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9" r:id="rId6"/>
    <p:sldId id="260" r:id="rId7"/>
    <p:sldId id="262" r:id="rId8"/>
    <p:sldId id="264" r:id="rId9"/>
    <p:sldId id="270" r:id="rId10"/>
    <p:sldId id="275" r:id="rId11"/>
    <p:sldId id="276" r:id="rId12"/>
    <p:sldId id="315" r:id="rId13"/>
    <p:sldId id="316" r:id="rId14"/>
    <p:sldId id="317" r:id="rId15"/>
    <p:sldId id="318" r:id="rId16"/>
    <p:sldId id="319" r:id="rId17"/>
    <p:sldId id="288" r:id="rId18"/>
    <p:sldId id="289" r:id="rId19"/>
    <p:sldId id="292" r:id="rId20"/>
    <p:sldId id="311" r:id="rId21"/>
    <p:sldId id="293" r:id="rId22"/>
    <p:sldId id="313" r:id="rId23"/>
    <p:sldId id="312" r:id="rId24"/>
    <p:sldId id="314" r:id="rId25"/>
    <p:sldId id="294" r:id="rId26"/>
    <p:sldId id="295" r:id="rId27"/>
    <p:sldId id="297" r:id="rId28"/>
    <p:sldId id="296" r:id="rId29"/>
    <p:sldId id="298" r:id="rId30"/>
    <p:sldId id="320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812B-2A76-4EDD-AD23-AF2B814BB889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D234-1A74-43E7-BE2E-E4E8460154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64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8455-BEEF-4902-84CD-9B7EFF5DC8EB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C8A2-89CD-42FB-AA9D-E39FCE1631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83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555C-6182-4448-8356-B1130E4A6ED4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6043-BC01-45BB-AD5E-356D7DF5EB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08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86C885-E10D-BD86-DF6B-4B15E758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5FA9-1E0D-4AB9-B652-55071AF516D1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F73CFD-AA83-B8DC-D8D0-606CEEA0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B9B76A-BCE7-3A00-421C-FF9B72F5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B2F5-079F-4CD4-896F-B690F5D93A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280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F2822-97AF-C6F3-AE56-C7F7D44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BF11-8EC6-46B1-A9A6-A2AE4483016D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9D0834-D112-6045-04EE-77D195A5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5BB50-14D8-F36A-7D0E-966938C3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0859-FA09-4EEB-A4E8-343C3508F2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32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21703-D78D-4296-2441-0CBB8147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B027-2776-4F73-89EE-0B543F99D1FA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2FD154-5168-1543-C280-98E510B0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10064-496B-DC2E-A9B3-9A31ED4A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6CDA1-4246-4988-94A2-E33F3AE02E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9966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3C596AA-BCA5-6C5D-37D9-5C7E612A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0A10-2913-496A-A582-90EB48B6844B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B41F4DC9-E1A3-EE2F-2D01-43194118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186E357-6E4C-30EC-2A0A-7336E6DA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1544-FEED-4D11-90E8-44F55F9833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896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4C9B5526-120D-1E38-37EF-60B02A3B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10C3-E957-4E91-97AE-5958233EF3E8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2D8A839B-20E3-B2F9-FC06-DC2F7A4C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951C569-ADD4-1E10-C217-509594DA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67FE-4E1F-4C21-90D7-06C7A02E9B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6032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F87A23DE-01C6-3555-CCEA-B0C02431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8537-5D28-4432-8FCE-CFCE97DFE742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4A73DB32-70DD-087E-403D-5082ED2D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4193DE15-F6F7-6AD5-246D-4CD7CF8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0C7F-6B24-4B99-BD2C-319E92BF3B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957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A41D4519-DCB6-15DB-7643-FB2B1FBA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98D2-5BCA-4C21-900E-4574D32B89EF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1DF05AA7-06DB-6F50-DC2C-A4A40C31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0E5384B-30A7-2ACF-DDC2-0BD88896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A4EF7-7A0C-436B-A2BF-8AC691AA14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034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95349C51-BF55-C0A6-CA1F-743D1395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4348E-7DB7-409C-9495-45D3FC6A868B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5BD0AFB-B6AB-4D44-B346-080DF1EA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0F52F82-6F83-C8A0-038F-581C0336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66E0-D196-4DE4-A6F3-2CCF2E442A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76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96EC-75B7-4FE1-BAEE-FBEE65A00D6A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351B-B77D-462F-8DBB-C940F9E393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52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DED0773A-74AF-D57A-75D8-4FEC1C6D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BE23-3F12-4C20-A984-04CF7A198F4B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FDE47ED6-C758-DCAC-8549-EBE8F8F2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9B2C4A1-6011-924B-86F4-E25F9C0A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E6CB0-22CB-438D-A6A2-E85B74C081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2726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DA7D6B-11FA-EC0C-213A-365630E2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4FE0-51CA-4D7A-8911-14814828EF31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22F5CB-C085-0939-C7B3-F8C3DD76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AE6B20-D278-7A49-E5E4-9B0CAD21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00AF-7B6F-4925-8A11-996AD6A80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7740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00096E-EEC3-30B9-D955-982F6221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7BFA2-6C7B-4556-9B70-376999497E2A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D0E412-4535-ECA0-2492-543FFFBB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BB7135-A385-7D19-D4F4-E074614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06B6-E210-47C8-9405-17E7373E69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7856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1961CD-9F77-8B34-E975-8A9C308B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C433-9FA8-4B23-A568-3E49B33465E2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05C159-A966-5649-B245-97CA016B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690DE1-A9CD-9314-40BC-2F3D9213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240A-DD60-437C-9BEE-F67ABB0F50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887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B1B556-1E00-D76F-42CC-E876B296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F12C-4528-4BBE-A50B-426B7F680888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0E42F7-4767-10D5-257B-1AD3B2AE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4B9CD7-B718-AB15-58D7-F5B18100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A8B4-78B0-4823-A955-5FDB4D2ECC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7728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EC1446-DAA2-1148-F312-8315C264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CC2F-0D39-416B-AEC8-736A168025A3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3DEF0E-32D4-01B3-A292-4095B8D3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E001A4-AD88-00DF-1B19-E681C747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2F23-E4EC-44B7-B8C7-1BB01BE3D2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1247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A33E743-B115-EFF2-6DA4-D773F0E0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9F1D-5632-446C-BF95-CC7D5376A043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13E5480-CB90-A7D8-7A87-6FFFDA7E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D2B82C8-8072-F606-DFDA-633CC2CE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FF86-6938-4A67-A113-2E586B31FF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2146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736A6449-4AFE-FF30-E505-D9AB8C1C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E33A-A618-47B1-8E35-7B8EA56194BA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85BB2CF-E275-EAB8-9A0F-97C6D925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082FE71B-9C65-E5DA-AEAF-B68D4F48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8B12-428A-4968-81A6-6C9781939E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2623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D2828A09-EE75-B8D5-457F-45F1E00E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BD5A-48AB-4D6D-8307-CD379D76B0E7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54B19DB-F939-B8C9-9A1D-A9D5D0BF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4EDBBB37-4098-41AC-2793-9EE233F7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026-DC20-4C38-870F-94303E0A26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8408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54D151AE-BBDE-9097-C646-12241952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1626-A23A-41D9-9388-6A925B76D43F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58A679F5-2B98-ED62-58F9-76FAE39B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1627579A-7F75-111F-E5F6-F3BA5C81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3D5C-EF70-4E40-8175-C94CDCF2E2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306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E77B-B501-4B31-9A06-FEB97083247B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5120-88BB-48FE-9BB9-8A6F70FCBB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141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F81206E-B2BE-E3BD-E05D-F0388FD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E08E-0772-43B5-A4E8-E844E483A8BF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A9C737A-BCBC-1A0A-1675-34E420B0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AAF5194-B51C-53BF-9C5E-76FA98B4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4FE-9231-46C4-902C-F4709D10E5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0756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8FF8EE4-EA9E-61CB-80E2-DFBEB110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A919-2D1F-4CCA-A2DD-0A99268E5627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79F0F9D-D3C7-92DD-7D7A-FC7290D4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770C4FB-ED63-370B-5E43-6F62AC50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8F605-4621-4AAC-B753-8C2903AE7F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0235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F7B7EC-8814-382A-E381-4BD4E9A6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E2EDE-A2A6-4763-8C1F-72616B22FDCC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7F1B2-6171-B17C-1702-D1CE4AE8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68027D-DB18-DDCC-901C-2E23977F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C3B3-2AE9-4F46-BCA8-1E43EC9545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205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07E079-AF55-1265-B33F-2B3E7E48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5AD6-94F6-4B59-B423-CDF9F1DAAD3D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869D58-FBEE-858D-D087-79E01B5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18A5C0-639D-DEBA-FD04-582EB5D6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7BCD-B198-4DA8-ADC5-85B746B326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023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23C2-5182-4C56-BE1C-ED8F4C19E4DC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CDA7E-03D6-4A01-A464-BD9F4CFDE8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9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D514-CDB2-4179-A617-FCFFC1C531CE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6886-9402-4489-AC6A-F140D25CD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09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43AB-6032-421D-874B-87B744F7FEC7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A72B-1444-473C-9909-1B0E89C19D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88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3D35E-2F1F-4DF3-83F2-0FD51F5540A9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4B73-371E-4DEC-BA09-88223DD0F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77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C793-7CB2-4E52-8495-C51E13CCE45F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FE7C-FCED-438B-80EB-CE9B6A8716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52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A5D3-0118-4A66-8881-7530EEC790BF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0E2E-154C-4FB0-B99E-4A4215ECF2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09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4465F7-DC90-4F9F-ADD9-57D63EACEACC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2BB80B-10DC-4493-A79E-080673798F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65FB5488-4BB0-FBA3-A122-92B5D5584C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3387A733-6E89-4E90-C1EC-7138A0C02E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52EC07-3DD4-8471-CAD4-6A8E40D6C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2BCE47-6867-46B1-93EC-F94136F963D7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587E0B-2BA0-1556-DB02-B7FFD7833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071AF9-B0A8-6039-E326-1431E4E2C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7A078B-0071-491B-B6FD-9D5AD4C33E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03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>
            <a:extLst>
              <a:ext uri="{FF2B5EF4-FFF2-40B4-BE49-F238E27FC236}">
                <a16:creationId xmlns:a16="http://schemas.microsoft.com/office/drawing/2014/main" id="{4BAB8BFE-8A81-41C9-C245-5535C23E83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EB0C23FA-96B4-2B6D-D458-C6FDDC4BE7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0AA381-E3E9-BD81-8DF5-AB32A8A10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D0EECD-5252-4F65-A14B-0FF0BFC7FE55}" type="datetimeFigureOut">
              <a:rPr lang="cs-CZ"/>
              <a:pPr>
                <a:defRPr/>
              </a:pPr>
              <a:t>03.03.2024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702A47-323D-261F-3736-0D4B0BB45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998ADC-A126-9C13-5583-9DC9D2055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6C3E47-2246-4AAF-90F3-0E1570379E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08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BbqGmY9FII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dkZaXW0G3E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MZ0Sv2JBS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aIIDyMrCaH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lles Deleuze – VIRALITY">
            <a:extLst>
              <a:ext uri="{FF2B5EF4-FFF2-40B4-BE49-F238E27FC236}">
                <a16:creationId xmlns:a16="http://schemas.microsoft.com/office/drawing/2014/main" id="{95A3C589-4A18-C3EF-1EE3-B43378A56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42875"/>
            <a:ext cx="626745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1470025"/>
          </a:xfrm>
          <a:solidFill>
            <a:schemeClr val="bg1">
              <a:lumMod val="85000"/>
              <a:alpha val="76000"/>
            </a:schemeClr>
          </a:solidFill>
        </p:spPr>
        <p:txBody>
          <a:bodyPr/>
          <a:lstStyle/>
          <a:p>
            <a:r>
              <a:rPr lang="cs-CZ" sz="4800" b="1" dirty="0"/>
              <a:t>Filozofické uvažování o viru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913" y="27813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DB6D1928-53EE-4D71-9776-2368AA66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Gilles Deleuze a Felix Guattari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4F1E3451-5789-9A4F-369A-EB2E38A78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Rhizomatické myšlení     Arborescentní myšlení                                           </a:t>
            </a:r>
          </a:p>
          <a:p>
            <a:pPr eaLnBrk="1" hangingPunct="1"/>
            <a:endParaRPr lang="cs-CZ" altLang="cs-CZ"/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7E3DDB38-260C-039D-80E9-1226F351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4038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3">
            <a:extLst>
              <a:ext uri="{FF2B5EF4-FFF2-40B4-BE49-F238E27FC236}">
                <a16:creationId xmlns:a16="http://schemas.microsoft.com/office/drawing/2014/main" id="{69A3A529-32C5-B083-BB87-9BF76D338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51125"/>
            <a:ext cx="374332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DA68FFB9-B047-11C0-5279-94790121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E444D2-DB16-7190-E850-DA84262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Oba pojmy formulovány v knize Tisíc plošin (1980)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b="1" dirty="0" err="1"/>
              <a:t>Arborescentní</a:t>
            </a:r>
            <a:r>
              <a:rPr lang="cs-CZ" b="1" dirty="0"/>
              <a:t> myšlení </a:t>
            </a:r>
            <a:r>
              <a:rPr lang="cs-CZ" dirty="0"/>
              <a:t>– binární opozice, veškeré vědění vyrůstá z jednoho kořene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Důsledek -  opakování stejných obrazů, myšlenek a metafor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Logika a řád, který omezuje poznávání a vytváření nového, odlišného, cizího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/>
          </a:p>
          <a:p>
            <a:pPr eaLnBrk="1" hangingPunct="1">
              <a:buFont typeface="Arial" charset="0"/>
              <a:buChar char="•"/>
              <a:defRPr/>
            </a:pPr>
            <a:endParaRPr lang="cs-CZ" dirty="0"/>
          </a:p>
          <a:p>
            <a:pPr eaLnBrk="1" hangingPunct="1">
              <a:buFont typeface="Arial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CC6CFD4C-7E61-24DE-BA98-3EC6032D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59953663-0CB0-08AF-36A8-3675F872B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Rhizomatické myšlení</a:t>
            </a:r>
          </a:p>
          <a:p>
            <a:pPr eaLnBrk="1" hangingPunct="1"/>
            <a:r>
              <a:rPr lang="cs-CZ" altLang="cs-CZ"/>
              <a:t>Propojení různých stylů myšlení (ekonomie, politika, umění)</a:t>
            </a:r>
          </a:p>
          <a:p>
            <a:pPr eaLnBrk="1" hangingPunct="1"/>
            <a:r>
              <a:rPr lang="cs-CZ" altLang="cs-CZ"/>
              <a:t>libovolný bod rhizomu může a musí být spojen s kterýmkoliv jiným</a:t>
            </a:r>
          </a:p>
          <a:p>
            <a:pPr eaLnBrk="1" hangingPunct="1"/>
            <a:r>
              <a:rPr lang="cs-CZ" altLang="cs-CZ"/>
              <a:t>Multiplicitní - neustále se šíří směrem ven a spojují se s neznámým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B03EEF7E-4EAD-38C3-F7F4-03BFFD84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95EED9D3-27C0-C416-FF6A-787946DB7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„Buďte multiplicitami! Kreslete linii, a nikdy ne bod! Rychlost proměňuje bod v linii!' Buďte rychlí, i když stojíte na místě! Linie štěstí, linie boků, linie úniku. Neprobouzejte v sobě Generála! Dost pravých idejí, prostě mít ideu (Godard). Mějte krátké ideje. Tvořte mapy, a ne fotografie nebo kresby. Buďte Růžovým panterem (nepatří do žádného stabilního diskurzu, je svůj), a vaše lásky budou jako vosa a orchidej, kočka a pavián.„ – Tisíc plošin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1646F5BB-6EB5-2B0F-73CF-87928D7B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8BE39C47-9B64-90C0-73AF-1687B64F1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Jak Deleuze a Guattari přemýšlí o viru</a:t>
            </a:r>
          </a:p>
          <a:p>
            <a:pPr eaLnBrk="1" hangingPunct="1"/>
            <a:r>
              <a:rPr lang="cs-CZ" altLang="cs-CZ"/>
              <a:t>virus může uniknout a přesunout se do buněk zcela jiného druhu a přenést sem "genetické informace" pocházející od prvního hostitele</a:t>
            </a:r>
          </a:p>
          <a:p>
            <a:pPr eaLnBrk="1" hangingPunct="1"/>
            <a:r>
              <a:rPr lang="cs-CZ" altLang="cs-CZ"/>
              <a:t>Spojuje nás s jinými živými organismy</a:t>
            </a:r>
          </a:p>
          <a:p>
            <a:pPr eaLnBrk="1" hangingPunct="1"/>
            <a:r>
              <a:rPr lang="cs-CZ" altLang="cs-CZ"/>
              <a:t>Virus tvůrcem vztahů mezi odlišnými entitami – funguje jako rhizom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29E2DA1F-9746-2637-1C1E-F075BD36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Actor-network theory (ANT)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B745E2F7-6359-CDA3-EE24-4207C7369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/>
              <a:t>teorie, která vznikla na poli Science and Technology Studies (STS)</a:t>
            </a:r>
          </a:p>
          <a:p>
            <a:pPr algn="just" eaLnBrk="1" hangingPunct="1"/>
            <a:r>
              <a:rPr lang="cs-CZ" altLang="cs-CZ"/>
              <a:t>tvůrci – Bruno Latour, Michel Callon, John Law</a:t>
            </a:r>
          </a:p>
          <a:p>
            <a:pPr algn="just" eaLnBrk="1" hangingPunct="1"/>
            <a:r>
              <a:rPr lang="cs-CZ" altLang="cs-CZ"/>
              <a:t>Vymezení vůči klasické sociologii – Émile Durkheim </a:t>
            </a:r>
          </a:p>
          <a:p>
            <a:pPr algn="just" eaLnBrk="1" hangingPunct="1"/>
            <a:r>
              <a:rPr lang="cs-CZ" altLang="cs-CZ"/>
              <a:t>Navrhuje objektivní výzkum sociálních faktů, které existují mimo jedince, utlačují ho a determinují jeho jednání (sociální třída, skupina, řád)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BEDEAF5-873B-D374-F72A-F077DFF6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D26BB9AD-50CA-FB9B-940C-D03B19BF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Latour kritizuje toto pojetí sociologie</a:t>
            </a:r>
          </a:p>
          <a:p>
            <a:pPr eaLnBrk="1" hangingPunct="1"/>
            <a:r>
              <a:rPr lang="cs-CZ" altLang="cs-CZ"/>
              <a:t>Existuje zde síť aktérů, kteří se dostávají do vzájemných vztahů</a:t>
            </a:r>
          </a:p>
          <a:p>
            <a:pPr eaLnBrk="1" hangingPunct="1"/>
            <a:r>
              <a:rPr lang="cs-CZ" altLang="cs-CZ"/>
              <a:t>Tuto síť musíme zkoumat: jakým způsobem se vyvíjí, její dynamiku, role aktérů</a:t>
            </a:r>
          </a:p>
          <a:p>
            <a:pPr eaLnBrk="1" hangingPunct="1"/>
            <a:r>
              <a:rPr lang="cs-CZ" altLang="cs-CZ"/>
              <a:t>Každému aktérovi je dán prostor k vyjádření</a:t>
            </a:r>
          </a:p>
          <a:p>
            <a:pPr eaLnBrk="1" hangingPunct="1"/>
            <a:r>
              <a:rPr lang="cs-CZ" altLang="cs-CZ"/>
              <a:t>Není zde rozdíl mezi fyzickým a abstraktním</a:t>
            </a:r>
          </a:p>
          <a:p>
            <a:pPr eaLnBrk="1" hangingPunct="1"/>
            <a:r>
              <a:rPr lang="cs-CZ" altLang="cs-CZ"/>
              <a:t>empirická metafyzika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34AB6F2B-F4D2-E1A4-76F4-E4089A74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/>
              <a:t>Michael Callon – Sociology of </a:t>
            </a:r>
            <a:r>
              <a:rPr lang="cs-CZ" altLang="cs-CZ" sz="4000"/>
              <a:t>T</a:t>
            </a:r>
            <a:r>
              <a:rPr lang="en-US" altLang="cs-CZ" sz="4000"/>
              <a:t>ranslation</a:t>
            </a:r>
            <a:br>
              <a:rPr lang="en-US" altLang="cs-CZ" sz="4000"/>
            </a:br>
            <a:endParaRPr lang="cs-CZ" altLang="cs-CZ" sz="4000"/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2B4BCC53-7987-29C5-FDB3-1CFC6B29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Callon se zaměřuje na definování pojmu translace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Předkládá čtyři fáze translace, kterými prichází každý aktér, který vstupuje do sítě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Podrobný popis vzniku a vývoje sítě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FDF4D14A-C3AD-B783-CBAF-680323C2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8263"/>
            <a:ext cx="8229600" cy="1143000"/>
          </a:xfrm>
        </p:spPr>
        <p:txBody>
          <a:bodyPr/>
          <a:lstStyle/>
          <a:p>
            <a:r>
              <a:rPr lang="cs-CZ" altLang="cs-CZ"/>
              <a:t>Sociology of Translation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DA61AB74-7A6F-DA46-87FD-CF4A7BE9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981075"/>
            <a:ext cx="8229600" cy="4525963"/>
          </a:xfrm>
        </p:spPr>
        <p:txBody>
          <a:bodyPr/>
          <a:lstStyle/>
          <a:p>
            <a:r>
              <a:rPr lang="cs-CZ" altLang="cs-CZ" dirty="0"/>
              <a:t>Konkrétní příklad ilustruje na problému s lovem hřebenatek, do jehož řešení bylo zapojeno několik aktérů </a:t>
            </a:r>
          </a:p>
        </p:txBody>
      </p:sp>
      <p:pic>
        <p:nvPicPr>
          <p:cNvPr id="15364" name="Obrázek 3">
            <a:extLst>
              <a:ext uri="{FF2B5EF4-FFF2-40B4-BE49-F238E27FC236}">
                <a16:creationId xmlns:a16="http://schemas.microsoft.com/office/drawing/2014/main" id="{17719ABB-D4BE-151F-B142-8A54EC3E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57787"/>
            <a:ext cx="2627784" cy="23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Study: Program To Protect Fish Is Saving Fishermen's Lives, Too : The Salt  : NPR">
            <a:extLst>
              <a:ext uri="{FF2B5EF4-FFF2-40B4-BE49-F238E27FC236}">
                <a16:creationId xmlns:a16="http://schemas.microsoft.com/office/drawing/2014/main" id="{73CD002E-1280-F648-A24C-990BFC70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03" y="2564904"/>
            <a:ext cx="2571877" cy="241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3 Tips When Writing Your First Scientific Research Paper - Enago Academy">
            <a:extLst>
              <a:ext uri="{FF2B5EF4-FFF2-40B4-BE49-F238E27FC236}">
                <a16:creationId xmlns:a16="http://schemas.microsoft.com/office/drawing/2014/main" id="{0B37AAE2-64AF-C5CC-5D18-85E7E274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59" y="5088809"/>
            <a:ext cx="3727931" cy="14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>
            <a:extLst>
              <a:ext uri="{FF2B5EF4-FFF2-40B4-BE49-F238E27FC236}">
                <a16:creationId xmlns:a16="http://schemas.microsoft.com/office/drawing/2014/main" id="{9824168C-B37E-7ADA-D9F1-E991CA04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6" y="2564904"/>
            <a:ext cx="3629844" cy="36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577BD8C0-955F-1B86-26F6-C824996E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4 fáze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A4B2E900-C608-D908-E546-B0006672D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/>
              <a:t>1. Identifikace aktérů, stanovení povinného průchozího bodu, definice cílů jednotlivých aktérů. </a:t>
            </a:r>
          </a:p>
        </p:txBody>
      </p:sp>
      <p:pic>
        <p:nvPicPr>
          <p:cNvPr id="16388" name="Obrázek 1">
            <a:extLst>
              <a:ext uri="{FF2B5EF4-FFF2-40B4-BE49-F238E27FC236}">
                <a16:creationId xmlns:a16="http://schemas.microsoft.com/office/drawing/2014/main" id="{D8793F05-2894-45A2-66E3-E570BCE7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221038"/>
            <a:ext cx="878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Koncepty sítě a nákazy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Sociolog Manuel </a:t>
            </a:r>
            <a:r>
              <a:rPr lang="cs-CZ" dirty="0" err="1"/>
              <a:t>Castells</a:t>
            </a:r>
            <a:r>
              <a:rPr lang="cs-CZ" dirty="0"/>
              <a:t> - </a:t>
            </a:r>
            <a:r>
              <a:rPr lang="en-US" dirty="0"/>
              <a:t>The Information Age: Economy, Society and Culture (</a:t>
            </a:r>
            <a:r>
              <a:rPr lang="en-US" dirty="0" err="1"/>
              <a:t>trilogie</a:t>
            </a:r>
            <a:r>
              <a:rPr lang="en-US" dirty="0"/>
              <a:t>)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Sítě organizují veškeré naše činnosti – konstituují novou podobu naší společnosti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industriální společnost se proměnila na společnost sítí, v níž má zásadní postavení informace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540F65DE-B849-E650-D339-752CDD75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Cíle jednotlivých aktérů</a:t>
            </a:r>
          </a:p>
        </p:txBody>
      </p:sp>
      <p:pic>
        <p:nvPicPr>
          <p:cNvPr id="17411" name="Zástupný symbol pro obsah 3">
            <a:extLst>
              <a:ext uri="{FF2B5EF4-FFF2-40B4-BE49-F238E27FC236}">
                <a16:creationId xmlns:a16="http://schemas.microsoft.com/office/drawing/2014/main" id="{E4C18844-2612-F700-E384-70D7A54D6B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628775"/>
            <a:ext cx="7105650" cy="4572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>
            <a:extLst>
              <a:ext uri="{FF2B5EF4-FFF2-40B4-BE49-F238E27FC236}">
                <a16:creationId xmlns:a16="http://schemas.microsoft.com/office/drawing/2014/main" id="{E2EDC088-BDAA-BE0F-246B-196578DD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cs-CZ" altLang="cs-CZ"/>
              <a:t>2. Aktéři, jež byli identifikováni, jsou přesvědčováni, aby přijali své role</a:t>
            </a:r>
          </a:p>
          <a:p>
            <a:r>
              <a:rPr lang="cs-CZ" altLang="cs-CZ"/>
              <a:t>3. Testování rolí. Mobilizace aktérů. Výběr mluvčích. </a:t>
            </a:r>
          </a:p>
          <a:p>
            <a:endParaRPr lang="cs-CZ" altLang="cs-CZ"/>
          </a:p>
        </p:txBody>
      </p:sp>
      <p:pic>
        <p:nvPicPr>
          <p:cNvPr id="18435" name="Obrázek 4">
            <a:extLst>
              <a:ext uri="{FF2B5EF4-FFF2-40B4-BE49-F238E27FC236}">
                <a16:creationId xmlns:a16="http://schemas.microsoft.com/office/drawing/2014/main" id="{CC89E5BD-03CA-FA4B-2FA0-1803B9563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46513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DA093609-E93C-94D4-1E59-6255A2EA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E09F2C32-78B0-B643-378F-6D9BD7AC8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4. Spory mezi aktéry a zrady jednotlivých aktérů.</a:t>
            </a:r>
          </a:p>
          <a:p>
            <a:endParaRPr lang="cs-CZ" altLang="cs-CZ"/>
          </a:p>
          <a:p>
            <a:r>
              <a:rPr lang="cs-CZ" altLang="cs-CZ"/>
              <a:t>Udržení sítě závisí na ochotě aktérů přijmout a hrát své role. Když odmítnou, síť se rozpadá.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A621F2BB-FDC0-2E1B-3944-C8DBC204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ANT a její využití k výzkumu technologie (softwaru) 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60A9DE1C-C76B-0AF8-3D73-BD5524DBC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l-PL" altLang="cs-CZ" dirty="0"/>
              <a:t>technologie se podílí na naší konstrukci světa</a:t>
            </a:r>
          </a:p>
          <a:p>
            <a:pPr algn="just" eaLnBrk="1" hangingPunct="1"/>
            <a:r>
              <a:rPr lang="cs-CZ" altLang="cs-CZ" dirty="0"/>
              <a:t>do technologického objektu vpisujeme určitý význam, záměr </a:t>
            </a:r>
          </a:p>
          <a:p>
            <a:pPr algn="just" eaLnBrk="1" hangingPunct="1"/>
            <a:r>
              <a:rPr lang="cs-CZ" altLang="cs-CZ" dirty="0"/>
              <a:t>Technologie jsou aktivní objekty, které transformují, narušují a modifikují sociální vztahy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E784DF24-14E1-E16F-114B-A23929EE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Praktický příklad analýzy – Windows Vista - GUI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B8AF615C-7EBB-07CA-1CE3-D495CA027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 dirty="0"/>
              <a:t>Otázka proč systém nebyl úspěšný</a:t>
            </a:r>
          </a:p>
          <a:p>
            <a:pPr algn="just" eaLnBrk="1" hangingPunct="1"/>
            <a:r>
              <a:rPr lang="cs-CZ" altLang="cs-CZ" dirty="0"/>
              <a:t>Zaměření na grafické uživatelské rozhraní Aero </a:t>
            </a:r>
            <a:r>
              <a:rPr lang="cs-CZ" altLang="cs-CZ" dirty="0">
                <a:hlinkClick r:id="rId2"/>
              </a:rPr>
              <a:t>https://www.youtube.com/watch?v=sBbqGmY9FII</a:t>
            </a:r>
            <a:r>
              <a:rPr lang="cs-CZ" altLang="cs-CZ" dirty="0"/>
              <a:t> </a:t>
            </a:r>
          </a:p>
          <a:p>
            <a:pPr algn="just" eaLnBrk="1" hangingPunct="1"/>
            <a:r>
              <a:rPr lang="cs-CZ" altLang="cs-CZ" dirty="0"/>
              <a:t>Windows vista součástí sítě rozmanitých aktérů – prodejci softwaru, procesory, grafické karty, uživatelé apod.</a:t>
            </a:r>
          </a:p>
          <a:p>
            <a:pPr algn="just" eaLnBrk="1" hangingPunct="1"/>
            <a:r>
              <a:rPr lang="cs-CZ" altLang="cs-CZ" dirty="0"/>
              <a:t>Operační systém se měl stát symbolem budoucnosti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A177790C-EDF9-6033-D710-E4A63F34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94B4F0D2-61BB-C3CD-72AA-8D397C608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7D204F87-8A3F-7F54-7B89-AB8FD9D7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412875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F02F3646-09D9-13D6-33EB-F2E0BD1A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230831-6364-12E3-CE70-CF73B41ED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Vynoření problémů při testování rolí – problematičtí aktéři -  Intel a obchodníci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Oba aktéři hájili své zájmy a muselo dojít ke kompromisu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/>
          </a:p>
          <a:p>
            <a:pPr eaLnBrk="1" hangingPunct="1">
              <a:buFont typeface="Arial" charset="0"/>
              <a:buChar char="•"/>
              <a:defRPr/>
            </a:pPr>
            <a:endParaRPr lang="cs-CZ" dirty="0"/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35870FF4-04D7-75C6-26F5-291F0AF07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92488"/>
            <a:ext cx="201771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AA03677A-CC5D-F0BA-1905-24FC281B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C4BA6995-A248-031E-B50E-951D3BA6B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Selhání sítě však nakonec způsobil jiný aktér - zákazník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D53244DF-D733-EEFB-6D7D-0F7BC6AB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5354637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6B6D9-69C0-2EFF-6703-E9C74B9E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</a:t>
            </a:r>
            <a:r>
              <a:rPr lang="en-US" sz="3200" dirty="0" err="1"/>
              <a:t>Transscalar</a:t>
            </a:r>
            <a:r>
              <a:rPr lang="en-US" sz="3200" dirty="0"/>
              <a:t> Architecture of COVID-19  Andrés </a:t>
            </a:r>
            <a:r>
              <a:rPr lang="en-US" sz="3200" dirty="0" err="1"/>
              <a:t>Jaque</a:t>
            </a:r>
            <a:r>
              <a:rPr lang="en-US" sz="3200" dirty="0"/>
              <a:t> &amp; Ivan L. </a:t>
            </a:r>
            <a:r>
              <a:rPr lang="en-US" sz="3200" dirty="0" err="1"/>
              <a:t>Munuera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66CA7-A4FE-A344-5544-CA8CEC890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Zviditelnění sítě aktérů, která se utvořila kolem viru Covid-19</a:t>
            </a:r>
          </a:p>
          <a:p>
            <a:endParaRPr lang="cs-CZ" dirty="0"/>
          </a:p>
        </p:txBody>
      </p:sp>
      <p:pic>
        <p:nvPicPr>
          <p:cNvPr id="53254" name="Picture 6">
            <a:hlinkClick r:id="rId2"/>
            <a:extLst>
              <a:ext uri="{FF2B5EF4-FFF2-40B4-BE49-F238E27FC236}">
                <a16:creationId xmlns:a16="http://schemas.microsoft.com/office/drawing/2014/main" id="{B62D5AAF-1EF6-F150-042D-0F8EFADE2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61" y="2852936"/>
            <a:ext cx="4866878" cy="355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Síťová společnost – přenos informace chápán skrze koncepty nákazy a sítě</a:t>
            </a:r>
          </a:p>
          <a:p>
            <a:pPr marL="0" indent="0">
              <a:buNone/>
            </a:pPr>
            <a:endParaRPr lang="cs-CZ" dirty="0"/>
          </a:p>
          <a:p>
            <a:r>
              <a:rPr lang="en-US" dirty="0"/>
              <a:t>Tony D. Sampson </a:t>
            </a:r>
            <a:r>
              <a:rPr lang="cs-CZ" dirty="0"/>
              <a:t>–</a:t>
            </a:r>
            <a:r>
              <a:rPr lang="en-US" dirty="0"/>
              <a:t> </a:t>
            </a:r>
            <a:r>
              <a:rPr lang="en-US" dirty="0" err="1"/>
              <a:t>kni</a:t>
            </a:r>
            <a:r>
              <a:rPr lang="cs-CZ" dirty="0"/>
              <a:t>ha –</a:t>
            </a:r>
            <a:r>
              <a:rPr lang="en-US" dirty="0"/>
              <a:t> Virality</a:t>
            </a:r>
            <a:r>
              <a:rPr lang="cs-CZ" dirty="0"/>
              <a:t>:</a:t>
            </a:r>
            <a:r>
              <a:rPr lang="en-US" dirty="0"/>
              <a:t> Contagion Theory in the Age of Networks </a:t>
            </a:r>
            <a:endParaRPr lang="cs-CZ" dirty="0"/>
          </a:p>
          <a:p>
            <a:r>
              <a:rPr lang="cs-CZ" dirty="0"/>
              <a:t>Lidé se obávají všudypřítomné konektivity</a:t>
            </a:r>
          </a:p>
          <a:p>
            <a:r>
              <a:rPr lang="cs-CZ" dirty="0"/>
              <a:t>Po síti se šíří také silné emoce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Příklad – Steven </a:t>
            </a:r>
            <a:r>
              <a:rPr lang="cs-CZ" sz="3600" dirty="0" err="1"/>
              <a:t>Soderbergh</a:t>
            </a:r>
            <a:r>
              <a:rPr lang="cs-CZ" sz="3600" dirty="0"/>
              <a:t> – </a:t>
            </a:r>
            <a:r>
              <a:rPr lang="cs-CZ" sz="3600" dirty="0" err="1"/>
              <a:t>Contagion</a:t>
            </a:r>
            <a:r>
              <a:rPr lang="cs-CZ" sz="3600" dirty="0"/>
              <a:t> (2011)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7123112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89E5C80-9F23-E134-E5E6-7CBAADFD9E3E}"/>
              </a:ext>
            </a:extLst>
          </p:cNvPr>
          <p:cNvSpPr txBox="1"/>
          <p:nvPr/>
        </p:nvSpPr>
        <p:spPr>
          <a:xfrm>
            <a:off x="1115616" y="6177629"/>
            <a:ext cx="7488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hlinkClick r:id="rId3"/>
              </a:rPr>
              <a:t>https://www.youtube.com/watch?v=8MZ0Sv2JBS8</a:t>
            </a:r>
            <a:endParaRPr lang="cs-CZ" sz="2400" dirty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Filozofická reflexe pojmů síť a nákaza v 19. st. - Gabriel </a:t>
            </a:r>
            <a:r>
              <a:rPr lang="cs-CZ" sz="3600" dirty="0" err="1"/>
              <a:t>Tarde</a:t>
            </a:r>
            <a:r>
              <a:rPr lang="cs-CZ" sz="36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využívání pojmů sítě a nákazy již od 19. století v sociologii a epidemiologii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Pojmy nákazy a sítě představují dva hlavní pojmy v </a:t>
            </a:r>
            <a:r>
              <a:rPr lang="cs-CZ" dirty="0" err="1"/>
              <a:t>Tardeho</a:t>
            </a:r>
            <a:r>
              <a:rPr lang="cs-CZ" dirty="0"/>
              <a:t> teoretickém díle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Tarde</a:t>
            </a:r>
            <a:r>
              <a:rPr lang="cs-CZ" dirty="0"/>
              <a:t> se snažil objasnit společenský proces nápodoby, vysvětlit,  jak probíhá vznik a šíření inovací a odhalit, jak funguje sociální vliv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Teorie vzniku a šíření invence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Invence vzniká jako řešení nějakého problému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Tři aspekty šíření: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1. Opakování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2. Opozice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3. Adaptace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Jean </a:t>
            </a:r>
            <a:r>
              <a:rPr lang="cs-CZ" dirty="0" err="1"/>
              <a:t>Baudrillard</a:t>
            </a:r>
            <a:r>
              <a:rPr lang="cs-CZ" dirty="0"/>
              <a:t> – dva odlišné pohledy na virus 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První perspektiva (pozitivní)</a:t>
            </a:r>
            <a:endParaRPr lang="cs-CZ" dirty="0"/>
          </a:p>
          <a:p>
            <a:endParaRPr lang="cs-CZ" dirty="0"/>
          </a:p>
          <a:p>
            <a:r>
              <a:rPr lang="cs-CZ" dirty="0"/>
              <a:t>Počítačové viry symbolizují selhání našeho zdánlivě dokonalého společenského systému</a:t>
            </a:r>
          </a:p>
          <a:p>
            <a:endParaRPr lang="cs-CZ" dirty="0"/>
          </a:p>
          <a:p>
            <a:r>
              <a:rPr lang="cs-CZ" dirty="0"/>
              <a:t>Virus jako prostředek pro narušení simulace, v níž žijeme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Druhá perspektiva (negativní)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Virální objekty – dochází k virtualizaci všech objektů a jejich masivnímu šíření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 moderní společnosti se všechny objekty stávají virálními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Virus je symptomem světa, v němž vládne uniformita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395536" y="-58561"/>
            <a:ext cx="8229600" cy="1143000"/>
          </a:xfrm>
        </p:spPr>
        <p:txBody>
          <a:bodyPr/>
          <a:lstStyle/>
          <a:p>
            <a:r>
              <a:rPr lang="cs-CZ" dirty="0"/>
              <a:t>Slavoj </a:t>
            </a:r>
            <a:r>
              <a:rPr lang="cs-CZ" dirty="0" err="1"/>
              <a:t>Žižek</a:t>
            </a:r>
            <a:r>
              <a:rPr lang="cs-CZ" dirty="0"/>
              <a:t> – Poušť reálna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525963"/>
          </a:xfrm>
        </p:spPr>
        <p:txBody>
          <a:bodyPr/>
          <a:lstStyle/>
          <a:p>
            <a:r>
              <a:rPr lang="cs-CZ" dirty="0"/>
              <a:t>Viry představují zdroj úzkosti z narušení ustaveného řádu</a:t>
            </a:r>
          </a:p>
          <a:p>
            <a:r>
              <a:rPr lang="cs-CZ" dirty="0"/>
              <a:t>Příklad filmu Matrix</a:t>
            </a:r>
          </a:p>
          <a:p>
            <a:r>
              <a:rPr lang="cs-CZ" dirty="0">
                <a:hlinkClick r:id="rId2"/>
              </a:rPr>
              <a:t>https://www.youtube.com/watch?v=aIIDyMrCaH8</a:t>
            </a:r>
            <a:endParaRPr lang="cs-CZ" dirty="0"/>
          </a:p>
          <a:p>
            <a:endParaRPr lang="cs-CZ" dirty="0"/>
          </a:p>
        </p:txBody>
      </p:sp>
      <p:pic>
        <p:nvPicPr>
          <p:cNvPr id="1032" name="Picture 8" descr="Xenomorphs and Machines War | Alien Fanon Wiki | Fandom">
            <a:extLst>
              <a:ext uri="{FF2B5EF4-FFF2-40B4-BE49-F238E27FC236}">
                <a16:creationId xmlns:a16="http://schemas.microsoft.com/office/drawing/2014/main" id="{25617E8E-D948-718B-CDCF-3A391410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7386000" cy="31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907</Words>
  <Application>Microsoft Office PowerPoint</Application>
  <PresentationFormat>Předvádění na obrazovce (4:3)</PresentationFormat>
  <Paragraphs>104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Motiv systému Office</vt:lpstr>
      <vt:lpstr>1_Motiv systému Office</vt:lpstr>
      <vt:lpstr>2_Motiv systému Office</vt:lpstr>
      <vt:lpstr>Filozofické uvažování o viru</vt:lpstr>
      <vt:lpstr> Koncepty sítě a nákazy </vt:lpstr>
      <vt:lpstr>Prezentace aplikace PowerPoint</vt:lpstr>
      <vt:lpstr>Příklad – Steven Soderbergh – Contagion (2011)</vt:lpstr>
      <vt:lpstr>Filozofická reflexe pojmů síť a nákaza v 19. st. - Gabriel Tarde </vt:lpstr>
      <vt:lpstr>Prezentace aplikace PowerPoint</vt:lpstr>
      <vt:lpstr>Jean Baudrillard – dva odlišné pohledy na virus </vt:lpstr>
      <vt:lpstr>Prezentace aplikace PowerPoint</vt:lpstr>
      <vt:lpstr>Slavoj Žižek – Poušť reálna</vt:lpstr>
      <vt:lpstr>Gilles Deleuze a Felix Guattari</vt:lpstr>
      <vt:lpstr>Prezentace aplikace PowerPoint</vt:lpstr>
      <vt:lpstr>Prezentace aplikace PowerPoint</vt:lpstr>
      <vt:lpstr>Prezentace aplikace PowerPoint</vt:lpstr>
      <vt:lpstr>Prezentace aplikace PowerPoint</vt:lpstr>
      <vt:lpstr>Actor-network theory (ANT)</vt:lpstr>
      <vt:lpstr>Prezentace aplikace PowerPoint</vt:lpstr>
      <vt:lpstr>Michael Callon – Sociology of Translation </vt:lpstr>
      <vt:lpstr>Sociology of Translation</vt:lpstr>
      <vt:lpstr>4 fáze</vt:lpstr>
      <vt:lpstr>Cíle jednotlivých aktérů</vt:lpstr>
      <vt:lpstr>Prezentace aplikace PowerPoint</vt:lpstr>
      <vt:lpstr>Prezentace aplikace PowerPoint</vt:lpstr>
      <vt:lpstr>ANT a její využití k výzkumu technologie (softwaru) </vt:lpstr>
      <vt:lpstr>Praktický příklad analýzy – Windows Vista - GUI</vt:lpstr>
      <vt:lpstr>Prezentace aplikace PowerPoint</vt:lpstr>
      <vt:lpstr>Prezentace aplikace PowerPoint</vt:lpstr>
      <vt:lpstr>Prezentace aplikace PowerPoint</vt:lpstr>
      <vt:lpstr>The Transscalar Architecture of COVID-19  Andrés Jaque &amp; Ivan L. Munuera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Filozofické uvažování o viru</dc:title>
  <dc:creator>Adam</dc:creator>
  <cp:lastModifiedBy>Adam Franc</cp:lastModifiedBy>
  <cp:revision>26</cp:revision>
  <dcterms:created xsi:type="dcterms:W3CDTF">2016-03-15T16:35:42Z</dcterms:created>
  <dcterms:modified xsi:type="dcterms:W3CDTF">2024-03-03T11:07:18Z</dcterms:modified>
</cp:coreProperties>
</file>