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0"/>
  </p:notesMasterIdLst>
  <p:handoutMasterIdLst>
    <p:handoutMasterId r:id="rId41"/>
  </p:handoutMasterIdLst>
  <p:sldIdLst>
    <p:sldId id="256" r:id="rId2"/>
    <p:sldId id="290" r:id="rId3"/>
    <p:sldId id="281" r:id="rId4"/>
    <p:sldId id="280" r:id="rId5"/>
    <p:sldId id="282" r:id="rId6"/>
    <p:sldId id="283" r:id="rId7"/>
    <p:sldId id="291" r:id="rId8"/>
    <p:sldId id="284" r:id="rId9"/>
    <p:sldId id="293" r:id="rId10"/>
    <p:sldId id="269" r:id="rId11"/>
    <p:sldId id="341" r:id="rId12"/>
    <p:sldId id="320" r:id="rId13"/>
    <p:sldId id="322" r:id="rId14"/>
    <p:sldId id="340" r:id="rId15"/>
    <p:sldId id="324" r:id="rId16"/>
    <p:sldId id="298" r:id="rId17"/>
    <p:sldId id="268" r:id="rId18"/>
    <p:sldId id="285" r:id="rId19"/>
    <p:sldId id="286" r:id="rId20"/>
    <p:sldId id="287" r:id="rId21"/>
    <p:sldId id="317" r:id="rId22"/>
    <p:sldId id="273" r:id="rId23"/>
    <p:sldId id="288" r:id="rId24"/>
    <p:sldId id="289" r:id="rId25"/>
    <p:sldId id="299" r:id="rId26"/>
    <p:sldId id="263" r:id="rId27"/>
    <p:sldId id="274" r:id="rId28"/>
    <p:sldId id="275" r:id="rId29"/>
    <p:sldId id="278" r:id="rId30"/>
    <p:sldId id="343" r:id="rId31"/>
    <p:sldId id="342" r:id="rId32"/>
    <p:sldId id="276" r:id="rId33"/>
    <p:sldId id="264" r:id="rId34"/>
    <p:sldId id="279" r:id="rId35"/>
    <p:sldId id="277" r:id="rId36"/>
    <p:sldId id="265" r:id="rId37"/>
    <p:sldId id="266" r:id="rId38"/>
    <p:sldId id="294" r:id="rId39"/>
  </p:sldIdLst>
  <p:sldSz cx="12192000" cy="6858000"/>
  <p:notesSz cx="6797675" cy="99298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4BC8FF"/>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3281F-DBDC-83F8-EA39-2E59956A4595}" v="182" dt="2024-05-07T17:44:15.258"/>
    <p1510:client id="{86ECD9FF-7362-66A6-C48A-1067C9BF3ED1}" v="25" dt="2024-05-08T15:06:02.782"/>
    <p1510:client id="{E77CC4D9-B6A3-D606-2A76-9BCD349C26D2}" v="29" dt="2024-05-07T14:39:12.215"/>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guide orient="horz" pos="1117"/>
        <p:guide orient="horz" pos="1272"/>
        <p:guide orient="horz" pos="715"/>
        <p:guide orient="horz" pos="3861"/>
        <p:guide orient="horz" pos="3944"/>
        <p:guide pos="428"/>
        <p:guide pos="7224"/>
        <p:guide pos="909"/>
        <p:guide pos="3688"/>
        <p:guide pos="39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 y="1"/>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7" y="1"/>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1" y="9433323"/>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7" y="9433323"/>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1" y="1"/>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4" y="1"/>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88900" y="744538"/>
            <a:ext cx="6619875"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6661"/>
            <a:ext cx="5438140" cy="44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1" y="943160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4" y="9431600"/>
            <a:ext cx="2945659" cy="4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a:t>Click here to insert title</a:t>
            </a:r>
            <a:endParaRPr lang="cs-CZ" noProof="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a:t>Click here to insert text</a:t>
            </a:r>
          </a:p>
        </p:txBody>
      </p:sp>
      <p:pic>
        <p:nvPicPr>
          <p:cNvPr id="14" name="Obrázek 1">
            <a:extLst>
              <a:ext uri="{FF2B5EF4-FFF2-40B4-BE49-F238E27FC236}">
                <a16:creationId xmlns:a16="http://schemas.microsoft.com/office/drawing/2014/main" id="{C6BB9ACC-C3A4-4A4B-BEFD-392425B24B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pic>
        <p:nvPicPr>
          <p:cNvPr id="6" name="Obrázek 1">
            <a:extLst>
              <a:ext uri="{FF2B5EF4-FFF2-40B4-BE49-F238E27FC236}">
                <a16:creationId xmlns:a16="http://schemas.microsoft.com/office/drawing/2014/main" id="{A1250E97-1EDB-6C4B-8256-60FC879B8F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a:t>Click here to insert title</a:t>
            </a:r>
            <a:endParaRPr lang="cs-CZ"/>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pic>
        <p:nvPicPr>
          <p:cNvPr id="8" name="Obrázek 5">
            <a:extLst>
              <a:ext uri="{FF2B5EF4-FFF2-40B4-BE49-F238E27FC236}">
                <a16:creationId xmlns:a16="http://schemas.microsoft.com/office/drawing/2014/main" id="{BCB04877-8D0D-7C41-9C65-72660263D5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a:t>Jana Horáková, Štěpán Miklánek (Masaryk University), International Research Sessions / Digital Materiality and Artificial Intelligence, May 13 and 14, 2024 (Milan, Italy).</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a:t>Click here to insert title</a:t>
            </a:r>
            <a:endParaRPr lang="cs-CZ"/>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a:t>Click here to insert subtitle</a:t>
            </a:r>
          </a:p>
        </p:txBody>
      </p:sp>
      <p:pic>
        <p:nvPicPr>
          <p:cNvPr id="10" name="Obrázek 5">
            <a:extLst>
              <a:ext uri="{FF2B5EF4-FFF2-40B4-BE49-F238E27FC236}">
                <a16:creationId xmlns:a16="http://schemas.microsoft.com/office/drawing/2014/main" id="{3F0C79E9-977A-324A-B94F-9582489F7D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a:t>Click here to insert subtitle</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a:t>Jana Horáková, Štěpán Miklánek (Masaryk University), International Research Sessions / Digital Materiality and Artificial Intelligence, May 13 and 14, 2024 (Milan, Italy).</a:t>
            </a:r>
          </a:p>
        </p:txBody>
      </p:sp>
      <p:pic>
        <p:nvPicPr>
          <p:cNvPr id="11" name="Obrázek 5">
            <a:extLst>
              <a:ext uri="{FF2B5EF4-FFF2-40B4-BE49-F238E27FC236}">
                <a16:creationId xmlns:a16="http://schemas.microsoft.com/office/drawing/2014/main" id="{A2934461-5870-1C45-9A0F-E3BD9CD79B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3"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de-DE"/>
              <a:t>Jana Horáková, Štěpán Miklánek (Masaryk University), International Research Sessions / Digital Materiality and Artificial Intelligence, May 13 and 14, 2024 (Milan, Italy).</a:t>
            </a:r>
            <a:endParaRPr lang="cs-CZ"/>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499F8229-0F91-48F2-B8B9-3D62AB080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8" y="6050735"/>
            <a:ext cx="867340" cy="592539"/>
          </a:xfrm>
          <a:prstGeom prst="rect">
            <a:avLst/>
          </a:prstGeom>
        </p:spPr>
      </p:pic>
    </p:spTree>
    <p:extLst>
      <p:ext uri="{BB962C8B-B14F-4D97-AF65-F5344CB8AC3E}">
        <p14:creationId xmlns:p14="http://schemas.microsoft.com/office/powerpoint/2010/main" val="897827836"/>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a:t>Jana Horáková, Štěpán Miklánek (Masaryk University), International Research Sessions / Digital Materiality and Artificial Intelligence, May 13 and 14, 2024 (Milan, Italy).</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a:t>Click here to insert heading</a:t>
            </a:r>
            <a:endParaRPr lang="cs-CZ"/>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pic>
        <p:nvPicPr>
          <p:cNvPr id="9" name="Obrázek 1">
            <a:extLst>
              <a:ext uri="{FF2B5EF4-FFF2-40B4-BE49-F238E27FC236}">
                <a16:creationId xmlns:a16="http://schemas.microsoft.com/office/drawing/2014/main" id="{9F8C8789-9758-484D-AE5B-0C11AEEC34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a:t>Jana Horáková, Štěpán Miklánek (Masaryk University), International Research Sessions / Digital Materiality and Artificial Intelligence, May 13 and 14, 2024 (Milan, Italy).</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a:t>Click here to insert heading</a:t>
            </a:r>
            <a:endParaRPr lang="cs-CZ"/>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pic>
        <p:nvPicPr>
          <p:cNvPr id="8" name="Obrázek 1">
            <a:extLst>
              <a:ext uri="{FF2B5EF4-FFF2-40B4-BE49-F238E27FC236}">
                <a16:creationId xmlns:a16="http://schemas.microsoft.com/office/drawing/2014/main" id="{D582FC6E-E02B-9847-845F-C4E9F8BA4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a:t>Click here to insert heading</a:t>
            </a:r>
            <a:endParaRPr lang="cs-CZ"/>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pic>
        <p:nvPicPr>
          <p:cNvPr id="10" name="Obrázek 1">
            <a:extLst>
              <a:ext uri="{FF2B5EF4-FFF2-40B4-BE49-F238E27FC236}">
                <a16:creationId xmlns:a16="http://schemas.microsoft.com/office/drawing/2014/main" id="{F69BFF73-61C8-B347-8E6C-A3DFA79A9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a:t>Click here to insert heading</a:t>
            </a:r>
            <a:endParaRPr lang="cs-CZ" noProof="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a:t>Click here to insert subheading</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a:p>
            <a:pPr lvl="1"/>
            <a:r>
              <a:rPr lang="en-GB" noProof="0"/>
              <a:t>Second level</a:t>
            </a:r>
          </a:p>
          <a:p>
            <a:pPr lvl="2"/>
            <a:r>
              <a:rPr lang="en-GB" noProof="0"/>
              <a:t>Third level</a:t>
            </a:r>
          </a:p>
        </p:txBody>
      </p:sp>
      <p:pic>
        <p:nvPicPr>
          <p:cNvPr id="10" name="Obrázek 1">
            <a:extLst>
              <a:ext uri="{FF2B5EF4-FFF2-40B4-BE49-F238E27FC236}">
                <a16:creationId xmlns:a16="http://schemas.microsoft.com/office/drawing/2014/main" id="{3A470884-4B82-A845-9A48-81F9BEAFF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a:t>Click here to insert heading</a:t>
            </a:r>
            <a:endParaRPr lang="cs-CZ"/>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a:t>Click on the icon to insert image</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a:t>Click here to insert subheading</a:t>
            </a:r>
          </a:p>
        </p:txBody>
      </p:sp>
      <p:pic>
        <p:nvPicPr>
          <p:cNvPr id="10" name="Obrázek 1">
            <a:extLst>
              <a:ext uri="{FF2B5EF4-FFF2-40B4-BE49-F238E27FC236}">
                <a16:creationId xmlns:a16="http://schemas.microsoft.com/office/drawing/2014/main" id="{FB907E0B-5A9A-1F40-B66A-089160DCB0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a:t>Click here to insert heading</a:t>
            </a:r>
            <a:endParaRPr lang="cs-CZ"/>
          </a:p>
        </p:txBody>
      </p:sp>
      <p:pic>
        <p:nvPicPr>
          <p:cNvPr id="22" name="Obrázek 1">
            <a:extLst>
              <a:ext uri="{FF2B5EF4-FFF2-40B4-BE49-F238E27FC236}">
                <a16:creationId xmlns:a16="http://schemas.microsoft.com/office/drawing/2014/main" id="{7D0311E5-13E6-CB46-80C5-D54A502DC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a:t>Click here to insert text</a:t>
            </a:r>
          </a:p>
        </p:txBody>
      </p:sp>
      <p:pic>
        <p:nvPicPr>
          <p:cNvPr id="6" name="Obrázek 1">
            <a:extLst>
              <a:ext uri="{FF2B5EF4-FFF2-40B4-BE49-F238E27FC236}">
                <a16:creationId xmlns:a16="http://schemas.microsoft.com/office/drawing/2014/main" id="{B7D74CAA-738C-B24F-BD74-82686E1450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a:t>Click here to insert heading</a:t>
            </a:r>
            <a:endParaRPr lang="cs-CZ"/>
          </a:p>
        </p:txBody>
      </p:sp>
      <p:pic>
        <p:nvPicPr>
          <p:cNvPr id="8" name="Obrázek 1">
            <a:extLst>
              <a:ext uri="{FF2B5EF4-FFF2-40B4-BE49-F238E27FC236}">
                <a16:creationId xmlns:a16="http://schemas.microsoft.com/office/drawing/2014/main" id="{6608F1C3-884D-984E-A42A-469BB440F4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a:t>Jana Horáková, Štěpán Miklánek (Masaryk University), International Research Sessions / Digital Materiality and Artificial Intelligence, May 13 and 14, 2024 (Milan, Italy).</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a:t>Click here to insert heading</a:t>
            </a:r>
            <a:endParaRPr lang="cs-CZ"/>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hyperlink" Target="http://lab.culturalanalytics.info/2016/04/exploratory-visualizations-of-thoma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ab.culturalanalytics.info/2016/04/exploratory-visualizations-of-thomas.html"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istill.pub/2019/activation-atla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vasulkalivearchive.ne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a:xfrm>
            <a:off x="719999" y="6228000"/>
            <a:ext cx="8435017" cy="404154"/>
          </a:xfrm>
        </p:spPr>
        <p:txBody>
          <a:bodyPr/>
          <a:lstStyle/>
          <a:p>
            <a:r>
              <a:rPr lang="en-GB" sz="1100" noProof="0"/>
              <a:t>Jana </a:t>
            </a:r>
            <a:r>
              <a:rPr lang="en-GB" sz="1100" noProof="0" err="1"/>
              <a:t>Hor</a:t>
            </a:r>
            <a:r>
              <a:rPr lang="cs-CZ" sz="1100" noProof="0" err="1"/>
              <a:t>áková</a:t>
            </a:r>
            <a:r>
              <a:rPr lang="cs-CZ" sz="1100" noProof="0"/>
              <a:t>, Štěpán </a:t>
            </a:r>
            <a:r>
              <a:rPr lang="cs-CZ" sz="1100" noProof="0" err="1"/>
              <a:t>Miklánek</a:t>
            </a:r>
            <a:r>
              <a:rPr lang="cs-CZ" sz="1100" noProof="0"/>
              <a:t> (Masaryk University), International </a:t>
            </a:r>
            <a:r>
              <a:rPr lang="cs-CZ" sz="1100" noProof="0" err="1"/>
              <a:t>Research</a:t>
            </a:r>
            <a:r>
              <a:rPr lang="cs-CZ" sz="1100" noProof="0"/>
              <a:t> </a:t>
            </a:r>
            <a:r>
              <a:rPr lang="cs-CZ" sz="1100" noProof="0" err="1"/>
              <a:t>Sessions</a:t>
            </a:r>
            <a:r>
              <a:rPr lang="cs-CZ" sz="1100" noProof="0"/>
              <a:t> / Digital </a:t>
            </a:r>
            <a:r>
              <a:rPr lang="cs-CZ" sz="1100" noProof="0" err="1"/>
              <a:t>Materiality</a:t>
            </a:r>
            <a:r>
              <a:rPr lang="cs-CZ" sz="1100" noProof="0"/>
              <a:t> and </a:t>
            </a:r>
            <a:r>
              <a:rPr lang="cs-CZ" sz="1100" noProof="0" err="1"/>
              <a:t>Artificial</a:t>
            </a:r>
            <a:r>
              <a:rPr lang="cs-CZ" sz="1100" noProof="0"/>
              <a:t> </a:t>
            </a:r>
            <a:r>
              <a:rPr lang="cs-CZ" sz="1100" noProof="0" err="1"/>
              <a:t>Intelligence</a:t>
            </a:r>
            <a:r>
              <a:rPr lang="cs-CZ" sz="1100" noProof="0"/>
              <a:t>, May 13 and 14, 2024 (Milan, Italy).</a:t>
            </a:r>
            <a:endParaRPr lang="en-GB" sz="1100" noProof="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a:xfrm>
            <a:off x="415200" y="2362106"/>
            <a:ext cx="11361600" cy="698497"/>
          </a:xfrm>
        </p:spPr>
        <p:txBody>
          <a:bodyPr/>
          <a:lstStyle/>
          <a:p>
            <a:r>
              <a:rPr lang="en-US" kern="100">
                <a:solidFill>
                  <a:srgbClr val="0000DC"/>
                </a:solidFill>
                <a:effectLst/>
                <a:highlight>
                  <a:srgbClr val="FFFFFF"/>
                </a:highlight>
                <a:ea typeface="Times New Roman" panose="02020603050405020304" pitchFamily="18" charset="0"/>
                <a:cs typeface="Times New Roman" panose="02020603050405020304" pitchFamily="18" charset="0"/>
              </a:rPr>
              <a:t>Preserving the Past, Embracing the Future</a:t>
            </a:r>
            <a:br>
              <a:rPr lang="cs-CZ" sz="4000" kern="100">
                <a:solidFill>
                  <a:srgbClr val="0000DC"/>
                </a:solidFill>
                <a:effectLst/>
                <a:highlight>
                  <a:srgbClr val="FFFFFF"/>
                </a:highlight>
                <a:ea typeface="Times New Roman" panose="02020603050405020304" pitchFamily="18" charset="0"/>
                <a:cs typeface="Times New Roman" panose="02020603050405020304" pitchFamily="18" charset="0"/>
              </a:rPr>
            </a:br>
            <a:br>
              <a:rPr lang="cs-CZ" sz="4000" kern="100">
                <a:solidFill>
                  <a:srgbClr val="0000DC"/>
                </a:solidFill>
                <a:effectLst/>
                <a:highlight>
                  <a:srgbClr val="FFFFFF"/>
                </a:highlight>
                <a:ea typeface="Times New Roman" panose="02020603050405020304" pitchFamily="18" charset="0"/>
                <a:cs typeface="Times New Roman" panose="02020603050405020304" pitchFamily="18" charset="0"/>
              </a:rPr>
            </a:br>
            <a:r>
              <a:rPr lang="en-US" sz="4000" kern="100">
                <a:solidFill>
                  <a:srgbClr val="0000DC"/>
                </a:solidFill>
                <a:effectLst/>
                <a:highlight>
                  <a:srgbClr val="FFFFFF"/>
                </a:highlight>
                <a:ea typeface="Times New Roman" panose="02020603050405020304" pitchFamily="18" charset="0"/>
                <a:cs typeface="Times New Roman" panose="02020603050405020304" pitchFamily="18" charset="0"/>
              </a:rPr>
              <a:t>Curating the </a:t>
            </a:r>
            <a:r>
              <a:rPr lang="en-US" sz="4000" kern="100" err="1">
                <a:solidFill>
                  <a:srgbClr val="0000DC"/>
                </a:solidFill>
                <a:effectLst/>
                <a:highlight>
                  <a:srgbClr val="FFFFFF"/>
                </a:highlight>
                <a:ea typeface="Times New Roman" panose="02020603050405020304" pitchFamily="18" charset="0"/>
                <a:cs typeface="Times New Roman" panose="02020603050405020304" pitchFamily="18" charset="0"/>
              </a:rPr>
              <a:t>Vasulka</a:t>
            </a:r>
            <a:r>
              <a:rPr lang="en-US" sz="4000" kern="100">
                <a:solidFill>
                  <a:srgbClr val="0000DC"/>
                </a:solidFill>
                <a:effectLst/>
                <a:highlight>
                  <a:srgbClr val="FFFFFF"/>
                </a:highlight>
                <a:ea typeface="Times New Roman" panose="02020603050405020304" pitchFamily="18" charset="0"/>
                <a:cs typeface="Times New Roman" panose="02020603050405020304" pitchFamily="18" charset="0"/>
              </a:rPr>
              <a:t> Live Archive on the Remnants of Video Art</a:t>
            </a:r>
            <a:br>
              <a:rPr lang="cs-CZ" sz="1800" kern="100">
                <a:effectLst/>
                <a:latin typeface="Aptos" panose="020B0004020202020204" pitchFamily="34" charset="0"/>
                <a:ea typeface="Aptos" panose="020B0004020202020204" pitchFamily="34" charset="0"/>
                <a:cs typeface="Times New Roman" panose="02020603050405020304" pitchFamily="18" charset="0"/>
              </a:rPr>
            </a:br>
            <a:br>
              <a:rPr lang="cs-CZ"/>
            </a:br>
            <a:endParaRPr lang="en-GB"/>
          </a:p>
        </p:txBody>
      </p:sp>
      <p:sp>
        <p:nvSpPr>
          <p:cNvPr id="7" name="Podnadpis 6">
            <a:extLst>
              <a:ext uri="{FF2B5EF4-FFF2-40B4-BE49-F238E27FC236}">
                <a16:creationId xmlns:a16="http://schemas.microsoft.com/office/drawing/2014/main" id="{A82AD729-C046-5B3F-B03B-D1D428C0638B}"/>
              </a:ext>
            </a:extLst>
          </p:cNvPr>
          <p:cNvSpPr>
            <a:spLocks noGrp="1"/>
          </p:cNvSpPr>
          <p:nvPr>
            <p:ph type="subTitle" idx="1"/>
          </p:nvPr>
        </p:nvSpPr>
        <p:spPr>
          <a:xfrm>
            <a:off x="415200" y="4821481"/>
            <a:ext cx="11361600" cy="698497"/>
          </a:xfrm>
        </p:spPr>
        <p:txBody>
          <a:bodyPr/>
          <a:lstStyle/>
          <a:p>
            <a:endParaRPr lang="cs-CZ"/>
          </a:p>
        </p:txBody>
      </p:sp>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4A47563-5E73-6117-6B59-6C78EAA7BC82}"/>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59E264D9-71A2-0668-4DB7-679D19FA6B52}"/>
              </a:ext>
            </a:extLst>
          </p:cNvPr>
          <p:cNvSpPr>
            <a:spLocks noGrp="1"/>
          </p:cNvSpPr>
          <p:nvPr>
            <p:ph type="sldNum" sz="quarter" idx="11"/>
          </p:nvPr>
        </p:nvSpPr>
        <p:spPr/>
        <p:txBody>
          <a:bodyPr/>
          <a:lstStyle/>
          <a:p>
            <a:fld id="{0970407D-EE58-4A0B-824B-1D3AE42DD9CF}" type="slidenum">
              <a:rPr lang="en-GB" altLang="cs-CZ" noProof="0" smtClean="0"/>
              <a:pPr/>
              <a:t>10</a:t>
            </a:fld>
            <a:endParaRPr lang="en-GB" altLang="cs-CZ" noProof="0"/>
          </a:p>
        </p:txBody>
      </p:sp>
      <p:sp>
        <p:nvSpPr>
          <p:cNvPr id="4" name="Nadpis 3">
            <a:extLst>
              <a:ext uri="{FF2B5EF4-FFF2-40B4-BE49-F238E27FC236}">
                <a16:creationId xmlns:a16="http://schemas.microsoft.com/office/drawing/2014/main" id="{B1450AF4-E590-8578-0850-5DE9C615C737}"/>
              </a:ext>
            </a:extLst>
          </p:cNvPr>
          <p:cNvSpPr>
            <a:spLocks noGrp="1"/>
          </p:cNvSpPr>
          <p:nvPr>
            <p:ph type="title"/>
          </p:nvPr>
        </p:nvSpPr>
        <p:spPr/>
        <p:txBody>
          <a:bodyPr/>
          <a:lstStyle/>
          <a:p>
            <a:r>
              <a:rPr lang="en-GB" sz="3600"/>
              <a:t>Design of the project</a:t>
            </a:r>
          </a:p>
        </p:txBody>
      </p:sp>
      <p:sp>
        <p:nvSpPr>
          <p:cNvPr id="5" name="Zástupný obsah 4">
            <a:extLst>
              <a:ext uri="{FF2B5EF4-FFF2-40B4-BE49-F238E27FC236}">
                <a16:creationId xmlns:a16="http://schemas.microsoft.com/office/drawing/2014/main" id="{FC959E83-9E14-2BFF-DF1D-ADD201E652A2}"/>
              </a:ext>
            </a:extLst>
          </p:cNvPr>
          <p:cNvSpPr>
            <a:spLocks noGrp="1"/>
          </p:cNvSpPr>
          <p:nvPr>
            <p:ph idx="1"/>
          </p:nvPr>
        </p:nvSpPr>
        <p:spPr>
          <a:xfrm>
            <a:off x="540000" y="2125217"/>
            <a:ext cx="5008771" cy="4139998"/>
          </a:xfrm>
        </p:spPr>
        <p:txBody>
          <a:bodyPr/>
          <a:lstStyle/>
          <a:p>
            <a:pPr marL="72000" indent="0">
              <a:lnSpc>
                <a:spcPct val="100000"/>
              </a:lnSpc>
              <a:buNone/>
            </a:pPr>
            <a:r>
              <a:rPr lang="en-US" sz="2000" i="1"/>
              <a:t>„</a:t>
            </a:r>
            <a:r>
              <a:rPr lang="cs-CZ" sz="2000" i="1"/>
              <a:t>… </a:t>
            </a:r>
            <a:r>
              <a:rPr lang="en-US" sz="2000" b="1" i="1">
                <a:highlight>
                  <a:srgbClr val="00FF00"/>
                </a:highlight>
              </a:rPr>
              <a:t>Digital Humanities </a:t>
            </a:r>
            <a:r>
              <a:rPr lang="en-US" sz="2000" i="1"/>
              <a:t>both shapes and interprets [technological imaginary] …, its engagement with </a:t>
            </a:r>
            <a:r>
              <a:rPr lang="en-US" sz="2000" b="1" i="1">
                <a:highlight>
                  <a:srgbClr val="00FF00"/>
                </a:highlight>
              </a:rPr>
              <a:t>design as a method of thinking-through-practice</a:t>
            </a:r>
            <a:r>
              <a:rPr lang="en-US" sz="2000" i="1">
                <a:highlight>
                  <a:srgbClr val="00FF00"/>
                </a:highlight>
              </a:rPr>
              <a:t> </a:t>
            </a:r>
            <a:r>
              <a:rPr lang="en-US" sz="2000" i="1"/>
              <a:t>is indisputable. Digital Humanities is a production-based endeavor in which theoretical issues get tested in the design of implementations, and implementations are loci of theoretical reflection and elaboration. “ </a:t>
            </a:r>
            <a:endParaRPr lang="cs-CZ" sz="2000" i="1"/>
          </a:p>
          <a:p>
            <a:pPr marL="72000" indent="0">
              <a:lnSpc>
                <a:spcPct val="100000"/>
              </a:lnSpc>
              <a:buNone/>
            </a:pPr>
            <a:endParaRPr lang="cs-CZ" sz="2000"/>
          </a:p>
          <a:p>
            <a:pPr marL="72000" indent="0">
              <a:lnSpc>
                <a:spcPct val="100000"/>
              </a:lnSpc>
              <a:buNone/>
            </a:pPr>
            <a:r>
              <a:rPr lang="cs-CZ" sz="1000" b="1" i="1">
                <a:solidFill>
                  <a:srgbClr val="0000DC"/>
                </a:solidFill>
              </a:rPr>
              <a:t>(</a:t>
            </a:r>
            <a:r>
              <a:rPr lang="en-US" sz="1000" b="1" i="1">
                <a:solidFill>
                  <a:srgbClr val="0000DC"/>
                </a:solidFill>
              </a:rPr>
              <a:t>Burdick, A. et al., 2012, p. 13)</a:t>
            </a:r>
            <a:endParaRPr lang="cs-CZ" sz="1000" b="1" i="1">
              <a:solidFill>
                <a:srgbClr val="0000DC"/>
              </a:solidFill>
            </a:endParaRPr>
          </a:p>
        </p:txBody>
      </p:sp>
      <p:sp>
        <p:nvSpPr>
          <p:cNvPr id="6" name="Vývojový diagram: sloučení 5">
            <a:extLst>
              <a:ext uri="{FF2B5EF4-FFF2-40B4-BE49-F238E27FC236}">
                <a16:creationId xmlns:a16="http://schemas.microsoft.com/office/drawing/2014/main" id="{BC78EA06-3B37-CE1C-F9EE-307382796F03}"/>
              </a:ext>
            </a:extLst>
          </p:cNvPr>
          <p:cNvSpPr/>
          <p:nvPr/>
        </p:nvSpPr>
        <p:spPr bwMode="auto">
          <a:xfrm>
            <a:off x="5548771" y="829575"/>
            <a:ext cx="5994400" cy="5308425"/>
          </a:xfrm>
          <a:prstGeom prst="flowChartMerg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1" i="0" u="none" strike="noStrike" normalizeH="0" baseline="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ndParaRPr>
          </a:p>
        </p:txBody>
      </p:sp>
      <p:sp>
        <p:nvSpPr>
          <p:cNvPr id="8" name="TextovéPole 7">
            <a:extLst>
              <a:ext uri="{FF2B5EF4-FFF2-40B4-BE49-F238E27FC236}">
                <a16:creationId xmlns:a16="http://schemas.microsoft.com/office/drawing/2014/main" id="{85BDD2FC-4A78-2F63-460A-6121615F0F31}"/>
              </a:ext>
            </a:extLst>
          </p:cNvPr>
          <p:cNvSpPr txBox="1"/>
          <p:nvPr/>
        </p:nvSpPr>
        <p:spPr>
          <a:xfrm>
            <a:off x="5953245" y="945788"/>
            <a:ext cx="5373510" cy="3539430"/>
          </a:xfrm>
          <a:prstGeom prst="rect">
            <a:avLst/>
          </a:prstGeom>
          <a:noFill/>
        </p:spPr>
        <p:txBody>
          <a:bodyPr wrap="square" rtlCol="0">
            <a:spAutoFit/>
          </a:bodyPr>
          <a:lstStyle/>
          <a:p>
            <a:pPr algn="ctr"/>
            <a:r>
              <a:rPr lang="en-GB" sz="2800" b="1">
                <a:solidFill>
                  <a:schemeClr val="bg1"/>
                </a:solidFill>
                <a:latin typeface="+mn-lt"/>
              </a:rPr>
              <a:t>Digital humanities</a:t>
            </a:r>
          </a:p>
          <a:p>
            <a:pPr algn="ctr"/>
            <a:endParaRPr lang="en-GB" sz="2800">
              <a:solidFill>
                <a:schemeClr val="bg1"/>
              </a:solidFill>
              <a:latin typeface="+mn-lt"/>
            </a:endParaRPr>
          </a:p>
          <a:p>
            <a:pPr algn="ctr"/>
            <a:r>
              <a:rPr lang="en-GB" sz="2800" b="1">
                <a:solidFill>
                  <a:schemeClr val="bg1"/>
                </a:solidFill>
                <a:latin typeface="+mn-lt"/>
              </a:rPr>
              <a:t>Design thinking</a:t>
            </a:r>
          </a:p>
          <a:p>
            <a:pPr algn="ctr"/>
            <a:endParaRPr lang="en-GB" sz="2800">
              <a:solidFill>
                <a:schemeClr val="bg1"/>
              </a:solidFill>
              <a:latin typeface="+mn-lt"/>
            </a:endParaRPr>
          </a:p>
          <a:p>
            <a:pPr algn="ctr"/>
            <a:r>
              <a:rPr lang="en-GB" sz="2800" b="1">
                <a:solidFill>
                  <a:schemeClr val="bg1"/>
                </a:solidFill>
                <a:latin typeface="+mn-lt"/>
              </a:rPr>
              <a:t>Artificial intelligence / </a:t>
            </a:r>
            <a:endParaRPr lang="cs-CZ" sz="2800" b="1">
              <a:solidFill>
                <a:schemeClr val="bg1"/>
              </a:solidFill>
              <a:latin typeface="+mn-lt"/>
            </a:endParaRPr>
          </a:p>
          <a:p>
            <a:pPr algn="ctr"/>
            <a:r>
              <a:rPr lang="en-GB" sz="2800" b="1">
                <a:solidFill>
                  <a:schemeClr val="bg1"/>
                </a:solidFill>
                <a:latin typeface="+mn-lt"/>
              </a:rPr>
              <a:t>Distant reading</a:t>
            </a:r>
          </a:p>
          <a:p>
            <a:pPr algn="ctr"/>
            <a:endParaRPr lang="en-GB" sz="2800">
              <a:solidFill>
                <a:schemeClr val="bg1"/>
              </a:solidFill>
              <a:latin typeface="+mn-lt"/>
            </a:endParaRPr>
          </a:p>
          <a:p>
            <a:pPr algn="ctr"/>
            <a:r>
              <a:rPr lang="en-GB" sz="2800" b="1">
                <a:solidFill>
                  <a:schemeClr val="bg1"/>
                </a:solidFill>
                <a:latin typeface="+mn-lt"/>
              </a:rPr>
              <a:t>Live archive</a:t>
            </a:r>
          </a:p>
        </p:txBody>
      </p:sp>
    </p:spTree>
    <p:extLst>
      <p:ext uri="{BB962C8B-B14F-4D97-AF65-F5344CB8AC3E}">
        <p14:creationId xmlns:p14="http://schemas.microsoft.com/office/powerpoint/2010/main" val="221640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5EAFEC3-4FA6-8619-2B6B-3F75CF76E855}"/>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8A004510-A48F-A3DA-156D-62FD5DB09BBE}"/>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a:p>
        </p:txBody>
      </p:sp>
      <p:sp>
        <p:nvSpPr>
          <p:cNvPr id="4" name="Nadpis 3">
            <a:extLst>
              <a:ext uri="{FF2B5EF4-FFF2-40B4-BE49-F238E27FC236}">
                <a16:creationId xmlns:a16="http://schemas.microsoft.com/office/drawing/2014/main" id="{AA05C1CF-E816-DAB7-5E70-DF6764BC78E1}"/>
              </a:ext>
            </a:extLst>
          </p:cNvPr>
          <p:cNvSpPr>
            <a:spLocks noGrp="1"/>
          </p:cNvSpPr>
          <p:nvPr>
            <p:ph type="title"/>
          </p:nvPr>
        </p:nvSpPr>
        <p:spPr/>
        <p:txBody>
          <a:bodyPr/>
          <a:lstStyle/>
          <a:p>
            <a:r>
              <a:rPr lang="en-GB"/>
              <a:t>Digital archive and Artificial Intelligence / </a:t>
            </a:r>
            <a:r>
              <a:rPr lang="en-GB">
                <a:highlight>
                  <a:srgbClr val="FFFF00"/>
                </a:highlight>
              </a:rPr>
              <a:t>inspiration</a:t>
            </a:r>
            <a:r>
              <a:rPr lang="cs-CZ">
                <a:highlight>
                  <a:srgbClr val="FFFF00"/>
                </a:highlight>
              </a:rPr>
              <a:t>s</a:t>
            </a:r>
            <a:r>
              <a:rPr lang="en-GB">
                <a:highlight>
                  <a:srgbClr val="FFFF00"/>
                </a:highlight>
              </a:rPr>
              <a:t> and influences</a:t>
            </a:r>
            <a:endParaRPr lang="cs-CZ">
              <a:highlight>
                <a:srgbClr val="FFFF00"/>
              </a:highlight>
            </a:endParaRPr>
          </a:p>
        </p:txBody>
      </p:sp>
      <p:pic>
        <p:nvPicPr>
          <p:cNvPr id="6" name="Zástupný obsah 5">
            <a:extLst>
              <a:ext uri="{FF2B5EF4-FFF2-40B4-BE49-F238E27FC236}">
                <a16:creationId xmlns:a16="http://schemas.microsoft.com/office/drawing/2014/main" id="{8D209F56-992B-D760-C84B-8BED4184EF0F}"/>
              </a:ext>
            </a:extLst>
          </p:cNvPr>
          <p:cNvPicPr>
            <a:picLocks noGrp="1" noChangeAspect="1"/>
          </p:cNvPicPr>
          <p:nvPr>
            <p:ph idx="1"/>
          </p:nvPr>
        </p:nvPicPr>
        <p:blipFill>
          <a:blip r:embed="rId2"/>
          <a:stretch>
            <a:fillRect/>
          </a:stretch>
        </p:blipFill>
        <p:spPr>
          <a:xfrm>
            <a:off x="720000" y="2036248"/>
            <a:ext cx="3686748" cy="3837569"/>
          </a:xfrm>
          <a:prstGeom prst="rect">
            <a:avLst/>
          </a:prstGeom>
        </p:spPr>
      </p:pic>
      <p:pic>
        <p:nvPicPr>
          <p:cNvPr id="7" name="Obrázek 6">
            <a:extLst>
              <a:ext uri="{FF2B5EF4-FFF2-40B4-BE49-F238E27FC236}">
                <a16:creationId xmlns:a16="http://schemas.microsoft.com/office/drawing/2014/main" id="{06F40E6D-AB6E-3AC7-158C-DEADFD701A02}"/>
              </a:ext>
            </a:extLst>
          </p:cNvPr>
          <p:cNvPicPr>
            <a:picLocks noChangeAspect="1"/>
          </p:cNvPicPr>
          <p:nvPr/>
        </p:nvPicPr>
        <p:blipFill>
          <a:blip r:embed="rId3"/>
          <a:stretch>
            <a:fillRect/>
          </a:stretch>
        </p:blipFill>
        <p:spPr>
          <a:xfrm>
            <a:off x="4671237" y="2036247"/>
            <a:ext cx="3204370" cy="3837569"/>
          </a:xfrm>
          <a:prstGeom prst="rect">
            <a:avLst/>
          </a:prstGeom>
        </p:spPr>
      </p:pic>
      <p:pic>
        <p:nvPicPr>
          <p:cNvPr id="8" name="Obrázek 7">
            <a:extLst>
              <a:ext uri="{FF2B5EF4-FFF2-40B4-BE49-F238E27FC236}">
                <a16:creationId xmlns:a16="http://schemas.microsoft.com/office/drawing/2014/main" id="{F03AC5CE-03C2-305F-2A6F-210046D4874A}"/>
              </a:ext>
            </a:extLst>
          </p:cNvPr>
          <p:cNvPicPr>
            <a:picLocks noChangeAspect="1"/>
          </p:cNvPicPr>
          <p:nvPr/>
        </p:nvPicPr>
        <p:blipFill>
          <a:blip r:embed="rId4"/>
          <a:stretch>
            <a:fillRect/>
          </a:stretch>
        </p:blipFill>
        <p:spPr>
          <a:xfrm>
            <a:off x="8140096" y="2036247"/>
            <a:ext cx="2700502" cy="3803524"/>
          </a:xfrm>
          <a:prstGeom prst="rect">
            <a:avLst/>
          </a:prstGeom>
        </p:spPr>
      </p:pic>
    </p:spTree>
    <p:extLst>
      <p:ext uri="{BB962C8B-B14F-4D97-AF65-F5344CB8AC3E}">
        <p14:creationId xmlns:p14="http://schemas.microsoft.com/office/powerpoint/2010/main" val="134585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2570374-39CD-4640-A0B3-8D1B692C803E}"/>
              </a:ext>
            </a:extLst>
          </p:cNvPr>
          <p:cNvPicPr>
            <a:picLocks noChangeAspect="1"/>
          </p:cNvPicPr>
          <p:nvPr/>
        </p:nvPicPr>
        <p:blipFill>
          <a:blip r:embed="rId2"/>
          <a:stretch>
            <a:fillRect/>
          </a:stretch>
        </p:blipFill>
        <p:spPr>
          <a:xfrm>
            <a:off x="3048000" y="1818409"/>
            <a:ext cx="9144000" cy="6858000"/>
          </a:xfrm>
          <a:prstGeom prst="rect">
            <a:avLst/>
          </a:prstGeom>
        </p:spPr>
      </p:pic>
      <p:sp>
        <p:nvSpPr>
          <p:cNvPr id="2" name="Zástupný symbol pro zápatí 1">
            <a:extLst>
              <a:ext uri="{FF2B5EF4-FFF2-40B4-BE49-F238E27FC236}">
                <a16:creationId xmlns:a16="http://schemas.microsoft.com/office/drawing/2014/main" id="{97E40BB4-BF4C-4D74-B04D-84012F11854E}"/>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C4E5F051-2E74-4218-9953-4CF351164946}"/>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a:p>
        </p:txBody>
      </p:sp>
      <p:sp>
        <p:nvSpPr>
          <p:cNvPr id="4" name="Nadpis 3">
            <a:extLst>
              <a:ext uri="{FF2B5EF4-FFF2-40B4-BE49-F238E27FC236}">
                <a16:creationId xmlns:a16="http://schemas.microsoft.com/office/drawing/2014/main" id="{5C89A8BC-2708-4953-9341-9EBB2D610BF1}"/>
              </a:ext>
            </a:extLst>
          </p:cNvPr>
          <p:cNvSpPr>
            <a:spLocks noGrp="1"/>
          </p:cNvSpPr>
          <p:nvPr>
            <p:ph type="title"/>
          </p:nvPr>
        </p:nvSpPr>
        <p:spPr/>
        <p:txBody>
          <a:bodyPr/>
          <a:lstStyle/>
          <a:p>
            <a:r>
              <a:rPr lang="en-GB"/>
              <a:t>Digital archive and Artificial Intelligence / </a:t>
            </a:r>
            <a:r>
              <a:rPr lang="en-GB">
                <a:highlight>
                  <a:srgbClr val="FFFF00"/>
                </a:highlight>
              </a:rPr>
              <a:t>inspiration</a:t>
            </a:r>
            <a:r>
              <a:rPr lang="cs-CZ">
                <a:highlight>
                  <a:srgbClr val="FFFF00"/>
                </a:highlight>
              </a:rPr>
              <a:t>s</a:t>
            </a:r>
            <a:r>
              <a:rPr lang="en-GB">
                <a:highlight>
                  <a:srgbClr val="FFFF00"/>
                </a:highlight>
              </a:rPr>
              <a:t> and influences</a:t>
            </a:r>
            <a:endParaRPr lang="en-US" u="sng">
              <a:highlight>
                <a:srgbClr val="FFFF00"/>
              </a:highlight>
            </a:endParaRPr>
          </a:p>
        </p:txBody>
      </p:sp>
      <p:pic>
        <p:nvPicPr>
          <p:cNvPr id="11" name="Zástupný symbol pro obsah 10">
            <a:extLst>
              <a:ext uri="{FF2B5EF4-FFF2-40B4-BE49-F238E27FC236}">
                <a16:creationId xmlns:a16="http://schemas.microsoft.com/office/drawing/2014/main" id="{79CB0CAC-C06E-497B-92A7-016C05BBD2DD}"/>
              </a:ext>
            </a:extLst>
          </p:cNvPr>
          <p:cNvPicPr>
            <a:picLocks noGrp="1" noChangeAspect="1"/>
          </p:cNvPicPr>
          <p:nvPr>
            <p:ph idx="1"/>
          </p:nvPr>
        </p:nvPicPr>
        <p:blipFill>
          <a:blip r:embed="rId3"/>
          <a:stretch>
            <a:fillRect/>
          </a:stretch>
        </p:blipFill>
        <p:spPr>
          <a:xfrm>
            <a:off x="0" y="2723717"/>
            <a:ext cx="4762500" cy="3324225"/>
          </a:xfrm>
          <a:prstGeom prst="rect">
            <a:avLst/>
          </a:prstGeom>
        </p:spPr>
      </p:pic>
      <p:sp>
        <p:nvSpPr>
          <p:cNvPr id="12" name="Obdélník 11">
            <a:extLst>
              <a:ext uri="{FF2B5EF4-FFF2-40B4-BE49-F238E27FC236}">
                <a16:creationId xmlns:a16="http://schemas.microsoft.com/office/drawing/2014/main" id="{E4F9F825-E34E-4FDE-9352-BA78C8855791}"/>
              </a:ext>
            </a:extLst>
          </p:cNvPr>
          <p:cNvSpPr/>
          <p:nvPr/>
        </p:nvSpPr>
        <p:spPr>
          <a:xfrm>
            <a:off x="7144500" y="2017566"/>
            <a:ext cx="4942609" cy="1569660"/>
          </a:xfrm>
          <a:prstGeom prst="rect">
            <a:avLst/>
          </a:prstGeom>
        </p:spPr>
        <p:txBody>
          <a:bodyPr wrap="square">
            <a:spAutoFit/>
          </a:bodyPr>
          <a:lstStyle/>
          <a:p>
            <a:r>
              <a:rPr lang="cs-CZ">
                <a:hlinkClick r:id="rId4"/>
              </a:rPr>
              <a:t>http://</a:t>
            </a:r>
            <a:r>
              <a:rPr lang="cs-CZ" err="1">
                <a:hlinkClick r:id="rId4"/>
              </a:rPr>
              <a:t>lab.culturalanalytics.info</a:t>
            </a:r>
            <a:r>
              <a:rPr lang="cs-CZ">
                <a:hlinkClick r:id="rId4"/>
              </a:rPr>
              <a:t>/2016/04/</a:t>
            </a:r>
            <a:r>
              <a:rPr lang="cs-CZ" err="1">
                <a:hlinkClick r:id="rId4"/>
              </a:rPr>
              <a:t>exploratory-visualizations-of-thomas.html</a:t>
            </a:r>
            <a:endParaRPr lang="cs-CZ"/>
          </a:p>
          <a:p>
            <a:endParaRPr lang="cs-CZ"/>
          </a:p>
        </p:txBody>
      </p:sp>
    </p:spTree>
    <p:extLst>
      <p:ext uri="{BB962C8B-B14F-4D97-AF65-F5344CB8AC3E}">
        <p14:creationId xmlns:p14="http://schemas.microsoft.com/office/powerpoint/2010/main" val="1930493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a:extLst>
              <a:ext uri="{FF2B5EF4-FFF2-40B4-BE49-F238E27FC236}">
                <a16:creationId xmlns:a16="http://schemas.microsoft.com/office/drawing/2014/main" id="{906DA360-7503-4235-AB25-27CE84EA0281}"/>
              </a:ext>
            </a:extLst>
          </p:cNvPr>
          <p:cNvPicPr>
            <a:picLocks noGrp="1" noChangeAspect="1"/>
          </p:cNvPicPr>
          <p:nvPr>
            <p:ph idx="1"/>
          </p:nvPr>
        </p:nvPicPr>
        <p:blipFill>
          <a:blip r:embed="rId2"/>
          <a:stretch>
            <a:fillRect/>
          </a:stretch>
        </p:blipFill>
        <p:spPr>
          <a:xfrm>
            <a:off x="5282046" y="0"/>
            <a:ext cx="6909954" cy="6909954"/>
          </a:xfrm>
          <a:prstGeom prst="rect">
            <a:avLst/>
          </a:prstGeom>
        </p:spPr>
      </p:pic>
      <p:sp>
        <p:nvSpPr>
          <p:cNvPr id="2" name="Zástupný symbol pro zápatí 1">
            <a:extLst>
              <a:ext uri="{FF2B5EF4-FFF2-40B4-BE49-F238E27FC236}">
                <a16:creationId xmlns:a16="http://schemas.microsoft.com/office/drawing/2014/main" id="{97E40BB4-BF4C-4D74-B04D-84012F11854E}"/>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C4E5F051-2E74-4218-9953-4CF351164946}"/>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a:p>
        </p:txBody>
      </p:sp>
      <p:sp>
        <p:nvSpPr>
          <p:cNvPr id="4" name="Nadpis 3">
            <a:extLst>
              <a:ext uri="{FF2B5EF4-FFF2-40B4-BE49-F238E27FC236}">
                <a16:creationId xmlns:a16="http://schemas.microsoft.com/office/drawing/2014/main" id="{5C89A8BC-2708-4953-9341-9EBB2D610BF1}"/>
              </a:ext>
            </a:extLst>
          </p:cNvPr>
          <p:cNvSpPr>
            <a:spLocks noGrp="1"/>
          </p:cNvSpPr>
          <p:nvPr>
            <p:ph type="title"/>
          </p:nvPr>
        </p:nvSpPr>
        <p:spPr/>
        <p:txBody>
          <a:bodyPr/>
          <a:lstStyle/>
          <a:p>
            <a:r>
              <a:rPr lang="en-GB"/>
              <a:t>Digital archive and Artificial Intelligence / </a:t>
            </a:r>
            <a:r>
              <a:rPr lang="en-GB">
                <a:highlight>
                  <a:srgbClr val="FFFF00"/>
                </a:highlight>
              </a:rPr>
              <a:t>inspiration</a:t>
            </a:r>
            <a:r>
              <a:rPr lang="cs-CZ">
                <a:highlight>
                  <a:srgbClr val="FFFF00"/>
                </a:highlight>
              </a:rPr>
              <a:t>s</a:t>
            </a:r>
            <a:r>
              <a:rPr lang="en-GB">
                <a:highlight>
                  <a:srgbClr val="FFFF00"/>
                </a:highlight>
              </a:rPr>
              <a:t> and influences</a:t>
            </a:r>
            <a:endParaRPr lang="en-US" u="sng">
              <a:highlight>
                <a:srgbClr val="FFFF00"/>
              </a:highlight>
            </a:endParaRPr>
          </a:p>
        </p:txBody>
      </p:sp>
      <p:sp>
        <p:nvSpPr>
          <p:cNvPr id="12" name="Obdélník 11">
            <a:extLst>
              <a:ext uri="{FF2B5EF4-FFF2-40B4-BE49-F238E27FC236}">
                <a16:creationId xmlns:a16="http://schemas.microsoft.com/office/drawing/2014/main" id="{E4F9F825-E34E-4FDE-9352-BA78C8855791}"/>
              </a:ext>
            </a:extLst>
          </p:cNvPr>
          <p:cNvSpPr/>
          <p:nvPr/>
        </p:nvSpPr>
        <p:spPr>
          <a:xfrm>
            <a:off x="540001" y="1891576"/>
            <a:ext cx="4742046" cy="1569660"/>
          </a:xfrm>
          <a:prstGeom prst="rect">
            <a:avLst/>
          </a:prstGeom>
        </p:spPr>
        <p:txBody>
          <a:bodyPr wrap="square">
            <a:spAutoFit/>
          </a:bodyPr>
          <a:lstStyle/>
          <a:p>
            <a:r>
              <a:rPr lang="cs-CZ">
                <a:hlinkClick r:id="rId3"/>
              </a:rPr>
              <a:t>http://</a:t>
            </a:r>
            <a:r>
              <a:rPr lang="cs-CZ" err="1">
                <a:hlinkClick r:id="rId3"/>
              </a:rPr>
              <a:t>lab.culturalanalytics.info</a:t>
            </a:r>
            <a:r>
              <a:rPr lang="cs-CZ">
                <a:hlinkClick r:id="rId3"/>
              </a:rPr>
              <a:t>/2016/04/</a:t>
            </a:r>
            <a:r>
              <a:rPr lang="cs-CZ" err="1">
                <a:hlinkClick r:id="rId3"/>
              </a:rPr>
              <a:t>exploratory-visualizations-of-thomas.html</a:t>
            </a:r>
            <a:endParaRPr lang="cs-CZ"/>
          </a:p>
          <a:p>
            <a:endParaRPr lang="cs-CZ"/>
          </a:p>
        </p:txBody>
      </p:sp>
    </p:spTree>
    <p:extLst>
      <p:ext uri="{BB962C8B-B14F-4D97-AF65-F5344CB8AC3E}">
        <p14:creationId xmlns:p14="http://schemas.microsoft.com/office/powerpoint/2010/main" val="298247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1ED6348F-A4E4-4C01-A3A0-F52AFAF0C978}"/>
              </a:ext>
            </a:extLst>
          </p:cNvPr>
          <p:cNvPicPr>
            <a:picLocks noGrp="1" noChangeAspect="1"/>
          </p:cNvPicPr>
          <p:nvPr>
            <p:ph idx="1"/>
          </p:nvPr>
        </p:nvPicPr>
        <p:blipFill>
          <a:blip r:embed="rId2"/>
          <a:stretch>
            <a:fillRect/>
          </a:stretch>
        </p:blipFill>
        <p:spPr>
          <a:xfrm>
            <a:off x="-59473" y="0"/>
            <a:ext cx="12251473" cy="6891454"/>
          </a:xfrm>
          <a:prstGeom prst="rect">
            <a:avLst/>
          </a:prstGeom>
        </p:spPr>
      </p:pic>
      <p:sp>
        <p:nvSpPr>
          <p:cNvPr id="2" name="Zástupný symbol pro zápatí 1">
            <a:extLst>
              <a:ext uri="{FF2B5EF4-FFF2-40B4-BE49-F238E27FC236}">
                <a16:creationId xmlns:a16="http://schemas.microsoft.com/office/drawing/2014/main" id="{1D037BBC-8EC2-4A7B-A103-A9E5745A47DB}"/>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3697189D-925D-409F-817A-9CD7B44D88FF}"/>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a:p>
        </p:txBody>
      </p:sp>
      <p:sp>
        <p:nvSpPr>
          <p:cNvPr id="7" name="Nadpis 3">
            <a:extLst>
              <a:ext uri="{FF2B5EF4-FFF2-40B4-BE49-F238E27FC236}">
                <a16:creationId xmlns:a16="http://schemas.microsoft.com/office/drawing/2014/main" id="{DF4BD89C-AABA-4969-A15D-EB052CB9A28F}"/>
              </a:ext>
            </a:extLst>
          </p:cNvPr>
          <p:cNvSpPr>
            <a:spLocks noGrp="1"/>
          </p:cNvSpPr>
          <p:nvPr>
            <p:ph type="title"/>
          </p:nvPr>
        </p:nvSpPr>
        <p:spPr>
          <a:xfrm>
            <a:off x="3903875" y="4104462"/>
            <a:ext cx="6797992" cy="451576"/>
          </a:xfrm>
        </p:spPr>
        <p:txBody>
          <a:bodyPr/>
          <a:lstStyle/>
          <a:p>
            <a:r>
              <a:rPr lang="en-GB">
                <a:solidFill>
                  <a:schemeClr val="bg1"/>
                </a:solidFill>
              </a:rPr>
              <a:t>Digital archive and Artificial Intelligence / </a:t>
            </a:r>
            <a:r>
              <a:rPr lang="en-GB">
                <a:solidFill>
                  <a:schemeClr val="bg1"/>
                </a:solidFill>
                <a:highlight>
                  <a:srgbClr val="FFFF00"/>
                </a:highlight>
              </a:rPr>
              <a:t>inspiration</a:t>
            </a:r>
            <a:r>
              <a:rPr lang="cs-CZ">
                <a:solidFill>
                  <a:schemeClr val="bg1"/>
                </a:solidFill>
                <a:highlight>
                  <a:srgbClr val="FFFF00"/>
                </a:highlight>
              </a:rPr>
              <a:t>s</a:t>
            </a:r>
            <a:r>
              <a:rPr lang="en-GB">
                <a:solidFill>
                  <a:schemeClr val="bg1"/>
                </a:solidFill>
                <a:highlight>
                  <a:srgbClr val="FFFF00"/>
                </a:highlight>
              </a:rPr>
              <a:t> and influences</a:t>
            </a:r>
            <a:endParaRPr lang="en-US" u="sng">
              <a:solidFill>
                <a:schemeClr val="bg1"/>
              </a:solidFill>
              <a:highlight>
                <a:srgbClr val="FFFF00"/>
              </a:highlight>
            </a:endParaRPr>
          </a:p>
        </p:txBody>
      </p:sp>
    </p:spTree>
    <p:extLst>
      <p:ext uri="{BB962C8B-B14F-4D97-AF65-F5344CB8AC3E}">
        <p14:creationId xmlns:p14="http://schemas.microsoft.com/office/powerpoint/2010/main" val="112072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a:extLst>
              <a:ext uri="{FF2B5EF4-FFF2-40B4-BE49-F238E27FC236}">
                <a16:creationId xmlns:a16="http://schemas.microsoft.com/office/drawing/2014/main" id="{42C180F1-7F5F-482B-89A0-7DB110BF90D4}"/>
              </a:ext>
            </a:extLst>
          </p:cNvPr>
          <p:cNvPicPr>
            <a:picLocks noGrp="1" noChangeAspect="1"/>
          </p:cNvPicPr>
          <p:nvPr>
            <p:ph idx="1"/>
          </p:nvPr>
        </p:nvPicPr>
        <p:blipFill>
          <a:blip r:embed="rId2"/>
          <a:stretch>
            <a:fillRect/>
          </a:stretch>
        </p:blipFill>
        <p:spPr>
          <a:xfrm>
            <a:off x="6747163" y="0"/>
            <a:ext cx="5444837" cy="6858000"/>
          </a:xfrm>
          <a:prstGeom prst="rect">
            <a:avLst/>
          </a:prstGeom>
        </p:spPr>
      </p:pic>
      <p:sp>
        <p:nvSpPr>
          <p:cNvPr id="2" name="Zástupný symbol pro zápatí 1">
            <a:extLst>
              <a:ext uri="{FF2B5EF4-FFF2-40B4-BE49-F238E27FC236}">
                <a16:creationId xmlns:a16="http://schemas.microsoft.com/office/drawing/2014/main" id="{97E40BB4-BF4C-4D74-B04D-84012F11854E}"/>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C4E5F051-2E74-4218-9953-4CF351164946}"/>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a:p>
        </p:txBody>
      </p:sp>
      <p:sp>
        <p:nvSpPr>
          <p:cNvPr id="4" name="Nadpis 3">
            <a:extLst>
              <a:ext uri="{FF2B5EF4-FFF2-40B4-BE49-F238E27FC236}">
                <a16:creationId xmlns:a16="http://schemas.microsoft.com/office/drawing/2014/main" id="{5C89A8BC-2708-4953-9341-9EBB2D610BF1}"/>
              </a:ext>
            </a:extLst>
          </p:cNvPr>
          <p:cNvSpPr>
            <a:spLocks noGrp="1"/>
          </p:cNvSpPr>
          <p:nvPr>
            <p:ph type="title"/>
          </p:nvPr>
        </p:nvSpPr>
        <p:spPr/>
        <p:txBody>
          <a:bodyPr/>
          <a:lstStyle/>
          <a:p>
            <a:r>
              <a:rPr lang="en-GB"/>
              <a:t>Digital archive and Artificial Intelligence / </a:t>
            </a:r>
            <a:r>
              <a:rPr lang="en-GB">
                <a:highlight>
                  <a:srgbClr val="FFFF00"/>
                </a:highlight>
              </a:rPr>
              <a:t>inspiration</a:t>
            </a:r>
            <a:r>
              <a:rPr lang="cs-CZ">
                <a:highlight>
                  <a:srgbClr val="FFFF00"/>
                </a:highlight>
              </a:rPr>
              <a:t>s</a:t>
            </a:r>
            <a:r>
              <a:rPr lang="en-GB">
                <a:highlight>
                  <a:srgbClr val="FFFF00"/>
                </a:highlight>
              </a:rPr>
              <a:t> and influences</a:t>
            </a:r>
            <a:endParaRPr lang="en-US" u="sng">
              <a:highlight>
                <a:srgbClr val="FFFF00"/>
              </a:highlight>
            </a:endParaRPr>
          </a:p>
        </p:txBody>
      </p:sp>
      <p:pic>
        <p:nvPicPr>
          <p:cNvPr id="5" name="Obrázek 4">
            <a:extLst>
              <a:ext uri="{FF2B5EF4-FFF2-40B4-BE49-F238E27FC236}">
                <a16:creationId xmlns:a16="http://schemas.microsoft.com/office/drawing/2014/main" id="{C1595218-F14C-4961-B103-9BF881BFEB8E}"/>
              </a:ext>
            </a:extLst>
          </p:cNvPr>
          <p:cNvPicPr>
            <a:picLocks noChangeAspect="1"/>
          </p:cNvPicPr>
          <p:nvPr/>
        </p:nvPicPr>
        <p:blipFill>
          <a:blip r:embed="rId3"/>
          <a:stretch>
            <a:fillRect/>
          </a:stretch>
        </p:blipFill>
        <p:spPr>
          <a:xfrm>
            <a:off x="719999" y="1891576"/>
            <a:ext cx="6027163" cy="4020115"/>
          </a:xfrm>
          <a:prstGeom prst="rect">
            <a:avLst/>
          </a:prstGeom>
        </p:spPr>
      </p:pic>
    </p:spTree>
    <p:extLst>
      <p:ext uri="{BB962C8B-B14F-4D97-AF65-F5344CB8AC3E}">
        <p14:creationId xmlns:p14="http://schemas.microsoft.com/office/powerpoint/2010/main" val="311852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E9DE092-460C-6C7B-D834-3E1D693BFD3C}"/>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66EAC9BB-E9C0-F5F4-D346-3B99DF9BC444}"/>
              </a:ext>
            </a:extLst>
          </p:cNvPr>
          <p:cNvSpPr>
            <a:spLocks noGrp="1"/>
          </p:cNvSpPr>
          <p:nvPr>
            <p:ph type="sldNum" sz="quarter" idx="11"/>
          </p:nvPr>
        </p:nvSpPr>
        <p:spPr/>
        <p:txBody>
          <a:bodyPr/>
          <a:lstStyle/>
          <a:p>
            <a:fld id="{D6D6C118-631F-4A80-9886-907009361577}" type="slidenum">
              <a:rPr lang="en-GB" altLang="cs-CZ" noProof="0" smtClean="0"/>
              <a:pPr/>
              <a:t>16</a:t>
            </a:fld>
            <a:endParaRPr lang="en-GB" altLang="cs-CZ" noProof="0"/>
          </a:p>
        </p:txBody>
      </p:sp>
      <p:sp>
        <p:nvSpPr>
          <p:cNvPr id="4" name="Nadpis 3">
            <a:extLst>
              <a:ext uri="{FF2B5EF4-FFF2-40B4-BE49-F238E27FC236}">
                <a16:creationId xmlns:a16="http://schemas.microsoft.com/office/drawing/2014/main" id="{916F6492-548B-F73C-C6F6-4C2FD7C0418D}"/>
              </a:ext>
            </a:extLst>
          </p:cNvPr>
          <p:cNvSpPr>
            <a:spLocks noGrp="1"/>
          </p:cNvSpPr>
          <p:nvPr>
            <p:ph type="title"/>
          </p:nvPr>
        </p:nvSpPr>
        <p:spPr/>
        <p:txBody>
          <a:bodyPr/>
          <a:lstStyle/>
          <a:p>
            <a:r>
              <a:rPr lang="en-GB"/>
              <a:t>Digital archives and Artificial Intelligence / </a:t>
            </a:r>
            <a:r>
              <a:rPr lang="en-GB">
                <a:highlight>
                  <a:srgbClr val="FFFF00"/>
                </a:highlight>
              </a:rPr>
              <a:t>inspiration and influences</a:t>
            </a:r>
            <a:endParaRPr lang="cs-CZ">
              <a:highlight>
                <a:srgbClr val="FFFF00"/>
              </a:highlight>
            </a:endParaRPr>
          </a:p>
        </p:txBody>
      </p:sp>
      <p:sp>
        <p:nvSpPr>
          <p:cNvPr id="5" name="Zástupný obsah 4">
            <a:extLst>
              <a:ext uri="{FF2B5EF4-FFF2-40B4-BE49-F238E27FC236}">
                <a16:creationId xmlns:a16="http://schemas.microsoft.com/office/drawing/2014/main" id="{8AAC35A5-0D0C-B395-A05C-059AE7F3FECE}"/>
              </a:ext>
            </a:extLst>
          </p:cNvPr>
          <p:cNvSpPr>
            <a:spLocks noGrp="1"/>
          </p:cNvSpPr>
          <p:nvPr>
            <p:ph idx="29"/>
          </p:nvPr>
        </p:nvSpPr>
        <p:spPr>
          <a:xfrm>
            <a:off x="720723" y="1894754"/>
            <a:ext cx="5219998" cy="4139998"/>
          </a:xfrm>
        </p:spPr>
        <p:txBody>
          <a:bodyPr/>
          <a:lstStyle/>
          <a:p>
            <a:pPr marL="72000" indent="0">
              <a:buNone/>
            </a:pPr>
            <a:r>
              <a:rPr lang="en-GB">
                <a:solidFill>
                  <a:srgbClr val="FF0000"/>
                </a:solidFill>
                <a:hlinkClick r:id="rId2"/>
              </a:rPr>
              <a:t>https://distill.pub/2019/activation-atlas/</a:t>
            </a:r>
            <a:endParaRPr lang="cs-CZ">
              <a:solidFill>
                <a:srgbClr val="FF0000"/>
              </a:solidFill>
            </a:endParaRPr>
          </a:p>
          <a:p>
            <a:pPr marL="72000" indent="0">
              <a:buNone/>
            </a:pPr>
            <a:endParaRPr lang="en-GB">
              <a:solidFill>
                <a:srgbClr val="FF0000"/>
              </a:solidFill>
            </a:endParaRPr>
          </a:p>
        </p:txBody>
      </p:sp>
      <p:sp>
        <p:nvSpPr>
          <p:cNvPr id="6" name="Zástupný obsah 5">
            <a:extLst>
              <a:ext uri="{FF2B5EF4-FFF2-40B4-BE49-F238E27FC236}">
                <a16:creationId xmlns:a16="http://schemas.microsoft.com/office/drawing/2014/main" id="{DC037F77-7C76-64F7-FE6E-DF8A1FCCB935}"/>
              </a:ext>
            </a:extLst>
          </p:cNvPr>
          <p:cNvSpPr>
            <a:spLocks noGrp="1"/>
          </p:cNvSpPr>
          <p:nvPr>
            <p:ph idx="30"/>
          </p:nvPr>
        </p:nvSpPr>
        <p:spPr>
          <a:xfrm>
            <a:off x="6251279" y="1827945"/>
            <a:ext cx="5219998" cy="4139998"/>
          </a:xfrm>
        </p:spPr>
        <p:txBody>
          <a:bodyPr/>
          <a:lstStyle/>
          <a:p>
            <a:pPr marL="72000" indent="0">
              <a:buNone/>
            </a:pPr>
            <a:endParaRPr lang="cs-CZ"/>
          </a:p>
        </p:txBody>
      </p:sp>
      <p:pic>
        <p:nvPicPr>
          <p:cNvPr id="9" name="Obrázek 8">
            <a:extLst>
              <a:ext uri="{FF2B5EF4-FFF2-40B4-BE49-F238E27FC236}">
                <a16:creationId xmlns:a16="http://schemas.microsoft.com/office/drawing/2014/main" id="{25F90671-D331-D9E0-CABA-D5A64946A962}"/>
              </a:ext>
            </a:extLst>
          </p:cNvPr>
          <p:cNvPicPr>
            <a:picLocks noChangeAspect="1"/>
          </p:cNvPicPr>
          <p:nvPr/>
        </p:nvPicPr>
        <p:blipFill>
          <a:blip r:embed="rId3"/>
          <a:stretch>
            <a:fillRect/>
          </a:stretch>
        </p:blipFill>
        <p:spPr>
          <a:xfrm>
            <a:off x="1920948" y="2381358"/>
            <a:ext cx="10102367" cy="3424531"/>
          </a:xfrm>
          <a:prstGeom prst="rect">
            <a:avLst/>
          </a:prstGeom>
        </p:spPr>
      </p:pic>
    </p:spTree>
    <p:extLst>
      <p:ext uri="{BB962C8B-B14F-4D97-AF65-F5344CB8AC3E}">
        <p14:creationId xmlns:p14="http://schemas.microsoft.com/office/powerpoint/2010/main" val="232725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BD34FFC-ED93-1431-D8BB-F668C9CE7013}"/>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fontScale="85000" lnSpcReduction="20000"/>
          </a:bodyPr>
          <a:lstStyle/>
          <a:p>
            <a:pPr>
              <a:spcAft>
                <a:spcPts val="600"/>
              </a:spcAft>
            </a:pPr>
            <a:r>
              <a:rPr lang="en-GB" altLang="cs-CZ" kern="1200">
                <a:latin typeface="+mj-lt"/>
                <a:ea typeface="+mn-ea"/>
                <a:cs typeface="+mn-cs"/>
              </a:rPr>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781C0DC5-E977-2672-D7A0-DAF7D42AB1B5}"/>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en-GB" altLang="cs-CZ" smtClean="0"/>
              <a:pPr>
                <a:spcAft>
                  <a:spcPts val="600"/>
                </a:spcAft>
              </a:pPr>
              <a:t>17</a:t>
            </a:fld>
            <a:endParaRPr lang="en-GB" altLang="cs-CZ"/>
          </a:p>
        </p:txBody>
      </p:sp>
      <p:sp>
        <p:nvSpPr>
          <p:cNvPr id="7" name="Rectangle 1">
            <a:extLst>
              <a:ext uri="{FF2B5EF4-FFF2-40B4-BE49-F238E27FC236}">
                <a16:creationId xmlns:a16="http://schemas.microsoft.com/office/drawing/2014/main" id="{EA532D6F-27C9-6E44-C30B-7B8FE72E9234}"/>
              </a:ext>
            </a:extLst>
          </p:cNvPr>
          <p:cNvSpPr>
            <a:spLocks noChangeArrowheads="1"/>
          </p:cNvSpPr>
          <p:nvPr/>
        </p:nvSpPr>
        <p:spPr bwMode="auto">
          <a:xfrm>
            <a:off x="720001" y="1134368"/>
            <a:ext cx="10753200" cy="8927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rmAutofit fontScale="92500"/>
          </a:bodyPr>
          <a:lstStyle/>
          <a:p>
            <a:pPr marL="0" marR="0" lvl="0" indent="0" defTabSz="914400" latinLnBrk="0">
              <a:lnSpc>
                <a:spcPts val="4000"/>
              </a:lnSpc>
              <a:spcAft>
                <a:spcPts val="600"/>
              </a:spcAft>
              <a:buClrTx/>
              <a:buSzTx/>
              <a:buFontTx/>
              <a:buNone/>
              <a:tabLst/>
            </a:pPr>
            <a:r>
              <a:rPr kumimoji="0" lang="en-US" altLang="cs-CZ" sz="1400" b="1" i="1" u="none" strike="noStrike" cap="none" normalizeH="0" baseline="0">
                <a:ln>
                  <a:noFill/>
                </a:ln>
                <a:solidFill>
                  <a:schemeClr val="tx2"/>
                </a:solidFill>
                <a:effectLst/>
                <a:highlight>
                  <a:srgbClr val="FFFF00"/>
                </a:highlight>
                <a:latin typeface="+mj-lt"/>
                <a:ea typeface="+mj-ea"/>
                <a:cs typeface="+mj-cs"/>
              </a:rPr>
              <a:t>Graphic representation of the three pillars </a:t>
            </a:r>
            <a:r>
              <a:rPr kumimoji="0" lang="en-US" altLang="cs-CZ" sz="1400" b="1" i="1" u="none" strike="noStrike" cap="none" normalizeH="0" baseline="0">
                <a:ln>
                  <a:noFill/>
                </a:ln>
                <a:solidFill>
                  <a:schemeClr val="tx2"/>
                </a:solidFill>
                <a:effectLst/>
                <a:latin typeface="+mj-lt"/>
                <a:ea typeface="+mj-ea"/>
                <a:cs typeface="+mj-cs"/>
              </a:rPr>
              <a:t>(research areas) that are integrated into the web-epistemological tool VasulkaLiveArchive.net.</a:t>
            </a:r>
            <a:endParaRPr kumimoji="0" lang="en-US" altLang="cs-CZ" sz="1400" b="1" i="0" u="none" strike="noStrike" cap="none" normalizeH="0" baseline="0">
              <a:ln>
                <a:noFill/>
              </a:ln>
              <a:solidFill>
                <a:schemeClr val="tx2"/>
              </a:solidFill>
              <a:effectLst/>
              <a:latin typeface="+mj-lt"/>
              <a:ea typeface="+mj-ea"/>
              <a:cs typeface="+mj-cs"/>
            </a:endParaRPr>
          </a:p>
        </p:txBody>
      </p:sp>
      <p:graphicFrame>
        <p:nvGraphicFramePr>
          <p:cNvPr id="6" name="Zástupný obsah 5">
            <a:extLst>
              <a:ext uri="{FF2B5EF4-FFF2-40B4-BE49-F238E27FC236}">
                <a16:creationId xmlns:a16="http://schemas.microsoft.com/office/drawing/2014/main" id="{929A5392-64B9-DA79-F406-26180907E9CA}"/>
              </a:ext>
            </a:extLst>
          </p:cNvPr>
          <p:cNvGraphicFramePr>
            <a:graphicFrameLocks noGrp="1"/>
          </p:cNvGraphicFramePr>
          <p:nvPr>
            <p:ph idx="1"/>
            <p:extLst>
              <p:ext uri="{D42A27DB-BD31-4B8C-83A1-F6EECF244321}">
                <p14:modId xmlns:p14="http://schemas.microsoft.com/office/powerpoint/2010/main" val="2448153250"/>
              </p:ext>
            </p:extLst>
          </p:nvPr>
        </p:nvGraphicFramePr>
        <p:xfrm>
          <a:off x="720000" y="1788323"/>
          <a:ext cx="10594323" cy="3831894"/>
        </p:xfrm>
        <a:graphic>
          <a:graphicData uri="http://schemas.openxmlformats.org/drawingml/2006/table">
            <a:tbl>
              <a:tblPr firstRow="1" firstCol="1" bandRow="1"/>
              <a:tblGrid>
                <a:gridCol w="3261838">
                  <a:extLst>
                    <a:ext uri="{9D8B030D-6E8A-4147-A177-3AD203B41FA5}">
                      <a16:colId xmlns:a16="http://schemas.microsoft.com/office/drawing/2014/main" val="784157468"/>
                    </a:ext>
                  </a:extLst>
                </a:gridCol>
                <a:gridCol w="3347960">
                  <a:extLst>
                    <a:ext uri="{9D8B030D-6E8A-4147-A177-3AD203B41FA5}">
                      <a16:colId xmlns:a16="http://schemas.microsoft.com/office/drawing/2014/main" val="1757310905"/>
                    </a:ext>
                  </a:extLst>
                </a:gridCol>
                <a:gridCol w="3984525">
                  <a:extLst>
                    <a:ext uri="{9D8B030D-6E8A-4147-A177-3AD203B41FA5}">
                      <a16:colId xmlns:a16="http://schemas.microsoft.com/office/drawing/2014/main" val="1003971809"/>
                    </a:ext>
                  </a:extLst>
                </a:gridCol>
              </a:tblGrid>
              <a:tr h="617669">
                <a:tc gridSpan="3">
                  <a:txBody>
                    <a:bodyPr/>
                    <a:lstStyle/>
                    <a:p>
                      <a:pPr algn="ctr" fontAlgn="t">
                        <a:lnSpc>
                          <a:spcPct val="107000"/>
                        </a:lnSpc>
                        <a:spcBef>
                          <a:spcPts val="0"/>
                        </a:spcBef>
                        <a:spcAft>
                          <a:spcPts val="800"/>
                        </a:spcAft>
                      </a:pPr>
                      <a:r>
                        <a:rPr lang="en-US" sz="3600" b="1" i="0" u="none" strike="noStrike" kern="100">
                          <a:solidFill>
                            <a:srgbClr val="0000DC"/>
                          </a:solidFill>
                          <a:effectLst/>
                          <a:latin typeface="+mn-lt"/>
                          <a:ea typeface="Calibri" panose="020F0502020204030204" pitchFamily="34" charset="0"/>
                          <a:cs typeface="Times New Roman" panose="02020603050405020304" pitchFamily="18" charset="0"/>
                        </a:rPr>
                        <a:t>Vasulkalivearchive.net</a:t>
                      </a:r>
                      <a:endParaRPr lang="en-US" sz="4800" b="0" i="0" u="none" strike="noStrike">
                        <a:solidFill>
                          <a:srgbClr val="0000DC"/>
                        </a:solidFill>
                        <a:effectLst/>
                        <a:latin typeface="+mn-lt"/>
                      </a:endParaRPr>
                    </a:p>
                  </a:txBody>
                  <a:tcPr marL="142394" marR="142394" marT="71197" marB="711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21942005"/>
                  </a:ext>
                </a:extLst>
              </a:tr>
              <a:tr h="450641">
                <a:tc gridSpan="3">
                  <a:txBody>
                    <a:bodyPr/>
                    <a:lstStyle/>
                    <a:p>
                      <a:pPr algn="ctr" fontAlgn="t">
                        <a:lnSpc>
                          <a:spcPct val="107000"/>
                        </a:lnSpc>
                        <a:spcBef>
                          <a:spcPts val="0"/>
                        </a:spcBef>
                        <a:spcAft>
                          <a:spcPts val="800"/>
                        </a:spcAft>
                      </a:pPr>
                      <a:r>
                        <a:rPr lang="en-US" sz="1800" b="1" i="0" u="none" strike="noStrike" kern="100">
                          <a:effectLst/>
                          <a:latin typeface="+mn-lt"/>
                          <a:ea typeface="Calibri" panose="020F0502020204030204" pitchFamily="34" charset="0"/>
                          <a:cs typeface="Times New Roman" panose="02020603050405020304" pitchFamily="18" charset="0"/>
                        </a:rPr>
                        <a:t>An interactive epistemological tool for an "augmented iconology" of artistic videos.</a:t>
                      </a:r>
                      <a:endParaRPr lang="en-US" sz="1800" b="1" i="0" u="none" strike="noStrike">
                        <a:effectLst/>
                        <a:latin typeface="+mn-lt"/>
                      </a:endParaRPr>
                    </a:p>
                  </a:txBody>
                  <a:tcPr marL="142394" marR="142394" marT="71197" marB="711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232916617"/>
                  </a:ext>
                </a:extLst>
              </a:tr>
              <a:tr h="609046">
                <a:tc>
                  <a:txBody>
                    <a:bodyPr/>
                    <a:lstStyle/>
                    <a:p>
                      <a:pPr algn="l" fontAlgn="t">
                        <a:lnSpc>
                          <a:spcPct val="107000"/>
                        </a:lnSpc>
                        <a:spcBef>
                          <a:spcPts val="0"/>
                        </a:spcBef>
                        <a:spcAft>
                          <a:spcPts val="800"/>
                        </a:spcAft>
                      </a:pPr>
                      <a:r>
                        <a:rPr lang="en-US" sz="1800" b="1" i="0" u="none" strike="noStrike" kern="100">
                          <a:solidFill>
                            <a:srgbClr val="0000DC"/>
                          </a:solidFill>
                          <a:effectLst/>
                          <a:latin typeface="+mn-lt"/>
                          <a:ea typeface="Calibri" panose="020F0502020204030204" pitchFamily="34" charset="0"/>
                          <a:cs typeface="Times New Roman" panose="02020603050405020304" pitchFamily="18" charset="0"/>
                        </a:rPr>
                        <a:t>The work of the Vasulkas</a:t>
                      </a:r>
                      <a:endParaRPr lang="en-US" sz="1800" b="0" i="0" u="none" strike="noStrike">
                        <a:solidFill>
                          <a:srgbClr val="0000DC"/>
                        </a:solidFill>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US" sz="1800" b="1" i="0" u="none" strike="noStrike" kern="100">
                          <a:solidFill>
                            <a:srgbClr val="0000DC"/>
                          </a:solidFill>
                          <a:effectLst/>
                          <a:latin typeface="+mn-lt"/>
                          <a:ea typeface="Calibri" panose="020F0502020204030204" pitchFamily="34" charset="0"/>
                          <a:cs typeface="Times New Roman" panose="02020603050405020304" pitchFamily="18" charset="0"/>
                        </a:rPr>
                        <a:t>Theory of video art</a:t>
                      </a:r>
                      <a:endParaRPr lang="en-US" sz="1800" b="0" i="0" u="none" strike="noStrike">
                        <a:solidFill>
                          <a:srgbClr val="0000DC"/>
                        </a:solidFill>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US" sz="1800" b="1" i="0" u="none" strike="noStrike" kern="100">
                          <a:solidFill>
                            <a:srgbClr val="0000DC"/>
                          </a:solidFill>
                          <a:effectLst/>
                          <a:latin typeface="+mn-lt"/>
                          <a:ea typeface="Calibri" panose="020F0502020204030204" pitchFamily="34" charset="0"/>
                          <a:cs typeface="Times New Roman" panose="02020603050405020304" pitchFamily="18" charset="0"/>
                        </a:rPr>
                        <a:t>Artificial intelligence (machine learning)</a:t>
                      </a:r>
                      <a:endParaRPr lang="en-US" sz="1800" b="0" i="0" u="none" strike="noStrike">
                        <a:solidFill>
                          <a:srgbClr val="0000DC"/>
                        </a:solidFill>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9751104"/>
                  </a:ext>
                </a:extLst>
              </a:tr>
              <a:tr h="2042755">
                <a:tc>
                  <a:txBody>
                    <a:bodyPr/>
                    <a:lstStyle/>
                    <a:p>
                      <a:pPr algn="l" fontAlgn="t">
                        <a:lnSpc>
                          <a:spcPct val="107000"/>
                        </a:lnSpc>
                        <a:spcBef>
                          <a:spcPts val="0"/>
                        </a:spcBef>
                        <a:spcAft>
                          <a:spcPts val="800"/>
                        </a:spcAft>
                      </a:pPr>
                      <a:r>
                        <a:rPr lang="en-US" sz="1800" b="0" i="0" u="none" strike="noStrike" kern="100">
                          <a:effectLst/>
                          <a:latin typeface="+mn-lt"/>
                          <a:ea typeface="Calibri" panose="020F0502020204030204" pitchFamily="34" charset="0"/>
                          <a:cs typeface="Times New Roman" panose="02020603050405020304" pitchFamily="18" charset="0"/>
                        </a:rPr>
                        <a:t>Digital archive of the </a:t>
                      </a:r>
                      <a:r>
                        <a:rPr lang="en-US" sz="1800" b="0" i="0" u="none" strike="noStrike" kern="100" err="1">
                          <a:effectLst/>
                          <a:latin typeface="+mn-lt"/>
                          <a:ea typeface="Calibri" panose="020F0502020204030204" pitchFamily="34" charset="0"/>
                          <a:cs typeface="Times New Roman" panose="02020603050405020304" pitchFamily="18" charset="0"/>
                        </a:rPr>
                        <a:t>Vasulkas</a:t>
                      </a:r>
                      <a:r>
                        <a:rPr lang="en-US" sz="1800" b="0" i="0" u="none" strike="noStrike" kern="100">
                          <a:effectLst/>
                          <a:latin typeface="+mn-lt"/>
                          <a:ea typeface="Calibri" panose="020F0502020204030204" pitchFamily="34" charset="0"/>
                          <a:cs typeface="Times New Roman" panose="02020603050405020304" pitchFamily="18" charset="0"/>
                        </a:rPr>
                        <a:t> videos.</a:t>
                      </a:r>
                      <a:endParaRPr lang="en-US" sz="1800" b="0" i="0" u="none" strike="noStrike">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US" sz="1800" b="0" i="0" u="none" strike="noStrike" kern="100">
                          <a:effectLst/>
                          <a:latin typeface="+mn-lt"/>
                          <a:ea typeface="Calibri" panose="020F0502020204030204" pitchFamily="34" charset="0"/>
                          <a:cs typeface="Times New Roman" panose="02020603050405020304" pitchFamily="18" charset="0"/>
                        </a:rPr>
                        <a:t>Concepts introduced by Peter Weibel and Rosalind Krauss.</a:t>
                      </a:r>
                      <a:endParaRPr lang="en-US" sz="1800" b="0" i="0" u="none" strike="noStrike">
                        <a:effectLst/>
                        <a:latin typeface="+mn-lt"/>
                      </a:endParaRPr>
                    </a:p>
                    <a:p>
                      <a:pPr algn="l" fontAlgn="t">
                        <a:lnSpc>
                          <a:spcPct val="107000"/>
                        </a:lnSpc>
                        <a:spcBef>
                          <a:spcPts val="0"/>
                        </a:spcBef>
                        <a:spcAft>
                          <a:spcPts val="800"/>
                        </a:spcAft>
                      </a:pPr>
                      <a:r>
                        <a:rPr lang="en-US" sz="1800" b="0" i="0" u="none" strike="noStrike" kern="100">
                          <a:effectLst/>
                          <a:latin typeface="+mn-lt"/>
                          <a:ea typeface="Calibri" panose="020F0502020204030204" pitchFamily="34" charset="0"/>
                          <a:cs typeface="Times New Roman" panose="02020603050405020304" pitchFamily="18" charset="0"/>
                        </a:rPr>
                        <a:t>A study of the Va</a:t>
                      </a:r>
                      <a:r>
                        <a:rPr lang="cs-CZ" sz="1800" b="0" i="0" u="none" strike="noStrike" kern="100">
                          <a:effectLst/>
                          <a:latin typeface="+mn-lt"/>
                          <a:ea typeface="Calibri" panose="020F0502020204030204" pitchFamily="34" charset="0"/>
                          <a:cs typeface="Times New Roman" panose="02020603050405020304" pitchFamily="18" charset="0"/>
                        </a:rPr>
                        <a:t>s</a:t>
                      </a:r>
                      <a:r>
                        <a:rPr lang="en-US" sz="1800" b="0" i="0" u="none" strike="noStrike" kern="100" err="1">
                          <a:effectLst/>
                          <a:latin typeface="+mn-lt"/>
                          <a:ea typeface="Calibri" panose="020F0502020204030204" pitchFamily="34" charset="0"/>
                          <a:cs typeface="Times New Roman" panose="02020603050405020304" pitchFamily="18" charset="0"/>
                        </a:rPr>
                        <a:t>ulkas</a:t>
                      </a:r>
                      <a:r>
                        <a:rPr lang="en-US" sz="1800" b="0" i="0" u="none" strike="noStrike" kern="100">
                          <a:effectLst/>
                          <a:latin typeface="+mn-lt"/>
                          <a:ea typeface="Calibri" panose="020F0502020204030204" pitchFamily="34" charset="0"/>
                          <a:cs typeface="Times New Roman" panose="02020603050405020304" pitchFamily="18" charset="0"/>
                        </a:rPr>
                        <a:t> videos with a focus on recurring visual and sound motifs.</a:t>
                      </a:r>
                      <a:endParaRPr lang="en-US" sz="1800" b="0" i="0" u="none" strike="noStrike">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US" sz="1800" b="0" i="0" u="none" strike="noStrike" kern="100">
                          <a:effectLst/>
                          <a:latin typeface="+mn-lt"/>
                          <a:ea typeface="Calibri" panose="020F0502020204030204" pitchFamily="34" charset="0"/>
                          <a:cs typeface="Times New Roman" panose="02020603050405020304" pitchFamily="18" charset="0"/>
                        </a:rPr>
                        <a:t>Two CNNs for content analysis of the </a:t>
                      </a:r>
                      <a:r>
                        <a:rPr lang="en-US" sz="1800" b="0" i="0" u="none" strike="noStrike" kern="100" err="1">
                          <a:effectLst/>
                          <a:latin typeface="+mn-lt"/>
                          <a:ea typeface="Calibri" panose="020F0502020204030204" pitchFamily="34" charset="0"/>
                          <a:cs typeface="Times New Roman" panose="02020603050405020304" pitchFamily="18" charset="0"/>
                        </a:rPr>
                        <a:t>Vasulkas</a:t>
                      </a:r>
                      <a:r>
                        <a:rPr lang="en-US" sz="1800" b="0" i="0" u="none" strike="noStrike" kern="100">
                          <a:effectLst/>
                          <a:latin typeface="+mn-lt"/>
                          <a:ea typeface="Calibri" panose="020F0502020204030204" pitchFamily="34" charset="0"/>
                          <a:cs typeface="Times New Roman" panose="02020603050405020304" pitchFamily="18" charset="0"/>
                        </a:rPr>
                        <a:t> videos, one for audio and the other for visual </a:t>
                      </a:r>
                      <a:r>
                        <a:rPr lang="cs-CZ" sz="1800" b="0" i="0" u="none" strike="noStrike" kern="100" err="1">
                          <a:effectLst/>
                          <a:latin typeface="+mn-lt"/>
                          <a:ea typeface="Calibri" panose="020F0502020204030204" pitchFamily="34" charset="0"/>
                          <a:cs typeface="Times New Roman" panose="02020603050405020304" pitchFamily="18" charset="0"/>
                        </a:rPr>
                        <a:t>signs</a:t>
                      </a:r>
                      <a:r>
                        <a:rPr lang="en-US" sz="1800" b="0" i="0" u="none" strike="noStrike" kern="100">
                          <a:effectLst/>
                          <a:latin typeface="+mn-lt"/>
                          <a:ea typeface="Calibri" panose="020F0502020204030204" pitchFamily="34" charset="0"/>
                          <a:cs typeface="Times New Roman" panose="02020603050405020304" pitchFamily="18" charset="0"/>
                        </a:rPr>
                        <a:t> analysis.</a:t>
                      </a:r>
                      <a:endParaRPr lang="en-US" sz="1800" b="0" i="0" u="none" strike="noStrike">
                        <a:effectLst/>
                        <a:latin typeface="+mn-lt"/>
                      </a:endParaRPr>
                    </a:p>
                  </a:txBody>
                  <a:tcPr marL="106795" marR="106795" marT="14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522204"/>
                  </a:ext>
                </a:extLst>
              </a:tr>
            </a:tbl>
          </a:graphicData>
        </a:graphic>
      </p:graphicFrame>
      <p:sp>
        <p:nvSpPr>
          <p:cNvPr id="8" name="Nadpis 3">
            <a:extLst>
              <a:ext uri="{FF2B5EF4-FFF2-40B4-BE49-F238E27FC236}">
                <a16:creationId xmlns:a16="http://schemas.microsoft.com/office/drawing/2014/main" id="{0FB4640A-4E69-42CB-B3CD-73ACDC5AAFA2}"/>
              </a:ext>
            </a:extLst>
          </p:cNvPr>
          <p:cNvSpPr>
            <a:spLocks noGrp="1"/>
          </p:cNvSpPr>
          <p:nvPr>
            <p:ph type="title"/>
          </p:nvPr>
        </p:nvSpPr>
        <p:spPr>
          <a:xfrm>
            <a:off x="720000" y="720000"/>
            <a:ext cx="10753200" cy="451576"/>
          </a:xfrm>
        </p:spPr>
        <p:txBody>
          <a:bodyPr anchor="t">
            <a:noAutofit/>
          </a:bodyPr>
          <a:lstStyle/>
          <a:p>
            <a:r>
              <a:rPr lang="en-GB"/>
              <a:t>Design of the project</a:t>
            </a:r>
            <a:endParaRPr lang="cs-CZ"/>
          </a:p>
        </p:txBody>
      </p:sp>
    </p:spTree>
    <p:extLst>
      <p:ext uri="{BB962C8B-B14F-4D97-AF65-F5344CB8AC3E}">
        <p14:creationId xmlns:p14="http://schemas.microsoft.com/office/powerpoint/2010/main" val="322599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18</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kern="100">
                <a:effectLst/>
                <a:highlight>
                  <a:srgbClr val="FFFFFF"/>
                </a:highlight>
              </a:rPr>
              <a:t>Curating the </a:t>
            </a:r>
            <a:r>
              <a:rPr lang="en-US" kern="100" err="1">
                <a:effectLst/>
                <a:highlight>
                  <a:srgbClr val="FFFFFF"/>
                </a:highlight>
              </a:rPr>
              <a:t>Vasulka</a:t>
            </a:r>
            <a:r>
              <a:rPr lang="en-US" kern="100">
                <a:effectLst/>
                <a:highlight>
                  <a:srgbClr val="FFFFFF"/>
                </a:highlight>
              </a:rPr>
              <a:t> Live Archive on the Remnants</a:t>
            </a:r>
            <a:r>
              <a:rPr lang="cs-CZ" kern="100">
                <a:effectLst/>
                <a:highlight>
                  <a:srgbClr val="FFFFFF"/>
                </a:highlight>
              </a:rPr>
              <a:t> </a:t>
            </a:r>
            <a:r>
              <a:rPr lang="en-US" kern="100">
                <a:effectLst/>
                <a:highlight>
                  <a:srgbClr val="FFFFFF"/>
                </a:highlight>
              </a:rPr>
              <a:t>of Video Art</a:t>
            </a:r>
            <a:br>
              <a:rPr lang="cs-CZ" sz="2400" kern="100">
                <a:effectLst/>
                <a:highlight>
                  <a:srgbClr val="FFFFFF"/>
                </a:highlight>
              </a:rPr>
            </a:br>
            <a:r>
              <a:rPr lang="cs-CZ" sz="2800" kern="100" err="1">
                <a:effectLst/>
                <a:highlight>
                  <a:srgbClr val="FFFF00"/>
                </a:highlight>
              </a:rPr>
              <a:t>Key</a:t>
            </a:r>
            <a:r>
              <a:rPr lang="cs-CZ" sz="2800" kern="100">
                <a:effectLst/>
                <a:highlight>
                  <a:srgbClr val="FFFF00"/>
                </a:highlight>
              </a:rPr>
              <a:t> </a:t>
            </a:r>
            <a:r>
              <a:rPr lang="cs-CZ" sz="2800" kern="100" err="1">
                <a:effectLst/>
                <a:highlight>
                  <a:srgbClr val="FFFF00"/>
                </a:highlight>
              </a:rPr>
              <a:t>words</a:t>
            </a:r>
            <a:r>
              <a:rPr lang="cs-CZ" sz="2800" kern="100">
                <a:effectLst/>
                <a:highlight>
                  <a:srgbClr val="FFFF00"/>
                </a:highlight>
              </a:rPr>
              <a:t> </a:t>
            </a:r>
            <a:r>
              <a:rPr lang="cs-CZ" sz="2800" kern="100" err="1">
                <a:effectLst/>
                <a:highlight>
                  <a:srgbClr val="FFFF00"/>
                </a:highlight>
              </a:rPr>
              <a:t>of</a:t>
            </a:r>
            <a:r>
              <a:rPr lang="cs-CZ" sz="2800" kern="100">
                <a:effectLst/>
                <a:highlight>
                  <a:srgbClr val="FFFF00"/>
                </a:highlight>
              </a:rPr>
              <a:t> </a:t>
            </a:r>
            <a:r>
              <a:rPr lang="cs-CZ" sz="2800" kern="100" err="1">
                <a:effectLst/>
                <a:highlight>
                  <a:srgbClr val="FFFF00"/>
                </a:highlight>
              </a:rPr>
              <a:t>the</a:t>
            </a:r>
            <a:r>
              <a:rPr lang="cs-CZ" sz="2800" kern="100">
                <a:effectLst/>
                <a:highlight>
                  <a:srgbClr val="FFFF00"/>
                </a:highlight>
              </a:rPr>
              <a:t> </a:t>
            </a:r>
            <a:r>
              <a:rPr lang="cs-CZ" sz="2800" kern="100" err="1">
                <a:effectLst/>
                <a:highlight>
                  <a:srgbClr val="FFFF00"/>
                </a:highlight>
              </a:rPr>
              <a:t>presentation</a:t>
            </a:r>
            <a:endParaRPr lang="en-GB" sz="2400">
              <a:highlight>
                <a:srgbClr val="00FF00"/>
              </a:highlight>
            </a:endParaRPr>
          </a:p>
        </p:txBody>
      </p:sp>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a:xfrm>
            <a:off x="666000" y="2340002"/>
            <a:ext cx="5219998" cy="4139998"/>
          </a:xfrm>
        </p:spPr>
        <p:txBody>
          <a:bodyPr/>
          <a:lstStyle/>
          <a:p>
            <a:pPr marL="72000" indent="0">
              <a:buNone/>
            </a:pPr>
            <a:r>
              <a:rPr lang="cs-CZ" b="1" err="1">
                <a:highlight>
                  <a:srgbClr val="00FF00"/>
                </a:highlight>
              </a:rPr>
              <a:t>The</a:t>
            </a:r>
            <a:r>
              <a:rPr lang="cs-CZ" b="1">
                <a:highlight>
                  <a:srgbClr val="00FF00"/>
                </a:highlight>
              </a:rPr>
              <a:t> </a:t>
            </a:r>
            <a:r>
              <a:rPr lang="cs-CZ" b="1" err="1">
                <a:highlight>
                  <a:srgbClr val="00FF00"/>
                </a:highlight>
              </a:rPr>
              <a:t>Vasulkas</a:t>
            </a:r>
            <a:endParaRPr lang="cs-CZ" b="1">
              <a:highlight>
                <a:srgbClr val="00FF00"/>
              </a:highlight>
            </a:endParaRPr>
          </a:p>
        </p:txBody>
      </p:sp>
      <p:pic>
        <p:nvPicPr>
          <p:cNvPr id="7" name="Obrázek 6" descr="Obsah obrázku Lidská tvář, oblečení, osoba, brýle&#10;&#10;Popis byl vytvořen automaticky">
            <a:extLst>
              <a:ext uri="{FF2B5EF4-FFF2-40B4-BE49-F238E27FC236}">
                <a16:creationId xmlns:a16="http://schemas.microsoft.com/office/drawing/2014/main" id="{A7FF7EE0-25CA-33AA-1C43-6A15170EA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277" y="1755835"/>
            <a:ext cx="6007041" cy="4305047"/>
          </a:xfrm>
          <a:prstGeom prst="rect">
            <a:avLst/>
          </a:prstGeom>
        </p:spPr>
      </p:pic>
    </p:spTree>
    <p:extLst>
      <p:ext uri="{BB962C8B-B14F-4D97-AF65-F5344CB8AC3E}">
        <p14:creationId xmlns:p14="http://schemas.microsoft.com/office/powerpoint/2010/main" val="85084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19</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3200" kern="100">
                <a:effectLst/>
                <a:highlight>
                  <a:srgbClr val="FFFFFF"/>
                </a:highlight>
              </a:rPr>
              <a:t>Curating the </a:t>
            </a:r>
            <a:r>
              <a:rPr lang="en-US" sz="3200" kern="100" err="1">
                <a:effectLst/>
                <a:highlight>
                  <a:srgbClr val="FFFFFF"/>
                </a:highlight>
              </a:rPr>
              <a:t>Vasulka</a:t>
            </a:r>
            <a:r>
              <a:rPr lang="en-US" sz="3200" kern="100">
                <a:effectLst/>
                <a:highlight>
                  <a:srgbClr val="FFFFFF"/>
                </a:highlight>
              </a:rPr>
              <a:t> Live Archive on the Remnants</a:t>
            </a:r>
            <a:br>
              <a:rPr lang="cs-CZ" sz="3200" kern="100">
                <a:effectLst/>
                <a:highlight>
                  <a:srgbClr val="FFFFFF"/>
                </a:highlight>
              </a:rPr>
            </a:br>
            <a:r>
              <a:rPr lang="en-US" sz="3200" kern="100">
                <a:effectLst/>
                <a:highlight>
                  <a:srgbClr val="FFFFFF"/>
                </a:highlight>
              </a:rPr>
              <a:t>of Video Art</a:t>
            </a:r>
            <a:br>
              <a:rPr lang="cs-CZ" sz="2400" kern="100">
                <a:effectLst/>
                <a:highlight>
                  <a:srgbClr val="FFFFFF"/>
                </a:highlight>
              </a:rPr>
            </a:br>
            <a:r>
              <a:rPr lang="cs-CZ" sz="2800" kern="100" err="1">
                <a:effectLst/>
                <a:highlight>
                  <a:srgbClr val="FFFF00"/>
                </a:highlight>
              </a:rPr>
              <a:t>Key</a:t>
            </a:r>
            <a:r>
              <a:rPr lang="cs-CZ" sz="2800" kern="100">
                <a:effectLst/>
                <a:highlight>
                  <a:srgbClr val="FFFF00"/>
                </a:highlight>
              </a:rPr>
              <a:t> </a:t>
            </a:r>
            <a:r>
              <a:rPr lang="cs-CZ" sz="2800" kern="100" err="1">
                <a:effectLst/>
                <a:highlight>
                  <a:srgbClr val="FFFF00"/>
                </a:highlight>
              </a:rPr>
              <a:t>words</a:t>
            </a:r>
            <a:r>
              <a:rPr lang="cs-CZ" sz="2800" kern="100">
                <a:effectLst/>
                <a:highlight>
                  <a:srgbClr val="FFFF00"/>
                </a:highlight>
              </a:rPr>
              <a:t> </a:t>
            </a:r>
            <a:r>
              <a:rPr lang="cs-CZ" sz="2800" kern="100" err="1">
                <a:effectLst/>
                <a:highlight>
                  <a:srgbClr val="FFFF00"/>
                </a:highlight>
              </a:rPr>
              <a:t>of</a:t>
            </a:r>
            <a:r>
              <a:rPr lang="cs-CZ" sz="2800" kern="100">
                <a:effectLst/>
                <a:highlight>
                  <a:srgbClr val="FFFF00"/>
                </a:highlight>
              </a:rPr>
              <a:t> </a:t>
            </a:r>
            <a:r>
              <a:rPr lang="cs-CZ" sz="2800" kern="100" err="1">
                <a:effectLst/>
                <a:highlight>
                  <a:srgbClr val="FFFF00"/>
                </a:highlight>
              </a:rPr>
              <a:t>the</a:t>
            </a:r>
            <a:r>
              <a:rPr lang="cs-CZ" sz="2800" kern="100">
                <a:effectLst/>
                <a:highlight>
                  <a:srgbClr val="FFFF00"/>
                </a:highlight>
              </a:rPr>
              <a:t> </a:t>
            </a:r>
            <a:r>
              <a:rPr lang="cs-CZ" sz="2800" kern="100" err="1">
                <a:effectLst/>
                <a:highlight>
                  <a:srgbClr val="FFFF00"/>
                </a:highlight>
              </a:rPr>
              <a:t>presentation</a:t>
            </a:r>
            <a:endParaRPr lang="en-GB" sz="2400">
              <a:highlight>
                <a:srgbClr val="00FF00"/>
              </a:highlight>
            </a:endParaRPr>
          </a:p>
        </p:txBody>
      </p:sp>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a:xfrm>
            <a:off x="720000" y="2344353"/>
            <a:ext cx="5219998" cy="3497150"/>
          </a:xfrm>
        </p:spPr>
        <p:txBody>
          <a:bodyPr/>
          <a:lstStyle/>
          <a:p>
            <a:pPr marL="72000" indent="0">
              <a:buNone/>
            </a:pPr>
            <a:r>
              <a:rPr lang="cs-CZ" b="1">
                <a:highlight>
                  <a:srgbClr val="00FF00"/>
                </a:highlight>
              </a:rPr>
              <a:t>Video art</a:t>
            </a:r>
          </a:p>
        </p:txBody>
      </p:sp>
      <p:pic>
        <p:nvPicPr>
          <p:cNvPr id="9" name="Obrázek 8">
            <a:extLst>
              <a:ext uri="{FF2B5EF4-FFF2-40B4-BE49-F238E27FC236}">
                <a16:creationId xmlns:a16="http://schemas.microsoft.com/office/drawing/2014/main" id="{86C3EC48-DF7B-D49C-69CA-07193BA84D32}"/>
              </a:ext>
            </a:extLst>
          </p:cNvPr>
          <p:cNvPicPr>
            <a:picLocks noChangeAspect="1"/>
          </p:cNvPicPr>
          <p:nvPr/>
        </p:nvPicPr>
        <p:blipFill>
          <a:blip r:embed="rId2"/>
          <a:stretch>
            <a:fillRect/>
          </a:stretch>
        </p:blipFill>
        <p:spPr>
          <a:xfrm>
            <a:off x="7391908" y="2942634"/>
            <a:ext cx="3699570" cy="2676583"/>
          </a:xfrm>
          <a:prstGeom prst="rect">
            <a:avLst/>
          </a:prstGeom>
        </p:spPr>
      </p:pic>
      <p:pic>
        <p:nvPicPr>
          <p:cNvPr id="11" name="Obrázek 10">
            <a:extLst>
              <a:ext uri="{FF2B5EF4-FFF2-40B4-BE49-F238E27FC236}">
                <a16:creationId xmlns:a16="http://schemas.microsoft.com/office/drawing/2014/main" id="{0797084A-6DBF-D411-C59C-A11A47CCE82D}"/>
              </a:ext>
            </a:extLst>
          </p:cNvPr>
          <p:cNvPicPr>
            <a:picLocks noChangeAspect="1"/>
          </p:cNvPicPr>
          <p:nvPr/>
        </p:nvPicPr>
        <p:blipFill>
          <a:blip r:embed="rId3"/>
          <a:stretch>
            <a:fillRect/>
          </a:stretch>
        </p:blipFill>
        <p:spPr>
          <a:xfrm>
            <a:off x="720000" y="2942634"/>
            <a:ext cx="2444546" cy="2732818"/>
          </a:xfrm>
          <a:prstGeom prst="rect">
            <a:avLst/>
          </a:prstGeom>
        </p:spPr>
      </p:pic>
      <p:pic>
        <p:nvPicPr>
          <p:cNvPr id="12" name="Obrázek 11">
            <a:extLst>
              <a:ext uri="{FF2B5EF4-FFF2-40B4-BE49-F238E27FC236}">
                <a16:creationId xmlns:a16="http://schemas.microsoft.com/office/drawing/2014/main" id="{91253E9E-E79C-AA0F-1504-54B5369D6ADE}"/>
              </a:ext>
            </a:extLst>
          </p:cNvPr>
          <p:cNvPicPr>
            <a:picLocks noChangeAspect="1"/>
          </p:cNvPicPr>
          <p:nvPr/>
        </p:nvPicPr>
        <p:blipFill>
          <a:blip r:embed="rId4"/>
          <a:stretch>
            <a:fillRect/>
          </a:stretch>
        </p:blipFill>
        <p:spPr>
          <a:xfrm>
            <a:off x="3371161" y="2942634"/>
            <a:ext cx="3814132" cy="2699891"/>
          </a:xfrm>
          <a:prstGeom prst="rect">
            <a:avLst/>
          </a:prstGeom>
        </p:spPr>
      </p:pic>
    </p:spTree>
    <p:extLst>
      <p:ext uri="{BB962C8B-B14F-4D97-AF65-F5344CB8AC3E}">
        <p14:creationId xmlns:p14="http://schemas.microsoft.com/office/powerpoint/2010/main" val="92952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p:txBody>
          <a:bodyPr/>
          <a:lstStyle/>
          <a:p>
            <a:fld id="{0970407D-EE58-4A0B-824B-1D3AE42DD9CF}" type="slidenum">
              <a:rPr lang="en-GB" altLang="cs-CZ" noProof="0" smtClean="0"/>
              <a:pPr/>
              <a:t>2</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p:txBody>
          <a:bodyPr/>
          <a:lstStyle/>
          <a:p>
            <a:endParaRPr lang="en-GB" sz="3200"/>
          </a:p>
        </p:txBody>
      </p:sp>
      <p:sp>
        <p:nvSpPr>
          <p:cNvPr id="8" name="Zástupný obsah 7">
            <a:extLst>
              <a:ext uri="{FF2B5EF4-FFF2-40B4-BE49-F238E27FC236}">
                <a16:creationId xmlns:a16="http://schemas.microsoft.com/office/drawing/2014/main" id="{DB2D062F-A011-D2DE-213A-6D3E8B796381}"/>
              </a:ext>
            </a:extLst>
          </p:cNvPr>
          <p:cNvSpPr>
            <a:spLocks noGrp="1"/>
          </p:cNvSpPr>
          <p:nvPr>
            <p:ph idx="29"/>
          </p:nvPr>
        </p:nvSpPr>
        <p:spPr>
          <a:xfrm>
            <a:off x="666000" y="1171576"/>
            <a:ext cx="10032463" cy="3406775"/>
          </a:xfrm>
        </p:spPr>
        <p:txBody>
          <a:bodyPr/>
          <a:lstStyle/>
          <a:p>
            <a:pPr marL="72000" indent="0">
              <a:buNone/>
            </a:pPr>
            <a:endParaRPr lang="cs-CZ" sz="4400" b="1">
              <a:solidFill>
                <a:srgbClr val="0000DC"/>
              </a:solidFill>
            </a:endParaRPr>
          </a:p>
          <a:p>
            <a:pPr marL="72000" indent="0">
              <a:buNone/>
            </a:pPr>
            <a:r>
              <a:rPr lang="cs-CZ" sz="4400" b="1">
                <a:solidFill>
                  <a:srgbClr val="0000DC"/>
                </a:solidFill>
              </a:rPr>
              <a:t>Media Art Live Archive</a:t>
            </a:r>
          </a:p>
          <a:p>
            <a:pPr marL="72000" indent="0">
              <a:buNone/>
            </a:pPr>
            <a:endParaRPr lang="cs-CZ" sz="4400" b="1">
              <a:solidFill>
                <a:srgbClr val="0000DC"/>
              </a:solidFill>
            </a:endParaRPr>
          </a:p>
          <a:p>
            <a:pPr marL="72000" indent="0">
              <a:buNone/>
            </a:pPr>
            <a:r>
              <a:rPr lang="cs-CZ" sz="3200" b="1">
                <a:solidFill>
                  <a:srgbClr val="0000DC"/>
                </a:solidFill>
              </a:rPr>
              <a:t>An </a:t>
            </a:r>
            <a:r>
              <a:rPr lang="cs-CZ" sz="3200" b="1" u="sng" err="1">
                <a:solidFill>
                  <a:srgbClr val="0000DC"/>
                </a:solidFill>
              </a:rPr>
              <a:t>Intelligent</a:t>
            </a:r>
            <a:r>
              <a:rPr lang="cs-CZ" sz="3200" b="1" u="sng">
                <a:solidFill>
                  <a:srgbClr val="0000DC"/>
                </a:solidFill>
              </a:rPr>
              <a:t> Interface </a:t>
            </a:r>
            <a:r>
              <a:rPr lang="cs-CZ" sz="3200" b="1" err="1">
                <a:solidFill>
                  <a:srgbClr val="0000DC"/>
                </a:solidFill>
              </a:rPr>
              <a:t>for</a:t>
            </a:r>
            <a:r>
              <a:rPr lang="cs-CZ" sz="3200" b="1">
                <a:solidFill>
                  <a:srgbClr val="0000DC"/>
                </a:solidFill>
              </a:rPr>
              <a:t> </a:t>
            </a:r>
            <a:r>
              <a:rPr lang="cs-CZ" sz="3200" b="1" u="sng" err="1">
                <a:solidFill>
                  <a:srgbClr val="0000DC"/>
                </a:solidFill>
              </a:rPr>
              <a:t>Interactive</a:t>
            </a:r>
            <a:r>
              <a:rPr lang="cs-CZ" sz="3200" b="1" u="sng">
                <a:solidFill>
                  <a:srgbClr val="0000DC"/>
                </a:solidFill>
              </a:rPr>
              <a:t> </a:t>
            </a:r>
            <a:r>
              <a:rPr lang="cs-CZ" sz="3200" b="1" u="sng" err="1">
                <a:solidFill>
                  <a:srgbClr val="0000DC"/>
                </a:solidFill>
              </a:rPr>
              <a:t>Mediation</a:t>
            </a:r>
            <a:r>
              <a:rPr lang="cs-CZ" sz="3200" b="1" u="sng">
                <a:solidFill>
                  <a:srgbClr val="0000DC"/>
                </a:solidFill>
              </a:rPr>
              <a:t> </a:t>
            </a:r>
          </a:p>
          <a:p>
            <a:pPr marL="72000" indent="0">
              <a:buNone/>
            </a:pPr>
            <a:r>
              <a:rPr lang="cs-CZ" sz="3200" b="1" err="1">
                <a:solidFill>
                  <a:srgbClr val="0000DC"/>
                </a:solidFill>
              </a:rPr>
              <a:t>of</a:t>
            </a:r>
            <a:r>
              <a:rPr lang="cs-CZ" sz="3200" b="1">
                <a:solidFill>
                  <a:srgbClr val="0000DC"/>
                </a:solidFill>
              </a:rPr>
              <a:t> </a:t>
            </a:r>
            <a:r>
              <a:rPr lang="cs-CZ" sz="3200" b="1" u="sng" err="1">
                <a:solidFill>
                  <a:srgbClr val="0000DC"/>
                </a:solidFill>
              </a:rPr>
              <a:t>Cultural</a:t>
            </a:r>
            <a:r>
              <a:rPr lang="cs-CZ" sz="3200" b="1" u="sng">
                <a:solidFill>
                  <a:srgbClr val="0000DC"/>
                </a:solidFill>
              </a:rPr>
              <a:t> </a:t>
            </a:r>
            <a:r>
              <a:rPr lang="cs-CZ" sz="3200" b="1" u="sng" err="1">
                <a:solidFill>
                  <a:srgbClr val="0000DC"/>
                </a:solidFill>
              </a:rPr>
              <a:t>Herritage</a:t>
            </a:r>
            <a:r>
              <a:rPr lang="cs-CZ" sz="3200" b="1" u="sng">
                <a:solidFill>
                  <a:srgbClr val="0000DC"/>
                </a:solidFill>
              </a:rPr>
              <a:t> </a:t>
            </a:r>
          </a:p>
          <a:p>
            <a:endParaRPr lang="cs-CZ">
              <a:solidFill>
                <a:srgbClr val="0000DC"/>
              </a:solidFill>
            </a:endParaRPr>
          </a:p>
          <a:p>
            <a:pPr marL="72000" indent="0">
              <a:buNone/>
            </a:pPr>
            <a:r>
              <a:rPr lang="cs-CZ" sz="3200" b="1">
                <a:solidFill>
                  <a:srgbClr val="0000DC"/>
                </a:solidFill>
              </a:rPr>
              <a:t>(2019–2022)</a:t>
            </a:r>
          </a:p>
          <a:p>
            <a:pPr marL="72000" indent="0">
              <a:buNone/>
            </a:pPr>
            <a:r>
              <a:rPr lang="cs-CZ" sz="3200" b="1">
                <a:solidFill>
                  <a:srgbClr val="0000DC"/>
                </a:solidFill>
              </a:rPr>
              <a:t>Technology </a:t>
            </a:r>
            <a:r>
              <a:rPr lang="cs-CZ" sz="3200" b="1" err="1">
                <a:solidFill>
                  <a:srgbClr val="0000DC"/>
                </a:solidFill>
              </a:rPr>
              <a:t>Agency</a:t>
            </a:r>
            <a:r>
              <a:rPr lang="cs-CZ" sz="3200" b="1">
                <a:solidFill>
                  <a:srgbClr val="0000DC"/>
                </a:solidFill>
              </a:rPr>
              <a:t> </a:t>
            </a:r>
            <a:r>
              <a:rPr lang="cs-CZ" sz="3200" b="1" err="1">
                <a:solidFill>
                  <a:srgbClr val="0000DC"/>
                </a:solidFill>
              </a:rPr>
              <a:t>of</a:t>
            </a:r>
            <a:r>
              <a:rPr lang="cs-CZ" sz="3200" b="1">
                <a:solidFill>
                  <a:srgbClr val="0000DC"/>
                </a:solidFill>
              </a:rPr>
              <a:t> </a:t>
            </a:r>
            <a:r>
              <a:rPr lang="cs-CZ" sz="3200" b="1" err="1">
                <a:solidFill>
                  <a:srgbClr val="0000DC"/>
                </a:solidFill>
              </a:rPr>
              <a:t>the</a:t>
            </a:r>
            <a:r>
              <a:rPr lang="cs-CZ" sz="3200" b="1">
                <a:solidFill>
                  <a:srgbClr val="0000DC"/>
                </a:solidFill>
              </a:rPr>
              <a:t> Czech Republic</a:t>
            </a:r>
          </a:p>
        </p:txBody>
      </p:sp>
    </p:spTree>
    <p:extLst>
      <p:ext uri="{BB962C8B-B14F-4D97-AF65-F5344CB8AC3E}">
        <p14:creationId xmlns:p14="http://schemas.microsoft.com/office/powerpoint/2010/main" val="3278474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20</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kern="100">
                <a:effectLst/>
                <a:highlight>
                  <a:srgbClr val="FFFFFF"/>
                </a:highlight>
              </a:rPr>
              <a:t>Curating the </a:t>
            </a:r>
            <a:r>
              <a:rPr lang="en-US" kern="100" err="1">
                <a:effectLst/>
                <a:highlight>
                  <a:srgbClr val="FFFFFF"/>
                </a:highlight>
              </a:rPr>
              <a:t>Vasulka</a:t>
            </a:r>
            <a:r>
              <a:rPr lang="en-US" kern="100">
                <a:effectLst/>
                <a:highlight>
                  <a:srgbClr val="FFFFFF"/>
                </a:highlight>
              </a:rPr>
              <a:t> Live Archive on the Remnants</a:t>
            </a:r>
            <a:r>
              <a:rPr lang="cs-CZ" kern="100">
                <a:effectLst/>
                <a:highlight>
                  <a:srgbClr val="FFFFFF"/>
                </a:highlight>
              </a:rPr>
              <a:t> </a:t>
            </a:r>
            <a:r>
              <a:rPr lang="en-US" kern="100">
                <a:effectLst/>
                <a:highlight>
                  <a:srgbClr val="FFFFFF"/>
                </a:highlight>
              </a:rPr>
              <a:t>of Video Art</a:t>
            </a:r>
            <a:br>
              <a:rPr lang="cs-CZ" sz="2400" kern="100">
                <a:effectLst/>
                <a:highlight>
                  <a:srgbClr val="FFFFFF"/>
                </a:highlight>
              </a:rPr>
            </a:br>
            <a:r>
              <a:rPr lang="cs-CZ" sz="2800" kern="100" err="1">
                <a:effectLst/>
                <a:highlight>
                  <a:srgbClr val="FFFF00"/>
                </a:highlight>
              </a:rPr>
              <a:t>Key</a:t>
            </a:r>
            <a:r>
              <a:rPr lang="cs-CZ" sz="2800" kern="100">
                <a:effectLst/>
                <a:highlight>
                  <a:srgbClr val="FFFF00"/>
                </a:highlight>
              </a:rPr>
              <a:t> </a:t>
            </a:r>
            <a:r>
              <a:rPr lang="cs-CZ" sz="2800" kern="100" err="1">
                <a:effectLst/>
                <a:highlight>
                  <a:srgbClr val="FFFF00"/>
                </a:highlight>
              </a:rPr>
              <a:t>words</a:t>
            </a:r>
            <a:r>
              <a:rPr lang="cs-CZ" sz="2800" kern="100">
                <a:effectLst/>
                <a:highlight>
                  <a:srgbClr val="FFFF00"/>
                </a:highlight>
              </a:rPr>
              <a:t> </a:t>
            </a:r>
            <a:r>
              <a:rPr lang="cs-CZ" sz="2800" kern="100" err="1">
                <a:effectLst/>
                <a:highlight>
                  <a:srgbClr val="FFFF00"/>
                </a:highlight>
              </a:rPr>
              <a:t>of</a:t>
            </a:r>
            <a:r>
              <a:rPr lang="cs-CZ" sz="2800" kern="100">
                <a:effectLst/>
                <a:highlight>
                  <a:srgbClr val="FFFF00"/>
                </a:highlight>
              </a:rPr>
              <a:t> </a:t>
            </a:r>
            <a:r>
              <a:rPr lang="cs-CZ" sz="2800" kern="100" err="1">
                <a:effectLst/>
                <a:highlight>
                  <a:srgbClr val="FFFF00"/>
                </a:highlight>
              </a:rPr>
              <a:t>the</a:t>
            </a:r>
            <a:r>
              <a:rPr lang="cs-CZ" sz="2800" kern="100">
                <a:effectLst/>
                <a:highlight>
                  <a:srgbClr val="FFFF00"/>
                </a:highlight>
              </a:rPr>
              <a:t> </a:t>
            </a:r>
            <a:r>
              <a:rPr lang="cs-CZ" sz="2800" kern="100" err="1">
                <a:effectLst/>
                <a:highlight>
                  <a:srgbClr val="FFFF00"/>
                </a:highlight>
              </a:rPr>
              <a:t>presentation</a:t>
            </a:r>
            <a:endParaRPr lang="en-GB" sz="2400">
              <a:highlight>
                <a:srgbClr val="00FF00"/>
              </a:highlight>
            </a:endParaRPr>
          </a:p>
        </p:txBody>
      </p:sp>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a:xfrm>
            <a:off x="720000" y="2275112"/>
            <a:ext cx="5219998" cy="4139998"/>
          </a:xfrm>
        </p:spPr>
        <p:txBody>
          <a:bodyPr/>
          <a:lstStyle/>
          <a:p>
            <a:pPr marL="72000" indent="0">
              <a:buNone/>
            </a:pPr>
            <a:r>
              <a:rPr lang="cs-CZ" b="1">
                <a:highlight>
                  <a:srgbClr val="00FF00"/>
                </a:highlight>
              </a:rPr>
              <a:t>Video art</a:t>
            </a:r>
          </a:p>
        </p:txBody>
      </p:sp>
      <p:sp>
        <p:nvSpPr>
          <p:cNvPr id="7" name="TextovéPole 6">
            <a:extLst>
              <a:ext uri="{FF2B5EF4-FFF2-40B4-BE49-F238E27FC236}">
                <a16:creationId xmlns:a16="http://schemas.microsoft.com/office/drawing/2014/main" id="{EC598515-B83D-2824-A9AA-F2E369503FAB}"/>
              </a:ext>
            </a:extLst>
          </p:cNvPr>
          <p:cNvSpPr txBox="1"/>
          <p:nvPr/>
        </p:nvSpPr>
        <p:spPr>
          <a:xfrm>
            <a:off x="666000" y="2913950"/>
            <a:ext cx="5140973" cy="2862322"/>
          </a:xfrm>
          <a:prstGeom prst="rect">
            <a:avLst/>
          </a:prstGeom>
          <a:noFill/>
        </p:spPr>
        <p:txBody>
          <a:bodyPr wrap="square">
            <a:spAutoFit/>
          </a:bodyPr>
          <a:lstStyle/>
          <a:p>
            <a:r>
              <a:rPr lang="en-US" sz="2000"/>
              <a:t>Video art is a form of artistic expression that utilizes video or moving images as its primary medium. </a:t>
            </a:r>
          </a:p>
          <a:p>
            <a:endParaRPr lang="en-US" sz="2000"/>
          </a:p>
          <a:p>
            <a:r>
              <a:rPr lang="en-US" sz="2000"/>
              <a:t>It encompasses various techniques such as recording, editing, and manipulating video footage to convey artistic concepts and ideas. </a:t>
            </a:r>
            <a:endParaRPr lang="cs-CZ" sz="2000"/>
          </a:p>
          <a:p>
            <a:endParaRPr lang="cs-CZ" sz="2000"/>
          </a:p>
        </p:txBody>
      </p:sp>
      <p:pic>
        <p:nvPicPr>
          <p:cNvPr id="8" name="Obrázek 7">
            <a:extLst>
              <a:ext uri="{FF2B5EF4-FFF2-40B4-BE49-F238E27FC236}">
                <a16:creationId xmlns:a16="http://schemas.microsoft.com/office/drawing/2014/main" id="{723C198B-1BFE-6BA0-A7B8-19D3062AA9BD}"/>
              </a:ext>
            </a:extLst>
          </p:cNvPr>
          <p:cNvPicPr>
            <a:picLocks noChangeAspect="1"/>
          </p:cNvPicPr>
          <p:nvPr/>
        </p:nvPicPr>
        <p:blipFill>
          <a:blip r:embed="rId2"/>
          <a:stretch>
            <a:fillRect/>
          </a:stretch>
        </p:blipFill>
        <p:spPr>
          <a:xfrm>
            <a:off x="6538441" y="1709329"/>
            <a:ext cx="5219997" cy="4135798"/>
          </a:xfrm>
          <a:prstGeom prst="rect">
            <a:avLst/>
          </a:prstGeom>
        </p:spPr>
      </p:pic>
    </p:spTree>
    <p:extLst>
      <p:ext uri="{BB962C8B-B14F-4D97-AF65-F5344CB8AC3E}">
        <p14:creationId xmlns:p14="http://schemas.microsoft.com/office/powerpoint/2010/main" val="1101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9201DA21-CE48-4C18-AFFD-FFC2CE08C644}"/>
              </a:ext>
            </a:extLst>
          </p:cNvPr>
          <p:cNvPicPr>
            <a:picLocks noChangeAspect="1"/>
          </p:cNvPicPr>
          <p:nvPr/>
        </p:nvPicPr>
        <p:blipFill>
          <a:blip r:embed="rId2"/>
          <a:stretch>
            <a:fillRect/>
          </a:stretch>
        </p:blipFill>
        <p:spPr>
          <a:xfrm>
            <a:off x="-1" y="0"/>
            <a:ext cx="9455727" cy="6095926"/>
          </a:xfrm>
          <a:prstGeom prst="rect">
            <a:avLst/>
          </a:prstGeom>
        </p:spPr>
      </p:pic>
      <p:sp>
        <p:nvSpPr>
          <p:cNvPr id="2" name="Zástupný symbol pro zápatí 1">
            <a:extLst>
              <a:ext uri="{FF2B5EF4-FFF2-40B4-BE49-F238E27FC236}">
                <a16:creationId xmlns:a16="http://schemas.microsoft.com/office/drawing/2014/main" id="{90E7E48E-111C-4AC7-B333-518E38CE3B16}"/>
              </a:ext>
            </a:extLst>
          </p:cNvPr>
          <p:cNvSpPr>
            <a:spLocks noGrp="1"/>
          </p:cNvSpPr>
          <p:nvPr>
            <p:ph type="ftr" sz="quarter" idx="10"/>
          </p:nvPr>
        </p:nvSpPr>
        <p:spPr/>
        <p:txBody>
          <a:bodyPr/>
          <a:lstStyle/>
          <a:p>
            <a:r>
              <a:rPr lang="de-DE"/>
              <a:t>Jana Horáková, Štěpán Miklánek (Masaryk University), International Research Sessions / Digital Materiality and Artificial Intelligence, May 13 and 14, 2024 (Milan, Italy).</a:t>
            </a:r>
            <a:endParaRPr lang="cs-CZ"/>
          </a:p>
        </p:txBody>
      </p:sp>
      <p:sp>
        <p:nvSpPr>
          <p:cNvPr id="3" name="Zástupný symbol pro číslo snímku 2">
            <a:extLst>
              <a:ext uri="{FF2B5EF4-FFF2-40B4-BE49-F238E27FC236}">
                <a16:creationId xmlns:a16="http://schemas.microsoft.com/office/drawing/2014/main" id="{3CACCE6A-8C21-4CD5-8BB1-3CC8214CD741}"/>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a:p>
        </p:txBody>
      </p:sp>
      <p:sp>
        <p:nvSpPr>
          <p:cNvPr id="4" name="Nadpis 3">
            <a:extLst>
              <a:ext uri="{FF2B5EF4-FFF2-40B4-BE49-F238E27FC236}">
                <a16:creationId xmlns:a16="http://schemas.microsoft.com/office/drawing/2014/main" id="{686FC624-D4DA-418E-ABB6-62D9EF07DA37}"/>
              </a:ext>
            </a:extLst>
          </p:cNvPr>
          <p:cNvSpPr>
            <a:spLocks noGrp="1"/>
          </p:cNvSpPr>
          <p:nvPr>
            <p:ph type="title"/>
          </p:nvPr>
        </p:nvSpPr>
        <p:spPr/>
        <p:txBody>
          <a:bodyPr/>
          <a:lstStyle/>
          <a:p>
            <a:r>
              <a:rPr lang="en-GB"/>
              <a:t>Digital archive and Artificial Intelligence / </a:t>
            </a:r>
            <a:r>
              <a:rPr lang="en-GB">
                <a:highlight>
                  <a:srgbClr val="FFFF00"/>
                </a:highlight>
              </a:rPr>
              <a:t>inspiration</a:t>
            </a:r>
            <a:r>
              <a:rPr lang="cs-CZ">
                <a:highlight>
                  <a:srgbClr val="FFFF00"/>
                </a:highlight>
              </a:rPr>
              <a:t>s</a:t>
            </a:r>
            <a:r>
              <a:rPr lang="en-GB">
                <a:highlight>
                  <a:srgbClr val="FFFF00"/>
                </a:highlight>
              </a:rPr>
              <a:t> and influences</a:t>
            </a:r>
            <a:endParaRPr lang="en-US" u="sng">
              <a:highlight>
                <a:srgbClr val="FFFF00"/>
              </a:highlight>
            </a:endParaRPr>
          </a:p>
        </p:txBody>
      </p:sp>
      <p:pic>
        <p:nvPicPr>
          <p:cNvPr id="11" name="Zástupný symbol pro obsah 10">
            <a:extLst>
              <a:ext uri="{FF2B5EF4-FFF2-40B4-BE49-F238E27FC236}">
                <a16:creationId xmlns:a16="http://schemas.microsoft.com/office/drawing/2014/main" id="{7DD21E9A-8AFB-4B66-8BDF-F48769A35E9C}"/>
              </a:ext>
            </a:extLst>
          </p:cNvPr>
          <p:cNvPicPr>
            <a:picLocks noGrp="1" noChangeAspect="1"/>
          </p:cNvPicPr>
          <p:nvPr>
            <p:ph idx="1"/>
          </p:nvPr>
        </p:nvPicPr>
        <p:blipFill>
          <a:blip r:embed="rId3"/>
          <a:stretch>
            <a:fillRect/>
          </a:stretch>
        </p:blipFill>
        <p:spPr>
          <a:xfrm>
            <a:off x="8794738" y="1891576"/>
            <a:ext cx="3339451" cy="4828122"/>
          </a:xfrm>
          <a:prstGeom prst="rect">
            <a:avLst/>
          </a:prstGeom>
        </p:spPr>
      </p:pic>
    </p:spTree>
    <p:extLst>
      <p:ext uri="{BB962C8B-B14F-4D97-AF65-F5344CB8AC3E}">
        <p14:creationId xmlns:p14="http://schemas.microsoft.com/office/powerpoint/2010/main" val="1170734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4A47563-5E73-6117-6B59-6C78EAA7BC82}"/>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59E264D9-71A2-0668-4DB7-679D19FA6B52}"/>
              </a:ext>
            </a:extLst>
          </p:cNvPr>
          <p:cNvSpPr>
            <a:spLocks noGrp="1"/>
          </p:cNvSpPr>
          <p:nvPr>
            <p:ph type="sldNum" sz="quarter" idx="11"/>
          </p:nvPr>
        </p:nvSpPr>
        <p:spPr/>
        <p:txBody>
          <a:bodyPr/>
          <a:lstStyle/>
          <a:p>
            <a:fld id="{0970407D-EE58-4A0B-824B-1D3AE42DD9CF}" type="slidenum">
              <a:rPr lang="en-GB" altLang="cs-CZ" noProof="0" smtClean="0"/>
              <a:pPr/>
              <a:t>22</a:t>
            </a:fld>
            <a:endParaRPr lang="en-GB" altLang="cs-CZ" noProof="0"/>
          </a:p>
        </p:txBody>
      </p:sp>
      <p:sp>
        <p:nvSpPr>
          <p:cNvPr id="4" name="Nadpis 3">
            <a:extLst>
              <a:ext uri="{FF2B5EF4-FFF2-40B4-BE49-F238E27FC236}">
                <a16:creationId xmlns:a16="http://schemas.microsoft.com/office/drawing/2014/main" id="{B1450AF4-E590-8578-0850-5DE9C615C737}"/>
              </a:ext>
            </a:extLst>
          </p:cNvPr>
          <p:cNvSpPr>
            <a:spLocks noGrp="1"/>
          </p:cNvSpPr>
          <p:nvPr>
            <p:ph type="title"/>
          </p:nvPr>
        </p:nvSpPr>
        <p:spPr/>
        <p:txBody>
          <a:bodyPr/>
          <a:lstStyle/>
          <a:p>
            <a:r>
              <a:rPr lang="en-US" sz="2800">
                <a:highlight>
                  <a:srgbClr val="FFFF00"/>
                </a:highlight>
              </a:rPr>
              <a:t>Artificial Intelligence </a:t>
            </a:r>
            <a:r>
              <a:rPr lang="en-US" sz="2800"/>
              <a:t>at the Service of Video Art </a:t>
            </a:r>
            <a:r>
              <a:rPr lang="en-GB" sz="2800"/>
              <a:t>analysis</a:t>
            </a:r>
          </a:p>
        </p:txBody>
      </p:sp>
      <p:graphicFrame>
        <p:nvGraphicFramePr>
          <p:cNvPr id="6" name="Zástupný obsah 5">
            <a:extLst>
              <a:ext uri="{FF2B5EF4-FFF2-40B4-BE49-F238E27FC236}">
                <a16:creationId xmlns:a16="http://schemas.microsoft.com/office/drawing/2014/main" id="{1061BB2D-698A-B3D1-D7E6-D0AC9740BABE}"/>
              </a:ext>
            </a:extLst>
          </p:cNvPr>
          <p:cNvGraphicFramePr>
            <a:graphicFrameLocks noGrp="1"/>
          </p:cNvGraphicFramePr>
          <p:nvPr>
            <p:ph idx="1"/>
            <p:extLst>
              <p:ext uri="{D42A27DB-BD31-4B8C-83A1-F6EECF244321}">
                <p14:modId xmlns:p14="http://schemas.microsoft.com/office/powerpoint/2010/main" val="670475849"/>
              </p:ext>
            </p:extLst>
          </p:nvPr>
        </p:nvGraphicFramePr>
        <p:xfrm>
          <a:off x="666000" y="1767419"/>
          <a:ext cx="10328503" cy="1529080"/>
        </p:xfrm>
        <a:graphic>
          <a:graphicData uri="http://schemas.openxmlformats.org/drawingml/2006/table">
            <a:tbl>
              <a:tblPr firstRow="1" firstCol="1">
                <a:tableStyleId>{5C22544A-7EE6-4342-B048-85BDC9FD1C3A}</a:tableStyleId>
              </a:tblPr>
              <a:tblGrid>
                <a:gridCol w="1636035">
                  <a:extLst>
                    <a:ext uri="{9D8B030D-6E8A-4147-A177-3AD203B41FA5}">
                      <a16:colId xmlns:a16="http://schemas.microsoft.com/office/drawing/2014/main" val="2816943101"/>
                    </a:ext>
                  </a:extLst>
                </a:gridCol>
                <a:gridCol w="4245015">
                  <a:extLst>
                    <a:ext uri="{9D8B030D-6E8A-4147-A177-3AD203B41FA5}">
                      <a16:colId xmlns:a16="http://schemas.microsoft.com/office/drawing/2014/main" val="1577612414"/>
                    </a:ext>
                  </a:extLst>
                </a:gridCol>
                <a:gridCol w="4447453">
                  <a:extLst>
                    <a:ext uri="{9D8B030D-6E8A-4147-A177-3AD203B41FA5}">
                      <a16:colId xmlns:a16="http://schemas.microsoft.com/office/drawing/2014/main" val="3386440907"/>
                    </a:ext>
                  </a:extLst>
                </a:gridCol>
              </a:tblGrid>
              <a:tr h="298794">
                <a:tc>
                  <a:txBody>
                    <a:bodyPr/>
                    <a:lstStyle/>
                    <a:p>
                      <a:endParaRPr lang="cs-CZ" sz="1800">
                        <a:effectLst/>
                        <a:latin typeface="+mn-lt"/>
                        <a:ea typeface="MS Mincho" panose="02020609040205080304" pitchFamily="49" charset="-128"/>
                        <a:cs typeface="Times New Roman" panose="02020603050405020304" pitchFamily="18" charset="0"/>
                      </a:endParaRPr>
                    </a:p>
                  </a:txBody>
                  <a:tcPr marL="0" marR="53975" marT="53975" marB="53975" anchor="ctr"/>
                </a:tc>
                <a:tc>
                  <a:txBody>
                    <a:bodyPr/>
                    <a:lstStyle/>
                    <a:p>
                      <a:r>
                        <a:rPr lang="en-US" sz="1800">
                          <a:effectLst/>
                          <a:latin typeface="+mn-lt"/>
                        </a:rPr>
                        <a:t>Pattern recognition</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latin typeface="+mn-lt"/>
                        </a:rPr>
                        <a:t>Pattern generation</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1300458351"/>
                  </a:ext>
                </a:extLst>
              </a:tr>
              <a:tr h="0">
                <a:tc>
                  <a:txBody>
                    <a:bodyPr/>
                    <a:lstStyle/>
                    <a:p>
                      <a:endParaRPr lang="cs-CZ" sz="1800">
                        <a:effectLst/>
                        <a:latin typeface="+mn-lt"/>
                        <a:ea typeface="MS Mincho" panose="02020609040205080304" pitchFamily="49" charset="-128"/>
                        <a:cs typeface="Times New Roman" panose="02020603050405020304" pitchFamily="18" charset="0"/>
                      </a:endParaRPr>
                    </a:p>
                  </a:txBody>
                  <a:tcPr marL="0" marR="53975" marT="53975" marB="53975" anchor="ctr"/>
                </a:tc>
                <a:tc>
                  <a:txBody>
                    <a:bodyPr/>
                    <a:lstStyle/>
                    <a:p>
                      <a:r>
                        <a:rPr lang="en-US" sz="1800">
                          <a:effectLst/>
                          <a:latin typeface="+mn-lt"/>
                        </a:rPr>
                        <a:t>(Analysis and description)</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latin typeface="+mn-lt"/>
                        </a:rPr>
                        <a:t>(Production and prediction)</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2760048643"/>
                  </a:ext>
                </a:extLst>
              </a:tr>
              <a:tr h="0">
                <a:tc>
                  <a:txBody>
                    <a:bodyPr/>
                    <a:lstStyle/>
                    <a:p>
                      <a:r>
                        <a:rPr lang="en-US" sz="1800">
                          <a:effectLst/>
                          <a:latin typeface="+mn-lt"/>
                        </a:rPr>
                        <a:t>Objects</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b="1" u="sng">
                          <a:effectLst/>
                          <a:latin typeface="+mn-lt"/>
                        </a:rPr>
                        <a:t>Studying objects</a:t>
                      </a:r>
                      <a:endParaRPr lang="cs-CZ" sz="1800" b="1">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latin typeface="+mn-lt"/>
                        </a:rPr>
                        <a:t>Generating objects</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2790789507"/>
                  </a:ext>
                </a:extLst>
              </a:tr>
              <a:tr h="146685">
                <a:tc>
                  <a:txBody>
                    <a:bodyPr/>
                    <a:lstStyle/>
                    <a:p>
                      <a:r>
                        <a:rPr lang="en-US" sz="1800">
                          <a:effectLst/>
                          <a:latin typeface="+mn-lt"/>
                        </a:rPr>
                        <a:t>Subjects</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latin typeface="+mn-lt"/>
                        </a:rPr>
                        <a:t>Studying subjects</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latin typeface="+mn-lt"/>
                        </a:rPr>
                        <a:t>Generating subjects</a:t>
                      </a:r>
                      <a:endParaRPr lang="cs-CZ" sz="1800">
                        <a:effectLst/>
                        <a:latin typeface="+mn-lt"/>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1477413055"/>
                  </a:ext>
                </a:extLst>
              </a:tr>
            </a:tbl>
          </a:graphicData>
        </a:graphic>
      </p:graphicFrame>
      <p:sp>
        <p:nvSpPr>
          <p:cNvPr id="7" name="Rectangle 1">
            <a:extLst>
              <a:ext uri="{FF2B5EF4-FFF2-40B4-BE49-F238E27FC236}">
                <a16:creationId xmlns:a16="http://schemas.microsoft.com/office/drawing/2014/main" id="{4961B05B-900B-23D3-1276-6CCD69725200}"/>
              </a:ext>
            </a:extLst>
          </p:cNvPr>
          <p:cNvSpPr>
            <a:spLocks noChangeArrowheads="1"/>
          </p:cNvSpPr>
          <p:nvPr/>
        </p:nvSpPr>
        <p:spPr bwMode="auto">
          <a:xfrm>
            <a:off x="720001" y="1134369"/>
            <a:ext cx="10753200" cy="4515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rmAutofit/>
          </a:bodyPr>
          <a:lstStyle/>
          <a:p>
            <a:pPr marL="0" marR="0" lvl="0" indent="0" defTabSz="914400" latinLnBrk="0">
              <a:lnSpc>
                <a:spcPts val="4000"/>
              </a:lnSpc>
              <a:spcAft>
                <a:spcPts val="600"/>
              </a:spcAft>
              <a:buClrTx/>
              <a:buSzTx/>
              <a:buFontTx/>
              <a:buNone/>
              <a:tabLst/>
            </a:pPr>
            <a:r>
              <a:rPr lang="en-GB" sz="1000" b="1" i="1">
                <a:solidFill>
                  <a:srgbClr val="0000DC"/>
                </a:solidFill>
                <a:effectLst/>
                <a:latin typeface="Arial" panose="020B0604020202020204" pitchFamily="34" charset="0"/>
                <a:ea typeface="Calibri" panose="020F0502020204030204" pitchFamily="34" charset="0"/>
                <a:cs typeface="Arial" panose="020B0604020202020204" pitchFamily="34" charset="0"/>
              </a:rPr>
              <a:t>Four different applications of machine learning and AI in aesthetics</a:t>
            </a:r>
            <a:r>
              <a:rPr lang="en-GB" sz="1000" b="1" i="1">
                <a:solidFill>
                  <a:srgbClr val="0000DC"/>
                </a:solidFill>
                <a:effectLst/>
                <a:latin typeface="Arial" panose="020B0604020202020204" pitchFamily="34" charset="0"/>
                <a:ea typeface="SimSun" panose="02010600030101010101" pitchFamily="2" charset="-122"/>
                <a:cs typeface="Arial" panose="020B0604020202020204" pitchFamily="34" charset="0"/>
              </a:rPr>
              <a:t> (Manovich – </a:t>
            </a:r>
            <a:r>
              <a:rPr lang="en-GB" sz="1000" b="1" i="1" err="1">
                <a:solidFill>
                  <a:srgbClr val="0000DC"/>
                </a:solidFill>
                <a:effectLst/>
                <a:latin typeface="Arial" panose="020B0604020202020204" pitchFamily="34" charset="0"/>
                <a:ea typeface="SimSun" panose="02010600030101010101" pitchFamily="2" charset="-122"/>
                <a:cs typeface="Arial" panose="020B0604020202020204" pitchFamily="34" charset="0"/>
              </a:rPr>
              <a:t>Arielli</a:t>
            </a:r>
            <a:r>
              <a:rPr lang="en-GB" sz="1000" b="1" i="1">
                <a:solidFill>
                  <a:srgbClr val="0000DC"/>
                </a:solidFill>
                <a:effectLst/>
                <a:latin typeface="Arial" panose="020B0604020202020204" pitchFamily="34" charset="0"/>
                <a:ea typeface="SimSun" panose="02010600030101010101" pitchFamily="2" charset="-122"/>
                <a:cs typeface="Arial" panose="020B0604020202020204" pitchFamily="34" charset="0"/>
              </a:rPr>
              <a:t>, 2021, p. 12)</a:t>
            </a:r>
            <a:endParaRPr kumimoji="0" lang="en-GB" altLang="cs-CZ" sz="1000" b="1" i="1" u="none" strike="noStrike" cap="none" normalizeH="0" baseline="0">
              <a:ln>
                <a:noFill/>
              </a:ln>
              <a:solidFill>
                <a:srgbClr val="0000DC"/>
              </a:solidFill>
              <a:effectLst/>
              <a:latin typeface="Arial" panose="020B0604020202020204" pitchFamily="34" charset="0"/>
              <a:ea typeface="+mj-ea"/>
              <a:cs typeface="Arial" panose="020B0604020202020204" pitchFamily="34" charset="0"/>
            </a:endParaRPr>
          </a:p>
        </p:txBody>
      </p:sp>
      <p:sp>
        <p:nvSpPr>
          <p:cNvPr id="9" name="TextovéPole 8">
            <a:extLst>
              <a:ext uri="{FF2B5EF4-FFF2-40B4-BE49-F238E27FC236}">
                <a16:creationId xmlns:a16="http://schemas.microsoft.com/office/drawing/2014/main" id="{90F38AE3-A08F-A5C5-1DBF-11B7B2935C91}"/>
              </a:ext>
            </a:extLst>
          </p:cNvPr>
          <p:cNvSpPr txBox="1"/>
          <p:nvPr/>
        </p:nvSpPr>
        <p:spPr>
          <a:xfrm>
            <a:off x="591636" y="3622664"/>
            <a:ext cx="4413860" cy="1354217"/>
          </a:xfrm>
          <a:prstGeom prst="rect">
            <a:avLst/>
          </a:prstGeom>
          <a:noFill/>
        </p:spPr>
        <p:txBody>
          <a:bodyPr wrap="square">
            <a:spAutoFit/>
          </a:bodyPr>
          <a:lstStyle/>
          <a:p>
            <a:r>
              <a:rPr lang="en-GB" sz="1000" b="1" i="1">
                <a:solidFill>
                  <a:srgbClr val="0000DC"/>
                </a:solidFill>
                <a:latin typeface="Arial" panose="020B0604020202020204" pitchFamily="34" charset="0"/>
                <a:cs typeface="Arial" panose="020B0604020202020204" pitchFamily="34" charset="0"/>
              </a:rPr>
              <a:t>Basic processes the AI is doing  (</a:t>
            </a:r>
            <a:r>
              <a:rPr lang="en-GB" sz="1000" b="1" i="1" err="1">
                <a:solidFill>
                  <a:srgbClr val="0000DC"/>
                </a:solidFill>
                <a:latin typeface="Arial" panose="020B0604020202020204" pitchFamily="34" charset="0"/>
                <a:cs typeface="Arial" panose="020B0604020202020204" pitchFamily="34" charset="0"/>
              </a:rPr>
              <a:t>Hageback</a:t>
            </a:r>
            <a:r>
              <a:rPr lang="en-GB" sz="1000" b="1" i="1">
                <a:solidFill>
                  <a:srgbClr val="0000DC"/>
                </a:solidFill>
                <a:latin typeface="Arial" panose="020B0604020202020204" pitchFamily="34" charset="0"/>
                <a:cs typeface="Arial" panose="020B0604020202020204" pitchFamily="34" charset="0"/>
              </a:rPr>
              <a:t> –</a:t>
            </a:r>
            <a:r>
              <a:rPr lang="cs-CZ" sz="1000" b="1" i="1">
                <a:solidFill>
                  <a:srgbClr val="0000DC"/>
                </a:solidFill>
                <a:latin typeface="Arial" panose="020B0604020202020204" pitchFamily="34" charset="0"/>
                <a:cs typeface="Arial" panose="020B0604020202020204" pitchFamily="34" charset="0"/>
              </a:rPr>
              <a:t> </a:t>
            </a:r>
            <a:r>
              <a:rPr lang="en-GB" sz="1000" b="1" i="1" err="1">
                <a:solidFill>
                  <a:srgbClr val="0000DC"/>
                </a:solidFill>
                <a:latin typeface="Arial" panose="020B0604020202020204" pitchFamily="34" charset="0"/>
                <a:cs typeface="Arial" panose="020B0604020202020204" pitchFamily="34" charset="0"/>
              </a:rPr>
              <a:t>Hedblom</a:t>
            </a:r>
            <a:r>
              <a:rPr lang="en-GB" sz="1000" b="1" i="1">
                <a:solidFill>
                  <a:srgbClr val="0000DC"/>
                </a:solidFill>
                <a:latin typeface="Arial" panose="020B0604020202020204" pitchFamily="34" charset="0"/>
                <a:cs typeface="Arial" panose="020B0604020202020204" pitchFamily="34" charset="0"/>
              </a:rPr>
              <a:t>, 2022, p. 50)</a:t>
            </a:r>
          </a:p>
          <a:p>
            <a:r>
              <a:rPr lang="en-GB" sz="1800" b="1" u="sng">
                <a:highlight>
                  <a:srgbClr val="00FF00"/>
                </a:highlight>
                <a:latin typeface="+mn-lt"/>
              </a:rPr>
              <a:t>Analyse and summarise</a:t>
            </a:r>
          </a:p>
          <a:p>
            <a:r>
              <a:rPr lang="en-GB" sz="1800">
                <a:latin typeface="+mn-lt"/>
              </a:rPr>
              <a:t>Generate</a:t>
            </a:r>
          </a:p>
          <a:p>
            <a:r>
              <a:rPr lang="en-GB" sz="1800">
                <a:latin typeface="+mn-lt"/>
              </a:rPr>
              <a:t>Imitate</a:t>
            </a:r>
          </a:p>
          <a:p>
            <a:r>
              <a:rPr lang="en-GB" sz="1800">
                <a:latin typeface="+mn-lt"/>
              </a:rPr>
              <a:t>Translate </a:t>
            </a:r>
          </a:p>
        </p:txBody>
      </p:sp>
      <p:sp>
        <p:nvSpPr>
          <p:cNvPr id="11" name="TextovéPole 10">
            <a:extLst>
              <a:ext uri="{FF2B5EF4-FFF2-40B4-BE49-F238E27FC236}">
                <a16:creationId xmlns:a16="http://schemas.microsoft.com/office/drawing/2014/main" id="{D68ABCC1-D0F7-44A9-4259-124C74BC16F7}"/>
              </a:ext>
            </a:extLst>
          </p:cNvPr>
          <p:cNvSpPr txBox="1"/>
          <p:nvPr/>
        </p:nvSpPr>
        <p:spPr>
          <a:xfrm>
            <a:off x="5375364" y="3564468"/>
            <a:ext cx="6097836" cy="1077218"/>
          </a:xfrm>
          <a:prstGeom prst="rect">
            <a:avLst/>
          </a:prstGeom>
          <a:noFill/>
        </p:spPr>
        <p:txBody>
          <a:bodyPr wrap="square">
            <a:spAutoFit/>
          </a:bodyPr>
          <a:lstStyle/>
          <a:p>
            <a:r>
              <a:rPr lang="cs-CZ" sz="1000" b="1" i="1" err="1">
                <a:solidFill>
                  <a:srgbClr val="0000DC"/>
                </a:solidFill>
                <a:latin typeface="+mn-lt"/>
              </a:rPr>
              <a:t>Pasquinelli</a:t>
            </a:r>
            <a:r>
              <a:rPr lang="cs-CZ" sz="1000" b="1" i="1">
                <a:solidFill>
                  <a:srgbClr val="0000DC"/>
                </a:solidFill>
                <a:latin typeface="+mn-lt"/>
              </a:rPr>
              <a:t> </a:t>
            </a:r>
            <a:r>
              <a:rPr lang="en-GB" sz="1000" b="1" i="1">
                <a:solidFill>
                  <a:srgbClr val="0000DC"/>
                </a:solidFill>
                <a:latin typeface="Arial" panose="020B0604020202020204" pitchFamily="34" charset="0"/>
                <a:cs typeface="Arial" panose="020B0604020202020204" pitchFamily="34" charset="0"/>
              </a:rPr>
              <a:t>–</a:t>
            </a:r>
            <a:r>
              <a:rPr lang="cs-CZ" sz="1000" b="1" i="1">
                <a:solidFill>
                  <a:srgbClr val="0000DC"/>
                </a:solidFill>
                <a:latin typeface="+mn-lt"/>
              </a:rPr>
              <a:t> </a:t>
            </a:r>
            <a:r>
              <a:rPr lang="cs-CZ" sz="1000" b="1" i="1" err="1">
                <a:solidFill>
                  <a:srgbClr val="0000DC"/>
                </a:solidFill>
                <a:latin typeface="+mn-lt"/>
              </a:rPr>
              <a:t>Joler</a:t>
            </a:r>
            <a:r>
              <a:rPr lang="cs-CZ" sz="1000" b="1" i="1">
                <a:solidFill>
                  <a:srgbClr val="0000DC"/>
                </a:solidFill>
                <a:latin typeface="+mn-lt"/>
              </a:rPr>
              <a:t>, 2020</a:t>
            </a:r>
          </a:p>
          <a:p>
            <a:r>
              <a:rPr lang="cs-CZ" sz="1800" i="1">
                <a:latin typeface="+mn-lt"/>
              </a:rPr>
              <a:t>„</a:t>
            </a:r>
            <a:r>
              <a:rPr lang="en-GB" sz="1800" i="1">
                <a:latin typeface="+mn-lt"/>
              </a:rPr>
              <a:t>[</a:t>
            </a:r>
            <a:r>
              <a:rPr lang="cs-CZ" sz="1800" i="1">
                <a:highlight>
                  <a:srgbClr val="00FF00"/>
                </a:highlight>
                <a:latin typeface="+mn-lt"/>
              </a:rPr>
              <a:t>AI as</a:t>
            </a:r>
            <a:r>
              <a:rPr lang="en-GB" sz="1800" i="1">
                <a:highlight>
                  <a:srgbClr val="00FF00"/>
                </a:highlight>
                <a:latin typeface="+mn-lt"/>
              </a:rPr>
              <a:t>]</a:t>
            </a:r>
            <a:r>
              <a:rPr lang="cs-CZ" sz="1800" i="1">
                <a:highlight>
                  <a:srgbClr val="00FF00"/>
                </a:highlight>
                <a:latin typeface="+mn-lt"/>
              </a:rPr>
              <a:t> </a:t>
            </a:r>
            <a:r>
              <a:rPr lang="en-US" sz="1800" i="1">
                <a:highlight>
                  <a:srgbClr val="00FF00"/>
                </a:highlight>
                <a:latin typeface="+mn-lt"/>
              </a:rPr>
              <a:t>an </a:t>
            </a:r>
            <a:r>
              <a:rPr lang="en-US" sz="1800" b="1" i="1" u="sng">
                <a:highlight>
                  <a:srgbClr val="00FF00"/>
                </a:highlight>
                <a:latin typeface="+mn-lt"/>
              </a:rPr>
              <a:t>instrument of knowledge magnification</a:t>
            </a:r>
            <a:r>
              <a:rPr lang="en-US" sz="1800" i="1" u="sng">
                <a:highlight>
                  <a:srgbClr val="00FF00"/>
                </a:highlight>
                <a:latin typeface="+mn-lt"/>
              </a:rPr>
              <a:t> </a:t>
            </a:r>
            <a:r>
              <a:rPr lang="en-US" sz="1800" i="1">
                <a:latin typeface="+mn-lt"/>
              </a:rPr>
              <a:t>that helps to perceive features, patterns, and correlations through vast spaces of data beyond human reach.</a:t>
            </a:r>
            <a:r>
              <a:rPr lang="cs-CZ" sz="1800" i="1">
                <a:latin typeface="+mn-lt"/>
              </a:rPr>
              <a:t>“</a:t>
            </a:r>
            <a:r>
              <a:rPr lang="en-US" sz="1800" i="1">
                <a:latin typeface="+mn-lt"/>
              </a:rPr>
              <a:t> </a:t>
            </a:r>
            <a:endParaRPr lang="cs-CZ" sz="1800" i="1">
              <a:latin typeface="+mn-lt"/>
            </a:endParaRPr>
          </a:p>
        </p:txBody>
      </p:sp>
      <p:sp>
        <p:nvSpPr>
          <p:cNvPr id="13" name="TextovéPole 12">
            <a:extLst>
              <a:ext uri="{FF2B5EF4-FFF2-40B4-BE49-F238E27FC236}">
                <a16:creationId xmlns:a16="http://schemas.microsoft.com/office/drawing/2014/main" id="{C0DA0D35-81AB-F3EA-F487-9E71E207AB4D}"/>
              </a:ext>
            </a:extLst>
          </p:cNvPr>
          <p:cNvSpPr txBox="1"/>
          <p:nvPr/>
        </p:nvSpPr>
        <p:spPr>
          <a:xfrm>
            <a:off x="2084942" y="4809145"/>
            <a:ext cx="6097836" cy="1354217"/>
          </a:xfrm>
          <a:prstGeom prst="rect">
            <a:avLst/>
          </a:prstGeom>
          <a:noFill/>
        </p:spPr>
        <p:txBody>
          <a:bodyPr wrap="square">
            <a:spAutoFit/>
          </a:bodyPr>
          <a:lstStyle/>
          <a:p>
            <a:r>
              <a:rPr lang="en-US" sz="1000" b="1" i="1">
                <a:solidFill>
                  <a:srgbClr val="0000DC"/>
                </a:solidFill>
                <a:latin typeface="+mn-lt"/>
              </a:rPr>
              <a:t>(Moretti, 2000)</a:t>
            </a:r>
            <a:endParaRPr lang="cs-CZ" sz="1000" b="1" i="1">
              <a:solidFill>
                <a:srgbClr val="0000DC"/>
              </a:solidFill>
              <a:latin typeface="+mn-lt"/>
            </a:endParaRPr>
          </a:p>
          <a:p>
            <a:r>
              <a:rPr lang="en-US" sz="1800" i="1">
                <a:latin typeface="+mn-lt"/>
              </a:rPr>
              <a:t>„</a:t>
            </a:r>
            <a:r>
              <a:rPr lang="en-US" sz="1800" b="1" i="1" u="sng">
                <a:highlight>
                  <a:srgbClr val="00FF00"/>
                </a:highlight>
                <a:latin typeface="+mn-lt"/>
              </a:rPr>
              <a:t>Distant reading</a:t>
            </a:r>
            <a:r>
              <a:rPr lang="en-US" sz="1800" i="1">
                <a:latin typeface="+mn-lt"/>
              </a:rPr>
              <a:t>: where distance, </a:t>
            </a:r>
            <a:r>
              <a:rPr lang="cs-CZ" sz="1800" i="1">
                <a:latin typeface="+mn-lt"/>
              </a:rPr>
              <a:t>…</a:t>
            </a:r>
            <a:r>
              <a:rPr lang="en-US" sz="1800" i="1">
                <a:latin typeface="+mn-lt"/>
              </a:rPr>
              <a:t>, is a condition of knowledge: it allows you to focus on units that are much smaller or much larger than the text: devices, themes, tropes—or genres and systems.”</a:t>
            </a:r>
            <a:endParaRPr lang="cs-CZ" sz="1800" i="1">
              <a:latin typeface="+mn-lt"/>
            </a:endParaRPr>
          </a:p>
        </p:txBody>
      </p:sp>
    </p:spTree>
    <p:extLst>
      <p:ext uri="{BB962C8B-B14F-4D97-AF65-F5344CB8AC3E}">
        <p14:creationId xmlns:p14="http://schemas.microsoft.com/office/powerpoint/2010/main" val="2137001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23</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3200" kern="100">
                <a:effectLst/>
                <a:highlight>
                  <a:srgbClr val="FFFFFF"/>
                </a:highlight>
              </a:rPr>
              <a:t>Curating the </a:t>
            </a:r>
            <a:r>
              <a:rPr lang="en-US" sz="3200" kern="100" err="1">
                <a:effectLst/>
                <a:highlight>
                  <a:srgbClr val="FFFFFF"/>
                </a:highlight>
              </a:rPr>
              <a:t>Vasulka</a:t>
            </a:r>
            <a:r>
              <a:rPr lang="en-US" sz="3200" kern="100">
                <a:effectLst/>
                <a:highlight>
                  <a:srgbClr val="FFFFFF"/>
                </a:highlight>
              </a:rPr>
              <a:t> Live Archive on the Remnants </a:t>
            </a:r>
            <a:br>
              <a:rPr lang="en-US" sz="3200" kern="100">
                <a:effectLst/>
                <a:highlight>
                  <a:srgbClr val="FFFFFF"/>
                </a:highlight>
              </a:rPr>
            </a:br>
            <a:r>
              <a:rPr lang="en-US" sz="3200" kern="100">
                <a:effectLst/>
                <a:highlight>
                  <a:srgbClr val="FFFFFF"/>
                </a:highlight>
              </a:rPr>
              <a:t>of Video Art</a:t>
            </a:r>
            <a:br>
              <a:rPr lang="cs-CZ" sz="2400" kern="100">
                <a:effectLst/>
                <a:highlight>
                  <a:srgbClr val="FFFFFF"/>
                </a:highlight>
              </a:rPr>
            </a:br>
            <a:endParaRPr lang="en-GB" sz="2400">
              <a:highlight>
                <a:srgbClr val="00FF00"/>
              </a:highlight>
            </a:endParaRPr>
          </a:p>
        </p:txBody>
      </p:sp>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p:txBody>
          <a:bodyPr/>
          <a:lstStyle/>
          <a:p>
            <a:pPr marL="72000" indent="0">
              <a:buNone/>
            </a:pPr>
            <a:r>
              <a:rPr lang="cs-CZ" sz="3200" b="1">
                <a:highlight>
                  <a:srgbClr val="FFFF00"/>
                </a:highlight>
              </a:rPr>
              <a:t>Video art </a:t>
            </a:r>
            <a:r>
              <a:rPr lang="cs-CZ" sz="3200" b="1" err="1">
                <a:highlight>
                  <a:srgbClr val="FFFF00"/>
                </a:highlight>
              </a:rPr>
              <a:t>poetics</a:t>
            </a:r>
            <a:endParaRPr lang="cs-CZ" sz="3200" b="1">
              <a:highlight>
                <a:srgbClr val="FFFF00"/>
              </a:highlight>
            </a:endParaRPr>
          </a:p>
          <a:p>
            <a:pPr marL="72000" indent="0">
              <a:buNone/>
            </a:pPr>
            <a:r>
              <a:rPr lang="cs-CZ" sz="2400" b="1">
                <a:highlight>
                  <a:srgbClr val="00FF00"/>
                </a:highlight>
              </a:rPr>
              <a:t>Peter </a:t>
            </a:r>
            <a:r>
              <a:rPr lang="cs-CZ" sz="2400" b="1" err="1">
                <a:highlight>
                  <a:srgbClr val="00FF00"/>
                </a:highlight>
              </a:rPr>
              <a:t>Weibel</a:t>
            </a:r>
            <a:endParaRPr lang="cs-CZ" sz="2400" b="1">
              <a:highlight>
                <a:srgbClr val="00FF00"/>
              </a:highlight>
            </a:endParaRPr>
          </a:p>
          <a:p>
            <a:pPr marL="72000" indent="0">
              <a:lnSpc>
                <a:spcPct val="100000"/>
              </a:lnSpc>
              <a:spcAft>
                <a:spcPts val="600"/>
              </a:spcAft>
              <a:buNone/>
            </a:pPr>
            <a:r>
              <a:rPr lang="en-US" sz="1800" b="1"/>
              <a:t>1. Synthetics </a:t>
            </a:r>
            <a:endParaRPr lang="cs-CZ" sz="1800" b="1"/>
          </a:p>
          <a:p>
            <a:pPr marL="72000" indent="0">
              <a:lnSpc>
                <a:spcPct val="100000"/>
              </a:lnSpc>
              <a:spcAft>
                <a:spcPts val="600"/>
              </a:spcAft>
              <a:buNone/>
            </a:pPr>
            <a:r>
              <a:rPr lang="en-US" sz="1800" b="1"/>
              <a:t>2. Transformation </a:t>
            </a:r>
            <a:endParaRPr lang="cs-CZ" sz="1800" b="1"/>
          </a:p>
          <a:p>
            <a:pPr marL="72000" indent="0">
              <a:lnSpc>
                <a:spcPct val="100000"/>
              </a:lnSpc>
              <a:spcAft>
                <a:spcPts val="600"/>
              </a:spcAft>
              <a:buNone/>
            </a:pPr>
            <a:r>
              <a:rPr lang="en-US" sz="1800" b="1"/>
              <a:t>3. Self-reference</a:t>
            </a:r>
            <a:endParaRPr lang="cs-CZ" sz="1800" b="1"/>
          </a:p>
          <a:p>
            <a:pPr marL="72000" indent="0">
              <a:lnSpc>
                <a:spcPct val="100000"/>
              </a:lnSpc>
              <a:spcAft>
                <a:spcPts val="600"/>
              </a:spcAft>
              <a:buNone/>
            </a:pPr>
            <a:r>
              <a:rPr lang="en-US" sz="1800" b="1"/>
              <a:t>4. Instant time </a:t>
            </a:r>
            <a:endParaRPr lang="cs-CZ" sz="1800" b="1"/>
          </a:p>
          <a:p>
            <a:pPr marL="72000" indent="0">
              <a:lnSpc>
                <a:spcPct val="100000"/>
              </a:lnSpc>
              <a:spcAft>
                <a:spcPts val="600"/>
              </a:spcAft>
              <a:buNone/>
            </a:pPr>
            <a:r>
              <a:rPr lang="en-US" sz="1800" b="1"/>
              <a:t>5. Box</a:t>
            </a:r>
            <a:endParaRPr lang="cs-CZ" sz="1800" b="1"/>
          </a:p>
          <a:p>
            <a:pPr marL="72000" indent="0">
              <a:lnSpc>
                <a:spcPct val="100000"/>
              </a:lnSpc>
              <a:spcAft>
                <a:spcPts val="600"/>
              </a:spcAft>
              <a:buNone/>
            </a:pPr>
            <a:endParaRPr lang="cs-CZ" sz="2000"/>
          </a:p>
          <a:p>
            <a:pPr>
              <a:lnSpc>
                <a:spcPct val="100000"/>
              </a:lnSpc>
              <a:spcAft>
                <a:spcPts val="600"/>
              </a:spcAft>
            </a:pPr>
            <a:r>
              <a:rPr lang="en-GB" sz="2000" b="1" i="1">
                <a:solidFill>
                  <a:srgbClr val="0000DC"/>
                </a:solidFill>
              </a:rPr>
              <a:t>Video is an epistemological tool.</a:t>
            </a:r>
          </a:p>
          <a:p>
            <a:pPr>
              <a:lnSpc>
                <a:spcPct val="100000"/>
              </a:lnSpc>
              <a:spcAft>
                <a:spcPts val="600"/>
              </a:spcAft>
            </a:pPr>
            <a:r>
              <a:rPr lang="cs-CZ" sz="2000" b="1" i="1">
                <a:solidFill>
                  <a:srgbClr val="0000DC"/>
                </a:solidFill>
              </a:rPr>
              <a:t>Video </a:t>
            </a:r>
            <a:r>
              <a:rPr lang="en-GB" sz="2000" b="1" i="1">
                <a:solidFill>
                  <a:srgbClr val="0000DC"/>
                </a:solidFill>
              </a:rPr>
              <a:t>Art as an act of</a:t>
            </a:r>
            <a:r>
              <a:rPr lang="cs-CZ" sz="2000" b="1" i="1">
                <a:solidFill>
                  <a:srgbClr val="0000DC"/>
                </a:solidFill>
              </a:rPr>
              <a:t> </a:t>
            </a:r>
            <a:r>
              <a:rPr lang="en-GB" sz="2000" b="1" i="1">
                <a:solidFill>
                  <a:srgbClr val="0000DC"/>
                </a:solidFill>
              </a:rPr>
              <a:t>cognition.</a:t>
            </a:r>
          </a:p>
          <a:p>
            <a:endParaRPr lang="cs-CZ" b="1">
              <a:highlight>
                <a:srgbClr val="00FF00"/>
              </a:highlight>
            </a:endParaRPr>
          </a:p>
        </p:txBody>
      </p:sp>
      <p:pic>
        <p:nvPicPr>
          <p:cNvPr id="5" name="Obrázek 4">
            <a:extLst>
              <a:ext uri="{FF2B5EF4-FFF2-40B4-BE49-F238E27FC236}">
                <a16:creationId xmlns:a16="http://schemas.microsoft.com/office/drawing/2014/main" id="{EE99FA07-C6AF-FA12-8138-AD16818BE59E}"/>
              </a:ext>
            </a:extLst>
          </p:cNvPr>
          <p:cNvPicPr>
            <a:picLocks noChangeAspect="1"/>
          </p:cNvPicPr>
          <p:nvPr/>
        </p:nvPicPr>
        <p:blipFill>
          <a:blip r:embed="rId2"/>
          <a:stretch>
            <a:fillRect/>
          </a:stretch>
        </p:blipFill>
        <p:spPr>
          <a:xfrm>
            <a:off x="5308429" y="1558073"/>
            <a:ext cx="5364945" cy="4023709"/>
          </a:xfrm>
          <a:prstGeom prst="rect">
            <a:avLst/>
          </a:prstGeom>
        </p:spPr>
      </p:pic>
    </p:spTree>
    <p:extLst>
      <p:ext uri="{BB962C8B-B14F-4D97-AF65-F5344CB8AC3E}">
        <p14:creationId xmlns:p14="http://schemas.microsoft.com/office/powerpoint/2010/main" val="2498714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24</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3200" kern="100">
                <a:effectLst/>
                <a:highlight>
                  <a:srgbClr val="FFFFFF"/>
                </a:highlight>
              </a:rPr>
              <a:t>Curating the </a:t>
            </a:r>
            <a:r>
              <a:rPr lang="en-US" sz="3200" kern="100" err="1">
                <a:effectLst/>
                <a:highlight>
                  <a:srgbClr val="FFFFFF"/>
                </a:highlight>
              </a:rPr>
              <a:t>Vasulka</a:t>
            </a:r>
            <a:r>
              <a:rPr lang="en-US" sz="3200" kern="100">
                <a:effectLst/>
                <a:highlight>
                  <a:srgbClr val="FFFFFF"/>
                </a:highlight>
              </a:rPr>
              <a:t> Live Archive on the Remnants </a:t>
            </a:r>
            <a:br>
              <a:rPr lang="en-US" sz="3200" kern="100">
                <a:effectLst/>
                <a:highlight>
                  <a:srgbClr val="FFFFFF"/>
                </a:highlight>
              </a:rPr>
            </a:br>
            <a:r>
              <a:rPr lang="en-US" sz="3200" kern="100">
                <a:effectLst/>
                <a:highlight>
                  <a:srgbClr val="FFFFFF"/>
                </a:highlight>
              </a:rPr>
              <a:t>of Video Art</a:t>
            </a:r>
            <a:br>
              <a:rPr lang="cs-CZ" sz="2400" kern="100">
                <a:effectLst/>
                <a:highlight>
                  <a:srgbClr val="FFFFFF"/>
                </a:highlight>
              </a:rPr>
            </a:br>
            <a:endParaRPr lang="en-GB" sz="2400">
              <a:highlight>
                <a:srgbClr val="00FF00"/>
              </a:highlight>
            </a:endParaRPr>
          </a:p>
        </p:txBody>
      </p:sp>
      <p:pic>
        <p:nvPicPr>
          <p:cNvPr id="9" name="Obrázek 8">
            <a:extLst>
              <a:ext uri="{FF2B5EF4-FFF2-40B4-BE49-F238E27FC236}">
                <a16:creationId xmlns:a16="http://schemas.microsoft.com/office/drawing/2014/main" id="{054D1890-529A-4920-F4F4-83B888DADF32}"/>
              </a:ext>
            </a:extLst>
          </p:cNvPr>
          <p:cNvPicPr>
            <a:picLocks noChangeAspect="1"/>
          </p:cNvPicPr>
          <p:nvPr/>
        </p:nvPicPr>
        <p:blipFill>
          <a:blip r:embed="rId2"/>
          <a:stretch>
            <a:fillRect/>
          </a:stretch>
        </p:blipFill>
        <p:spPr>
          <a:xfrm>
            <a:off x="6096000" y="1629789"/>
            <a:ext cx="7359996" cy="4139998"/>
          </a:xfrm>
          <a:prstGeom prst="rect">
            <a:avLst/>
          </a:prstGeom>
        </p:spPr>
      </p:pic>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a:xfrm>
            <a:off x="720000" y="1701505"/>
            <a:ext cx="5471480" cy="4139998"/>
          </a:xfrm>
        </p:spPr>
        <p:txBody>
          <a:bodyPr/>
          <a:lstStyle/>
          <a:p>
            <a:pPr marL="72000" indent="0">
              <a:buNone/>
            </a:pPr>
            <a:r>
              <a:rPr lang="cs-CZ" sz="3200" b="1">
                <a:highlight>
                  <a:srgbClr val="FFFF00"/>
                </a:highlight>
              </a:rPr>
              <a:t>Video art </a:t>
            </a:r>
            <a:r>
              <a:rPr lang="cs-CZ" sz="3200" b="1" err="1">
                <a:highlight>
                  <a:srgbClr val="FFFF00"/>
                </a:highlight>
              </a:rPr>
              <a:t>poetics</a:t>
            </a:r>
            <a:endParaRPr lang="cs-CZ" sz="3200" b="1">
              <a:highlight>
                <a:srgbClr val="FFFF00"/>
              </a:highlight>
            </a:endParaRPr>
          </a:p>
          <a:p>
            <a:pPr marL="72000" indent="0">
              <a:buNone/>
            </a:pPr>
            <a:r>
              <a:rPr lang="cs-CZ" sz="2400" b="1">
                <a:highlight>
                  <a:srgbClr val="00FF00"/>
                </a:highlight>
              </a:rPr>
              <a:t>Rosalind </a:t>
            </a:r>
            <a:r>
              <a:rPr lang="cs-CZ" sz="2400" b="1" err="1">
                <a:highlight>
                  <a:srgbClr val="00FF00"/>
                </a:highlight>
              </a:rPr>
              <a:t>Krauss</a:t>
            </a:r>
            <a:endParaRPr lang="cs-CZ" sz="2400" b="1">
              <a:highlight>
                <a:srgbClr val="00FF00"/>
              </a:highlight>
            </a:endParaRPr>
          </a:p>
          <a:p>
            <a:pPr marL="72000" marR="0" lvl="0" indent="0" algn="l" defTabSz="914400" rtl="0" eaLnBrk="1" fontAlgn="base" latinLnBrk="0" hangingPunct="1">
              <a:lnSpc>
                <a:spcPct val="100000"/>
              </a:lnSpc>
              <a:spcBef>
                <a:spcPts val="0"/>
              </a:spcBef>
              <a:spcAft>
                <a:spcPts val="600"/>
              </a:spcAft>
              <a:buClr>
                <a:srgbClr val="0000DC"/>
              </a:buClr>
              <a:buSzPct val="100000"/>
              <a:buNone/>
              <a:tabLst/>
              <a:defRPr/>
            </a:pPr>
            <a:r>
              <a:rPr kumimoji="0" lang="en-GB" sz="1800" b="1" i="0" u="none" strike="noStrike" kern="0" cap="none" spc="0" normalizeH="0" baseline="0" noProof="0">
                <a:ln>
                  <a:noFill/>
                </a:ln>
                <a:solidFill>
                  <a:srgbClr val="0000DC"/>
                </a:solidFill>
                <a:effectLst/>
                <a:uLnTx/>
                <a:uFillTx/>
                <a:latin typeface="Arial"/>
                <a:ea typeface="+mn-ea"/>
                <a:cs typeface="+mn-cs"/>
              </a:rPr>
              <a:t>Video: The Aesthetics of Narcissism</a:t>
            </a:r>
          </a:p>
          <a:p>
            <a:pPr marL="72000" marR="0" lvl="0" indent="0" algn="l" defTabSz="914400" rtl="0" eaLnBrk="1" fontAlgn="base" latinLnBrk="0" hangingPunct="1">
              <a:lnSpc>
                <a:spcPct val="100000"/>
              </a:lnSpc>
              <a:spcBef>
                <a:spcPts val="0"/>
              </a:spcBef>
              <a:spcAft>
                <a:spcPts val="600"/>
              </a:spcAft>
              <a:buClr>
                <a:srgbClr val="0000DC"/>
              </a:buClr>
              <a:buSzPct val="100000"/>
              <a:buNone/>
              <a:tabLst/>
              <a:defRPr/>
            </a:pPr>
            <a:r>
              <a:rPr kumimoji="0" lang="en-GB" sz="1800" b="0" i="1" u="none" strike="noStrike" kern="0" cap="none" spc="0" normalizeH="0" baseline="0" noProof="0">
                <a:ln>
                  <a:noFill/>
                </a:ln>
                <a:solidFill>
                  <a:srgbClr val="000000"/>
                </a:solidFill>
                <a:effectLst/>
                <a:uLnTx/>
                <a:uFillTx/>
                <a:latin typeface="Arial"/>
                <a:ea typeface="+mn-ea"/>
                <a:cs typeface="+mn-cs"/>
              </a:rPr>
              <a:t>“As we look at the artist sighting along his outstretched arm and forefinger towards the </a:t>
            </a:r>
            <a:r>
              <a:rPr kumimoji="0" lang="en-GB" sz="1800" b="0" i="1" u="none" strike="noStrike" kern="0" cap="none" spc="0" normalizeH="0" baseline="0" noProof="0" err="1">
                <a:ln>
                  <a:noFill/>
                </a:ln>
                <a:solidFill>
                  <a:srgbClr val="000000"/>
                </a:solidFill>
                <a:effectLst/>
                <a:uLnTx/>
                <a:uFillTx/>
                <a:latin typeface="Arial"/>
                <a:ea typeface="+mn-ea"/>
                <a:cs typeface="+mn-cs"/>
              </a:rPr>
              <a:t>center</a:t>
            </a:r>
            <a:r>
              <a:rPr kumimoji="0" lang="en-GB" sz="1800" b="0" i="1" u="none" strike="noStrike" kern="0" cap="none" spc="0" normalizeH="0" baseline="0" noProof="0">
                <a:ln>
                  <a:noFill/>
                </a:ln>
                <a:solidFill>
                  <a:srgbClr val="000000"/>
                </a:solidFill>
                <a:effectLst/>
                <a:uLnTx/>
                <a:uFillTx/>
                <a:latin typeface="Arial"/>
                <a:ea typeface="+mn-ea"/>
                <a:cs typeface="+mn-cs"/>
              </a:rPr>
              <a:t> of the screen we are watching, what we see is a sustained tautology: a line of sight that begins at </a:t>
            </a:r>
            <a:r>
              <a:rPr kumimoji="0" lang="en-GB" sz="1800" b="0" i="1" u="none" strike="noStrike" kern="0" cap="none" spc="0" normalizeH="0" baseline="0" noProof="0" err="1">
                <a:ln>
                  <a:noFill/>
                </a:ln>
                <a:solidFill>
                  <a:srgbClr val="000000"/>
                </a:solidFill>
                <a:effectLst/>
                <a:uLnTx/>
                <a:uFillTx/>
                <a:latin typeface="Arial"/>
                <a:ea typeface="+mn-ea"/>
                <a:cs typeface="+mn-cs"/>
              </a:rPr>
              <a:t>Acconci's</a:t>
            </a:r>
            <a:r>
              <a:rPr kumimoji="0" lang="en-GB" sz="1800" b="0" i="1" u="none" strike="noStrike" kern="0" cap="none" spc="0" normalizeH="0" baseline="0" noProof="0">
                <a:ln>
                  <a:noFill/>
                </a:ln>
                <a:solidFill>
                  <a:srgbClr val="000000"/>
                </a:solidFill>
                <a:effectLst/>
                <a:uLnTx/>
                <a:uFillTx/>
                <a:latin typeface="Arial"/>
                <a:ea typeface="+mn-ea"/>
                <a:cs typeface="+mn-cs"/>
              </a:rPr>
              <a:t> plane of vision and ends at the eyes of his projected double.” </a:t>
            </a:r>
          </a:p>
          <a:p>
            <a:pPr marL="72000" marR="0" lvl="0" indent="0" algn="l" defTabSz="914400" rtl="0" eaLnBrk="1" fontAlgn="base" latinLnBrk="0" hangingPunct="1">
              <a:lnSpc>
                <a:spcPct val="106000"/>
              </a:lnSpc>
              <a:spcBef>
                <a:spcPts val="0"/>
              </a:spcBef>
              <a:spcAft>
                <a:spcPts val="800"/>
              </a:spcAft>
              <a:buClr>
                <a:srgbClr val="0000DC"/>
              </a:buClr>
              <a:buSzPct val="100000"/>
              <a:buNone/>
              <a:tabLst/>
              <a:defRPr/>
            </a:pPr>
            <a:r>
              <a:rPr kumimoji="0" lang="en-GB" sz="1800" b="1" i="1" u="none" strike="noStrike" kern="0" cap="none" spc="0" normalizeH="0" baseline="0" noProof="0">
                <a:ln>
                  <a:noFill/>
                </a:ln>
                <a:solidFill>
                  <a:srgbClr val="000000"/>
                </a:solidFill>
                <a:effectLst/>
                <a:uLnTx/>
                <a:uFillTx/>
                <a:latin typeface="Arial"/>
                <a:ea typeface="+mn-ea"/>
                <a:cs typeface="+mn-cs"/>
              </a:rPr>
              <a:t>"The medium of video art is the psychological condition of the self split and doubled by the mirror-reflection of synchronous feedback..."</a:t>
            </a:r>
          </a:p>
          <a:p>
            <a:endParaRPr lang="cs-CZ" b="1">
              <a:highlight>
                <a:srgbClr val="00FF00"/>
              </a:highlight>
            </a:endParaRPr>
          </a:p>
          <a:p>
            <a:endParaRPr lang="cs-CZ" b="1">
              <a:highlight>
                <a:srgbClr val="00FF00"/>
              </a:highlight>
            </a:endParaRPr>
          </a:p>
        </p:txBody>
      </p:sp>
    </p:spTree>
    <p:extLst>
      <p:ext uri="{BB962C8B-B14F-4D97-AF65-F5344CB8AC3E}">
        <p14:creationId xmlns:p14="http://schemas.microsoft.com/office/powerpoint/2010/main" val="529052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p:txBody>
          <a:bodyPr/>
          <a:lstStyle/>
          <a:p>
            <a:fld id="{0970407D-EE58-4A0B-824B-1D3AE42DD9CF}" type="slidenum">
              <a:rPr lang="en-GB" altLang="cs-CZ" noProof="0" smtClean="0"/>
              <a:pPr/>
              <a:t>25</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p:txBody>
          <a:bodyPr/>
          <a:lstStyle/>
          <a:p>
            <a:endParaRPr lang="en-GB" sz="3200"/>
          </a:p>
        </p:txBody>
      </p:sp>
      <p:sp>
        <p:nvSpPr>
          <p:cNvPr id="8" name="Zástupný obsah 7">
            <a:extLst>
              <a:ext uri="{FF2B5EF4-FFF2-40B4-BE49-F238E27FC236}">
                <a16:creationId xmlns:a16="http://schemas.microsoft.com/office/drawing/2014/main" id="{DB2D062F-A011-D2DE-213A-6D3E8B796381}"/>
              </a:ext>
            </a:extLst>
          </p:cNvPr>
          <p:cNvSpPr>
            <a:spLocks noGrp="1"/>
          </p:cNvSpPr>
          <p:nvPr>
            <p:ph idx="29"/>
          </p:nvPr>
        </p:nvSpPr>
        <p:spPr>
          <a:xfrm>
            <a:off x="540000" y="2218178"/>
            <a:ext cx="10032463" cy="3406775"/>
          </a:xfrm>
        </p:spPr>
        <p:txBody>
          <a:bodyPr/>
          <a:lstStyle/>
          <a:p>
            <a:pPr marL="72000" indent="0">
              <a:buNone/>
            </a:pPr>
            <a:r>
              <a:rPr lang="cs-CZ" sz="4400" b="1">
                <a:solidFill>
                  <a:srgbClr val="0000DC"/>
                </a:solidFill>
              </a:rPr>
              <a:t>VasulkaLiveArchive.net</a:t>
            </a:r>
          </a:p>
          <a:p>
            <a:pPr marL="72000" indent="0">
              <a:buNone/>
            </a:pPr>
            <a:endParaRPr lang="cs-CZ" sz="4400" b="1">
              <a:solidFill>
                <a:srgbClr val="0000DC"/>
              </a:solidFill>
            </a:endParaRPr>
          </a:p>
          <a:p>
            <a:pPr marL="72000" indent="0">
              <a:buNone/>
            </a:pPr>
            <a:r>
              <a:rPr lang="en-GB" sz="4400" b="1">
                <a:solidFill>
                  <a:srgbClr val="0000DC"/>
                </a:solidFill>
              </a:rPr>
              <a:t>How we proceeded</a:t>
            </a:r>
            <a:r>
              <a:rPr lang="cs-CZ" sz="4400" b="1">
                <a:solidFill>
                  <a:srgbClr val="0000DC"/>
                </a:solidFill>
              </a:rPr>
              <a:t>?</a:t>
            </a:r>
            <a:endParaRPr lang="en-GB" sz="4400" b="1">
              <a:solidFill>
                <a:srgbClr val="0000DC"/>
              </a:solidFill>
            </a:endParaRPr>
          </a:p>
        </p:txBody>
      </p:sp>
    </p:spTree>
    <p:extLst>
      <p:ext uri="{BB962C8B-B14F-4D97-AF65-F5344CB8AC3E}">
        <p14:creationId xmlns:p14="http://schemas.microsoft.com/office/powerpoint/2010/main" val="575111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p:txBody>
          <a:bodyPr/>
          <a:lstStyle/>
          <a:p>
            <a:fld id="{0970407D-EE58-4A0B-824B-1D3AE42DD9CF}" type="slidenum">
              <a:rPr lang="en-GB" altLang="cs-CZ" noProof="0" smtClean="0"/>
              <a:pPr/>
              <a:t>26</a:t>
            </a:fld>
            <a:endParaRPr lang="en-GB" altLang="cs-CZ" noProof="0"/>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p:txBody>
          <a:bodyPr/>
          <a:lstStyle/>
          <a:p>
            <a:r>
              <a:rPr lang="cs-CZ" sz="3200" err="1"/>
              <a:t>Vasulka</a:t>
            </a:r>
            <a:r>
              <a:rPr lang="cs-CZ" sz="3200"/>
              <a:t> Live Archive: </a:t>
            </a:r>
            <a:r>
              <a:rPr lang="en-GB" sz="3200"/>
              <a:t>how we proceeded</a:t>
            </a:r>
          </a:p>
        </p:txBody>
      </p:sp>
      <p:sp>
        <p:nvSpPr>
          <p:cNvPr id="5" name="Zástupný obsah 4">
            <a:extLst>
              <a:ext uri="{FF2B5EF4-FFF2-40B4-BE49-F238E27FC236}">
                <a16:creationId xmlns:a16="http://schemas.microsoft.com/office/drawing/2014/main" id="{A168A439-7C0A-8E57-1050-D738E3966AE3}"/>
              </a:ext>
            </a:extLst>
          </p:cNvPr>
          <p:cNvSpPr>
            <a:spLocks noGrp="1"/>
          </p:cNvSpPr>
          <p:nvPr>
            <p:ph idx="1"/>
          </p:nvPr>
        </p:nvSpPr>
        <p:spPr>
          <a:xfrm>
            <a:off x="720000" y="1330036"/>
            <a:ext cx="10753200" cy="4501964"/>
          </a:xfrm>
        </p:spPr>
        <p:txBody>
          <a:bodyPr/>
          <a:lstStyle/>
          <a:p>
            <a:pPr marL="72000" indent="0">
              <a:buNone/>
            </a:pPr>
            <a:r>
              <a:rPr lang="en-GB" sz="3600" b="1">
                <a:solidFill>
                  <a:srgbClr val="0000DC"/>
                </a:solidFill>
                <a:highlight>
                  <a:srgbClr val="FFFF00"/>
                </a:highlight>
              </a:rPr>
              <a:t>Dataset</a:t>
            </a:r>
            <a:endParaRPr lang="cs-CZ" sz="3600" b="1">
              <a:solidFill>
                <a:srgbClr val="0000DC"/>
              </a:solidFill>
              <a:highlight>
                <a:srgbClr val="FFFF00"/>
              </a:highlight>
            </a:endParaRPr>
          </a:p>
          <a:p>
            <a:pPr marL="846900" lvl="1" indent="-342900">
              <a:buFont typeface="Wingdings" panose="05000000000000000000" pitchFamily="2" charset="2"/>
              <a:buChar char="ü"/>
            </a:pPr>
            <a:r>
              <a:rPr lang="en-GB">
                <a:solidFill>
                  <a:srgbClr val="000000"/>
                </a:solidFill>
                <a:ea typeface="Calibri" panose="020F0502020204030204" pitchFamily="34" charset="0"/>
              </a:rPr>
              <a:t>Data set</a:t>
            </a:r>
            <a:r>
              <a:rPr lang="en-GB">
                <a:solidFill>
                  <a:srgbClr val="000000"/>
                </a:solidFill>
                <a:effectLst/>
                <a:ea typeface="Calibri" panose="020F0502020204030204" pitchFamily="34" charset="0"/>
              </a:rPr>
              <a:t> volume in general: 536 GB / 1,800 audio-visual works.</a:t>
            </a:r>
          </a:p>
          <a:p>
            <a:pPr marL="846900" lvl="1" indent="-342900">
              <a:buFont typeface="Wingdings" panose="05000000000000000000" pitchFamily="2" charset="2"/>
              <a:buChar char="ü"/>
            </a:pPr>
            <a:r>
              <a:rPr lang="en-GB">
                <a:effectLst/>
                <a:ea typeface="Calibri" panose="020F0502020204030204" pitchFamily="34" charset="0"/>
                <a:cs typeface="Times New Roman" panose="02020603050405020304" pitchFamily="18" charset="0"/>
              </a:rPr>
              <a:t>880 videos successfully converted to mp4 format.</a:t>
            </a:r>
          </a:p>
          <a:p>
            <a:pPr marL="846900" lvl="1" indent="-342900">
              <a:buFont typeface="Wingdings" panose="05000000000000000000" pitchFamily="2" charset="2"/>
              <a:buChar char="ü"/>
            </a:pPr>
            <a:r>
              <a:rPr lang="en-GB" b="1">
                <a:solidFill>
                  <a:srgbClr val="000000"/>
                </a:solidFill>
                <a:ea typeface="Calibri" panose="020F0502020204030204" pitchFamily="34" charset="0"/>
              </a:rPr>
              <a:t>Final data set: 137 GB data corpus / 6 days, 20 hours and 27:30 min. watch time.</a:t>
            </a:r>
          </a:p>
          <a:p>
            <a:pPr lvl="1"/>
            <a:endParaRPr lang="en-GB" b="1">
              <a:solidFill>
                <a:srgbClr val="000000"/>
              </a:solidFill>
              <a:ea typeface="Calibri" panose="020F0502020204030204" pitchFamily="34" charset="0"/>
            </a:endParaRPr>
          </a:p>
          <a:p>
            <a:pPr marL="846900" lvl="1" indent="-342900">
              <a:buFont typeface="Wingdings" panose="05000000000000000000" pitchFamily="2" charset="2"/>
              <a:buChar char="ü"/>
            </a:pPr>
            <a:r>
              <a:rPr lang="en-GB">
                <a:solidFill>
                  <a:srgbClr val="000000"/>
                </a:solidFill>
                <a:ea typeface="Calibri" panose="020F0502020204030204" pitchFamily="34" charset="0"/>
              </a:rPr>
              <a:t>List of the </a:t>
            </a:r>
            <a:r>
              <a:rPr lang="en-GB" err="1">
                <a:solidFill>
                  <a:srgbClr val="000000"/>
                </a:solidFill>
                <a:ea typeface="Calibri" panose="020F0502020204030204" pitchFamily="34" charset="0"/>
              </a:rPr>
              <a:t>Vasulkas</a:t>
            </a:r>
            <a:r>
              <a:rPr lang="en-GB">
                <a:solidFill>
                  <a:srgbClr val="000000"/>
                </a:solidFill>
                <a:ea typeface="Calibri" panose="020F0502020204030204" pitchFamily="34" charset="0"/>
              </a:rPr>
              <a:t> videos: </a:t>
            </a:r>
            <a:r>
              <a:rPr lang="en-GB">
                <a:effectLst/>
                <a:ea typeface="Calibri" panose="020F0502020204030204" pitchFamily="34" charset="0"/>
                <a:cs typeface="Times New Roman" panose="02020603050405020304" pitchFamily="18" charset="0"/>
              </a:rPr>
              <a:t>108 in total (21 by Woody </a:t>
            </a:r>
            <a:r>
              <a:rPr lang="en-GB" err="1">
                <a:effectLst/>
                <a:ea typeface="Calibri" panose="020F0502020204030204" pitchFamily="34" charset="0"/>
                <a:cs typeface="Times New Roman" panose="02020603050405020304" pitchFamily="18" charset="0"/>
              </a:rPr>
              <a:t>Vasulka</a:t>
            </a:r>
            <a:r>
              <a:rPr lang="en-GB">
                <a:effectLst/>
                <a:ea typeface="Calibri" panose="020F0502020204030204" pitchFamily="34" charset="0"/>
                <a:cs typeface="Times New Roman" panose="02020603050405020304" pitchFamily="18" charset="0"/>
              </a:rPr>
              <a:t>,  49 by </a:t>
            </a:r>
            <a:r>
              <a:rPr lang="en-GB" err="1">
                <a:effectLst/>
                <a:ea typeface="Calibri" panose="020F0502020204030204" pitchFamily="34" charset="0"/>
                <a:cs typeface="Times New Roman" panose="02020603050405020304" pitchFamily="18" charset="0"/>
              </a:rPr>
              <a:t>Steina</a:t>
            </a:r>
            <a:r>
              <a:rPr lang="en-GB">
                <a:effectLst/>
                <a:ea typeface="Calibri" panose="020F0502020204030204" pitchFamily="34" charset="0"/>
                <a:cs typeface="Times New Roman" panose="02020603050405020304" pitchFamily="18" charset="0"/>
              </a:rPr>
              <a:t> Vas</a:t>
            </a:r>
            <a:r>
              <a:rPr lang="cs-CZ">
                <a:effectLst/>
                <a:ea typeface="Calibri" panose="020F0502020204030204" pitchFamily="34" charset="0"/>
                <a:cs typeface="Times New Roman" panose="02020603050405020304" pitchFamily="18" charset="0"/>
              </a:rPr>
              <a:t>u</a:t>
            </a:r>
            <a:r>
              <a:rPr lang="en-GB" err="1">
                <a:effectLst/>
                <a:ea typeface="Calibri" panose="020F0502020204030204" pitchFamily="34" charset="0"/>
                <a:cs typeface="Times New Roman" panose="02020603050405020304" pitchFamily="18" charset="0"/>
              </a:rPr>
              <a:t>lka</a:t>
            </a:r>
            <a:r>
              <a:rPr lang="en-GB">
                <a:effectLst/>
                <a:ea typeface="Calibri" panose="020F0502020204030204" pitchFamily="34" charset="0"/>
                <a:cs typeface="Times New Roman" panose="02020603050405020304" pitchFamily="18" charset="0"/>
              </a:rPr>
              <a:t>, 38 by the </a:t>
            </a:r>
            <a:r>
              <a:rPr lang="en-GB" err="1">
                <a:effectLst/>
                <a:ea typeface="Calibri" panose="020F0502020204030204" pitchFamily="34" charset="0"/>
                <a:cs typeface="Times New Roman" panose="02020603050405020304" pitchFamily="18" charset="0"/>
              </a:rPr>
              <a:t>Vasulkas</a:t>
            </a:r>
            <a:r>
              <a:rPr lang="en-GB">
                <a:effectLst/>
                <a:ea typeface="Calibri" panose="020F0502020204030204" pitchFamily="34" charset="0"/>
                <a:cs typeface="Times New Roman" panose="02020603050405020304" pitchFamily="18" charset="0"/>
              </a:rPr>
              <a:t>).</a:t>
            </a:r>
            <a:endParaRPr lang="cs-CZ">
              <a:effectLst/>
              <a:ea typeface="Calibri" panose="020F0502020204030204" pitchFamily="34" charset="0"/>
              <a:cs typeface="Times New Roman" panose="02020603050405020304" pitchFamily="18" charset="0"/>
            </a:endParaRPr>
          </a:p>
          <a:p>
            <a:pPr lvl="1"/>
            <a:endParaRPr lang="en-GB">
              <a:effectLst/>
              <a:ea typeface="Calibri" panose="020F0502020204030204" pitchFamily="34" charset="0"/>
              <a:cs typeface="Times New Roman" panose="02020603050405020304" pitchFamily="18" charset="0"/>
            </a:endParaRPr>
          </a:p>
          <a:p>
            <a:pPr marL="846900" lvl="1" indent="-342900">
              <a:buFont typeface="Wingdings" panose="05000000000000000000" pitchFamily="2" charset="2"/>
              <a:buChar char="ü"/>
            </a:pPr>
            <a:r>
              <a:rPr lang="en-GB" b="1" err="1">
                <a:solidFill>
                  <a:srgbClr val="000000"/>
                </a:solidFill>
                <a:effectLst/>
                <a:ea typeface="Calibri" panose="020F0502020204030204" pitchFamily="34" charset="0"/>
                <a:cs typeface="Times New Roman" panose="02020603050405020304" pitchFamily="18" charset="0"/>
              </a:rPr>
              <a:t>VasulkaLiveArchive</a:t>
            </a:r>
            <a:r>
              <a:rPr lang="cs-CZ" b="1">
                <a:solidFill>
                  <a:srgbClr val="000000"/>
                </a:solidFill>
                <a:effectLst/>
                <a:ea typeface="Calibri" panose="020F0502020204030204" pitchFamily="34" charset="0"/>
                <a:cs typeface="Times New Roman" panose="02020603050405020304" pitchFamily="18" charset="0"/>
              </a:rPr>
              <a:t>.net</a:t>
            </a:r>
            <a:r>
              <a:rPr lang="en-GB" b="1">
                <a:solidFill>
                  <a:srgbClr val="000000"/>
                </a:solidFill>
                <a:effectLst/>
                <a:ea typeface="Calibri" panose="020F0502020204030204" pitchFamily="34" charset="0"/>
                <a:cs typeface="Times New Roman" panose="02020603050405020304" pitchFamily="18" charset="0"/>
              </a:rPr>
              <a:t>: 124 items represents 105 artistic works of the </a:t>
            </a:r>
            <a:r>
              <a:rPr lang="en-GB" b="1" err="1">
                <a:solidFill>
                  <a:srgbClr val="000000"/>
                </a:solidFill>
                <a:effectLst/>
                <a:ea typeface="Calibri" panose="020F0502020204030204" pitchFamily="34" charset="0"/>
                <a:cs typeface="Times New Roman" panose="02020603050405020304" pitchFamily="18" charset="0"/>
              </a:rPr>
              <a:t>Vasulkas</a:t>
            </a:r>
            <a:r>
              <a:rPr lang="en-GB" b="1">
                <a:solidFill>
                  <a:srgbClr val="000000"/>
                </a:solidFill>
                <a:effectLst/>
                <a:ea typeface="Calibri" panose="020F0502020204030204" pitchFamily="34" charset="0"/>
                <a:cs typeface="Times New Roman" panose="02020603050405020304" pitchFamily="18" charset="0"/>
              </a:rPr>
              <a:t>. </a:t>
            </a:r>
          </a:p>
          <a:p>
            <a:pPr marL="846900" lvl="1" indent="-342900">
              <a:buFont typeface="Wingdings" panose="05000000000000000000" pitchFamily="2" charset="2"/>
              <a:buChar char="ü"/>
            </a:pPr>
            <a:r>
              <a:rPr lang="en-GB">
                <a:solidFill>
                  <a:srgbClr val="000000"/>
                </a:solidFill>
                <a:ea typeface="Calibri" panose="020F0502020204030204" pitchFamily="34" charset="0"/>
                <a:cs typeface="Times New Roman" panose="02020603050405020304" pitchFamily="18" charset="0"/>
              </a:rPr>
              <a:t>The archive contains </a:t>
            </a:r>
            <a:r>
              <a:rPr lang="en-GB">
                <a:solidFill>
                  <a:srgbClr val="000000"/>
                </a:solidFill>
                <a:effectLst/>
                <a:ea typeface="Calibri" panose="020F0502020204030204" pitchFamily="34" charset="0"/>
                <a:cs typeface="Times New Roman" panose="02020603050405020304" pitchFamily="18" charset="0"/>
              </a:rPr>
              <a:t>video tapes, video documentation of art installations, documentary videos reporting on the </a:t>
            </a:r>
            <a:r>
              <a:rPr lang="en-GB" err="1">
                <a:solidFill>
                  <a:srgbClr val="000000"/>
                </a:solidFill>
                <a:effectLst/>
                <a:ea typeface="Calibri" panose="020F0502020204030204" pitchFamily="34" charset="0"/>
                <a:cs typeface="Times New Roman" panose="02020603050405020304" pitchFamily="18" charset="0"/>
              </a:rPr>
              <a:t>Vasulkas</a:t>
            </a:r>
            <a:r>
              <a:rPr lang="en-GB">
                <a:solidFill>
                  <a:srgbClr val="000000"/>
                </a:solidFill>
                <a:effectLst/>
                <a:ea typeface="Calibri" panose="020F0502020204030204" pitchFamily="34" charset="0"/>
                <a:cs typeface="Times New Roman" panose="02020603050405020304" pitchFamily="18" charset="0"/>
              </a:rPr>
              <a:t> work. Most of the video tapes are represented in a complete version, some are available only in fragments.</a:t>
            </a:r>
            <a:endParaRPr lang="en-GB">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520204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p:txBody>
          <a:bodyPr/>
          <a:lstStyle/>
          <a:p>
            <a:fld id="{0970407D-EE58-4A0B-824B-1D3AE42DD9CF}" type="slidenum">
              <a:rPr lang="en-GB" altLang="cs-CZ" noProof="0" smtClean="0"/>
              <a:pPr/>
              <a:t>27</a:t>
            </a:fld>
            <a:endParaRPr lang="en-GB" altLang="cs-CZ" noProof="0"/>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p:txBody>
          <a:bodyPr/>
          <a:lstStyle/>
          <a:p>
            <a:r>
              <a:rPr lang="cs-CZ" sz="3200" err="1"/>
              <a:t>Vasulka</a:t>
            </a:r>
            <a:r>
              <a:rPr lang="cs-CZ" sz="3200"/>
              <a:t> Live Archive: </a:t>
            </a:r>
            <a:r>
              <a:rPr lang="en-GB" sz="3200"/>
              <a:t>how we proceeded</a:t>
            </a:r>
          </a:p>
        </p:txBody>
      </p:sp>
      <p:sp>
        <p:nvSpPr>
          <p:cNvPr id="5" name="Zástupný obsah 4">
            <a:extLst>
              <a:ext uri="{FF2B5EF4-FFF2-40B4-BE49-F238E27FC236}">
                <a16:creationId xmlns:a16="http://schemas.microsoft.com/office/drawing/2014/main" id="{A168A439-7C0A-8E57-1050-D738E3966AE3}"/>
              </a:ext>
            </a:extLst>
          </p:cNvPr>
          <p:cNvSpPr>
            <a:spLocks noGrp="1"/>
          </p:cNvSpPr>
          <p:nvPr>
            <p:ph idx="1"/>
          </p:nvPr>
        </p:nvSpPr>
        <p:spPr>
          <a:xfrm>
            <a:off x="720000" y="1353787"/>
            <a:ext cx="10753200" cy="4478213"/>
          </a:xfrm>
        </p:spPr>
        <p:txBody>
          <a:bodyPr/>
          <a:lstStyle/>
          <a:p>
            <a:pPr marL="72000" indent="0">
              <a:buNone/>
            </a:pPr>
            <a:r>
              <a:rPr lang="cs-CZ" sz="3600" b="1">
                <a:solidFill>
                  <a:srgbClr val="0000DC"/>
                </a:solidFill>
                <a:highlight>
                  <a:srgbClr val="FFFF00"/>
                </a:highlight>
              </a:rPr>
              <a:t>M</a:t>
            </a:r>
            <a:r>
              <a:rPr lang="en-GB" sz="3600" b="1" err="1">
                <a:solidFill>
                  <a:srgbClr val="0000DC"/>
                </a:solidFill>
                <a:highlight>
                  <a:srgbClr val="FFFF00"/>
                </a:highlight>
              </a:rPr>
              <a:t>etadata</a:t>
            </a:r>
            <a:endParaRPr lang="cs-CZ" sz="3600" b="1">
              <a:solidFill>
                <a:srgbClr val="0000DC"/>
              </a:solidFill>
              <a:highlight>
                <a:srgbClr val="FFFF00"/>
              </a:highlight>
            </a:endParaRPr>
          </a:p>
          <a:p>
            <a:pPr lvl="1"/>
            <a:endParaRPr lang="cs-CZ" sz="2800" b="1">
              <a:solidFill>
                <a:srgbClr val="0000DC"/>
              </a:solidFill>
            </a:endParaRPr>
          </a:p>
          <a:p>
            <a:pPr marL="324000" lvl="1" indent="0">
              <a:buNone/>
            </a:pPr>
            <a:endParaRPr lang="cs-CZ" sz="2800"/>
          </a:p>
        </p:txBody>
      </p:sp>
      <p:graphicFrame>
        <p:nvGraphicFramePr>
          <p:cNvPr id="7" name="Tabulka 6">
            <a:extLst>
              <a:ext uri="{FF2B5EF4-FFF2-40B4-BE49-F238E27FC236}">
                <a16:creationId xmlns:a16="http://schemas.microsoft.com/office/drawing/2014/main" id="{C8D9B9B2-49A7-B571-05A8-C2174AD1D65B}"/>
              </a:ext>
            </a:extLst>
          </p:cNvPr>
          <p:cNvGraphicFramePr>
            <a:graphicFrameLocks noGrp="1"/>
          </p:cNvGraphicFramePr>
          <p:nvPr>
            <p:extLst>
              <p:ext uri="{D42A27DB-BD31-4B8C-83A1-F6EECF244321}">
                <p14:modId xmlns:p14="http://schemas.microsoft.com/office/powerpoint/2010/main" val="3554190965"/>
              </p:ext>
            </p:extLst>
          </p:nvPr>
        </p:nvGraphicFramePr>
        <p:xfrm>
          <a:off x="896658" y="1879279"/>
          <a:ext cx="9791993" cy="4053650"/>
        </p:xfrm>
        <a:graphic>
          <a:graphicData uri="http://schemas.openxmlformats.org/drawingml/2006/table">
            <a:tbl>
              <a:tblPr firstRow="1" firstCol="1">
                <a:tableStyleId>{5C22544A-7EE6-4342-B048-85BDC9FD1C3A}</a:tableStyleId>
              </a:tblPr>
              <a:tblGrid>
                <a:gridCol w="2497458">
                  <a:extLst>
                    <a:ext uri="{9D8B030D-6E8A-4147-A177-3AD203B41FA5}">
                      <a16:colId xmlns:a16="http://schemas.microsoft.com/office/drawing/2014/main" val="1218640160"/>
                    </a:ext>
                  </a:extLst>
                </a:gridCol>
                <a:gridCol w="4223151">
                  <a:extLst>
                    <a:ext uri="{9D8B030D-6E8A-4147-A177-3AD203B41FA5}">
                      <a16:colId xmlns:a16="http://schemas.microsoft.com/office/drawing/2014/main" val="131502698"/>
                    </a:ext>
                  </a:extLst>
                </a:gridCol>
                <a:gridCol w="3071384">
                  <a:extLst>
                    <a:ext uri="{9D8B030D-6E8A-4147-A177-3AD203B41FA5}">
                      <a16:colId xmlns:a16="http://schemas.microsoft.com/office/drawing/2014/main" val="1167801855"/>
                    </a:ext>
                  </a:extLst>
                </a:gridCol>
              </a:tblGrid>
              <a:tr h="380005">
                <a:tc>
                  <a:txBody>
                    <a:bodyPr/>
                    <a:lstStyle/>
                    <a:p>
                      <a:r>
                        <a:rPr lang="en-US" sz="1800">
                          <a:effectLst/>
                        </a:rPr>
                        <a:t>Thematic cluster</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Visual objects</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Sound objects</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1758349548"/>
                  </a:ext>
                </a:extLst>
              </a:tr>
              <a:tr h="380005">
                <a:tc>
                  <a:txBody>
                    <a:bodyPr/>
                    <a:lstStyle/>
                    <a:p>
                      <a:r>
                        <a:rPr lang="en-US" sz="1800">
                          <a:effectLst/>
                        </a:rPr>
                        <a:t> Human</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Body, Face, Hand, Steina, Woody</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Speech, Singing</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4136550318"/>
                  </a:ext>
                </a:extLst>
              </a:tr>
              <a:tr h="384361">
                <a:tc>
                  <a:txBody>
                    <a:bodyPr/>
                    <a:lstStyle/>
                    <a:p>
                      <a:r>
                        <a:rPr lang="en-US" sz="1800">
                          <a:effectLst/>
                        </a:rPr>
                        <a:t> Interior / Exterior</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pPr>
                        <a:lnSpc>
                          <a:spcPct val="107000"/>
                        </a:lnSpc>
                        <a:spcAft>
                          <a:spcPts val="800"/>
                        </a:spcAft>
                      </a:pPr>
                      <a:r>
                        <a:rPr lang="en-US" sz="1800" kern="0">
                          <a:effectLst/>
                        </a:rPr>
                        <a:t>Interior, Landscape</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53975" marT="53975" marB="53975" anchor="ctr"/>
                </a:tc>
                <a:tc>
                  <a:txBody>
                    <a:bodyPr/>
                    <a:lstStyle/>
                    <a:p>
                      <a:pPr>
                        <a:lnSpc>
                          <a:spcPct val="107000"/>
                        </a:lnSpc>
                        <a:spcAft>
                          <a:spcPts val="800"/>
                        </a:spcAft>
                      </a:pPr>
                      <a:r>
                        <a:rPr lang="en-US" sz="1800" kern="0">
                          <a:effectLst/>
                          <a:latin typeface="Calibri" panose="020F0502020204030204" pitchFamily="34" charset="0"/>
                          <a:ea typeface="Calibri" panose="020F0502020204030204" pitchFamily="34" charset="0"/>
                          <a:cs typeface="Times New Roman" panose="02020603050405020304" pitchFamily="18" charset="0"/>
                        </a:rPr>
                        <a:t> x</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53975" marT="53975" marB="53975" anchor="ctr"/>
                </a:tc>
                <a:extLst>
                  <a:ext uri="{0D108BD9-81ED-4DB2-BD59-A6C34878D82A}">
                    <a16:rowId xmlns:a16="http://schemas.microsoft.com/office/drawing/2014/main" val="856136823"/>
                  </a:ext>
                </a:extLst>
              </a:tr>
              <a:tr h="652699">
                <a:tc>
                  <a:txBody>
                    <a:bodyPr/>
                    <a:lstStyle/>
                    <a:p>
                      <a:r>
                        <a:rPr lang="en-US" sz="1800">
                          <a:effectLst/>
                        </a:rPr>
                        <a:t>Natural elements</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Air, Earth, Fire, Water</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Air (Noise), Fire (Noise), Water (Noise)</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3819151594"/>
                  </a:ext>
                </a:extLst>
              </a:tr>
              <a:tr h="925393">
                <a:tc>
                  <a:txBody>
                    <a:bodyPr/>
                    <a:lstStyle/>
                    <a:p>
                      <a:r>
                        <a:rPr lang="en-US" sz="1800">
                          <a:effectLst/>
                        </a:rPr>
                        <a:t>Special Effects / Electrical Signal Manipulation</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err="1">
                          <a:effectLst/>
                        </a:rPr>
                        <a:t>Rutt</a:t>
                      </a:r>
                      <a:r>
                        <a:rPr lang="en-US" sz="1800">
                          <a:effectLst/>
                        </a:rPr>
                        <a:t>/</a:t>
                      </a:r>
                      <a:r>
                        <a:rPr lang="en-US" sz="1800" err="1">
                          <a:effectLst/>
                        </a:rPr>
                        <a:t>Etra</a:t>
                      </a:r>
                      <a:r>
                        <a:rPr lang="en-US" sz="1800">
                          <a:effectLst/>
                        </a:rPr>
                        <a:t> processor, Keying, Machine vision (fisheye effect), Effect</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Noise</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extLst>
                  <a:ext uri="{0D108BD9-81ED-4DB2-BD59-A6C34878D82A}">
                    <a16:rowId xmlns:a16="http://schemas.microsoft.com/office/drawing/2014/main" val="274502241"/>
                  </a:ext>
                </a:extLst>
              </a:tr>
              <a:tr h="925393">
                <a:tc>
                  <a:txBody>
                    <a:bodyPr/>
                    <a:lstStyle/>
                    <a:p>
                      <a:r>
                        <a:rPr lang="en-US" sz="1800">
                          <a:effectLst/>
                        </a:rPr>
                        <a:t>Machine and tool</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Car, TV, Violin</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cs-CZ" sz="1800" err="1">
                          <a:effectLst/>
                        </a:rPr>
                        <a:t>Electronic</a:t>
                      </a:r>
                      <a:r>
                        <a:rPr lang="cs-CZ" sz="1800">
                          <a:effectLst/>
                        </a:rPr>
                        <a:t> music, </a:t>
                      </a:r>
                      <a:r>
                        <a:rPr lang="cs-CZ" sz="1800" err="1">
                          <a:effectLst/>
                        </a:rPr>
                        <a:t>Acoustic</a:t>
                      </a:r>
                      <a:r>
                        <a:rPr lang="cs-CZ" sz="1800">
                          <a:effectLst/>
                        </a:rPr>
                        <a:t> music, </a:t>
                      </a:r>
                      <a:r>
                        <a:rPr lang="cs-CZ" sz="1800" err="1">
                          <a:effectLst/>
                        </a:rPr>
                        <a:t>Playing</a:t>
                      </a:r>
                      <a:r>
                        <a:rPr lang="cs-CZ" sz="1800">
                          <a:effectLst/>
                        </a:rPr>
                        <a:t> </a:t>
                      </a:r>
                      <a:r>
                        <a:rPr lang="cs-CZ" sz="1800" err="1">
                          <a:effectLst/>
                        </a:rPr>
                        <a:t>the</a:t>
                      </a:r>
                      <a:r>
                        <a:rPr lang="cs-CZ" sz="1800">
                          <a:effectLst/>
                        </a:rPr>
                        <a:t> </a:t>
                      </a:r>
                      <a:r>
                        <a:rPr lang="cs-CZ" sz="1800" err="1">
                          <a:effectLst/>
                        </a:rPr>
                        <a:t>violin</a:t>
                      </a:r>
                      <a:r>
                        <a:rPr lang="cs-CZ" sz="1800">
                          <a:effectLst/>
                        </a:rPr>
                        <a:t>, Car (</a:t>
                      </a:r>
                      <a:r>
                        <a:rPr lang="cs-CZ" sz="1800" err="1">
                          <a:effectLst/>
                        </a:rPr>
                        <a:t>noise</a:t>
                      </a:r>
                      <a:r>
                        <a:rPr lang="cs-CZ" sz="1800">
                          <a:effectLst/>
                        </a:rPr>
                        <a:t>)</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tc>
                <a:extLst>
                  <a:ext uri="{0D108BD9-81ED-4DB2-BD59-A6C34878D82A}">
                    <a16:rowId xmlns:a16="http://schemas.microsoft.com/office/drawing/2014/main" val="2677372362"/>
                  </a:ext>
                </a:extLst>
              </a:tr>
              <a:tr h="0">
                <a:tc>
                  <a:txBody>
                    <a:bodyPr/>
                    <a:lstStyle/>
                    <a:p>
                      <a:r>
                        <a:rPr lang="en-US" sz="1800">
                          <a:effectLst/>
                        </a:rPr>
                        <a:t>Symbols</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a:effectLst/>
                        </a:rPr>
                        <a:t>Numbers, Letters, Lines</a:t>
                      </a:r>
                      <a:endParaRPr lang="cs-CZ" sz="1800">
                        <a:effectLst/>
                        <a:latin typeface="Calibri Light" panose="020F0302020204030204" pitchFamily="34" charset="0"/>
                        <a:ea typeface="MS Mincho" panose="02020609040205080304" pitchFamily="49" charset="-128"/>
                        <a:cs typeface="Calibri Light" panose="020F0302020204030204" pitchFamily="34" charset="0"/>
                      </a:endParaRPr>
                    </a:p>
                  </a:txBody>
                  <a:tcPr marL="0" marR="53975" marT="53975" marB="53975" anchor="ctr"/>
                </a:tc>
                <a:tc>
                  <a:txBody>
                    <a:bodyPr/>
                    <a:lstStyle/>
                    <a:p>
                      <a:r>
                        <a:rPr lang="en-US" sz="1800" kern="0">
                          <a:solidFill>
                            <a:schemeClr val="dk1"/>
                          </a:solidFill>
                          <a:effectLst/>
                          <a:latin typeface="Calibri" panose="020F0502020204030204" pitchFamily="34" charset="0"/>
                          <a:ea typeface="MS Mincho" panose="02020609040205080304" pitchFamily="49" charset="-128"/>
                          <a:cs typeface="Times New Roman" panose="02020603050405020304" pitchFamily="18" charset="0"/>
                        </a:rPr>
                        <a:t> x</a:t>
                      </a:r>
                      <a:endParaRPr lang="cs-CZ" sz="1800" kern="0">
                        <a:solidFill>
                          <a:schemeClr val="dk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0" marR="53975" marT="53975" marB="53975" anchor="ctr"/>
                </a:tc>
                <a:extLst>
                  <a:ext uri="{0D108BD9-81ED-4DB2-BD59-A6C34878D82A}">
                    <a16:rowId xmlns:a16="http://schemas.microsoft.com/office/drawing/2014/main" val="4290528111"/>
                  </a:ext>
                </a:extLst>
              </a:tr>
            </a:tbl>
          </a:graphicData>
        </a:graphic>
      </p:graphicFrame>
    </p:spTree>
    <p:extLst>
      <p:ext uri="{BB962C8B-B14F-4D97-AF65-F5344CB8AC3E}">
        <p14:creationId xmlns:p14="http://schemas.microsoft.com/office/powerpoint/2010/main" val="2537171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28</a:t>
            </a:fld>
            <a:endParaRPr lang="en-GB" altLang="cs-CZ" noProof="0"/>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a:xfrm>
            <a:off x="720000" y="720000"/>
            <a:ext cx="10753200" cy="451576"/>
          </a:xfrm>
        </p:spPr>
        <p:txBody>
          <a:bodyPr anchor="t">
            <a:noAutofit/>
          </a:bodyPr>
          <a:lstStyle/>
          <a:p>
            <a:r>
              <a:rPr lang="cs-CZ" sz="3200" err="1"/>
              <a:t>Vasulka</a:t>
            </a:r>
            <a:r>
              <a:rPr lang="cs-CZ" sz="3200"/>
              <a:t> Live Archive: </a:t>
            </a:r>
            <a:r>
              <a:rPr lang="en-GB" sz="3200"/>
              <a:t>how we proceeded</a:t>
            </a:r>
          </a:p>
        </p:txBody>
      </p:sp>
      <p:sp>
        <p:nvSpPr>
          <p:cNvPr id="5" name="Zástupný obsah 4">
            <a:extLst>
              <a:ext uri="{FF2B5EF4-FFF2-40B4-BE49-F238E27FC236}">
                <a16:creationId xmlns:a16="http://schemas.microsoft.com/office/drawing/2014/main" id="{A168A439-7C0A-8E57-1050-D738E3966AE3}"/>
              </a:ext>
            </a:extLst>
          </p:cNvPr>
          <p:cNvSpPr>
            <a:spLocks noGrp="1"/>
          </p:cNvSpPr>
          <p:nvPr>
            <p:ph idx="29"/>
          </p:nvPr>
        </p:nvSpPr>
        <p:spPr>
          <a:xfrm>
            <a:off x="720000" y="1701505"/>
            <a:ext cx="5219998" cy="4139998"/>
          </a:xfrm>
        </p:spPr>
        <p:txBody>
          <a:bodyPr vert="horz" lIns="0" tIns="0" rIns="0" bIns="0" rtlCol="0" anchor="t">
            <a:normAutofit/>
          </a:bodyPr>
          <a:lstStyle/>
          <a:p>
            <a:pPr marL="71755" indent="0">
              <a:spcAft>
                <a:spcPts val="600"/>
              </a:spcAft>
              <a:buNone/>
            </a:pPr>
            <a:r>
              <a:rPr lang="cs-CZ" sz="3400" b="1" dirty="0">
                <a:solidFill>
                  <a:srgbClr val="0000DC"/>
                </a:solidFill>
              </a:rPr>
              <a:t>2 x </a:t>
            </a:r>
            <a:r>
              <a:rPr lang="en-GB" sz="3400" b="1" dirty="0">
                <a:solidFill>
                  <a:srgbClr val="0000DC"/>
                </a:solidFill>
                <a:highlight>
                  <a:srgbClr val="FFFF00"/>
                </a:highlight>
              </a:rPr>
              <a:t>Intelligent software</a:t>
            </a:r>
            <a:endParaRPr lang="cs-CZ" sz="3400" b="1" dirty="0">
              <a:solidFill>
                <a:srgbClr val="0000DC"/>
              </a:solidFill>
              <a:highlight>
                <a:srgbClr val="FFFF00"/>
              </a:highlight>
              <a:cs typeface="Arial"/>
            </a:endParaRPr>
          </a:p>
          <a:p>
            <a:pPr marL="1257300" lvl="2" indent="-342900">
              <a:spcAft>
                <a:spcPts val="600"/>
              </a:spcAft>
              <a:buFont typeface="Wingdings" panose="05000000000000000000" pitchFamily="2" charset="2"/>
              <a:buChar char="ü"/>
            </a:pPr>
            <a:r>
              <a:rPr lang="en-GB" sz="1900" b="1" dirty="0"/>
              <a:t>Convolutional Neural Networks (CNNs) for content-oriented analysis of sound and visual data. </a:t>
            </a:r>
            <a:endParaRPr lang="cs-CZ" sz="1900" b="1"/>
          </a:p>
          <a:p>
            <a:pPr marL="1257300" lvl="2" indent="-342900">
              <a:spcAft>
                <a:spcPts val="600"/>
              </a:spcAft>
              <a:buFont typeface="Wingdings" panose="05000000000000000000" pitchFamily="2" charset="2"/>
              <a:buChar char="ü"/>
            </a:pPr>
            <a:r>
              <a:rPr lang="cs-CZ" kern="100" dirty="0">
                <a:solidFill>
                  <a:srgbClr val="000000"/>
                </a:solidFill>
                <a:effectLst/>
                <a:ea typeface="Calibri" panose="020F0502020204030204" pitchFamily="34" charset="0"/>
                <a:cs typeface="Times New Roman"/>
              </a:rPr>
              <a:t>Sikora, P. (2022). </a:t>
            </a:r>
            <a:r>
              <a:rPr lang="cs-CZ" kern="100" dirty="0" err="1">
                <a:solidFill>
                  <a:srgbClr val="000000"/>
                </a:solidFill>
                <a:effectLst/>
                <a:ea typeface="Calibri" panose="020F0502020204030204" pitchFamily="34" charset="0"/>
                <a:cs typeface="Times New Roman"/>
              </a:rPr>
              <a:t>MediaArtLiveArchive</a:t>
            </a:r>
            <a:r>
              <a:rPr lang="cs-CZ" kern="100" dirty="0">
                <a:solidFill>
                  <a:srgbClr val="000000"/>
                </a:solidFill>
                <a:effectLst/>
                <a:ea typeface="Calibri" panose="020F0502020204030204" pitchFamily="34" charset="0"/>
                <a:cs typeface="Times New Roman"/>
              </a:rPr>
              <a:t> – Video </a:t>
            </a:r>
            <a:r>
              <a:rPr lang="cs-CZ" kern="100" dirty="0" err="1">
                <a:solidFill>
                  <a:srgbClr val="000000"/>
                </a:solidFill>
                <a:effectLst/>
                <a:ea typeface="Calibri" panose="020F0502020204030204" pitchFamily="34" charset="0"/>
                <a:cs typeface="Times New Roman"/>
              </a:rPr>
              <a:t>Tagging</a:t>
            </a:r>
            <a:r>
              <a:rPr lang="cs-CZ" kern="100" dirty="0">
                <a:solidFill>
                  <a:srgbClr val="000000"/>
                </a:solidFill>
                <a:effectLst/>
                <a:ea typeface="Calibri" panose="020F0502020204030204" pitchFamily="34" charset="0"/>
                <a:cs typeface="Times New Roman"/>
              </a:rPr>
              <a:t> [Software].</a:t>
            </a:r>
          </a:p>
          <a:p>
            <a:pPr marL="1257300" lvl="2" indent="-342900">
              <a:spcAft>
                <a:spcPts val="600"/>
              </a:spcAft>
              <a:buFont typeface="Wingdings" panose="05000000000000000000" pitchFamily="2" charset="2"/>
              <a:buChar char="ü"/>
            </a:pPr>
            <a:r>
              <a:rPr lang="cs-CZ" kern="100" dirty="0" err="1">
                <a:effectLst/>
                <a:ea typeface="Calibri" panose="020F0502020204030204" pitchFamily="34" charset="0"/>
                <a:cs typeface="Times New Roman"/>
              </a:rPr>
              <a:t>Miklanek</a:t>
            </a:r>
            <a:r>
              <a:rPr lang="cs-CZ" kern="100" dirty="0">
                <a:effectLst/>
                <a:ea typeface="Calibri" panose="020F0502020204030204" pitchFamily="34" charset="0"/>
                <a:cs typeface="Times New Roman"/>
              </a:rPr>
              <a:t>, S. (2022). </a:t>
            </a:r>
            <a:r>
              <a:rPr lang="cs-CZ" kern="100" dirty="0" err="1">
                <a:effectLst/>
                <a:ea typeface="Calibri" panose="020F0502020204030204" pitchFamily="34" charset="0"/>
                <a:cs typeface="Times New Roman"/>
              </a:rPr>
              <a:t>MediaArtLiveArchive</a:t>
            </a:r>
            <a:r>
              <a:rPr lang="cs-CZ" kern="100" dirty="0">
                <a:effectLst/>
                <a:ea typeface="Calibri" panose="020F0502020204030204" pitchFamily="34" charset="0"/>
                <a:cs typeface="Times New Roman"/>
              </a:rPr>
              <a:t> – Audio </a:t>
            </a:r>
            <a:r>
              <a:rPr lang="cs-CZ" kern="100" dirty="0" err="1">
                <a:effectLst/>
                <a:ea typeface="Calibri" panose="020F0502020204030204" pitchFamily="34" charset="0"/>
                <a:cs typeface="Times New Roman"/>
              </a:rPr>
              <a:t>Tagging</a:t>
            </a:r>
            <a:r>
              <a:rPr lang="cs-CZ" kern="100" dirty="0">
                <a:effectLst/>
                <a:ea typeface="Calibri" panose="020F0502020204030204" pitchFamily="34" charset="0"/>
                <a:cs typeface="Times New Roman"/>
              </a:rPr>
              <a:t> [Software].</a:t>
            </a:r>
          </a:p>
          <a:p>
            <a:pPr marL="1257300" lvl="2" indent="-342900">
              <a:spcAft>
                <a:spcPts val="600"/>
              </a:spcAft>
              <a:buFont typeface="Wingdings" panose="05000000000000000000" pitchFamily="2" charset="2"/>
              <a:buChar char="ü"/>
            </a:pPr>
            <a:r>
              <a:rPr lang="cs-CZ" kern="100" dirty="0">
                <a:effectLst/>
                <a:ea typeface="Calibri" panose="020F0502020204030204" pitchFamily="34" charset="0"/>
                <a:cs typeface="Times New Roman"/>
              </a:rPr>
              <a:t>github.com/</a:t>
            </a:r>
            <a:r>
              <a:rPr lang="cs-CZ" kern="100" dirty="0" err="1">
                <a:effectLst/>
                <a:ea typeface="Calibri" panose="020F0502020204030204" pitchFamily="34" charset="0"/>
                <a:cs typeface="Times New Roman"/>
              </a:rPr>
              <a:t>vasulkalivearchive</a:t>
            </a:r>
            <a:r>
              <a:rPr lang="cs-CZ" kern="100" dirty="0">
                <a:effectLst/>
                <a:ea typeface="Calibri" panose="020F0502020204030204" pitchFamily="34" charset="0"/>
                <a:cs typeface="Times New Roman"/>
              </a:rPr>
              <a:t>/audio</a:t>
            </a:r>
          </a:p>
          <a:p>
            <a:pPr marL="1257300" lvl="2" indent="-342900">
              <a:spcAft>
                <a:spcPts val="600"/>
              </a:spcAft>
              <a:buFont typeface="Wingdings" panose="05000000000000000000" pitchFamily="2" charset="2"/>
              <a:buChar char="ü"/>
            </a:pPr>
            <a:r>
              <a:rPr lang="cs-CZ" kern="100" dirty="0">
                <a:solidFill>
                  <a:srgbClr val="000000"/>
                </a:solidFill>
                <a:effectLst/>
                <a:ea typeface="Calibri" panose="020F0502020204030204" pitchFamily="34" charset="0"/>
                <a:cs typeface="Times New Roman"/>
              </a:rPr>
              <a:t>github.com/</a:t>
            </a:r>
            <a:r>
              <a:rPr lang="cs-CZ" kern="100" dirty="0" err="1">
                <a:solidFill>
                  <a:srgbClr val="000000"/>
                </a:solidFill>
                <a:effectLst/>
                <a:ea typeface="Calibri" panose="020F0502020204030204" pitchFamily="34" charset="0"/>
                <a:cs typeface="Times New Roman"/>
              </a:rPr>
              <a:t>vasulkalivearchive</a:t>
            </a:r>
            <a:r>
              <a:rPr lang="cs-CZ" kern="100" dirty="0">
                <a:solidFill>
                  <a:srgbClr val="000000"/>
                </a:solidFill>
                <a:effectLst/>
                <a:ea typeface="Calibri" panose="020F0502020204030204" pitchFamily="34" charset="0"/>
                <a:cs typeface="Times New Roman"/>
              </a:rPr>
              <a:t>/video</a:t>
            </a:r>
          </a:p>
          <a:p>
            <a:pPr marL="1257300" lvl="2" indent="-342900">
              <a:spcAft>
                <a:spcPts val="600"/>
              </a:spcAft>
              <a:buFont typeface="Wingdings" panose="05000000000000000000" pitchFamily="2" charset="2"/>
              <a:buChar char="ü"/>
            </a:pPr>
            <a:endParaRPr lang="cs-CZ" sz="2800">
              <a:solidFill>
                <a:srgbClr val="000000"/>
              </a:solidFill>
              <a:cs typeface="Arial"/>
            </a:endParaRPr>
          </a:p>
        </p:txBody>
      </p:sp>
      <p:pic>
        <p:nvPicPr>
          <p:cNvPr id="3074" name="Picture 2" descr="Vasulka Live Archive: Interfaces -">
            <a:extLst>
              <a:ext uri="{FF2B5EF4-FFF2-40B4-BE49-F238E27FC236}">
                <a16:creationId xmlns:a16="http://schemas.microsoft.com/office/drawing/2014/main" id="{29AEBF17-EFB0-3E2E-80C7-0F8A16EE65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2" r="20322" b="-1"/>
          <a:stretch/>
        </p:blipFill>
        <p:spPr bwMode="auto">
          <a:xfrm>
            <a:off x="6251280" y="1701505"/>
            <a:ext cx="5219998" cy="4139998"/>
          </a:xfrm>
          <a:prstGeom prst="rect">
            <a:avLst/>
          </a:prstGeom>
          <a:solidFill>
            <a:srgbClr val="FFFFFF"/>
          </a:solidFill>
        </p:spPr>
      </p:pic>
    </p:spTree>
    <p:extLst>
      <p:ext uri="{BB962C8B-B14F-4D97-AF65-F5344CB8AC3E}">
        <p14:creationId xmlns:p14="http://schemas.microsoft.com/office/powerpoint/2010/main" val="1987388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29</a:t>
            </a:fld>
            <a:endParaRPr lang="en-GB" altLang="cs-CZ" noProof="0"/>
          </a:p>
        </p:txBody>
      </p:sp>
      <p:sp>
        <p:nvSpPr>
          <p:cNvPr id="7" name="Zástupný text 6">
            <a:extLst>
              <a:ext uri="{FF2B5EF4-FFF2-40B4-BE49-F238E27FC236}">
                <a16:creationId xmlns:a16="http://schemas.microsoft.com/office/drawing/2014/main" id="{DD398EC7-7BD1-14AE-636E-B8363F4FF635}"/>
              </a:ext>
            </a:extLst>
          </p:cNvPr>
          <p:cNvSpPr>
            <a:spLocks noGrp="1"/>
          </p:cNvSpPr>
          <p:nvPr>
            <p:ph type="body" sz="quarter" idx="13"/>
          </p:nvPr>
        </p:nvSpPr>
        <p:spPr>
          <a:xfrm>
            <a:off x="720725" y="1296001"/>
            <a:ext cx="10752138" cy="271576"/>
          </a:xfrm>
        </p:spPr>
        <p:txBody>
          <a:bodyPr vert="horz" lIns="0" tIns="0" rIns="0" bIns="0" rtlCol="0" anchor="t">
            <a:normAutofit/>
          </a:bodyPr>
          <a:lstStyle/>
          <a:p>
            <a:pPr>
              <a:spcAft>
                <a:spcPts val="600"/>
              </a:spcAft>
            </a:pPr>
            <a:r>
              <a:rPr lang="cs-CZ" sz="1800" b="1" dirty="0">
                <a:highlight>
                  <a:srgbClr val="00FF00"/>
                </a:highlight>
              </a:rPr>
              <a:t>Web / </a:t>
            </a:r>
            <a:r>
              <a:rPr lang="cs-CZ" sz="1800" b="1" dirty="0" err="1">
                <a:highlight>
                  <a:srgbClr val="00FF00"/>
                </a:highlight>
              </a:rPr>
              <a:t>Machine</a:t>
            </a:r>
            <a:r>
              <a:rPr lang="cs-CZ" sz="1800" b="1" dirty="0">
                <a:highlight>
                  <a:srgbClr val="00FF00"/>
                </a:highlight>
              </a:rPr>
              <a:t> Vision (level 1)</a:t>
            </a:r>
            <a:r>
              <a:rPr lang="en-GB" sz="1800" b="1" dirty="0">
                <a:highlight>
                  <a:srgbClr val="00FF00"/>
                </a:highlight>
              </a:rPr>
              <a:t> </a:t>
            </a:r>
            <a:r>
              <a:rPr lang="cs-CZ" sz="1800" b="1" dirty="0"/>
              <a:t>: https://vasulkalivearchive.net (</a:t>
            </a:r>
            <a:r>
              <a:rPr lang="cs-CZ" sz="1800" b="1" dirty="0" err="1"/>
              <a:t>Inspired</a:t>
            </a:r>
            <a:r>
              <a:rPr lang="cs-CZ" sz="1800" b="1" dirty="0"/>
              <a:t> by </a:t>
            </a:r>
            <a:r>
              <a:rPr lang="cs-CZ" sz="1800" b="1" dirty="0" err="1"/>
              <a:t>the</a:t>
            </a:r>
            <a:r>
              <a:rPr lang="cs-CZ" sz="1800" b="1" dirty="0"/>
              <a:t> </a:t>
            </a:r>
            <a:r>
              <a:rPr lang="cs-CZ" sz="1800" b="1" dirty="0" err="1"/>
              <a:t>Activation</a:t>
            </a:r>
            <a:r>
              <a:rPr lang="cs-CZ" sz="1800" b="1" dirty="0"/>
              <a:t> Atlas)</a:t>
            </a:r>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a:xfrm>
            <a:off x="720000" y="720000"/>
            <a:ext cx="10753200" cy="451576"/>
          </a:xfrm>
        </p:spPr>
        <p:txBody>
          <a:bodyPr anchor="t">
            <a:noAutofit/>
          </a:bodyPr>
          <a:lstStyle/>
          <a:p>
            <a:r>
              <a:rPr lang="cs-CZ" sz="3200" err="1"/>
              <a:t>Vasulka</a:t>
            </a:r>
            <a:r>
              <a:rPr lang="cs-CZ" sz="3200"/>
              <a:t> Live Archive: </a:t>
            </a:r>
            <a:r>
              <a:rPr lang="en-GB" sz="3200"/>
              <a:t>how we proceeded</a:t>
            </a:r>
          </a:p>
        </p:txBody>
      </p:sp>
      <p:pic>
        <p:nvPicPr>
          <p:cNvPr id="5" name="Obrázek 4" descr="Obsah obrázku text, snímek obrazovky, koule, grafický design&#10;&#10;Popis se vygeneroval automaticky.">
            <a:extLst>
              <a:ext uri="{FF2B5EF4-FFF2-40B4-BE49-F238E27FC236}">
                <a16:creationId xmlns:a16="http://schemas.microsoft.com/office/drawing/2014/main" id="{4FDF577A-6FF1-A7EC-713D-8E133A404F3B}"/>
              </a:ext>
            </a:extLst>
          </p:cNvPr>
          <p:cNvPicPr>
            <a:picLocks noChangeAspect="1"/>
          </p:cNvPicPr>
          <p:nvPr/>
        </p:nvPicPr>
        <p:blipFill>
          <a:blip r:embed="rId2"/>
          <a:stretch>
            <a:fillRect/>
          </a:stretch>
        </p:blipFill>
        <p:spPr>
          <a:xfrm>
            <a:off x="1743206" y="1799319"/>
            <a:ext cx="8716028" cy="4146623"/>
          </a:xfrm>
          <a:prstGeom prst="rect">
            <a:avLst/>
          </a:prstGeom>
        </p:spPr>
      </p:pic>
    </p:spTree>
    <p:extLst>
      <p:ext uri="{BB962C8B-B14F-4D97-AF65-F5344CB8AC3E}">
        <p14:creationId xmlns:p14="http://schemas.microsoft.com/office/powerpoint/2010/main" val="402223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3</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2400" kern="100">
                <a:effectLst/>
                <a:highlight>
                  <a:srgbClr val="FFFFFF"/>
                </a:highlight>
              </a:rPr>
              <a:t>Curating the </a:t>
            </a:r>
            <a:r>
              <a:rPr lang="en-US" sz="3200" kern="100" err="1">
                <a:effectLst/>
                <a:highlight>
                  <a:srgbClr val="FFFF00"/>
                </a:highlight>
              </a:rPr>
              <a:t>Vasulka</a:t>
            </a:r>
            <a:r>
              <a:rPr lang="en-US" sz="3200" kern="100">
                <a:effectLst/>
                <a:highlight>
                  <a:srgbClr val="FFFF00"/>
                </a:highlight>
              </a:rPr>
              <a:t> Live Archive </a:t>
            </a:r>
            <a:r>
              <a:rPr lang="en-US" sz="2400" kern="100">
                <a:effectLst/>
                <a:highlight>
                  <a:srgbClr val="FFFFFF"/>
                </a:highlight>
              </a:rPr>
              <a:t>on the Remnants of Video Art</a:t>
            </a:r>
            <a:br>
              <a:rPr lang="cs-CZ" sz="2400" kern="100">
                <a:effectLst/>
                <a:highlight>
                  <a:srgbClr val="FFFFFF"/>
                </a:highlight>
              </a:rPr>
            </a:br>
            <a:r>
              <a:rPr lang="cs-CZ" sz="3200" kern="100">
                <a:effectLst/>
                <a:highlight>
                  <a:srgbClr val="00FF00"/>
                </a:highlight>
              </a:rPr>
              <a:t>VasulkaLiveArchive.net</a:t>
            </a:r>
            <a:br>
              <a:rPr lang="cs-CZ" sz="2400" kern="100">
                <a:effectLst/>
                <a:highlight>
                  <a:srgbClr val="00FF00"/>
                </a:highlight>
              </a:rPr>
            </a:br>
            <a:endParaRPr lang="en-GB" sz="2400">
              <a:highlight>
                <a:srgbClr val="00FF00"/>
              </a:highlight>
            </a:endParaRPr>
          </a:p>
        </p:txBody>
      </p:sp>
      <p:pic>
        <p:nvPicPr>
          <p:cNvPr id="6" name="Obrázek 5" descr="Obsah obrázku text, přístroj, Elektronické zařízení, Mobilní telefon&#10;&#10;Popis byl vytvořen automaticky">
            <a:extLst>
              <a:ext uri="{FF2B5EF4-FFF2-40B4-BE49-F238E27FC236}">
                <a16:creationId xmlns:a16="http://schemas.microsoft.com/office/drawing/2014/main" id="{95CB4EEA-57AD-A058-53BC-46FB5ECD6A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0" y="2051441"/>
            <a:ext cx="5576616" cy="3723163"/>
          </a:xfrm>
          <a:prstGeom prst="rect">
            <a:avLst/>
          </a:prstGeom>
        </p:spPr>
      </p:pic>
      <p:pic>
        <p:nvPicPr>
          <p:cNvPr id="12" name="Zástupný obsah 11" descr="Obsah obrázku interiér, elektronika, osoba, přístroj&#10;&#10;Popis byl vytvořen automaticky">
            <a:extLst>
              <a:ext uri="{FF2B5EF4-FFF2-40B4-BE49-F238E27FC236}">
                <a16:creationId xmlns:a16="http://schemas.microsoft.com/office/drawing/2014/main" id="{EDAE5360-D7EE-F3FF-D32A-67C5A0D4DD1F}"/>
              </a:ext>
            </a:extLst>
          </p:cNvPr>
          <p:cNvPicPr>
            <a:picLocks noGrp="1" noChangeAspect="1"/>
          </p:cNvPicPr>
          <p:nvPr>
            <p:ph idx="30"/>
          </p:nvPr>
        </p:nvPicPr>
        <p:blipFill>
          <a:blip r:embed="rId3" cstate="print">
            <a:extLst>
              <a:ext uri="{28A0092B-C50C-407E-A947-70E740481C1C}">
                <a14:useLocalDpi xmlns:a14="http://schemas.microsoft.com/office/drawing/2010/main" val="0"/>
              </a:ext>
            </a:extLst>
          </a:blip>
          <a:stretch>
            <a:fillRect/>
          </a:stretch>
        </p:blipFill>
        <p:spPr>
          <a:xfrm>
            <a:off x="6446884" y="2052277"/>
            <a:ext cx="5576617" cy="3722327"/>
          </a:xfrm>
        </p:spPr>
      </p:pic>
    </p:spTree>
    <p:extLst>
      <p:ext uri="{BB962C8B-B14F-4D97-AF65-F5344CB8AC3E}">
        <p14:creationId xmlns:p14="http://schemas.microsoft.com/office/powerpoint/2010/main" val="2500330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30</a:t>
            </a:fld>
            <a:endParaRPr lang="en-GB" altLang="cs-CZ" noProof="0"/>
          </a:p>
        </p:txBody>
      </p:sp>
      <p:sp>
        <p:nvSpPr>
          <p:cNvPr id="7" name="Zástupný text 6">
            <a:extLst>
              <a:ext uri="{FF2B5EF4-FFF2-40B4-BE49-F238E27FC236}">
                <a16:creationId xmlns:a16="http://schemas.microsoft.com/office/drawing/2014/main" id="{DD398EC7-7BD1-14AE-636E-B8363F4FF635}"/>
              </a:ext>
            </a:extLst>
          </p:cNvPr>
          <p:cNvSpPr>
            <a:spLocks noGrp="1"/>
          </p:cNvSpPr>
          <p:nvPr>
            <p:ph type="body" sz="quarter" idx="13"/>
          </p:nvPr>
        </p:nvSpPr>
        <p:spPr>
          <a:xfrm>
            <a:off x="720725" y="1296001"/>
            <a:ext cx="10752138" cy="271576"/>
          </a:xfrm>
        </p:spPr>
        <p:txBody>
          <a:bodyPr vert="horz" lIns="0" tIns="0" rIns="0" bIns="0" rtlCol="0" anchor="t">
            <a:normAutofit/>
          </a:bodyPr>
          <a:lstStyle/>
          <a:p>
            <a:pPr>
              <a:spcAft>
                <a:spcPts val="600"/>
              </a:spcAft>
            </a:pPr>
            <a:r>
              <a:rPr lang="cs-CZ" sz="1800" b="1" dirty="0">
                <a:highlight>
                  <a:srgbClr val="00FF00"/>
                </a:highlight>
              </a:rPr>
              <a:t>Web / </a:t>
            </a:r>
            <a:r>
              <a:rPr lang="cs-CZ" sz="1800" b="1" dirty="0" err="1">
                <a:highlight>
                  <a:srgbClr val="00FF00"/>
                </a:highlight>
              </a:rPr>
              <a:t>Machine</a:t>
            </a:r>
            <a:r>
              <a:rPr lang="cs-CZ" sz="1800" b="1" dirty="0">
                <a:highlight>
                  <a:srgbClr val="00FF00"/>
                </a:highlight>
              </a:rPr>
              <a:t> Vision (level 2)</a:t>
            </a:r>
            <a:r>
              <a:rPr lang="en-GB" sz="1800" b="1" dirty="0">
                <a:highlight>
                  <a:srgbClr val="00FF00"/>
                </a:highlight>
              </a:rPr>
              <a:t> </a:t>
            </a:r>
            <a:r>
              <a:rPr lang="cs-CZ" sz="1800" b="1" dirty="0"/>
              <a:t>: https://vasulkalivearchive.net (</a:t>
            </a:r>
            <a:r>
              <a:rPr lang="cs-CZ" sz="1800" b="1" dirty="0" err="1"/>
              <a:t>Inspired</a:t>
            </a:r>
            <a:r>
              <a:rPr lang="cs-CZ" sz="1800" b="1" dirty="0"/>
              <a:t> by </a:t>
            </a:r>
            <a:r>
              <a:rPr lang="cs-CZ" sz="1800" b="1" dirty="0" err="1"/>
              <a:t>the</a:t>
            </a:r>
            <a:r>
              <a:rPr lang="cs-CZ" sz="1800" b="1" dirty="0"/>
              <a:t> </a:t>
            </a:r>
            <a:r>
              <a:rPr lang="cs-CZ" sz="1800" b="1" dirty="0" err="1"/>
              <a:t>Activation</a:t>
            </a:r>
            <a:r>
              <a:rPr lang="cs-CZ" sz="1800" b="1" dirty="0"/>
              <a:t> Atlas)</a:t>
            </a:r>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a:xfrm>
            <a:off x="720000" y="720000"/>
            <a:ext cx="10753200" cy="451576"/>
          </a:xfrm>
        </p:spPr>
        <p:txBody>
          <a:bodyPr anchor="t">
            <a:noAutofit/>
          </a:bodyPr>
          <a:lstStyle/>
          <a:p>
            <a:r>
              <a:rPr lang="cs-CZ" sz="3200" err="1"/>
              <a:t>Vasulka</a:t>
            </a:r>
            <a:r>
              <a:rPr lang="cs-CZ" sz="3200"/>
              <a:t> Live Archive: </a:t>
            </a:r>
            <a:r>
              <a:rPr lang="en-GB" sz="3200"/>
              <a:t>how we proceeded</a:t>
            </a:r>
          </a:p>
        </p:txBody>
      </p:sp>
      <p:pic>
        <p:nvPicPr>
          <p:cNvPr id="6" name="Obrázek 5" descr="Obsah obrázku snímek obrazovky, text, 3d modelování, Digitální kompozice&#10;&#10;Popis se vygeneroval automaticky.">
            <a:extLst>
              <a:ext uri="{FF2B5EF4-FFF2-40B4-BE49-F238E27FC236}">
                <a16:creationId xmlns:a16="http://schemas.microsoft.com/office/drawing/2014/main" id="{967D9060-29C9-5FEB-603C-29DF2A5BEDB6}"/>
              </a:ext>
            </a:extLst>
          </p:cNvPr>
          <p:cNvPicPr>
            <a:picLocks noChangeAspect="1"/>
          </p:cNvPicPr>
          <p:nvPr/>
        </p:nvPicPr>
        <p:blipFill>
          <a:blip r:embed="rId2"/>
          <a:stretch>
            <a:fillRect/>
          </a:stretch>
        </p:blipFill>
        <p:spPr>
          <a:xfrm>
            <a:off x="1951973" y="1717280"/>
            <a:ext cx="8288055" cy="4300261"/>
          </a:xfrm>
          <a:prstGeom prst="rect">
            <a:avLst/>
          </a:prstGeom>
        </p:spPr>
      </p:pic>
    </p:spTree>
    <p:extLst>
      <p:ext uri="{BB962C8B-B14F-4D97-AF65-F5344CB8AC3E}">
        <p14:creationId xmlns:p14="http://schemas.microsoft.com/office/powerpoint/2010/main" val="1625014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31</a:t>
            </a:fld>
            <a:endParaRPr lang="en-GB" altLang="cs-CZ" noProof="0"/>
          </a:p>
        </p:txBody>
      </p:sp>
      <p:sp>
        <p:nvSpPr>
          <p:cNvPr id="7" name="Zástupný text 6">
            <a:extLst>
              <a:ext uri="{FF2B5EF4-FFF2-40B4-BE49-F238E27FC236}">
                <a16:creationId xmlns:a16="http://schemas.microsoft.com/office/drawing/2014/main" id="{DD398EC7-7BD1-14AE-636E-B8363F4FF635}"/>
              </a:ext>
            </a:extLst>
          </p:cNvPr>
          <p:cNvSpPr>
            <a:spLocks noGrp="1"/>
          </p:cNvSpPr>
          <p:nvPr>
            <p:ph type="body" sz="quarter" idx="13"/>
          </p:nvPr>
        </p:nvSpPr>
        <p:spPr>
          <a:xfrm>
            <a:off x="720725" y="1296001"/>
            <a:ext cx="10752138" cy="271576"/>
          </a:xfrm>
        </p:spPr>
        <p:txBody>
          <a:bodyPr vert="horz" lIns="0" tIns="0" rIns="0" bIns="0" rtlCol="0" anchor="t">
            <a:normAutofit/>
          </a:bodyPr>
          <a:lstStyle/>
          <a:p>
            <a:pPr>
              <a:spcAft>
                <a:spcPts val="600"/>
              </a:spcAft>
            </a:pPr>
            <a:r>
              <a:rPr lang="cs-CZ" sz="1800" b="1" dirty="0">
                <a:highlight>
                  <a:srgbClr val="00FF00"/>
                </a:highlight>
              </a:rPr>
              <a:t>Web / </a:t>
            </a:r>
            <a:r>
              <a:rPr lang="cs-CZ" sz="1800" b="1" dirty="0" err="1">
                <a:highlight>
                  <a:srgbClr val="00FF00"/>
                </a:highlight>
              </a:rPr>
              <a:t>Machine</a:t>
            </a:r>
            <a:r>
              <a:rPr lang="cs-CZ" sz="1800" b="1" dirty="0">
                <a:highlight>
                  <a:srgbClr val="00FF00"/>
                </a:highlight>
              </a:rPr>
              <a:t> Learning</a:t>
            </a:r>
            <a:r>
              <a:rPr lang="en-GB" sz="1800" b="1" dirty="0">
                <a:highlight>
                  <a:srgbClr val="00FF00"/>
                </a:highlight>
              </a:rPr>
              <a:t> (level 1) </a:t>
            </a:r>
            <a:r>
              <a:rPr lang="cs-CZ" sz="1800" b="1" dirty="0"/>
              <a:t>: https://vasulkalivearchive.net/Video </a:t>
            </a:r>
            <a:endParaRPr lang="cs-CZ" sz="1800" b="1"/>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a:xfrm>
            <a:off x="720000" y="720000"/>
            <a:ext cx="10753200" cy="451576"/>
          </a:xfrm>
        </p:spPr>
        <p:txBody>
          <a:bodyPr anchor="t">
            <a:noAutofit/>
          </a:bodyPr>
          <a:lstStyle/>
          <a:p>
            <a:r>
              <a:rPr lang="cs-CZ" sz="3200" err="1"/>
              <a:t>Vasulka</a:t>
            </a:r>
            <a:r>
              <a:rPr lang="cs-CZ" sz="3200"/>
              <a:t> Live Archive: </a:t>
            </a:r>
            <a:r>
              <a:rPr lang="en-GB" sz="3200"/>
              <a:t>how we proceeded</a:t>
            </a:r>
          </a:p>
        </p:txBody>
      </p:sp>
      <p:pic>
        <p:nvPicPr>
          <p:cNvPr id="5" name="Obrázek 4" descr="Obsah obrázku text, snímek obrazovky, oblečení, žena&#10;&#10;Popis se vygeneroval automaticky.">
            <a:extLst>
              <a:ext uri="{FF2B5EF4-FFF2-40B4-BE49-F238E27FC236}">
                <a16:creationId xmlns:a16="http://schemas.microsoft.com/office/drawing/2014/main" id="{E8ACF4B9-09C1-6C5A-018E-8A39E85AF4D0}"/>
              </a:ext>
            </a:extLst>
          </p:cNvPr>
          <p:cNvPicPr>
            <a:picLocks noChangeAspect="1"/>
          </p:cNvPicPr>
          <p:nvPr/>
        </p:nvPicPr>
        <p:blipFill>
          <a:blip r:embed="rId2"/>
          <a:stretch>
            <a:fillRect/>
          </a:stretch>
        </p:blipFill>
        <p:spPr>
          <a:xfrm>
            <a:off x="1826712" y="1711260"/>
            <a:ext cx="8549014" cy="4134853"/>
          </a:xfrm>
          <a:prstGeom prst="rect">
            <a:avLst/>
          </a:prstGeom>
        </p:spPr>
      </p:pic>
    </p:spTree>
    <p:extLst>
      <p:ext uri="{BB962C8B-B14F-4D97-AF65-F5344CB8AC3E}">
        <p14:creationId xmlns:p14="http://schemas.microsoft.com/office/powerpoint/2010/main" val="1523086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E16F080-5F60-9431-9ABD-7A22C2265D93}"/>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CFADD00D-2AED-3EED-BC71-B6EE1C456E1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32</a:t>
            </a:fld>
            <a:endParaRPr lang="en-GB" altLang="cs-CZ" noProof="0"/>
          </a:p>
        </p:txBody>
      </p:sp>
      <p:sp>
        <p:nvSpPr>
          <p:cNvPr id="7" name="Zástupný text 6">
            <a:extLst>
              <a:ext uri="{FF2B5EF4-FFF2-40B4-BE49-F238E27FC236}">
                <a16:creationId xmlns:a16="http://schemas.microsoft.com/office/drawing/2014/main" id="{DD398EC7-7BD1-14AE-636E-B8363F4FF635}"/>
              </a:ext>
            </a:extLst>
          </p:cNvPr>
          <p:cNvSpPr>
            <a:spLocks noGrp="1"/>
          </p:cNvSpPr>
          <p:nvPr>
            <p:ph type="body" sz="quarter" idx="13"/>
          </p:nvPr>
        </p:nvSpPr>
        <p:spPr>
          <a:xfrm>
            <a:off x="720725" y="1296001"/>
            <a:ext cx="10752138" cy="271576"/>
          </a:xfrm>
        </p:spPr>
        <p:txBody>
          <a:bodyPr vert="horz" lIns="0" tIns="0" rIns="0" bIns="0" rtlCol="0" anchor="t">
            <a:normAutofit fontScale="77500" lnSpcReduction="20000"/>
          </a:bodyPr>
          <a:lstStyle/>
          <a:p>
            <a:pPr>
              <a:spcAft>
                <a:spcPts val="600"/>
              </a:spcAft>
            </a:pPr>
            <a:r>
              <a:rPr lang="cs-CZ" sz="1600" b="1" dirty="0">
                <a:highlight>
                  <a:srgbClr val="00FF00"/>
                </a:highlight>
              </a:rPr>
              <a:t>Web / </a:t>
            </a:r>
            <a:r>
              <a:rPr lang="cs-CZ" sz="1600" b="1" dirty="0" err="1">
                <a:highlight>
                  <a:srgbClr val="00FF00"/>
                </a:highlight>
              </a:rPr>
              <a:t>Machine</a:t>
            </a:r>
            <a:r>
              <a:rPr lang="cs-CZ" sz="1600" b="1" dirty="0">
                <a:highlight>
                  <a:srgbClr val="00FF00"/>
                </a:highlight>
              </a:rPr>
              <a:t> Learning</a:t>
            </a:r>
            <a:r>
              <a:rPr lang="en-GB" sz="1600" b="1" dirty="0">
                <a:highlight>
                  <a:srgbClr val="00FF00"/>
                </a:highlight>
              </a:rPr>
              <a:t> (level 2)</a:t>
            </a:r>
            <a:r>
              <a:rPr lang="cs-CZ" sz="1600" b="1" dirty="0"/>
              <a:t>:</a:t>
            </a:r>
            <a:r>
              <a:rPr lang="en-GB" sz="1600" b="1" dirty="0"/>
              <a:t> https://vasulkalivearchive.net/Video/Play/Swan%20Lake%20(video)?searchText=swan%20lake</a:t>
            </a:r>
            <a:endParaRPr lang="cs-CZ" sz="1600" b="1" dirty="0"/>
          </a:p>
        </p:txBody>
      </p:sp>
      <p:sp>
        <p:nvSpPr>
          <p:cNvPr id="4" name="Nadpis 3">
            <a:extLst>
              <a:ext uri="{FF2B5EF4-FFF2-40B4-BE49-F238E27FC236}">
                <a16:creationId xmlns:a16="http://schemas.microsoft.com/office/drawing/2014/main" id="{599256E6-DF9C-2424-0CD8-AB3FF9EB61EF}"/>
              </a:ext>
            </a:extLst>
          </p:cNvPr>
          <p:cNvSpPr>
            <a:spLocks noGrp="1"/>
          </p:cNvSpPr>
          <p:nvPr>
            <p:ph type="title"/>
          </p:nvPr>
        </p:nvSpPr>
        <p:spPr>
          <a:xfrm>
            <a:off x="720000" y="720000"/>
            <a:ext cx="10753200" cy="451576"/>
          </a:xfrm>
        </p:spPr>
        <p:txBody>
          <a:bodyPr anchor="t">
            <a:noAutofit/>
          </a:bodyPr>
          <a:lstStyle/>
          <a:p>
            <a:r>
              <a:rPr lang="cs-CZ" sz="3200" err="1"/>
              <a:t>Vasulka</a:t>
            </a:r>
            <a:r>
              <a:rPr lang="cs-CZ" sz="3200"/>
              <a:t> Live Archive: </a:t>
            </a:r>
            <a:r>
              <a:rPr lang="en-GB" sz="3200"/>
              <a:t>how we proceeded</a:t>
            </a:r>
          </a:p>
        </p:txBody>
      </p:sp>
      <p:pic>
        <p:nvPicPr>
          <p:cNvPr id="5" name="Obrázek 4" descr="Obsah obrázku text, osoba, snímek obrazovky, Lidská tvář&#10;&#10;Popis se vygeneroval automaticky.">
            <a:extLst>
              <a:ext uri="{FF2B5EF4-FFF2-40B4-BE49-F238E27FC236}">
                <a16:creationId xmlns:a16="http://schemas.microsoft.com/office/drawing/2014/main" id="{1024D319-BE0D-F02E-6472-4631A88F2066}"/>
              </a:ext>
            </a:extLst>
          </p:cNvPr>
          <p:cNvPicPr>
            <a:picLocks noChangeAspect="1"/>
          </p:cNvPicPr>
          <p:nvPr/>
        </p:nvPicPr>
        <p:blipFill>
          <a:blip r:embed="rId2"/>
          <a:stretch>
            <a:fillRect/>
          </a:stretch>
        </p:blipFill>
        <p:spPr>
          <a:xfrm>
            <a:off x="762001" y="1714513"/>
            <a:ext cx="10668000" cy="4190973"/>
          </a:xfrm>
          <a:prstGeom prst="rect">
            <a:avLst/>
          </a:prstGeom>
        </p:spPr>
      </p:pic>
    </p:spTree>
    <p:extLst>
      <p:ext uri="{BB962C8B-B14F-4D97-AF65-F5344CB8AC3E}">
        <p14:creationId xmlns:p14="http://schemas.microsoft.com/office/powerpoint/2010/main" val="3662974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6B7F77-22DC-7AB3-882B-8DA64959278C}"/>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68515B69-0AEC-530C-AA41-723ABD9DFD6D}"/>
              </a:ext>
            </a:extLst>
          </p:cNvPr>
          <p:cNvSpPr>
            <a:spLocks noGrp="1"/>
          </p:cNvSpPr>
          <p:nvPr>
            <p:ph type="sldNum" sz="quarter" idx="11"/>
          </p:nvPr>
        </p:nvSpPr>
        <p:spPr/>
        <p:txBody>
          <a:bodyPr/>
          <a:lstStyle/>
          <a:p>
            <a:fld id="{0970407D-EE58-4A0B-824B-1D3AE42DD9CF}" type="slidenum">
              <a:rPr lang="en-GB" altLang="cs-CZ" noProof="0" smtClean="0"/>
              <a:pPr/>
              <a:t>33</a:t>
            </a:fld>
            <a:endParaRPr lang="en-GB" altLang="cs-CZ" noProof="0"/>
          </a:p>
        </p:txBody>
      </p:sp>
      <p:sp>
        <p:nvSpPr>
          <p:cNvPr id="4" name="Nadpis 3">
            <a:extLst>
              <a:ext uri="{FF2B5EF4-FFF2-40B4-BE49-F238E27FC236}">
                <a16:creationId xmlns:a16="http://schemas.microsoft.com/office/drawing/2014/main" id="{0ECFFE29-E853-4670-4FB5-E32C3E60D930}"/>
              </a:ext>
            </a:extLst>
          </p:cNvPr>
          <p:cNvSpPr>
            <a:spLocks noGrp="1"/>
          </p:cNvSpPr>
          <p:nvPr>
            <p:ph type="title"/>
          </p:nvPr>
        </p:nvSpPr>
        <p:spPr>
          <a:xfrm>
            <a:off x="720000" y="719999"/>
            <a:ext cx="10753200" cy="866429"/>
          </a:xfrm>
        </p:spPr>
        <p:txBody>
          <a:bodyPr/>
          <a:lstStyle/>
          <a:p>
            <a:pPr>
              <a:lnSpc>
                <a:spcPct val="100000"/>
              </a:lnSpc>
            </a:pPr>
            <a:br>
              <a:rPr lang="en-US" sz="4400"/>
            </a:br>
            <a:br>
              <a:rPr lang="en-US" sz="4400"/>
            </a:br>
            <a:r>
              <a:rPr lang="en-US" sz="4400"/>
              <a:t>What can we learn about </a:t>
            </a:r>
            <a:r>
              <a:rPr lang="en-US" sz="4400" err="1"/>
              <a:t>Vasulkas</a:t>
            </a:r>
            <a:r>
              <a:rPr lang="en-US" sz="4400"/>
              <a:t> video</a:t>
            </a:r>
            <a:r>
              <a:rPr lang="cs-CZ" sz="4400"/>
              <a:t>s </a:t>
            </a:r>
            <a:r>
              <a:rPr lang="en-US" sz="4400"/>
              <a:t>by using this intelligent epistemological tool?</a:t>
            </a:r>
            <a:br>
              <a:rPr lang="en-GB" sz="3600"/>
            </a:br>
            <a:endParaRPr lang="cs-CZ" sz="3600"/>
          </a:p>
        </p:txBody>
      </p:sp>
      <p:sp>
        <p:nvSpPr>
          <p:cNvPr id="5" name="Zástupný obsah 4">
            <a:extLst>
              <a:ext uri="{FF2B5EF4-FFF2-40B4-BE49-F238E27FC236}">
                <a16:creationId xmlns:a16="http://schemas.microsoft.com/office/drawing/2014/main" id="{C16DC89B-48AB-CAB3-713B-432810659739}"/>
              </a:ext>
            </a:extLst>
          </p:cNvPr>
          <p:cNvSpPr>
            <a:spLocks noGrp="1"/>
          </p:cNvSpPr>
          <p:nvPr>
            <p:ph idx="1"/>
          </p:nvPr>
        </p:nvSpPr>
        <p:spPr>
          <a:xfrm>
            <a:off x="718800" y="931838"/>
            <a:ext cx="10753200" cy="1007131"/>
          </a:xfrm>
        </p:spPr>
        <p:txBody>
          <a:bodyPr/>
          <a:lstStyle/>
          <a:p>
            <a:pPr marL="72000" indent="0">
              <a:buNone/>
            </a:pPr>
            <a:endParaRPr lang="en-GB" sz="1600" b="1" i="1">
              <a:solidFill>
                <a:schemeClr val="tx2"/>
              </a:solidFill>
            </a:endParaRPr>
          </a:p>
        </p:txBody>
      </p:sp>
    </p:spTree>
    <p:extLst>
      <p:ext uri="{BB962C8B-B14F-4D97-AF65-F5344CB8AC3E}">
        <p14:creationId xmlns:p14="http://schemas.microsoft.com/office/powerpoint/2010/main" val="4249341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6B7F77-22DC-7AB3-882B-8DA64959278C}"/>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68515B69-0AEC-530C-AA41-723ABD9DFD6D}"/>
              </a:ext>
            </a:extLst>
          </p:cNvPr>
          <p:cNvSpPr>
            <a:spLocks noGrp="1"/>
          </p:cNvSpPr>
          <p:nvPr>
            <p:ph type="sldNum" sz="quarter" idx="11"/>
          </p:nvPr>
        </p:nvSpPr>
        <p:spPr/>
        <p:txBody>
          <a:bodyPr/>
          <a:lstStyle/>
          <a:p>
            <a:fld id="{0970407D-EE58-4A0B-824B-1D3AE42DD9CF}" type="slidenum">
              <a:rPr lang="en-GB" altLang="cs-CZ" noProof="0" smtClean="0"/>
              <a:pPr/>
              <a:t>34</a:t>
            </a:fld>
            <a:endParaRPr lang="en-GB" altLang="cs-CZ" noProof="0"/>
          </a:p>
        </p:txBody>
      </p:sp>
      <p:sp>
        <p:nvSpPr>
          <p:cNvPr id="4" name="Nadpis 3">
            <a:extLst>
              <a:ext uri="{FF2B5EF4-FFF2-40B4-BE49-F238E27FC236}">
                <a16:creationId xmlns:a16="http://schemas.microsoft.com/office/drawing/2014/main" id="{0ECFFE29-E853-4670-4FB5-E32C3E60D930}"/>
              </a:ext>
            </a:extLst>
          </p:cNvPr>
          <p:cNvSpPr>
            <a:spLocks noGrp="1"/>
          </p:cNvSpPr>
          <p:nvPr>
            <p:ph type="title"/>
          </p:nvPr>
        </p:nvSpPr>
        <p:spPr>
          <a:xfrm>
            <a:off x="720000" y="719999"/>
            <a:ext cx="10753200" cy="866429"/>
          </a:xfrm>
        </p:spPr>
        <p:txBody>
          <a:bodyPr/>
          <a:lstStyle/>
          <a:p>
            <a:pPr>
              <a:lnSpc>
                <a:spcPct val="100000"/>
              </a:lnSpc>
            </a:pPr>
            <a:r>
              <a:rPr lang="en-US" sz="2800"/>
              <a:t>What new can we learn about </a:t>
            </a:r>
            <a:r>
              <a:rPr lang="en-US" sz="2800" err="1"/>
              <a:t>Vasulkas</a:t>
            </a:r>
            <a:r>
              <a:rPr lang="en-US" sz="2800"/>
              <a:t> video</a:t>
            </a:r>
            <a:r>
              <a:rPr lang="cs-CZ" sz="2800"/>
              <a:t>s </a:t>
            </a:r>
            <a:r>
              <a:rPr lang="en-US" sz="2800"/>
              <a:t>by using an intelligent epistemological tool?</a:t>
            </a:r>
            <a:br>
              <a:rPr lang="en-GB" sz="3600"/>
            </a:br>
            <a:endParaRPr lang="cs-CZ" sz="3600"/>
          </a:p>
        </p:txBody>
      </p:sp>
      <p:sp>
        <p:nvSpPr>
          <p:cNvPr id="5" name="Zástupný obsah 4">
            <a:extLst>
              <a:ext uri="{FF2B5EF4-FFF2-40B4-BE49-F238E27FC236}">
                <a16:creationId xmlns:a16="http://schemas.microsoft.com/office/drawing/2014/main" id="{C16DC89B-48AB-CAB3-713B-432810659739}"/>
              </a:ext>
            </a:extLst>
          </p:cNvPr>
          <p:cNvSpPr>
            <a:spLocks noGrp="1"/>
          </p:cNvSpPr>
          <p:nvPr>
            <p:ph idx="1"/>
          </p:nvPr>
        </p:nvSpPr>
        <p:spPr/>
        <p:txBody>
          <a:bodyPr/>
          <a:lstStyle/>
          <a:p>
            <a:pPr marL="72000" indent="0">
              <a:buNone/>
            </a:pPr>
            <a:r>
              <a:rPr lang="en-GB" sz="2000" b="1">
                <a:solidFill>
                  <a:srgbClr val="0000DC"/>
                </a:solidFill>
                <a:highlight>
                  <a:srgbClr val="00FF00"/>
                </a:highlight>
              </a:rPr>
              <a:t>Test</a:t>
            </a:r>
            <a:r>
              <a:rPr lang="cs-CZ" sz="2000" b="1">
                <a:solidFill>
                  <a:srgbClr val="0000DC"/>
                </a:solidFill>
                <a:highlight>
                  <a:srgbClr val="00FF00"/>
                </a:highlight>
              </a:rPr>
              <a:t> 1: </a:t>
            </a:r>
            <a:r>
              <a:rPr lang="en-GB" sz="2000" b="1">
                <a:solidFill>
                  <a:srgbClr val="0000DC"/>
                </a:solidFill>
                <a:highlight>
                  <a:srgbClr val="00FF00"/>
                </a:highlight>
              </a:rPr>
              <a:t>Abstraction scaling </a:t>
            </a:r>
            <a:r>
              <a:rPr lang="en-GB" sz="2000" b="1">
                <a:solidFill>
                  <a:srgbClr val="0000DC"/>
                </a:solidFill>
              </a:rPr>
              <a:t>(inspired by Peter Weibel)</a:t>
            </a:r>
          </a:p>
          <a:p>
            <a:pPr marL="72000" indent="0">
              <a:buNone/>
            </a:pPr>
            <a:r>
              <a:rPr lang="en-GB" sz="1400" b="1" i="1">
                <a:solidFill>
                  <a:schemeClr val="tx2"/>
                </a:solidFill>
              </a:rPr>
              <a:t>Visual signs </a:t>
            </a:r>
          </a:p>
          <a:p>
            <a:pPr marL="72000" indent="0">
              <a:buNone/>
            </a:pPr>
            <a:endParaRPr lang="en-GB" sz="1400" b="1" i="1">
              <a:solidFill>
                <a:schemeClr val="tx2"/>
              </a:solidFill>
            </a:endParaRPr>
          </a:p>
          <a:p>
            <a:pPr marL="72000" indent="0">
              <a:buNone/>
            </a:pPr>
            <a:r>
              <a:rPr lang="en-GB" sz="1400" b="1" i="1">
                <a:solidFill>
                  <a:schemeClr val="tx2"/>
                </a:solidFill>
              </a:rPr>
              <a:t>Ac</a:t>
            </a:r>
            <a:r>
              <a:rPr lang="cs-CZ" sz="1400" b="1" i="1">
                <a:solidFill>
                  <a:schemeClr val="tx2"/>
                </a:solidFill>
              </a:rPr>
              <a:t>o</a:t>
            </a:r>
            <a:r>
              <a:rPr lang="en-GB" sz="1400" b="1" i="1">
                <a:solidFill>
                  <a:schemeClr val="tx2"/>
                </a:solidFill>
              </a:rPr>
              <a:t>ustic signs </a:t>
            </a:r>
          </a:p>
          <a:p>
            <a:pPr marL="72000" indent="0">
              <a:buNone/>
            </a:pPr>
            <a:endParaRPr lang="cs-CZ" sz="1400" b="1" i="1">
              <a:solidFill>
                <a:schemeClr val="tx2"/>
              </a:solidFill>
            </a:endParaRPr>
          </a:p>
          <a:p>
            <a:pPr marL="72000" indent="0">
              <a:lnSpc>
                <a:spcPct val="100000"/>
              </a:lnSpc>
              <a:buNone/>
            </a:pPr>
            <a:r>
              <a:rPr lang="en-GB" sz="1400" b="1" i="1">
                <a:solidFill>
                  <a:schemeClr val="tx2"/>
                </a:solidFill>
              </a:rPr>
              <a:t>Results: </a:t>
            </a:r>
          </a:p>
          <a:p>
            <a:pPr marL="72000" indent="0">
              <a:lnSpc>
                <a:spcPct val="100000"/>
              </a:lnSpc>
              <a:buNone/>
            </a:pPr>
            <a:r>
              <a:rPr lang="en-US" sz="1400" b="1"/>
              <a:t>The results of this test confirmed that it is necessary to teach the intelligent software for analysis of video art to quantify the degree of transformation (or the level of abstraction) of the image and/or sound (see P. Weibel, 5 attributes of video art). Moreover, it has proven that the study of the artistic videos cannot be reduced to the visual components, but their characteristic features must be searched for within acoustic components of the videos too.</a:t>
            </a:r>
          </a:p>
          <a:p>
            <a:pPr marL="72000" indent="0">
              <a:buNone/>
            </a:pPr>
            <a:endParaRPr lang="en-GB" sz="1600" b="1" i="1">
              <a:solidFill>
                <a:schemeClr val="tx2"/>
              </a:solidFill>
            </a:endParaRPr>
          </a:p>
        </p:txBody>
      </p:sp>
      <p:graphicFrame>
        <p:nvGraphicFramePr>
          <p:cNvPr id="6" name="Tabulka 5">
            <a:extLst>
              <a:ext uri="{FF2B5EF4-FFF2-40B4-BE49-F238E27FC236}">
                <a16:creationId xmlns:a16="http://schemas.microsoft.com/office/drawing/2014/main" id="{8DACBFC6-01FB-1D69-FEE1-82BC45791A53}"/>
              </a:ext>
            </a:extLst>
          </p:cNvPr>
          <p:cNvGraphicFramePr>
            <a:graphicFrameLocks noGrp="1"/>
          </p:cNvGraphicFramePr>
          <p:nvPr/>
        </p:nvGraphicFramePr>
        <p:xfrm>
          <a:off x="2059735" y="2372051"/>
          <a:ext cx="8886190" cy="557595"/>
        </p:xfrm>
        <a:graphic>
          <a:graphicData uri="http://schemas.openxmlformats.org/drawingml/2006/table">
            <a:tbl>
              <a:tblPr firstRow="1" firstCol="1" bandRow="1">
                <a:tableStyleId>{5C22544A-7EE6-4342-B048-85BDC9FD1C3A}</a:tableStyleId>
              </a:tblPr>
              <a:tblGrid>
                <a:gridCol w="2221230">
                  <a:extLst>
                    <a:ext uri="{9D8B030D-6E8A-4147-A177-3AD203B41FA5}">
                      <a16:colId xmlns:a16="http://schemas.microsoft.com/office/drawing/2014/main" val="2972962309"/>
                    </a:ext>
                  </a:extLst>
                </a:gridCol>
                <a:gridCol w="2221230">
                  <a:extLst>
                    <a:ext uri="{9D8B030D-6E8A-4147-A177-3AD203B41FA5}">
                      <a16:colId xmlns:a16="http://schemas.microsoft.com/office/drawing/2014/main" val="1008287089"/>
                    </a:ext>
                  </a:extLst>
                </a:gridCol>
                <a:gridCol w="2221865">
                  <a:extLst>
                    <a:ext uri="{9D8B030D-6E8A-4147-A177-3AD203B41FA5}">
                      <a16:colId xmlns:a16="http://schemas.microsoft.com/office/drawing/2014/main" val="1099262604"/>
                    </a:ext>
                  </a:extLst>
                </a:gridCol>
                <a:gridCol w="2221865">
                  <a:extLst>
                    <a:ext uri="{9D8B030D-6E8A-4147-A177-3AD203B41FA5}">
                      <a16:colId xmlns:a16="http://schemas.microsoft.com/office/drawing/2014/main" val="1330653925"/>
                    </a:ext>
                  </a:extLst>
                </a:gridCol>
              </a:tblGrid>
              <a:tr h="0">
                <a:tc>
                  <a:txBody>
                    <a:bodyPr/>
                    <a:lstStyle/>
                    <a:p>
                      <a:pPr>
                        <a:lnSpc>
                          <a:spcPct val="107000"/>
                        </a:lnSpc>
                        <a:spcAft>
                          <a:spcPts val="800"/>
                        </a:spcAft>
                      </a:pPr>
                      <a:r>
                        <a:rPr lang="cs-CZ" sz="1200" kern="100">
                          <a:effectLst/>
                        </a:rPr>
                        <a:t> </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1-100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25-100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50-100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093756"/>
                  </a:ext>
                </a:extLst>
              </a:tr>
              <a:tr h="0">
                <a:tc>
                  <a:txBody>
                    <a:bodyPr/>
                    <a:lstStyle/>
                    <a:p>
                      <a:pPr>
                        <a:lnSpc>
                          <a:spcPct val="107000"/>
                        </a:lnSpc>
                        <a:spcAft>
                          <a:spcPts val="800"/>
                        </a:spcAft>
                      </a:pPr>
                      <a:r>
                        <a:rPr lang="cs-CZ" sz="1200" kern="100" err="1">
                          <a:effectLst/>
                        </a:rPr>
                        <a:t>Effect</a:t>
                      </a:r>
                      <a:r>
                        <a:rPr lang="cs-CZ" sz="1200" kern="100">
                          <a:effectLst/>
                        </a:rPr>
                        <a:t> </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108</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40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22</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325752"/>
                  </a:ext>
                </a:extLst>
              </a:tr>
              <a:tr h="0">
                <a:tc>
                  <a:txBody>
                    <a:bodyPr/>
                    <a:lstStyle/>
                    <a:p>
                      <a:pPr>
                        <a:lnSpc>
                          <a:spcPct val="107000"/>
                        </a:lnSpc>
                        <a:spcAft>
                          <a:spcPts val="800"/>
                        </a:spcAft>
                      </a:pPr>
                      <a:r>
                        <a:rPr lang="cs-CZ" sz="1200" kern="100">
                          <a:effectLst/>
                        </a:rPr>
                        <a:t>Effect + Rutt/Etra	</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34</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9</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7</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390305"/>
                  </a:ext>
                </a:extLst>
              </a:tr>
            </a:tbl>
          </a:graphicData>
        </a:graphic>
      </p:graphicFrame>
      <p:graphicFrame>
        <p:nvGraphicFramePr>
          <p:cNvPr id="8" name="Tabulka 7">
            <a:extLst>
              <a:ext uri="{FF2B5EF4-FFF2-40B4-BE49-F238E27FC236}">
                <a16:creationId xmlns:a16="http://schemas.microsoft.com/office/drawing/2014/main" id="{1D178F75-9D59-30B6-9854-4EDBE8AC7AC8}"/>
              </a:ext>
            </a:extLst>
          </p:cNvPr>
          <p:cNvGraphicFramePr>
            <a:graphicFrameLocks noGrp="1"/>
          </p:cNvGraphicFramePr>
          <p:nvPr/>
        </p:nvGraphicFramePr>
        <p:xfrm>
          <a:off x="2059735" y="3325646"/>
          <a:ext cx="8886190" cy="557595"/>
        </p:xfrm>
        <a:graphic>
          <a:graphicData uri="http://schemas.openxmlformats.org/drawingml/2006/table">
            <a:tbl>
              <a:tblPr firstRow="1" firstCol="1" bandRow="1">
                <a:tableStyleId>{5C22544A-7EE6-4342-B048-85BDC9FD1C3A}</a:tableStyleId>
              </a:tblPr>
              <a:tblGrid>
                <a:gridCol w="2221230">
                  <a:extLst>
                    <a:ext uri="{9D8B030D-6E8A-4147-A177-3AD203B41FA5}">
                      <a16:colId xmlns:a16="http://schemas.microsoft.com/office/drawing/2014/main" val="2629227307"/>
                    </a:ext>
                  </a:extLst>
                </a:gridCol>
                <a:gridCol w="2221230">
                  <a:extLst>
                    <a:ext uri="{9D8B030D-6E8A-4147-A177-3AD203B41FA5}">
                      <a16:colId xmlns:a16="http://schemas.microsoft.com/office/drawing/2014/main" val="2059131861"/>
                    </a:ext>
                  </a:extLst>
                </a:gridCol>
                <a:gridCol w="2221865">
                  <a:extLst>
                    <a:ext uri="{9D8B030D-6E8A-4147-A177-3AD203B41FA5}">
                      <a16:colId xmlns:a16="http://schemas.microsoft.com/office/drawing/2014/main" val="2592781798"/>
                    </a:ext>
                  </a:extLst>
                </a:gridCol>
                <a:gridCol w="2221865">
                  <a:extLst>
                    <a:ext uri="{9D8B030D-6E8A-4147-A177-3AD203B41FA5}">
                      <a16:colId xmlns:a16="http://schemas.microsoft.com/office/drawing/2014/main" val="1938748529"/>
                    </a:ext>
                  </a:extLst>
                </a:gridCol>
              </a:tblGrid>
              <a:tr h="0">
                <a:tc>
                  <a:txBody>
                    <a:bodyPr/>
                    <a:lstStyle/>
                    <a:p>
                      <a:pPr>
                        <a:lnSpc>
                          <a:spcPct val="107000"/>
                        </a:lnSpc>
                        <a:spcAft>
                          <a:spcPts val="800"/>
                        </a:spcAft>
                      </a:pPr>
                      <a:r>
                        <a:rPr lang="cs-CZ" sz="1200" kern="100">
                          <a:effectLst/>
                        </a:rPr>
                        <a:t> </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1-100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25-100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50-100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072664"/>
                  </a:ext>
                </a:extLst>
              </a:tr>
              <a:tr h="0">
                <a:tc>
                  <a:txBody>
                    <a:bodyPr/>
                    <a:lstStyle/>
                    <a:p>
                      <a:pPr>
                        <a:lnSpc>
                          <a:spcPct val="107000"/>
                        </a:lnSpc>
                        <a:spcAft>
                          <a:spcPts val="800"/>
                        </a:spcAft>
                      </a:pPr>
                      <a:r>
                        <a:rPr lang="cs-CZ" sz="1200" kern="100">
                          <a:effectLst/>
                        </a:rPr>
                        <a:t>Noise</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112</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61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38</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6858816"/>
                  </a:ext>
                </a:extLst>
              </a:tr>
              <a:tr h="0">
                <a:tc>
                  <a:txBody>
                    <a:bodyPr/>
                    <a:lstStyle/>
                    <a:p>
                      <a:pPr>
                        <a:lnSpc>
                          <a:spcPct val="107000"/>
                        </a:lnSpc>
                        <a:spcAft>
                          <a:spcPts val="800"/>
                        </a:spcAft>
                      </a:pPr>
                      <a:r>
                        <a:rPr lang="cs-CZ" sz="1200" kern="100">
                          <a:effectLst/>
                        </a:rPr>
                        <a:t>Noise + Effect</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99</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54</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200" kern="100">
                          <a:effectLst/>
                        </a:rPr>
                        <a:t>33</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429166"/>
                  </a:ext>
                </a:extLst>
              </a:tr>
            </a:tbl>
          </a:graphicData>
        </a:graphic>
      </p:graphicFrame>
    </p:spTree>
    <p:extLst>
      <p:ext uri="{BB962C8B-B14F-4D97-AF65-F5344CB8AC3E}">
        <p14:creationId xmlns:p14="http://schemas.microsoft.com/office/powerpoint/2010/main" val="3018378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6B7F77-22DC-7AB3-882B-8DA64959278C}"/>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68515B69-0AEC-530C-AA41-723ABD9DFD6D}"/>
              </a:ext>
            </a:extLst>
          </p:cNvPr>
          <p:cNvSpPr>
            <a:spLocks noGrp="1"/>
          </p:cNvSpPr>
          <p:nvPr>
            <p:ph type="sldNum" sz="quarter" idx="11"/>
          </p:nvPr>
        </p:nvSpPr>
        <p:spPr/>
        <p:txBody>
          <a:bodyPr/>
          <a:lstStyle/>
          <a:p>
            <a:fld id="{0970407D-EE58-4A0B-824B-1D3AE42DD9CF}" type="slidenum">
              <a:rPr lang="en-GB" altLang="cs-CZ" noProof="0" smtClean="0"/>
              <a:pPr/>
              <a:t>35</a:t>
            </a:fld>
            <a:endParaRPr lang="en-GB" altLang="cs-CZ" noProof="0"/>
          </a:p>
        </p:txBody>
      </p:sp>
      <p:sp>
        <p:nvSpPr>
          <p:cNvPr id="4" name="Nadpis 3">
            <a:extLst>
              <a:ext uri="{FF2B5EF4-FFF2-40B4-BE49-F238E27FC236}">
                <a16:creationId xmlns:a16="http://schemas.microsoft.com/office/drawing/2014/main" id="{0ECFFE29-E853-4670-4FB5-E32C3E60D930}"/>
              </a:ext>
            </a:extLst>
          </p:cNvPr>
          <p:cNvSpPr>
            <a:spLocks noGrp="1"/>
          </p:cNvSpPr>
          <p:nvPr>
            <p:ph type="title"/>
          </p:nvPr>
        </p:nvSpPr>
        <p:spPr/>
        <p:txBody>
          <a:bodyPr/>
          <a:lstStyle/>
          <a:p>
            <a:pPr>
              <a:lnSpc>
                <a:spcPct val="100000"/>
              </a:lnSpc>
            </a:pPr>
            <a:r>
              <a:rPr lang="en-US" sz="2800"/>
              <a:t>What new can we learn about </a:t>
            </a:r>
            <a:r>
              <a:rPr lang="en-US" sz="2800" err="1"/>
              <a:t>Vasulkas</a:t>
            </a:r>
            <a:r>
              <a:rPr lang="en-US" sz="2800"/>
              <a:t> video</a:t>
            </a:r>
            <a:r>
              <a:rPr lang="cs-CZ" sz="2800"/>
              <a:t>s </a:t>
            </a:r>
            <a:r>
              <a:rPr lang="en-US" sz="2800"/>
              <a:t>by using an intelligent epistemological tool?</a:t>
            </a:r>
            <a:br>
              <a:rPr lang="en-GB" sz="3600"/>
            </a:br>
            <a:endParaRPr lang="cs-CZ" sz="3600"/>
          </a:p>
        </p:txBody>
      </p:sp>
      <p:sp>
        <p:nvSpPr>
          <p:cNvPr id="5" name="Zástupný obsah 4">
            <a:extLst>
              <a:ext uri="{FF2B5EF4-FFF2-40B4-BE49-F238E27FC236}">
                <a16:creationId xmlns:a16="http://schemas.microsoft.com/office/drawing/2014/main" id="{C16DC89B-48AB-CAB3-713B-432810659739}"/>
              </a:ext>
            </a:extLst>
          </p:cNvPr>
          <p:cNvSpPr>
            <a:spLocks noGrp="1"/>
          </p:cNvSpPr>
          <p:nvPr>
            <p:ph idx="1"/>
          </p:nvPr>
        </p:nvSpPr>
        <p:spPr>
          <a:xfrm>
            <a:off x="719400" y="1504260"/>
            <a:ext cx="10753200" cy="4312646"/>
          </a:xfrm>
        </p:spPr>
        <p:txBody>
          <a:bodyPr/>
          <a:lstStyle/>
          <a:p>
            <a:pPr marL="72000" indent="0">
              <a:buNone/>
            </a:pPr>
            <a:r>
              <a:rPr lang="en-GB" sz="2000" b="1">
                <a:solidFill>
                  <a:srgbClr val="0000DC"/>
                </a:solidFill>
                <a:highlight>
                  <a:srgbClr val="00FF00"/>
                </a:highlight>
              </a:rPr>
              <a:t>Test 2: Measuring narcissism </a:t>
            </a:r>
            <a:r>
              <a:rPr lang="en-GB" sz="2000" b="1">
                <a:solidFill>
                  <a:srgbClr val="0000DC"/>
                </a:solidFill>
              </a:rPr>
              <a:t>(inspired by </a:t>
            </a:r>
            <a:r>
              <a:rPr lang="en-GB" sz="2000" b="1" err="1">
                <a:solidFill>
                  <a:srgbClr val="0000DC"/>
                </a:solidFill>
              </a:rPr>
              <a:t>Rosalin</a:t>
            </a:r>
            <a:r>
              <a:rPr lang="cs-CZ" sz="2000" b="1">
                <a:solidFill>
                  <a:srgbClr val="0000DC"/>
                </a:solidFill>
              </a:rPr>
              <a:t>d</a:t>
            </a:r>
            <a:r>
              <a:rPr lang="en-GB" sz="2000" b="1">
                <a:solidFill>
                  <a:srgbClr val="0000DC"/>
                </a:solidFill>
              </a:rPr>
              <a:t> Krauss)</a:t>
            </a:r>
          </a:p>
          <a:p>
            <a:pPr marL="72000" indent="0">
              <a:buNone/>
            </a:pPr>
            <a:r>
              <a:rPr lang="en-GB" sz="1400" b="1" i="1">
                <a:solidFill>
                  <a:srgbClr val="0000DC"/>
                </a:solidFill>
              </a:rPr>
              <a:t>Visual signs</a:t>
            </a:r>
            <a:r>
              <a:rPr lang="cs-CZ" sz="1400" b="1" i="1">
                <a:solidFill>
                  <a:srgbClr val="0000DC"/>
                </a:solidFill>
              </a:rPr>
              <a:t> </a:t>
            </a:r>
            <a:endParaRPr lang="en-GB" sz="1400" b="1" i="1">
              <a:solidFill>
                <a:srgbClr val="0000DC"/>
              </a:solidFill>
            </a:endParaRPr>
          </a:p>
          <a:p>
            <a:pPr marL="72000" indent="0">
              <a:buNone/>
            </a:pPr>
            <a:endParaRPr lang="en-GB" sz="1400" b="1" i="1">
              <a:solidFill>
                <a:srgbClr val="0000DC"/>
              </a:solidFill>
            </a:endParaRPr>
          </a:p>
          <a:p>
            <a:pPr marL="72000" indent="0">
              <a:buNone/>
            </a:pPr>
            <a:endParaRPr lang="en-GB" sz="1400" b="1" i="1">
              <a:solidFill>
                <a:srgbClr val="0000DC"/>
              </a:solidFill>
            </a:endParaRPr>
          </a:p>
          <a:p>
            <a:pPr marL="72000" indent="0">
              <a:lnSpc>
                <a:spcPct val="100000"/>
              </a:lnSpc>
              <a:buNone/>
            </a:pPr>
            <a:endParaRPr lang="cs-CZ" sz="1400" b="1" i="1">
              <a:solidFill>
                <a:srgbClr val="0000DC"/>
              </a:solidFill>
            </a:endParaRPr>
          </a:p>
          <a:p>
            <a:pPr marL="72000" indent="0">
              <a:lnSpc>
                <a:spcPct val="100000"/>
              </a:lnSpc>
              <a:buNone/>
            </a:pPr>
            <a:r>
              <a:rPr lang="en-GB" sz="1400" b="1" i="1">
                <a:solidFill>
                  <a:srgbClr val="0000DC"/>
                </a:solidFill>
              </a:rPr>
              <a:t>Acoustic signs</a:t>
            </a:r>
            <a:r>
              <a:rPr lang="cs-CZ" sz="1400" b="1" i="1">
                <a:solidFill>
                  <a:srgbClr val="0000DC"/>
                </a:solidFill>
              </a:rPr>
              <a:t> </a:t>
            </a:r>
            <a:endParaRPr lang="en-GB" sz="1400" b="1" i="1">
              <a:solidFill>
                <a:srgbClr val="0000DC"/>
              </a:solidFill>
            </a:endParaRPr>
          </a:p>
          <a:p>
            <a:pPr marL="72000" indent="0">
              <a:buNone/>
            </a:pPr>
            <a:endParaRPr lang="en-GB" sz="1400" b="1" i="1">
              <a:solidFill>
                <a:srgbClr val="0000DC"/>
              </a:solidFill>
            </a:endParaRPr>
          </a:p>
          <a:p>
            <a:pPr marL="72000" indent="0">
              <a:buNone/>
            </a:pPr>
            <a:r>
              <a:rPr lang="en-GB" sz="1400" b="1" i="1">
                <a:solidFill>
                  <a:srgbClr val="0000DC"/>
                </a:solidFill>
              </a:rPr>
              <a:t>Results: </a:t>
            </a:r>
            <a:endParaRPr lang="cs-CZ" sz="1400" b="1" i="1">
              <a:solidFill>
                <a:srgbClr val="0000DC"/>
              </a:solidFill>
            </a:endParaRPr>
          </a:p>
          <a:p>
            <a:pPr marL="72000" indent="0">
              <a:lnSpc>
                <a:spcPct val="100000"/>
              </a:lnSpc>
              <a:buNone/>
            </a:pPr>
            <a:r>
              <a:rPr lang="en-US" sz="1400" b="1"/>
              <a:t>The test showed that people (Bodies, Faces) are often represented in the </a:t>
            </a:r>
            <a:r>
              <a:rPr lang="en-US" sz="1400" b="1" err="1"/>
              <a:t>Vasulkas</a:t>
            </a:r>
            <a:r>
              <a:rPr lang="en-US" sz="1400" b="1"/>
              <a:t> videos, but not necessarily the authors themselves. Thus, it did not confirm that video serves as a mirror (narcissistic feedback loop) to artists, rather it showed that it is used as a tool for creating video portraits in general. In addition, the results raised the question of whether the concept of "narcissism" of videos should also extend to the audio aspects of these audiovisual works, as the acoustic representation of artists in videos occurs to a large extent.</a:t>
            </a:r>
            <a:endParaRPr lang="cs-CZ" sz="1400" b="1"/>
          </a:p>
          <a:p>
            <a:pPr marL="72000" indent="0">
              <a:buNone/>
            </a:pPr>
            <a:endParaRPr lang="en-GB" sz="2000" b="1">
              <a:solidFill>
                <a:srgbClr val="0000DC"/>
              </a:solidFill>
            </a:endParaRPr>
          </a:p>
        </p:txBody>
      </p:sp>
      <p:graphicFrame>
        <p:nvGraphicFramePr>
          <p:cNvPr id="8" name="Tabulka 7">
            <a:extLst>
              <a:ext uri="{FF2B5EF4-FFF2-40B4-BE49-F238E27FC236}">
                <a16:creationId xmlns:a16="http://schemas.microsoft.com/office/drawing/2014/main" id="{3CEBFB2B-5B8C-B393-364B-BBE5D287DA0C}"/>
              </a:ext>
            </a:extLst>
          </p:cNvPr>
          <p:cNvGraphicFramePr>
            <a:graphicFrameLocks noGrp="1"/>
          </p:cNvGraphicFramePr>
          <p:nvPr>
            <p:extLst>
              <p:ext uri="{D42A27DB-BD31-4B8C-83A1-F6EECF244321}">
                <p14:modId xmlns:p14="http://schemas.microsoft.com/office/powerpoint/2010/main" val="3349878930"/>
              </p:ext>
            </p:extLst>
          </p:nvPr>
        </p:nvGraphicFramePr>
        <p:xfrm>
          <a:off x="2060213" y="2184131"/>
          <a:ext cx="8886190" cy="1192597"/>
        </p:xfrm>
        <a:graphic>
          <a:graphicData uri="http://schemas.openxmlformats.org/drawingml/2006/table">
            <a:tbl>
              <a:tblPr firstRow="1" firstCol="1" bandRow="1">
                <a:tableStyleId>{5C22544A-7EE6-4342-B048-85BDC9FD1C3A}</a:tableStyleId>
              </a:tblPr>
              <a:tblGrid>
                <a:gridCol w="2221230">
                  <a:extLst>
                    <a:ext uri="{9D8B030D-6E8A-4147-A177-3AD203B41FA5}">
                      <a16:colId xmlns:a16="http://schemas.microsoft.com/office/drawing/2014/main" val="4286110798"/>
                    </a:ext>
                  </a:extLst>
                </a:gridCol>
                <a:gridCol w="2221230">
                  <a:extLst>
                    <a:ext uri="{9D8B030D-6E8A-4147-A177-3AD203B41FA5}">
                      <a16:colId xmlns:a16="http://schemas.microsoft.com/office/drawing/2014/main" val="3705912598"/>
                    </a:ext>
                  </a:extLst>
                </a:gridCol>
                <a:gridCol w="2221865">
                  <a:extLst>
                    <a:ext uri="{9D8B030D-6E8A-4147-A177-3AD203B41FA5}">
                      <a16:colId xmlns:a16="http://schemas.microsoft.com/office/drawing/2014/main" val="2262876424"/>
                    </a:ext>
                  </a:extLst>
                </a:gridCol>
                <a:gridCol w="2221865">
                  <a:extLst>
                    <a:ext uri="{9D8B030D-6E8A-4147-A177-3AD203B41FA5}">
                      <a16:colId xmlns:a16="http://schemas.microsoft.com/office/drawing/2014/main" val="3925800493"/>
                    </a:ext>
                  </a:extLst>
                </a:gridCol>
              </a:tblGrid>
              <a:tr h="0">
                <a:tc>
                  <a:txBody>
                    <a:bodyPr/>
                    <a:lstStyle/>
                    <a:p>
                      <a:pPr>
                        <a:lnSpc>
                          <a:spcPct val="107000"/>
                        </a:lnSpc>
                        <a:spcAft>
                          <a:spcPts val="800"/>
                        </a:spcAft>
                      </a:pPr>
                      <a:r>
                        <a:rPr lang="cs-CZ" sz="1100" kern="100">
                          <a:effectLst/>
                        </a:rPr>
                        <a:t> </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25-100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50-100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3478554"/>
                  </a:ext>
                </a:extLst>
              </a:tr>
              <a:tr h="0">
                <a:tc>
                  <a:txBody>
                    <a:bodyPr/>
                    <a:lstStyle/>
                    <a:p>
                      <a:pPr>
                        <a:lnSpc>
                          <a:spcPct val="107000"/>
                        </a:lnSpc>
                        <a:spcAft>
                          <a:spcPts val="800"/>
                        </a:spcAft>
                      </a:pPr>
                      <a:r>
                        <a:rPr lang="cs-CZ" sz="1100" kern="100">
                          <a:effectLst/>
                        </a:rPr>
                        <a:t>Body</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60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26</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6</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091859"/>
                  </a:ext>
                </a:extLst>
              </a:tr>
              <a:tr h="0">
                <a:tc>
                  <a:txBody>
                    <a:bodyPr/>
                    <a:lstStyle/>
                    <a:p>
                      <a:pPr>
                        <a:lnSpc>
                          <a:spcPct val="107000"/>
                        </a:lnSpc>
                        <a:spcAft>
                          <a:spcPts val="800"/>
                        </a:spcAft>
                      </a:pPr>
                      <a:r>
                        <a:rPr lang="cs-CZ" sz="1100" kern="100">
                          <a:effectLst/>
                        </a:rPr>
                        <a:t>Body (Woody)</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17</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4722451"/>
                  </a:ext>
                </a:extLst>
              </a:tr>
              <a:tr h="0">
                <a:tc>
                  <a:txBody>
                    <a:bodyPr/>
                    <a:lstStyle/>
                    <a:p>
                      <a:pPr>
                        <a:lnSpc>
                          <a:spcPct val="107000"/>
                        </a:lnSpc>
                        <a:spcAft>
                          <a:spcPts val="800"/>
                        </a:spcAft>
                      </a:pPr>
                      <a:r>
                        <a:rPr lang="cs-CZ" sz="1100" kern="100">
                          <a:effectLst/>
                        </a:rPr>
                        <a:t>Body (Steina)</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13</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523023"/>
                  </a:ext>
                </a:extLst>
              </a:tr>
              <a:tr h="0">
                <a:tc>
                  <a:txBody>
                    <a:bodyPr/>
                    <a:lstStyle/>
                    <a:p>
                      <a:pPr>
                        <a:lnSpc>
                          <a:spcPct val="107000"/>
                        </a:lnSpc>
                        <a:spcAft>
                          <a:spcPts val="800"/>
                        </a:spcAft>
                      </a:pPr>
                      <a:r>
                        <a:rPr lang="cs-CZ" sz="1100" kern="100">
                          <a:effectLst/>
                        </a:rPr>
                        <a:t>Face</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50</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25</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4759889"/>
                  </a:ext>
                </a:extLst>
              </a:tr>
              <a:tr h="0">
                <a:tc>
                  <a:txBody>
                    <a:bodyPr/>
                    <a:lstStyle/>
                    <a:p>
                      <a:pPr>
                        <a:lnSpc>
                          <a:spcPct val="107000"/>
                        </a:lnSpc>
                        <a:spcAft>
                          <a:spcPts val="800"/>
                        </a:spcAft>
                      </a:pPr>
                      <a:r>
                        <a:rPr lang="cs-CZ" sz="1100" kern="100">
                          <a:effectLst/>
                        </a:rPr>
                        <a:t>Face (Woody)</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16</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4</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1660447"/>
                  </a:ext>
                </a:extLst>
              </a:tr>
              <a:tr h="0">
                <a:tc>
                  <a:txBody>
                    <a:bodyPr/>
                    <a:lstStyle/>
                    <a:p>
                      <a:pPr>
                        <a:lnSpc>
                          <a:spcPct val="107000"/>
                        </a:lnSpc>
                        <a:spcAft>
                          <a:spcPts val="800"/>
                        </a:spcAft>
                      </a:pPr>
                      <a:r>
                        <a:rPr lang="cs-CZ" sz="1100" kern="100">
                          <a:effectLst/>
                        </a:rPr>
                        <a:t>Face (Steina)</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21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11</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a:effectLst/>
                        </a:rPr>
                        <a:t>4</a:t>
                      </a:r>
                      <a:endParaRPr lang="cs-CZ"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3113204"/>
                  </a:ext>
                </a:extLst>
              </a:tr>
            </a:tbl>
          </a:graphicData>
        </a:graphic>
      </p:graphicFrame>
      <p:sp>
        <p:nvSpPr>
          <p:cNvPr id="9" name="Rectangle 1">
            <a:extLst>
              <a:ext uri="{FF2B5EF4-FFF2-40B4-BE49-F238E27FC236}">
                <a16:creationId xmlns:a16="http://schemas.microsoft.com/office/drawing/2014/main" id="{B6CCAADA-982F-441E-F986-3223C2264E29}"/>
              </a:ext>
            </a:extLst>
          </p:cNvPr>
          <p:cNvSpPr>
            <a:spLocks noChangeArrowheads="1"/>
          </p:cNvSpPr>
          <p:nvPr/>
        </p:nvSpPr>
        <p:spPr bwMode="auto">
          <a:xfrm>
            <a:off x="2060213" y="23824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10" name="Tabulka 9">
            <a:extLst>
              <a:ext uri="{FF2B5EF4-FFF2-40B4-BE49-F238E27FC236}">
                <a16:creationId xmlns:a16="http://schemas.microsoft.com/office/drawing/2014/main" id="{45AF3B4D-9C04-3A53-9AC8-2535697AB974}"/>
              </a:ext>
            </a:extLst>
          </p:cNvPr>
          <p:cNvGraphicFramePr>
            <a:graphicFrameLocks noGrp="1"/>
          </p:cNvGraphicFramePr>
          <p:nvPr>
            <p:extLst>
              <p:ext uri="{D42A27DB-BD31-4B8C-83A1-F6EECF244321}">
                <p14:modId xmlns:p14="http://schemas.microsoft.com/office/powerpoint/2010/main" val="1197063914"/>
              </p:ext>
            </p:extLst>
          </p:nvPr>
        </p:nvGraphicFramePr>
        <p:xfrm>
          <a:off x="2060213" y="3619728"/>
          <a:ext cx="8886190" cy="682563"/>
        </p:xfrm>
        <a:graphic>
          <a:graphicData uri="http://schemas.openxmlformats.org/drawingml/2006/table">
            <a:tbl>
              <a:tblPr firstRow="1" firstCol="1" bandRow="1">
                <a:tableStyleId>{5C22544A-7EE6-4342-B048-85BDC9FD1C3A}</a:tableStyleId>
              </a:tblPr>
              <a:tblGrid>
                <a:gridCol w="2221230">
                  <a:extLst>
                    <a:ext uri="{9D8B030D-6E8A-4147-A177-3AD203B41FA5}">
                      <a16:colId xmlns:a16="http://schemas.microsoft.com/office/drawing/2014/main" val="2619621126"/>
                    </a:ext>
                  </a:extLst>
                </a:gridCol>
                <a:gridCol w="2221230">
                  <a:extLst>
                    <a:ext uri="{9D8B030D-6E8A-4147-A177-3AD203B41FA5}">
                      <a16:colId xmlns:a16="http://schemas.microsoft.com/office/drawing/2014/main" val="3270513431"/>
                    </a:ext>
                  </a:extLst>
                </a:gridCol>
                <a:gridCol w="2221865">
                  <a:extLst>
                    <a:ext uri="{9D8B030D-6E8A-4147-A177-3AD203B41FA5}">
                      <a16:colId xmlns:a16="http://schemas.microsoft.com/office/drawing/2014/main" val="3284059988"/>
                    </a:ext>
                  </a:extLst>
                </a:gridCol>
                <a:gridCol w="2221865">
                  <a:extLst>
                    <a:ext uri="{9D8B030D-6E8A-4147-A177-3AD203B41FA5}">
                      <a16:colId xmlns:a16="http://schemas.microsoft.com/office/drawing/2014/main" val="399018137"/>
                    </a:ext>
                  </a:extLst>
                </a:gridCol>
              </a:tblGrid>
              <a:tr h="0">
                <a:tc>
                  <a:txBody>
                    <a:bodyPr/>
                    <a:lstStyle/>
                    <a:p>
                      <a:pPr>
                        <a:lnSpc>
                          <a:spcPct val="107000"/>
                        </a:lnSpc>
                        <a:spcAft>
                          <a:spcPts val="800"/>
                        </a:spcAft>
                      </a:pP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1-100</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25-100</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50-100</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0573248"/>
                  </a:ext>
                </a:extLst>
              </a:tr>
              <a:tr h="0">
                <a:tc>
                  <a:txBody>
                    <a:bodyPr/>
                    <a:lstStyle/>
                    <a:p>
                      <a:pPr>
                        <a:lnSpc>
                          <a:spcPct val="107000"/>
                        </a:lnSpc>
                        <a:spcAft>
                          <a:spcPts val="800"/>
                        </a:spcAft>
                      </a:pPr>
                      <a:r>
                        <a:rPr lang="cs-CZ" sz="1100" kern="100" dirty="0" err="1">
                          <a:effectLst/>
                        </a:rPr>
                        <a:t>Speech</a:t>
                      </a:r>
                      <a:endParaRPr lang="cs-CZ" sz="1100" kern="100" dirty="0" err="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50</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22</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16</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8617222"/>
                  </a:ext>
                </a:extLst>
              </a:tr>
              <a:tr h="0">
                <a:tc>
                  <a:txBody>
                    <a:bodyPr/>
                    <a:lstStyle/>
                    <a:p>
                      <a:pPr>
                        <a:lnSpc>
                          <a:spcPct val="107000"/>
                        </a:lnSpc>
                        <a:spcAft>
                          <a:spcPts val="800"/>
                        </a:spcAft>
                      </a:pPr>
                      <a:r>
                        <a:rPr lang="cs-CZ" sz="1100" kern="100" dirty="0" err="1">
                          <a:effectLst/>
                        </a:rPr>
                        <a:t>Speech</a:t>
                      </a:r>
                      <a:r>
                        <a:rPr lang="cs-CZ" sz="1100" kern="100" dirty="0">
                          <a:effectLst/>
                        </a:rPr>
                        <a:t> (Woody)</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14</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10</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8</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1812994"/>
                  </a:ext>
                </a:extLst>
              </a:tr>
              <a:tr h="0">
                <a:tc>
                  <a:txBody>
                    <a:bodyPr/>
                    <a:lstStyle/>
                    <a:p>
                      <a:pPr>
                        <a:lnSpc>
                          <a:spcPct val="107000"/>
                        </a:lnSpc>
                        <a:spcAft>
                          <a:spcPts val="800"/>
                        </a:spcAft>
                      </a:pPr>
                      <a:r>
                        <a:rPr lang="cs-CZ" sz="1100" kern="100" dirty="0" err="1">
                          <a:effectLst/>
                        </a:rPr>
                        <a:t>Speech</a:t>
                      </a:r>
                      <a:r>
                        <a:rPr lang="cs-CZ" sz="1100" kern="100" dirty="0">
                          <a:effectLst/>
                        </a:rPr>
                        <a:t> (Steina)</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19</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3</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kern="100" dirty="0">
                          <a:effectLst/>
                        </a:rPr>
                        <a:t>1</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0475389"/>
                  </a:ext>
                </a:extLst>
              </a:tr>
            </a:tbl>
          </a:graphicData>
        </a:graphic>
      </p:graphicFrame>
    </p:spTree>
    <p:extLst>
      <p:ext uri="{BB962C8B-B14F-4D97-AF65-F5344CB8AC3E}">
        <p14:creationId xmlns:p14="http://schemas.microsoft.com/office/powerpoint/2010/main" val="1158708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ABFFC55-33D5-34BB-0BD2-84C0F137162C}"/>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46B63E51-CE81-BC21-B03A-3EFE0ED57E85}"/>
              </a:ext>
            </a:extLst>
          </p:cNvPr>
          <p:cNvSpPr>
            <a:spLocks noGrp="1"/>
          </p:cNvSpPr>
          <p:nvPr>
            <p:ph type="sldNum" sz="quarter" idx="11"/>
          </p:nvPr>
        </p:nvSpPr>
        <p:spPr/>
        <p:txBody>
          <a:bodyPr/>
          <a:lstStyle/>
          <a:p>
            <a:fld id="{0970407D-EE58-4A0B-824B-1D3AE42DD9CF}" type="slidenum">
              <a:rPr lang="en-GB" altLang="cs-CZ" noProof="0" smtClean="0"/>
              <a:pPr/>
              <a:t>36</a:t>
            </a:fld>
            <a:endParaRPr lang="en-GB" altLang="cs-CZ" noProof="0"/>
          </a:p>
        </p:txBody>
      </p:sp>
      <p:sp>
        <p:nvSpPr>
          <p:cNvPr id="4" name="Nadpis 3">
            <a:extLst>
              <a:ext uri="{FF2B5EF4-FFF2-40B4-BE49-F238E27FC236}">
                <a16:creationId xmlns:a16="http://schemas.microsoft.com/office/drawing/2014/main" id="{0CB80192-CCDC-4161-AA19-A68805BC3CB6}"/>
              </a:ext>
            </a:extLst>
          </p:cNvPr>
          <p:cNvSpPr>
            <a:spLocks noGrp="1"/>
          </p:cNvSpPr>
          <p:nvPr>
            <p:ph type="title"/>
          </p:nvPr>
        </p:nvSpPr>
        <p:spPr/>
        <p:txBody>
          <a:bodyPr/>
          <a:lstStyle/>
          <a:p>
            <a:pPr>
              <a:lnSpc>
                <a:spcPct val="100000"/>
              </a:lnSpc>
            </a:pPr>
            <a:r>
              <a:rPr lang="en-GB" sz="2800"/>
              <a:t>Conclusion: </a:t>
            </a:r>
            <a:r>
              <a:rPr lang="en-GB" sz="2800">
                <a:highlight>
                  <a:srgbClr val="FFFF00"/>
                </a:highlight>
              </a:rPr>
              <a:t>VasulkaLiveArchive.net </a:t>
            </a:r>
            <a:br>
              <a:rPr lang="cs-CZ" sz="2800">
                <a:highlight>
                  <a:srgbClr val="FFFF00"/>
                </a:highlight>
              </a:rPr>
            </a:br>
            <a:r>
              <a:rPr lang="en-GB" sz="2800">
                <a:highlight>
                  <a:srgbClr val="00FF00"/>
                </a:highlight>
              </a:rPr>
              <a:t>the intelligent epistemological tool</a:t>
            </a:r>
          </a:p>
        </p:txBody>
      </p:sp>
      <p:sp>
        <p:nvSpPr>
          <p:cNvPr id="5" name="Zástupný obsah 4">
            <a:extLst>
              <a:ext uri="{FF2B5EF4-FFF2-40B4-BE49-F238E27FC236}">
                <a16:creationId xmlns:a16="http://schemas.microsoft.com/office/drawing/2014/main" id="{640AECE0-F8DA-ED25-EAAB-0287DA1D49F6}"/>
              </a:ext>
            </a:extLst>
          </p:cNvPr>
          <p:cNvSpPr>
            <a:spLocks noGrp="1"/>
          </p:cNvSpPr>
          <p:nvPr>
            <p:ph idx="1"/>
          </p:nvPr>
        </p:nvSpPr>
        <p:spPr>
          <a:xfrm>
            <a:off x="720001" y="1692002"/>
            <a:ext cx="4964703" cy="4139998"/>
          </a:xfrm>
        </p:spPr>
        <p:txBody>
          <a:bodyPr/>
          <a:lstStyle/>
          <a:p>
            <a:pPr marL="72000" indent="0">
              <a:lnSpc>
                <a:spcPct val="100000"/>
              </a:lnSpc>
              <a:buNone/>
            </a:pPr>
            <a:endParaRPr lang="en-GB" sz="1800"/>
          </a:p>
          <a:p>
            <a:pPr>
              <a:lnSpc>
                <a:spcPct val="100000"/>
              </a:lnSpc>
            </a:pPr>
            <a:r>
              <a:rPr lang="en-GB" sz="1800"/>
              <a:t>The </a:t>
            </a:r>
            <a:r>
              <a:rPr lang="en-GB" sz="1800" err="1"/>
              <a:t>Vasulka</a:t>
            </a:r>
            <a:r>
              <a:rPr lang="en-GB" sz="1800"/>
              <a:t> Live Archive is an intelligent epistemological tool, which enables an exact examination of the intertextual structural and motivic relationships in the work of the </a:t>
            </a:r>
            <a:r>
              <a:rPr lang="en-GB" sz="1800" err="1"/>
              <a:t>Vasulkas</a:t>
            </a:r>
            <a:r>
              <a:rPr lang="en-GB" sz="1800"/>
              <a:t>.</a:t>
            </a:r>
          </a:p>
          <a:p>
            <a:pPr>
              <a:lnSpc>
                <a:spcPct val="100000"/>
              </a:lnSpc>
            </a:pPr>
            <a:r>
              <a:rPr lang="en-GB" sz="1800"/>
              <a:t>The results of applying machine learning to </a:t>
            </a:r>
            <a:r>
              <a:rPr lang="en-GB" sz="1800" err="1"/>
              <a:t>Vasulkas</a:t>
            </a:r>
            <a:r>
              <a:rPr lang="en-GB" sz="1800"/>
              <a:t>' videos showed that artificial intelligence (CNN), when properly trained for specific tasks, is not only useful for automated search and sorting of data set / archive, but it can also provide new data-driven insights into an aesthetics of video art. </a:t>
            </a:r>
          </a:p>
          <a:p>
            <a:pPr>
              <a:lnSpc>
                <a:spcPct val="100000"/>
              </a:lnSpc>
            </a:pPr>
            <a:r>
              <a:rPr lang="en-GB" sz="1800"/>
              <a:t>Emily L. Spratt named the method  </a:t>
            </a:r>
            <a:r>
              <a:rPr lang="en-GB" sz="1800" b="1">
                <a:highlight>
                  <a:srgbClr val="00FF00"/>
                </a:highlight>
              </a:rPr>
              <a:t>„augmented iconology“. </a:t>
            </a:r>
          </a:p>
          <a:p>
            <a:pPr>
              <a:lnSpc>
                <a:spcPct val="100000"/>
              </a:lnSpc>
            </a:pPr>
            <a:endParaRPr lang="en-GB" sz="1800" b="1"/>
          </a:p>
        </p:txBody>
      </p:sp>
      <p:pic>
        <p:nvPicPr>
          <p:cNvPr id="10" name="Obrázek 9" descr="Obsah obrázku oblečení, kreslené, zeď, interiér&#10;&#10;Popis byl vytvořen automaticky">
            <a:extLst>
              <a:ext uri="{FF2B5EF4-FFF2-40B4-BE49-F238E27FC236}">
                <a16:creationId xmlns:a16="http://schemas.microsoft.com/office/drawing/2014/main" id="{FF8F9F04-1C47-C08C-D731-9AB7AA6FB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291" y="1883884"/>
            <a:ext cx="5918521" cy="3948116"/>
          </a:xfrm>
          <a:prstGeom prst="rect">
            <a:avLst/>
          </a:prstGeom>
        </p:spPr>
      </p:pic>
    </p:spTree>
    <p:extLst>
      <p:ext uri="{BB962C8B-B14F-4D97-AF65-F5344CB8AC3E}">
        <p14:creationId xmlns:p14="http://schemas.microsoft.com/office/powerpoint/2010/main" val="1278345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3B35944-AF84-2DCA-891A-49F9C29D42FF}"/>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9A1D5FA-691A-17F7-61CA-6E22B05873BD}"/>
              </a:ext>
            </a:extLst>
          </p:cNvPr>
          <p:cNvSpPr>
            <a:spLocks noGrp="1"/>
          </p:cNvSpPr>
          <p:nvPr>
            <p:ph type="sldNum" sz="quarter" idx="11"/>
          </p:nvPr>
        </p:nvSpPr>
        <p:spPr/>
        <p:txBody>
          <a:bodyPr/>
          <a:lstStyle/>
          <a:p>
            <a:fld id="{0970407D-EE58-4A0B-824B-1D3AE42DD9CF}" type="slidenum">
              <a:rPr lang="en-GB" altLang="cs-CZ" noProof="0" smtClean="0"/>
              <a:pPr/>
              <a:t>37</a:t>
            </a:fld>
            <a:endParaRPr lang="en-GB" altLang="cs-CZ" noProof="0"/>
          </a:p>
        </p:txBody>
      </p:sp>
      <p:sp>
        <p:nvSpPr>
          <p:cNvPr id="4" name="Nadpis 3">
            <a:extLst>
              <a:ext uri="{FF2B5EF4-FFF2-40B4-BE49-F238E27FC236}">
                <a16:creationId xmlns:a16="http://schemas.microsoft.com/office/drawing/2014/main" id="{8EE0D367-0C88-F4E7-402F-C8EA0370BBAE}"/>
              </a:ext>
            </a:extLst>
          </p:cNvPr>
          <p:cNvSpPr>
            <a:spLocks noGrp="1"/>
          </p:cNvSpPr>
          <p:nvPr>
            <p:ph type="title"/>
          </p:nvPr>
        </p:nvSpPr>
        <p:spPr/>
        <p:txBody>
          <a:bodyPr/>
          <a:lstStyle/>
          <a:p>
            <a:r>
              <a:rPr lang="en-US"/>
              <a:t>Thank you for your attention</a:t>
            </a:r>
            <a:r>
              <a:rPr lang="cs-CZ"/>
              <a:t>.</a:t>
            </a:r>
            <a:endParaRPr lang="en-GB"/>
          </a:p>
        </p:txBody>
      </p:sp>
      <p:sp>
        <p:nvSpPr>
          <p:cNvPr id="5" name="Zástupný obsah 4">
            <a:extLst>
              <a:ext uri="{FF2B5EF4-FFF2-40B4-BE49-F238E27FC236}">
                <a16:creationId xmlns:a16="http://schemas.microsoft.com/office/drawing/2014/main" id="{14DA58DD-25BD-0BEA-C01C-BF97D5E50AF7}"/>
              </a:ext>
            </a:extLst>
          </p:cNvPr>
          <p:cNvSpPr>
            <a:spLocks noGrp="1"/>
          </p:cNvSpPr>
          <p:nvPr>
            <p:ph idx="1"/>
          </p:nvPr>
        </p:nvSpPr>
        <p:spPr>
          <a:xfrm>
            <a:off x="667809" y="1712878"/>
            <a:ext cx="6765746" cy="4119122"/>
          </a:xfrm>
        </p:spPr>
        <p:txBody>
          <a:bodyPr vert="horz" lIns="0" tIns="0" rIns="0" bIns="0" rtlCol="0" anchor="t">
            <a:noAutofit/>
          </a:bodyPr>
          <a:lstStyle/>
          <a:p>
            <a:pPr marL="71755" indent="0">
              <a:lnSpc>
                <a:spcPct val="100000"/>
              </a:lnSpc>
              <a:buNone/>
            </a:pPr>
            <a:r>
              <a:rPr lang="cs-CZ" b="1" u="sng" dirty="0">
                <a:solidFill>
                  <a:srgbClr val="0000DC"/>
                </a:solidFill>
                <a:hlinkClick r:id="rId2"/>
              </a:rPr>
              <a:t>VasulkaLiveArchive.net</a:t>
            </a:r>
            <a:endParaRPr lang="cs-CZ" b="1" u="sng" dirty="0">
              <a:solidFill>
                <a:srgbClr val="0000DC"/>
              </a:solidFill>
              <a:cs typeface="Arial"/>
            </a:endParaRPr>
          </a:p>
          <a:p>
            <a:pPr marL="71755" indent="0">
              <a:lnSpc>
                <a:spcPct val="100000"/>
              </a:lnSpc>
              <a:buNone/>
            </a:pPr>
            <a:endParaRPr lang="cs-CZ" sz="2000" b="1">
              <a:cs typeface="Arial"/>
            </a:endParaRPr>
          </a:p>
          <a:p>
            <a:pPr marL="71755" indent="0">
              <a:lnSpc>
                <a:spcPct val="100000"/>
              </a:lnSpc>
              <a:buNone/>
            </a:pPr>
            <a:r>
              <a:rPr lang="en-GB" sz="1600" b="1" i="0" dirty="0">
                <a:effectLst/>
              </a:rPr>
              <a:t>How to </a:t>
            </a:r>
            <a:r>
              <a:rPr lang="en-GB" sz="1600" b="1" dirty="0"/>
              <a:t>cite</a:t>
            </a:r>
            <a:r>
              <a:rPr lang="en-GB" sz="1600" b="1" i="0" dirty="0">
                <a:effectLst/>
              </a:rPr>
              <a:t>:</a:t>
            </a:r>
            <a:br>
              <a:rPr lang="cs-CZ" sz="2000" dirty="0"/>
            </a:br>
            <a:r>
              <a:rPr lang="cs-CZ" sz="1600" b="0" i="0" dirty="0">
                <a:effectLst/>
              </a:rPr>
              <a:t>HORÁKOVÁ, Jana, Jiří SCHIMMEL, Pavel SIKORA, Štěpán MIKLÁNEK, and Dušan BAROK. (2021) </a:t>
            </a:r>
            <a:r>
              <a:rPr lang="cs-CZ" sz="1600" b="0" i="0" dirty="0" err="1">
                <a:effectLst/>
              </a:rPr>
              <a:t>Vasulka</a:t>
            </a:r>
            <a:r>
              <a:rPr lang="cs-CZ" sz="1600" b="0" i="0" dirty="0">
                <a:effectLst/>
              </a:rPr>
              <a:t> Live Archive [online]. Brno: Masaryk University [cit. </a:t>
            </a:r>
            <a:r>
              <a:rPr lang="cs-CZ" sz="1600" b="0" i="0" dirty="0" err="1">
                <a:effectLst/>
              </a:rPr>
              <a:t>year-month-day</a:t>
            </a:r>
            <a:r>
              <a:rPr lang="cs-CZ" sz="1600" b="0" i="0" dirty="0">
                <a:effectLst/>
              </a:rPr>
              <a:t>]. </a:t>
            </a:r>
            <a:r>
              <a:rPr lang="cs-CZ" sz="1600" b="0" i="0" dirty="0" err="1">
                <a:effectLst/>
              </a:rPr>
              <a:t>Available</a:t>
            </a:r>
            <a:r>
              <a:rPr lang="cs-CZ" sz="1600" b="0" i="0" dirty="0">
                <a:effectLst/>
              </a:rPr>
              <a:t> </a:t>
            </a:r>
            <a:r>
              <a:rPr lang="cs-CZ" sz="1600" b="0" i="0" dirty="0" err="1">
                <a:effectLst/>
              </a:rPr>
              <a:t>from</a:t>
            </a:r>
            <a:r>
              <a:rPr lang="cs-CZ" sz="1600" b="0" i="0" dirty="0">
                <a:effectLst/>
              </a:rPr>
              <a:t>: vasulkalivearchive.net</a:t>
            </a:r>
            <a:endParaRPr lang="cs-CZ" sz="1600" b="1" dirty="0">
              <a:cs typeface="Arial"/>
            </a:endParaRPr>
          </a:p>
          <a:p>
            <a:pPr marL="251460" indent="-179705">
              <a:lnSpc>
                <a:spcPct val="100000"/>
              </a:lnSpc>
            </a:pPr>
            <a:endParaRPr lang="cs-CZ" sz="2000" b="1">
              <a:cs typeface="Arial"/>
            </a:endParaRPr>
          </a:p>
          <a:p>
            <a:pPr marL="71755" indent="0">
              <a:lnSpc>
                <a:spcPct val="100000"/>
              </a:lnSpc>
              <a:buNone/>
            </a:pPr>
            <a:endParaRPr lang="cs-CZ" sz="2000">
              <a:cs typeface="Arial"/>
            </a:endParaRPr>
          </a:p>
          <a:p>
            <a:pPr marL="71755" indent="0">
              <a:lnSpc>
                <a:spcPct val="100000"/>
              </a:lnSpc>
              <a:buNone/>
            </a:pPr>
            <a:r>
              <a:rPr lang="cs-CZ" sz="1600" b="1" i="0" dirty="0">
                <a:effectLst/>
              </a:rPr>
              <a:t>E-mail: </a:t>
            </a:r>
            <a:endParaRPr lang="cs-CZ" sz="1600" b="1" i="0" dirty="0">
              <a:effectLst/>
              <a:cs typeface="Arial"/>
            </a:endParaRPr>
          </a:p>
          <a:p>
            <a:pPr marL="71755" indent="0">
              <a:lnSpc>
                <a:spcPct val="100000"/>
              </a:lnSpc>
              <a:buNone/>
            </a:pPr>
            <a:r>
              <a:rPr lang="cs-CZ" sz="1600" dirty="0"/>
              <a:t>horakova</a:t>
            </a:r>
            <a:r>
              <a:rPr lang="cs-CZ" sz="1600" b="0" i="0" dirty="0">
                <a:effectLst/>
              </a:rPr>
              <a:t>@phil.muni.cz</a:t>
            </a:r>
            <a:r>
              <a:rPr lang="cs-CZ" sz="1600" dirty="0"/>
              <a:t> </a:t>
            </a:r>
            <a:endParaRPr lang="cs-CZ" sz="1600" b="0" i="0">
              <a:effectLst/>
              <a:cs typeface="Arial"/>
            </a:endParaRPr>
          </a:p>
          <a:p>
            <a:pPr marL="71755" indent="0">
              <a:lnSpc>
                <a:spcPct val="100000"/>
              </a:lnSpc>
              <a:buNone/>
            </a:pPr>
            <a:r>
              <a:rPr lang="cs-CZ" sz="1600" dirty="0">
                <a:cs typeface="Arial"/>
              </a:rPr>
              <a:t>stepan.miklanek@vut.cz</a:t>
            </a:r>
          </a:p>
          <a:p>
            <a:pPr marL="71755" indent="0">
              <a:lnSpc>
                <a:spcPct val="100000"/>
              </a:lnSpc>
              <a:buNone/>
            </a:pPr>
            <a:endParaRPr lang="cs-CZ" sz="2000">
              <a:cs typeface="Arial"/>
            </a:endParaRPr>
          </a:p>
          <a:p>
            <a:pPr marL="251460" indent="-179705">
              <a:lnSpc>
                <a:spcPct val="100000"/>
              </a:lnSpc>
            </a:pPr>
            <a:endParaRPr lang="cs-CZ" sz="2000">
              <a:cs typeface="Arial"/>
            </a:endParaRPr>
          </a:p>
          <a:p>
            <a:pPr marL="251460" indent="-179705"/>
            <a:endParaRPr lang="cs-CZ">
              <a:cs typeface="Arial"/>
            </a:endParaRPr>
          </a:p>
        </p:txBody>
      </p:sp>
      <p:pic>
        <p:nvPicPr>
          <p:cNvPr id="6" name="Obrázek 5" descr="Obsah obrázku text, snímek obrazovky, Písmo, vzor&#10;&#10;Popis se vygeneroval automaticky.">
            <a:extLst>
              <a:ext uri="{FF2B5EF4-FFF2-40B4-BE49-F238E27FC236}">
                <a16:creationId xmlns:a16="http://schemas.microsoft.com/office/drawing/2014/main" id="{0551EAB0-2482-7D81-4BB7-432DA8B6CE18}"/>
              </a:ext>
            </a:extLst>
          </p:cNvPr>
          <p:cNvPicPr>
            <a:picLocks noChangeAspect="1"/>
          </p:cNvPicPr>
          <p:nvPr/>
        </p:nvPicPr>
        <p:blipFill>
          <a:blip r:embed="rId3"/>
          <a:stretch>
            <a:fillRect/>
          </a:stretch>
        </p:blipFill>
        <p:spPr>
          <a:xfrm>
            <a:off x="7426777" y="1169095"/>
            <a:ext cx="4112939" cy="4853836"/>
          </a:xfrm>
          <a:prstGeom prst="rect">
            <a:avLst/>
          </a:prstGeom>
        </p:spPr>
      </p:pic>
    </p:spTree>
    <p:extLst>
      <p:ext uri="{BB962C8B-B14F-4D97-AF65-F5344CB8AC3E}">
        <p14:creationId xmlns:p14="http://schemas.microsoft.com/office/powerpoint/2010/main" val="3564676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060FAE6-4A2D-933C-3A64-23603923768E}"/>
              </a:ext>
            </a:extLst>
          </p:cNvPr>
          <p:cNvSpPr>
            <a:spLocks noGrp="1"/>
          </p:cNvSpPr>
          <p:nvPr>
            <p:ph type="ftr" sz="quarter" idx="10"/>
          </p:nvPr>
        </p:nvSpPr>
        <p:spPr>
          <a:xfrm>
            <a:off x="720000" y="6228000"/>
            <a:ext cx="7920000" cy="252000"/>
          </a:xfrm>
        </p:spPr>
        <p:txBody>
          <a:bodyPr wrap="square" anchor="ctr">
            <a:normAutofit/>
          </a:bodyPr>
          <a:lstStyle/>
          <a:p>
            <a:pPr>
              <a:lnSpc>
                <a:spcPct val="90000"/>
              </a:lnSpc>
              <a:spcAft>
                <a:spcPts val="600"/>
              </a:spcAft>
            </a:pPr>
            <a:r>
              <a:rPr lang="en-GB" sz="900"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1325AFAD-B14E-7130-E217-CD8AA637DE90}"/>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38</a:t>
            </a:fld>
            <a:endParaRPr lang="en-GB" altLang="cs-CZ" noProof="0"/>
          </a:p>
        </p:txBody>
      </p:sp>
      <p:sp>
        <p:nvSpPr>
          <p:cNvPr id="14" name="Title 3">
            <a:extLst>
              <a:ext uri="{FF2B5EF4-FFF2-40B4-BE49-F238E27FC236}">
                <a16:creationId xmlns:a16="http://schemas.microsoft.com/office/drawing/2014/main" id="{65E209B3-E1D6-0EF9-0A74-1F26D22D9521}"/>
              </a:ext>
            </a:extLst>
          </p:cNvPr>
          <p:cNvSpPr>
            <a:spLocks noGrp="1"/>
          </p:cNvSpPr>
          <p:nvPr>
            <p:ph type="title"/>
          </p:nvPr>
        </p:nvSpPr>
        <p:spPr>
          <a:xfrm>
            <a:off x="720000" y="720000"/>
            <a:ext cx="10753200" cy="451576"/>
          </a:xfrm>
        </p:spPr>
        <p:txBody>
          <a:bodyPr/>
          <a:lstStyle/>
          <a:p>
            <a:r>
              <a:rPr lang="cs-CZ">
                <a:highlight>
                  <a:srgbClr val="FFFF00"/>
                </a:highlight>
              </a:rPr>
              <a:t>VR </a:t>
            </a:r>
            <a:r>
              <a:rPr lang="cs-CZ" err="1">
                <a:highlight>
                  <a:srgbClr val="FFFF00"/>
                </a:highlight>
              </a:rPr>
              <a:t>Vasulka</a:t>
            </a:r>
            <a:r>
              <a:rPr lang="cs-CZ">
                <a:highlight>
                  <a:srgbClr val="FFFF00"/>
                </a:highlight>
              </a:rPr>
              <a:t> Live Archive </a:t>
            </a:r>
            <a:endParaRPr lang="en-US">
              <a:highlight>
                <a:srgbClr val="FFFF00"/>
              </a:highlight>
            </a:endParaRPr>
          </a:p>
        </p:txBody>
      </p:sp>
      <p:pic>
        <p:nvPicPr>
          <p:cNvPr id="7" name="Zástupný obsah 6" descr="Obsah obrázku oblečení, zeď, Lidská tvář, interiér&#10;&#10;Popis byl vytvořen automaticky">
            <a:extLst>
              <a:ext uri="{FF2B5EF4-FFF2-40B4-BE49-F238E27FC236}">
                <a16:creationId xmlns:a16="http://schemas.microsoft.com/office/drawing/2014/main" id="{432A6E6E-B92F-98B3-5763-01964BFCABD2}"/>
              </a:ext>
            </a:extLst>
          </p:cNvPr>
          <p:cNvPicPr>
            <a:picLocks noGrp="1" noChangeAspect="1"/>
          </p:cNvPicPr>
          <p:nvPr>
            <p:ph idx="29"/>
          </p:nvPr>
        </p:nvPicPr>
        <p:blipFill rotWithShape="1">
          <a:blip r:embed="rId2" cstate="print">
            <a:extLst>
              <a:ext uri="{28A0092B-C50C-407E-A947-70E740481C1C}">
                <a14:useLocalDpi xmlns:a14="http://schemas.microsoft.com/office/drawing/2010/main" val="0"/>
              </a:ext>
            </a:extLst>
          </a:blip>
          <a:srcRect l="15837" r="3" b="3"/>
          <a:stretch/>
        </p:blipFill>
        <p:spPr>
          <a:xfrm>
            <a:off x="720000" y="1701505"/>
            <a:ext cx="5219998" cy="4139998"/>
          </a:xfrm>
          <a:noFill/>
        </p:spPr>
      </p:pic>
      <p:pic>
        <p:nvPicPr>
          <p:cNvPr id="9" name="Obrázek 8" descr="Obsah obrázku zeď, interiér, konvice na čaj, kotel&#10;&#10;Popis byl vytvořen automaticky">
            <a:extLst>
              <a:ext uri="{FF2B5EF4-FFF2-40B4-BE49-F238E27FC236}">
                <a16:creationId xmlns:a16="http://schemas.microsoft.com/office/drawing/2014/main" id="{141E4BFE-51A8-8BB2-0209-62688F570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72" r="4367" b="3"/>
          <a:stretch/>
        </p:blipFill>
        <p:spPr>
          <a:xfrm>
            <a:off x="6251280" y="1701505"/>
            <a:ext cx="5219998" cy="4139998"/>
          </a:xfrm>
          <a:prstGeom prst="rect">
            <a:avLst/>
          </a:prstGeom>
          <a:noFill/>
        </p:spPr>
      </p:pic>
    </p:spTree>
    <p:extLst>
      <p:ext uri="{BB962C8B-B14F-4D97-AF65-F5344CB8AC3E}">
        <p14:creationId xmlns:p14="http://schemas.microsoft.com/office/powerpoint/2010/main" val="4074068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4</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2400" kern="100">
                <a:effectLst/>
                <a:highlight>
                  <a:srgbClr val="FFFFFF"/>
                </a:highlight>
              </a:rPr>
              <a:t>Curating the </a:t>
            </a:r>
            <a:r>
              <a:rPr lang="en-US" sz="3200" kern="100" err="1">
                <a:effectLst/>
                <a:highlight>
                  <a:srgbClr val="FFFF00"/>
                </a:highlight>
              </a:rPr>
              <a:t>Vasulka</a:t>
            </a:r>
            <a:r>
              <a:rPr lang="en-US" sz="3200" kern="100">
                <a:effectLst/>
                <a:highlight>
                  <a:srgbClr val="FFFF00"/>
                </a:highlight>
              </a:rPr>
              <a:t> Live Archive </a:t>
            </a:r>
            <a:r>
              <a:rPr lang="en-US" sz="2400" kern="100">
                <a:effectLst/>
                <a:highlight>
                  <a:srgbClr val="FFFFFF"/>
                </a:highlight>
              </a:rPr>
              <a:t>on the Remnants of Video Art</a:t>
            </a:r>
            <a:br>
              <a:rPr lang="cs-CZ" sz="2400" kern="100">
                <a:effectLst/>
                <a:highlight>
                  <a:srgbClr val="FFFFFF"/>
                </a:highlight>
              </a:rPr>
            </a:br>
            <a:r>
              <a:rPr lang="cs-CZ" sz="3200" kern="100" err="1">
                <a:effectLst/>
                <a:highlight>
                  <a:srgbClr val="00FF00"/>
                </a:highlight>
              </a:rPr>
              <a:t>Exhibition</a:t>
            </a:r>
            <a:r>
              <a:rPr lang="cs-CZ" sz="3200" kern="100">
                <a:effectLst/>
                <a:highlight>
                  <a:srgbClr val="00FF00"/>
                </a:highlight>
              </a:rPr>
              <a:t> </a:t>
            </a:r>
            <a:r>
              <a:rPr lang="cs-CZ" sz="3200" kern="100" err="1">
                <a:effectLst/>
                <a:highlight>
                  <a:srgbClr val="00FF00"/>
                </a:highlight>
              </a:rPr>
              <a:t>Vasulka</a:t>
            </a:r>
            <a:r>
              <a:rPr lang="cs-CZ" sz="3200" kern="100">
                <a:effectLst/>
                <a:highlight>
                  <a:srgbClr val="00FF00"/>
                </a:highlight>
              </a:rPr>
              <a:t> Live Archive / </a:t>
            </a:r>
            <a:r>
              <a:rPr lang="cs-CZ" sz="3200" kern="100" err="1">
                <a:effectLst/>
                <a:highlight>
                  <a:srgbClr val="00FF00"/>
                </a:highlight>
              </a:rPr>
              <a:t>Interfaces</a:t>
            </a:r>
            <a:endParaRPr lang="en-GB" sz="2400">
              <a:highlight>
                <a:srgbClr val="00FF00"/>
              </a:highlight>
            </a:endParaRPr>
          </a:p>
        </p:txBody>
      </p:sp>
      <p:pic>
        <p:nvPicPr>
          <p:cNvPr id="17" name="Zástupný obsah 16" descr="Obsah obrázku oblečení, zelené, osoba&#10;&#10;Popis byl vytvořen automaticky">
            <a:extLst>
              <a:ext uri="{FF2B5EF4-FFF2-40B4-BE49-F238E27FC236}">
                <a16:creationId xmlns:a16="http://schemas.microsoft.com/office/drawing/2014/main" id="{E48CBE56-61E9-33AC-61F0-D4300224F4C7}"/>
              </a:ext>
            </a:extLst>
          </p:cNvPr>
          <p:cNvPicPr>
            <a:picLocks noGrp="1" noChangeAspect="1"/>
          </p:cNvPicPr>
          <p:nvPr>
            <p:ph idx="29"/>
          </p:nvPr>
        </p:nvPicPr>
        <p:blipFill rotWithShape="1">
          <a:blip r:embed="rId2" cstate="print">
            <a:extLst>
              <a:ext uri="{28A0092B-C50C-407E-A947-70E740481C1C}">
                <a14:useLocalDpi xmlns:a14="http://schemas.microsoft.com/office/drawing/2010/main" val="0"/>
              </a:ext>
            </a:extLst>
          </a:blip>
          <a:srcRect l="10998" r="4841" b="3"/>
          <a:stretch/>
        </p:blipFill>
        <p:spPr>
          <a:xfrm>
            <a:off x="720000" y="1811674"/>
            <a:ext cx="5219998" cy="4139998"/>
          </a:xfrm>
          <a:noFill/>
        </p:spPr>
      </p:pic>
      <p:pic>
        <p:nvPicPr>
          <p:cNvPr id="15" name="Zástupný obsah 14" descr="Obsah obrázku zeď, interiér, oblečení, strop&#10;&#10;Popis byl vytvořen automaticky">
            <a:extLst>
              <a:ext uri="{FF2B5EF4-FFF2-40B4-BE49-F238E27FC236}">
                <a16:creationId xmlns:a16="http://schemas.microsoft.com/office/drawing/2014/main" id="{3FC33A19-9972-702B-EA06-4B9F4BE05752}"/>
              </a:ext>
            </a:extLst>
          </p:cNvPr>
          <p:cNvPicPr>
            <a:picLocks noGrp="1" noChangeAspect="1"/>
          </p:cNvPicPr>
          <p:nvPr>
            <p:ph idx="30"/>
          </p:nvPr>
        </p:nvPicPr>
        <p:blipFill rotWithShape="1">
          <a:blip r:embed="rId3" cstate="print">
            <a:extLst>
              <a:ext uri="{28A0092B-C50C-407E-A947-70E740481C1C}">
                <a14:useLocalDpi xmlns:a14="http://schemas.microsoft.com/office/drawing/2010/main" val="0"/>
              </a:ext>
            </a:extLst>
          </a:blip>
          <a:srcRect l="6314" r="9525" b="3"/>
          <a:stretch/>
        </p:blipFill>
        <p:spPr>
          <a:xfrm>
            <a:off x="6096000" y="1811674"/>
            <a:ext cx="5219998" cy="4139998"/>
          </a:xfrm>
          <a:noFill/>
        </p:spPr>
      </p:pic>
    </p:spTree>
    <p:extLst>
      <p:ext uri="{BB962C8B-B14F-4D97-AF65-F5344CB8AC3E}">
        <p14:creationId xmlns:p14="http://schemas.microsoft.com/office/powerpoint/2010/main" val="1391465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5</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2400" kern="100">
                <a:effectLst/>
                <a:highlight>
                  <a:srgbClr val="FFFFFF"/>
                </a:highlight>
              </a:rPr>
              <a:t>Curating the </a:t>
            </a:r>
            <a:r>
              <a:rPr lang="en-US" sz="3200" kern="100" err="1">
                <a:effectLst/>
                <a:highlight>
                  <a:srgbClr val="FFFF00"/>
                </a:highlight>
              </a:rPr>
              <a:t>Vasulka</a:t>
            </a:r>
            <a:r>
              <a:rPr lang="en-US" sz="3200" kern="100">
                <a:effectLst/>
                <a:highlight>
                  <a:srgbClr val="FFFF00"/>
                </a:highlight>
              </a:rPr>
              <a:t> Live Archive </a:t>
            </a:r>
            <a:r>
              <a:rPr lang="en-US" sz="2400" kern="100">
                <a:effectLst/>
                <a:highlight>
                  <a:srgbClr val="FFFFFF"/>
                </a:highlight>
              </a:rPr>
              <a:t>on the Remnants of Video Art</a:t>
            </a:r>
            <a:br>
              <a:rPr lang="cs-CZ" sz="2400" kern="100">
                <a:effectLst/>
                <a:highlight>
                  <a:srgbClr val="FFFFFF"/>
                </a:highlight>
              </a:rPr>
            </a:br>
            <a:r>
              <a:rPr lang="cs-CZ" sz="3200" kern="100" err="1">
                <a:effectLst/>
                <a:highlight>
                  <a:srgbClr val="00FF00"/>
                </a:highlight>
              </a:rPr>
              <a:t>Videomapping</a:t>
            </a:r>
            <a:endParaRPr lang="en-GB" sz="2400">
              <a:highlight>
                <a:srgbClr val="00FF00"/>
              </a:highlight>
            </a:endParaRPr>
          </a:p>
        </p:txBody>
      </p:sp>
      <p:pic>
        <p:nvPicPr>
          <p:cNvPr id="10" name="Zástupný obsah 9" descr="Obsah obrázku text, snímek obrazovky, elektronika, Elektronické zařízení&#10;&#10;Popis byl vytvořen automaticky">
            <a:extLst>
              <a:ext uri="{FF2B5EF4-FFF2-40B4-BE49-F238E27FC236}">
                <a16:creationId xmlns:a16="http://schemas.microsoft.com/office/drawing/2014/main" id="{66883862-A9CB-65F9-D2B5-C38E71CAE20A}"/>
              </a:ext>
            </a:extLst>
          </p:cNvPr>
          <p:cNvPicPr>
            <a:picLocks noGrp="1" noChangeAspect="1"/>
          </p:cNvPicPr>
          <p:nvPr>
            <p:ph idx="29"/>
          </p:nvPr>
        </p:nvPicPr>
        <p:blipFill>
          <a:blip r:embed="rId2">
            <a:extLst>
              <a:ext uri="{28A0092B-C50C-407E-A947-70E740481C1C}">
                <a14:useLocalDpi xmlns:a14="http://schemas.microsoft.com/office/drawing/2010/main" val="0"/>
              </a:ext>
            </a:extLst>
          </a:blip>
          <a:stretch>
            <a:fillRect/>
          </a:stretch>
        </p:blipFill>
        <p:spPr>
          <a:xfrm>
            <a:off x="719999" y="1792873"/>
            <a:ext cx="7969757" cy="4182818"/>
          </a:xfrm>
        </p:spPr>
      </p:pic>
      <p:pic>
        <p:nvPicPr>
          <p:cNvPr id="14" name="Obrázek 13" descr="Obsah obrázku diagram, Plán, Technický výkres, schématické&#10;&#10;Popis byl vytvořen automaticky">
            <a:extLst>
              <a:ext uri="{FF2B5EF4-FFF2-40B4-BE49-F238E27FC236}">
                <a16:creationId xmlns:a16="http://schemas.microsoft.com/office/drawing/2014/main" id="{99519434-6980-625B-3ABA-816942A18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9757" y="1694720"/>
            <a:ext cx="3501518" cy="2141010"/>
          </a:xfrm>
          <a:prstGeom prst="rect">
            <a:avLst/>
          </a:prstGeom>
        </p:spPr>
      </p:pic>
    </p:spTree>
    <p:extLst>
      <p:ext uri="{BB962C8B-B14F-4D97-AF65-F5344CB8AC3E}">
        <p14:creationId xmlns:p14="http://schemas.microsoft.com/office/powerpoint/2010/main" val="76891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6</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sz="2400" kern="100">
                <a:effectLst/>
                <a:highlight>
                  <a:srgbClr val="FFFFFF"/>
                </a:highlight>
              </a:rPr>
              <a:t>Curating the </a:t>
            </a:r>
            <a:r>
              <a:rPr lang="en-US" sz="3200" kern="100" err="1">
                <a:effectLst/>
                <a:highlight>
                  <a:srgbClr val="FFFFFF"/>
                </a:highlight>
              </a:rPr>
              <a:t>Vasulka</a:t>
            </a:r>
            <a:r>
              <a:rPr lang="en-US" sz="3200" kern="100">
                <a:effectLst/>
                <a:highlight>
                  <a:srgbClr val="FFFFFF"/>
                </a:highlight>
              </a:rPr>
              <a:t> Live Archive </a:t>
            </a:r>
            <a:r>
              <a:rPr lang="en-US" sz="2400" kern="100">
                <a:effectLst/>
                <a:highlight>
                  <a:srgbClr val="FFFFFF"/>
                </a:highlight>
              </a:rPr>
              <a:t>on the Remnants of Video Art</a:t>
            </a:r>
            <a:br>
              <a:rPr lang="cs-CZ" sz="2400" kern="100">
                <a:effectLst/>
                <a:highlight>
                  <a:srgbClr val="FFFFFF"/>
                </a:highlight>
              </a:rPr>
            </a:br>
            <a:r>
              <a:rPr lang="cs-CZ" sz="3200" kern="100" err="1">
                <a:effectLst/>
                <a:highlight>
                  <a:srgbClr val="00FF00"/>
                </a:highlight>
              </a:rPr>
              <a:t>The</a:t>
            </a:r>
            <a:r>
              <a:rPr lang="cs-CZ" sz="3200" kern="100">
                <a:effectLst/>
                <a:highlight>
                  <a:srgbClr val="00FF00"/>
                </a:highlight>
              </a:rPr>
              <a:t> Black Box </a:t>
            </a:r>
            <a:r>
              <a:rPr lang="cs-CZ" sz="3200" kern="100" err="1">
                <a:effectLst/>
                <a:highlight>
                  <a:srgbClr val="00FF00"/>
                </a:highlight>
              </a:rPr>
              <a:t>Book</a:t>
            </a:r>
            <a:endParaRPr lang="en-GB" sz="2400">
              <a:highlight>
                <a:srgbClr val="00FF00"/>
              </a:highlight>
            </a:endParaRPr>
          </a:p>
        </p:txBody>
      </p:sp>
      <p:pic>
        <p:nvPicPr>
          <p:cNvPr id="9" name="Obrázek 8" descr="Obsah obrázku text, Písmo, diagram, grafický design&#10;&#10;Popis byl vytvořen automaticky">
            <a:extLst>
              <a:ext uri="{FF2B5EF4-FFF2-40B4-BE49-F238E27FC236}">
                <a16:creationId xmlns:a16="http://schemas.microsoft.com/office/drawing/2014/main" id="{FBB4E6EC-9DCB-8D3A-A203-BEB4451AD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1" y="1754277"/>
            <a:ext cx="4335618" cy="4383724"/>
          </a:xfrm>
          <a:prstGeom prst="rect">
            <a:avLst/>
          </a:prstGeom>
        </p:spPr>
      </p:pic>
      <p:pic>
        <p:nvPicPr>
          <p:cNvPr id="17" name="Zástupný obsah 16" descr="Obsah obrázku text, plakát, Lidská tvář, grafický design&#10;&#10;Popis byl vytvořen automaticky">
            <a:extLst>
              <a:ext uri="{FF2B5EF4-FFF2-40B4-BE49-F238E27FC236}">
                <a16:creationId xmlns:a16="http://schemas.microsoft.com/office/drawing/2014/main" id="{59C94646-BF45-181C-1596-C7C23C42241C}"/>
              </a:ext>
            </a:extLst>
          </p:cNvPr>
          <p:cNvPicPr>
            <a:picLocks noGrp="1" noChangeAspect="1"/>
          </p:cNvPicPr>
          <p:nvPr>
            <p:ph idx="29"/>
          </p:nvPr>
        </p:nvPicPr>
        <p:blipFill>
          <a:blip r:embed="rId3">
            <a:extLst>
              <a:ext uri="{28A0092B-C50C-407E-A947-70E740481C1C}">
                <a14:useLocalDpi xmlns:a14="http://schemas.microsoft.com/office/drawing/2010/main" val="0"/>
              </a:ext>
            </a:extLst>
          </a:blip>
          <a:stretch>
            <a:fillRect/>
          </a:stretch>
        </p:blipFill>
        <p:spPr>
          <a:xfrm>
            <a:off x="5389222" y="1754277"/>
            <a:ext cx="2862412" cy="4403712"/>
          </a:xfrm>
        </p:spPr>
      </p:pic>
    </p:spTree>
    <p:extLst>
      <p:ext uri="{BB962C8B-B14F-4D97-AF65-F5344CB8AC3E}">
        <p14:creationId xmlns:p14="http://schemas.microsoft.com/office/powerpoint/2010/main" val="267030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p:txBody>
          <a:bodyPr/>
          <a:lstStyle/>
          <a:p>
            <a:fld id="{0970407D-EE58-4A0B-824B-1D3AE42DD9CF}" type="slidenum">
              <a:rPr lang="en-GB" altLang="cs-CZ" noProof="0" smtClean="0"/>
              <a:pPr/>
              <a:t>7</a:t>
            </a:fld>
            <a:endParaRPr lang="en-GB" altLang="cs-CZ" noProof="0"/>
          </a:p>
        </p:txBody>
      </p:sp>
      <p:sp>
        <p:nvSpPr>
          <p:cNvPr id="8" name="Zástupný obsah 7">
            <a:extLst>
              <a:ext uri="{FF2B5EF4-FFF2-40B4-BE49-F238E27FC236}">
                <a16:creationId xmlns:a16="http://schemas.microsoft.com/office/drawing/2014/main" id="{DB2D062F-A011-D2DE-213A-6D3E8B796381}"/>
              </a:ext>
            </a:extLst>
          </p:cNvPr>
          <p:cNvSpPr>
            <a:spLocks noGrp="1"/>
          </p:cNvSpPr>
          <p:nvPr>
            <p:ph idx="29"/>
          </p:nvPr>
        </p:nvSpPr>
        <p:spPr>
          <a:xfrm>
            <a:off x="720000" y="1162733"/>
            <a:ext cx="10032463" cy="4257566"/>
          </a:xfrm>
        </p:spPr>
        <p:txBody>
          <a:bodyPr/>
          <a:lstStyle/>
          <a:p>
            <a:pPr marL="72000" indent="0">
              <a:buNone/>
            </a:pPr>
            <a:endParaRPr kumimoji="0" lang="cs-CZ" sz="6000" b="1" i="0" u="none" strike="noStrike" kern="100" cap="none" spc="0" normalizeH="0" baseline="0" noProof="0">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endParaRPr>
          </a:p>
          <a:p>
            <a:pPr marL="72000" indent="0">
              <a:lnSpc>
                <a:spcPct val="100000"/>
              </a:lnSpc>
              <a:buNone/>
            </a:pPr>
            <a:r>
              <a:rPr kumimoji="0" lang="en-US" sz="4800" b="1" i="0" u="none" strike="noStrike" kern="100" cap="none" spc="0" normalizeH="0" baseline="0" noProof="0">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rPr>
              <a:t>Curating the </a:t>
            </a:r>
            <a:r>
              <a:rPr kumimoji="0" lang="en-US" sz="4800" b="1" i="0" u="none" strike="noStrike" kern="100" cap="none" spc="0" normalizeH="0" baseline="0" noProof="0" err="1">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rPr>
              <a:t>Vasulka</a:t>
            </a:r>
            <a:r>
              <a:rPr kumimoji="0" lang="en-US" sz="4800" b="1" i="0" u="none" strike="noStrike" kern="100" cap="none" spc="0" normalizeH="0" baseline="0" noProof="0">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rPr>
              <a:t> Live Archive </a:t>
            </a:r>
            <a:endParaRPr kumimoji="0" lang="cs-CZ" sz="4800" b="1" i="0" u="none" strike="noStrike" kern="100" cap="none" spc="0" normalizeH="0" baseline="0" noProof="0">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endParaRPr>
          </a:p>
          <a:p>
            <a:pPr marL="72000" indent="0">
              <a:lnSpc>
                <a:spcPct val="100000"/>
              </a:lnSpc>
              <a:buNone/>
            </a:pPr>
            <a:r>
              <a:rPr kumimoji="0" lang="en-US" sz="4800" b="1" i="0" u="none" strike="noStrike" kern="100" cap="none" spc="0" normalizeH="0" baseline="0" noProof="0">
                <a:ln>
                  <a:noFill/>
                </a:ln>
                <a:solidFill>
                  <a:srgbClr val="0000DC"/>
                </a:solidFill>
                <a:effectLst/>
                <a:highlight>
                  <a:srgbClr val="FFFFFF"/>
                </a:highlight>
                <a:uLnTx/>
                <a:uFillTx/>
                <a:latin typeface="Arial"/>
                <a:ea typeface="Times New Roman" panose="02020603050405020304" pitchFamily="18" charset="0"/>
                <a:cs typeface="Times New Roman" panose="02020603050405020304" pitchFamily="18" charset="0"/>
              </a:rPr>
              <a:t>on the Remnants of Video Art</a:t>
            </a:r>
            <a:br>
              <a:rPr kumimoji="0" lang="cs-CZ" sz="1800" b="1" i="0" u="none" strike="noStrike" kern="100" cap="none" spc="0" normalizeH="0" baseline="0" noProof="0">
                <a:ln>
                  <a:noFill/>
                </a:ln>
                <a:solidFill>
                  <a:srgbClr val="0000DC"/>
                </a:solidFill>
                <a:effectLst/>
                <a:uLnTx/>
                <a:uFillTx/>
                <a:latin typeface="Aptos" panose="020B0004020202020204" pitchFamily="34" charset="0"/>
                <a:ea typeface="Aptos" panose="020B0004020202020204" pitchFamily="34" charset="0"/>
                <a:cs typeface="Times New Roman" panose="02020603050405020304" pitchFamily="18" charset="0"/>
              </a:rPr>
            </a:br>
            <a:br>
              <a:rPr kumimoji="0" lang="cs-CZ" sz="4400" b="1" i="0" u="none" strike="noStrike" kern="0" cap="none" spc="0" normalizeH="0" baseline="0" noProof="0">
                <a:ln>
                  <a:noFill/>
                </a:ln>
                <a:solidFill>
                  <a:srgbClr val="0000DC"/>
                </a:solidFill>
                <a:effectLst/>
                <a:uLnTx/>
                <a:uFillTx/>
                <a:latin typeface="Arial"/>
                <a:ea typeface="+mj-ea"/>
                <a:cs typeface="+mj-cs"/>
              </a:rPr>
            </a:br>
            <a:endParaRPr lang="cs-CZ" sz="4400" b="1">
              <a:solidFill>
                <a:srgbClr val="0000DC"/>
              </a:solidFill>
            </a:endParaRPr>
          </a:p>
        </p:txBody>
      </p:sp>
    </p:spTree>
    <p:extLst>
      <p:ext uri="{BB962C8B-B14F-4D97-AF65-F5344CB8AC3E}">
        <p14:creationId xmlns:p14="http://schemas.microsoft.com/office/powerpoint/2010/main" val="66226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A64997-6C79-FB4F-C243-790BE5FE2879}"/>
              </a:ext>
            </a:extLst>
          </p:cNvPr>
          <p:cNvSpPr>
            <a:spLocks noGrp="1"/>
          </p:cNvSpPr>
          <p:nvPr>
            <p:ph type="ftr" sz="quarter" idx="10"/>
          </p:nvPr>
        </p:nvSpPr>
        <p:spPr>
          <a:xfrm>
            <a:off x="720000" y="6228000"/>
            <a:ext cx="7920000" cy="252000"/>
          </a:xfrm>
        </p:spPr>
        <p:txBody>
          <a:bodyPr wrap="square" anchor="ctr">
            <a:normAutofit fontScale="85000" lnSpcReduction="20000"/>
          </a:bodyPr>
          <a:lstStyle/>
          <a:p>
            <a:pPr>
              <a:spcAft>
                <a:spcPts val="600"/>
              </a:spcAft>
            </a:pPr>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9181B64A-5DE9-24D0-F28A-0B70F41553A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en-GB" altLang="cs-CZ" noProof="0" smtClean="0"/>
              <a:pPr>
                <a:spcAft>
                  <a:spcPts val="600"/>
                </a:spcAft>
              </a:pPr>
              <a:t>8</a:t>
            </a:fld>
            <a:endParaRPr lang="en-GB" altLang="cs-CZ" noProof="0"/>
          </a:p>
        </p:txBody>
      </p:sp>
      <p:sp>
        <p:nvSpPr>
          <p:cNvPr id="4" name="Nadpis 3">
            <a:extLst>
              <a:ext uri="{FF2B5EF4-FFF2-40B4-BE49-F238E27FC236}">
                <a16:creationId xmlns:a16="http://schemas.microsoft.com/office/drawing/2014/main" id="{0CD936C9-4D1D-4403-F50A-C4CCD8D8EA2F}"/>
              </a:ext>
            </a:extLst>
          </p:cNvPr>
          <p:cNvSpPr>
            <a:spLocks noGrp="1"/>
          </p:cNvSpPr>
          <p:nvPr>
            <p:ph type="title"/>
          </p:nvPr>
        </p:nvSpPr>
        <p:spPr>
          <a:xfrm>
            <a:off x="720000" y="720000"/>
            <a:ext cx="10753200" cy="451576"/>
          </a:xfrm>
        </p:spPr>
        <p:txBody>
          <a:bodyPr anchor="t">
            <a:noAutofit/>
          </a:bodyPr>
          <a:lstStyle/>
          <a:p>
            <a:r>
              <a:rPr lang="en-US" kern="100">
                <a:effectLst/>
                <a:highlight>
                  <a:srgbClr val="FFFFFF"/>
                </a:highlight>
              </a:rPr>
              <a:t>Curating the </a:t>
            </a:r>
            <a:r>
              <a:rPr lang="en-US" kern="100" err="1">
                <a:effectLst/>
                <a:highlight>
                  <a:srgbClr val="FFFFFF"/>
                </a:highlight>
              </a:rPr>
              <a:t>Vasulka</a:t>
            </a:r>
            <a:r>
              <a:rPr lang="en-US" kern="100">
                <a:effectLst/>
                <a:highlight>
                  <a:srgbClr val="FFFFFF"/>
                </a:highlight>
              </a:rPr>
              <a:t> Live Archive </a:t>
            </a:r>
            <a:br>
              <a:rPr lang="cs-CZ" kern="100">
                <a:effectLst/>
                <a:highlight>
                  <a:srgbClr val="FFFFFF"/>
                </a:highlight>
              </a:rPr>
            </a:br>
            <a:r>
              <a:rPr lang="en-US" kern="100">
                <a:effectLst/>
                <a:highlight>
                  <a:srgbClr val="FFFFFF"/>
                </a:highlight>
              </a:rPr>
              <a:t>on the Remnants of Video Art</a:t>
            </a:r>
            <a:br>
              <a:rPr lang="cs-CZ" sz="2400" kern="100">
                <a:effectLst/>
                <a:highlight>
                  <a:srgbClr val="FFFFFF"/>
                </a:highlight>
              </a:rPr>
            </a:br>
            <a:r>
              <a:rPr lang="en-GB" sz="2800" kern="100">
                <a:effectLst/>
                <a:highlight>
                  <a:srgbClr val="FFFF00"/>
                </a:highlight>
              </a:rPr>
              <a:t>Key words of the presentation</a:t>
            </a:r>
            <a:endParaRPr lang="en-GB" sz="2400">
              <a:highlight>
                <a:srgbClr val="00FF00"/>
              </a:highlight>
            </a:endParaRPr>
          </a:p>
        </p:txBody>
      </p:sp>
      <p:sp>
        <p:nvSpPr>
          <p:cNvPr id="6" name="Zástupný obsah 5">
            <a:extLst>
              <a:ext uri="{FF2B5EF4-FFF2-40B4-BE49-F238E27FC236}">
                <a16:creationId xmlns:a16="http://schemas.microsoft.com/office/drawing/2014/main" id="{E4921A10-786E-8234-AA7D-B85AA80B25D7}"/>
              </a:ext>
            </a:extLst>
          </p:cNvPr>
          <p:cNvSpPr>
            <a:spLocks noGrp="1"/>
          </p:cNvSpPr>
          <p:nvPr>
            <p:ph idx="29"/>
          </p:nvPr>
        </p:nvSpPr>
        <p:spPr>
          <a:xfrm>
            <a:off x="719999" y="2467777"/>
            <a:ext cx="3003701" cy="3373725"/>
          </a:xfrm>
        </p:spPr>
        <p:txBody>
          <a:bodyPr/>
          <a:lstStyle/>
          <a:p>
            <a:pPr marL="72000" indent="0">
              <a:buNone/>
            </a:pPr>
            <a:r>
              <a:rPr lang="en-GB" b="1">
                <a:highlight>
                  <a:srgbClr val="00FF00"/>
                </a:highlight>
              </a:rPr>
              <a:t>Live Archive</a:t>
            </a:r>
          </a:p>
          <a:p>
            <a:pPr marL="72000" indent="0">
              <a:buNone/>
            </a:pPr>
            <a:r>
              <a:rPr lang="en-GB" b="1">
                <a:highlight>
                  <a:srgbClr val="00FF00"/>
                </a:highlight>
              </a:rPr>
              <a:t>Curating</a:t>
            </a:r>
          </a:p>
          <a:p>
            <a:pPr marL="72000" indent="0">
              <a:buNone/>
            </a:pPr>
            <a:r>
              <a:rPr lang="en-GB" b="1">
                <a:highlight>
                  <a:srgbClr val="00FF00"/>
                </a:highlight>
              </a:rPr>
              <a:t>The remnants</a:t>
            </a:r>
          </a:p>
        </p:txBody>
      </p:sp>
      <p:pic>
        <p:nvPicPr>
          <p:cNvPr id="8" name="Obrázek 7">
            <a:extLst>
              <a:ext uri="{FF2B5EF4-FFF2-40B4-BE49-F238E27FC236}">
                <a16:creationId xmlns:a16="http://schemas.microsoft.com/office/drawing/2014/main" id="{5AE0A6FB-79E5-18BA-D549-53D1B5083D7D}"/>
              </a:ext>
            </a:extLst>
          </p:cNvPr>
          <p:cNvPicPr>
            <a:picLocks noChangeAspect="1"/>
          </p:cNvPicPr>
          <p:nvPr/>
        </p:nvPicPr>
        <p:blipFill>
          <a:blip r:embed="rId2"/>
          <a:stretch>
            <a:fillRect/>
          </a:stretch>
        </p:blipFill>
        <p:spPr>
          <a:xfrm>
            <a:off x="6096000" y="1880034"/>
            <a:ext cx="5602274" cy="3961468"/>
          </a:xfrm>
          <a:prstGeom prst="rect">
            <a:avLst/>
          </a:prstGeom>
        </p:spPr>
      </p:pic>
    </p:spTree>
    <p:extLst>
      <p:ext uri="{BB962C8B-B14F-4D97-AF65-F5344CB8AC3E}">
        <p14:creationId xmlns:p14="http://schemas.microsoft.com/office/powerpoint/2010/main" val="275914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4A47563-5E73-6117-6B59-6C78EAA7BC82}"/>
              </a:ext>
            </a:extLst>
          </p:cNvPr>
          <p:cNvSpPr>
            <a:spLocks noGrp="1"/>
          </p:cNvSpPr>
          <p:nvPr>
            <p:ph type="ftr" sz="quarter" idx="10"/>
          </p:nvPr>
        </p:nvSpPr>
        <p:spPr/>
        <p:txBody>
          <a:bodyPr/>
          <a:lstStyle/>
          <a:p>
            <a:r>
              <a:rPr lang="en-GB" noProof="0"/>
              <a:t>Jana Horáková, Štěpán Miklánek (Masaryk University), International Research Sessions / Digital Materiality and Artificial Intelligence, May 13 and 14, 2024 (Milan, Italy).</a:t>
            </a:r>
          </a:p>
        </p:txBody>
      </p:sp>
      <p:sp>
        <p:nvSpPr>
          <p:cNvPr id="3" name="Zástupný symbol pro číslo snímku 2">
            <a:extLst>
              <a:ext uri="{FF2B5EF4-FFF2-40B4-BE49-F238E27FC236}">
                <a16:creationId xmlns:a16="http://schemas.microsoft.com/office/drawing/2014/main" id="{59E264D9-71A2-0668-4DB7-679D19FA6B52}"/>
              </a:ext>
            </a:extLst>
          </p:cNvPr>
          <p:cNvSpPr>
            <a:spLocks noGrp="1"/>
          </p:cNvSpPr>
          <p:nvPr>
            <p:ph type="sldNum" sz="quarter" idx="11"/>
          </p:nvPr>
        </p:nvSpPr>
        <p:spPr/>
        <p:txBody>
          <a:bodyPr/>
          <a:lstStyle/>
          <a:p>
            <a:fld id="{0970407D-EE58-4A0B-824B-1D3AE42DD9CF}" type="slidenum">
              <a:rPr lang="en-GB" altLang="cs-CZ" noProof="0" smtClean="0"/>
              <a:pPr/>
              <a:t>9</a:t>
            </a:fld>
            <a:endParaRPr lang="en-GB" altLang="cs-CZ" noProof="0"/>
          </a:p>
        </p:txBody>
      </p:sp>
      <p:sp>
        <p:nvSpPr>
          <p:cNvPr id="4" name="Nadpis 3">
            <a:extLst>
              <a:ext uri="{FF2B5EF4-FFF2-40B4-BE49-F238E27FC236}">
                <a16:creationId xmlns:a16="http://schemas.microsoft.com/office/drawing/2014/main" id="{B1450AF4-E590-8578-0850-5DE9C615C737}"/>
              </a:ext>
            </a:extLst>
          </p:cNvPr>
          <p:cNvSpPr>
            <a:spLocks noGrp="1"/>
          </p:cNvSpPr>
          <p:nvPr>
            <p:ph type="title"/>
          </p:nvPr>
        </p:nvSpPr>
        <p:spPr>
          <a:xfrm>
            <a:off x="719400" y="2632047"/>
            <a:ext cx="10753200" cy="451576"/>
          </a:xfrm>
        </p:spPr>
        <p:txBody>
          <a:bodyPr/>
          <a:lstStyle/>
          <a:p>
            <a:r>
              <a:rPr lang="en-GB" sz="3600" err="1"/>
              <a:t>Vasulka</a:t>
            </a:r>
            <a:r>
              <a:rPr lang="en-GB" sz="3600"/>
              <a:t> Live Archive</a:t>
            </a:r>
            <a:br>
              <a:rPr lang="en-GB" sz="3600"/>
            </a:br>
            <a:r>
              <a:rPr lang="en-GB" sz="3600">
                <a:solidFill>
                  <a:srgbClr val="0000DC"/>
                </a:solidFill>
                <a:highlight>
                  <a:srgbClr val="FFFF00"/>
                </a:highlight>
              </a:rPr>
              <a:t>Design of the project</a:t>
            </a:r>
          </a:p>
        </p:txBody>
      </p:sp>
      <p:sp>
        <p:nvSpPr>
          <p:cNvPr id="6" name="Vývojový diagram: sloučení 5">
            <a:extLst>
              <a:ext uri="{FF2B5EF4-FFF2-40B4-BE49-F238E27FC236}">
                <a16:creationId xmlns:a16="http://schemas.microsoft.com/office/drawing/2014/main" id="{BC78EA06-3B37-CE1C-F9EE-307382796F03}"/>
              </a:ext>
            </a:extLst>
          </p:cNvPr>
          <p:cNvSpPr/>
          <p:nvPr/>
        </p:nvSpPr>
        <p:spPr bwMode="auto">
          <a:xfrm>
            <a:off x="4491984" y="838395"/>
            <a:ext cx="5994400" cy="5308425"/>
          </a:xfrm>
          <a:prstGeom prst="flowChartMerg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1" i="0" u="none" strike="noStrike" normalizeH="0" baseline="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ndParaRPr>
          </a:p>
        </p:txBody>
      </p:sp>
      <p:sp>
        <p:nvSpPr>
          <p:cNvPr id="8" name="TextovéPole 7">
            <a:extLst>
              <a:ext uri="{FF2B5EF4-FFF2-40B4-BE49-F238E27FC236}">
                <a16:creationId xmlns:a16="http://schemas.microsoft.com/office/drawing/2014/main" id="{85BDD2FC-4A78-2F63-460A-6121615F0F31}"/>
              </a:ext>
            </a:extLst>
          </p:cNvPr>
          <p:cNvSpPr txBox="1"/>
          <p:nvPr/>
        </p:nvSpPr>
        <p:spPr>
          <a:xfrm>
            <a:off x="4802429" y="733474"/>
            <a:ext cx="5373510" cy="3539430"/>
          </a:xfrm>
          <a:prstGeom prst="rect">
            <a:avLst/>
          </a:prstGeom>
          <a:noFill/>
        </p:spPr>
        <p:txBody>
          <a:bodyPr wrap="square" rtlCol="0">
            <a:spAutoFit/>
          </a:bodyPr>
          <a:lstStyle/>
          <a:p>
            <a:pPr algn="ctr"/>
            <a:r>
              <a:rPr lang="en-GB" sz="2800" b="1">
                <a:solidFill>
                  <a:schemeClr val="bg1"/>
                </a:solidFill>
                <a:latin typeface="+mn-lt"/>
              </a:rPr>
              <a:t>Digital humanities</a:t>
            </a:r>
          </a:p>
          <a:p>
            <a:pPr algn="ctr"/>
            <a:endParaRPr lang="en-GB" sz="2800">
              <a:solidFill>
                <a:schemeClr val="bg1"/>
              </a:solidFill>
              <a:latin typeface="+mn-lt"/>
            </a:endParaRPr>
          </a:p>
          <a:p>
            <a:pPr algn="ctr"/>
            <a:r>
              <a:rPr lang="en-GB" sz="2800" b="1">
                <a:solidFill>
                  <a:schemeClr val="bg1"/>
                </a:solidFill>
                <a:latin typeface="+mn-lt"/>
              </a:rPr>
              <a:t>Design thinking</a:t>
            </a:r>
          </a:p>
          <a:p>
            <a:pPr algn="ctr"/>
            <a:endParaRPr lang="en-GB" sz="2800">
              <a:solidFill>
                <a:schemeClr val="bg1"/>
              </a:solidFill>
              <a:latin typeface="+mn-lt"/>
            </a:endParaRPr>
          </a:p>
          <a:p>
            <a:pPr algn="ctr"/>
            <a:r>
              <a:rPr lang="en-GB" sz="2800" b="1">
                <a:solidFill>
                  <a:schemeClr val="bg1"/>
                </a:solidFill>
                <a:latin typeface="+mn-lt"/>
              </a:rPr>
              <a:t>Artificial intelligence / </a:t>
            </a:r>
            <a:endParaRPr lang="cs-CZ" sz="2800" b="1">
              <a:solidFill>
                <a:schemeClr val="bg1"/>
              </a:solidFill>
              <a:latin typeface="+mn-lt"/>
            </a:endParaRPr>
          </a:p>
          <a:p>
            <a:pPr algn="ctr"/>
            <a:r>
              <a:rPr lang="en-GB" sz="2800" b="1">
                <a:solidFill>
                  <a:schemeClr val="bg1"/>
                </a:solidFill>
                <a:latin typeface="+mn-lt"/>
              </a:rPr>
              <a:t>Distant reading</a:t>
            </a:r>
          </a:p>
          <a:p>
            <a:pPr algn="ctr"/>
            <a:endParaRPr lang="en-GB" sz="2800">
              <a:solidFill>
                <a:schemeClr val="bg1"/>
              </a:solidFill>
              <a:latin typeface="+mn-lt"/>
            </a:endParaRPr>
          </a:p>
          <a:p>
            <a:pPr algn="ctr"/>
            <a:r>
              <a:rPr lang="en-GB" sz="2800" b="1">
                <a:solidFill>
                  <a:schemeClr val="bg1"/>
                </a:solidFill>
                <a:latin typeface="+mn-lt"/>
              </a:rPr>
              <a:t>Live archive</a:t>
            </a:r>
          </a:p>
        </p:txBody>
      </p:sp>
    </p:spTree>
    <p:extLst>
      <p:ext uri="{BB962C8B-B14F-4D97-AF65-F5344CB8AC3E}">
        <p14:creationId xmlns:p14="http://schemas.microsoft.com/office/powerpoint/2010/main" val="1639167012"/>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537D0685-485C-4667-BE81-13AAC725A250}" vid="{DA130814-F9B3-4022-8252-F2F2B6A7EA6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muni-arts-prezentace-16-9-en-v10</Template>
  <TotalTime>0</TotalTime>
  <Words>3035</Words>
  <Application>Microsoft Office PowerPoint</Application>
  <PresentationFormat>Širokoúhlá obrazovka</PresentationFormat>
  <Paragraphs>338</Paragraphs>
  <Slides>38</Slides>
  <Notes>0</Notes>
  <HiddenSlides>1</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38</vt:i4>
      </vt:variant>
    </vt:vector>
  </HeadingPairs>
  <TitlesOfParts>
    <vt:vector size="46" baseType="lpstr">
      <vt:lpstr>Aptos</vt:lpstr>
      <vt:lpstr>Arial</vt:lpstr>
      <vt:lpstr>Calibri</vt:lpstr>
      <vt:lpstr>Calibri Light</vt:lpstr>
      <vt:lpstr>Tahoma</vt:lpstr>
      <vt:lpstr>Times New Roman</vt:lpstr>
      <vt:lpstr>Wingdings</vt:lpstr>
      <vt:lpstr>Presentation_MU_EN</vt:lpstr>
      <vt:lpstr>Preserving the Past, Embracing the Future  Curating the Vasulka Live Archive on the Remnants of Video Art  </vt:lpstr>
      <vt:lpstr>Prezentace aplikace PowerPoint</vt:lpstr>
      <vt:lpstr>Curating the Vasulka Live Archive on the Remnants of Video Art VasulkaLiveArchive.net </vt:lpstr>
      <vt:lpstr>Curating the Vasulka Live Archive on the Remnants of Video Art Exhibition Vasulka Live Archive / Interfaces</vt:lpstr>
      <vt:lpstr>Curating the Vasulka Live Archive on the Remnants of Video Art Videomapping</vt:lpstr>
      <vt:lpstr>Curating the Vasulka Live Archive on the Remnants of Video Art The Black Box Book</vt:lpstr>
      <vt:lpstr>Prezentace aplikace PowerPoint</vt:lpstr>
      <vt:lpstr>Curating the Vasulka Live Archive  on the Remnants of Video Art Key words of the presentation</vt:lpstr>
      <vt:lpstr>Vasulka Live Archive Design of the project</vt:lpstr>
      <vt:lpstr>Design of the project</vt:lpstr>
      <vt:lpstr>Digital archive and Artificial Intelligence / inspirations and influences</vt:lpstr>
      <vt:lpstr>Digital archive and Artificial Intelligence / inspirations and influences</vt:lpstr>
      <vt:lpstr>Digital archive and Artificial Intelligence / inspirations and influences</vt:lpstr>
      <vt:lpstr>Digital archive and Artificial Intelligence / inspirations and influences</vt:lpstr>
      <vt:lpstr>Digital archive and Artificial Intelligence / inspirations and influences</vt:lpstr>
      <vt:lpstr>Digital archives and Artificial Intelligence / inspiration and influences</vt:lpstr>
      <vt:lpstr>Design of the project</vt:lpstr>
      <vt:lpstr>Curating the Vasulka Live Archive on the Remnants of Video Art Key words of the presentation</vt:lpstr>
      <vt:lpstr>Curating the Vasulka Live Archive on the Remnants of Video Art Key words of the presentation</vt:lpstr>
      <vt:lpstr>Curating the Vasulka Live Archive on the Remnants of Video Art Key words of the presentation</vt:lpstr>
      <vt:lpstr>Digital archive and Artificial Intelligence / inspirations and influences</vt:lpstr>
      <vt:lpstr>Artificial Intelligence at the Service of Video Art analysis</vt:lpstr>
      <vt:lpstr>Curating the Vasulka Live Archive on the Remnants  of Video Art </vt:lpstr>
      <vt:lpstr>Curating the Vasulka Live Archive on the Remnants  of Video Art </vt:lpstr>
      <vt:lpstr>Prezentace aplikace PowerPoint</vt:lpstr>
      <vt:lpstr>Vasulka Live Archive: how we proceeded</vt:lpstr>
      <vt:lpstr>Vasulka Live Archive: how we proceeded</vt:lpstr>
      <vt:lpstr>Vasulka Live Archive: how we proceeded</vt:lpstr>
      <vt:lpstr>Vasulka Live Archive: how we proceeded</vt:lpstr>
      <vt:lpstr>Vasulka Live Archive: how we proceeded</vt:lpstr>
      <vt:lpstr>Vasulka Live Archive: how we proceeded</vt:lpstr>
      <vt:lpstr>Vasulka Live Archive: how we proceeded</vt:lpstr>
      <vt:lpstr>  What can we learn about Vasulkas videos by using this intelligent epistemological tool? </vt:lpstr>
      <vt:lpstr>What new can we learn about Vasulkas videos by using an intelligent epistemological tool? </vt:lpstr>
      <vt:lpstr>What new can we learn about Vasulkas videos by using an intelligent epistemological tool? </vt:lpstr>
      <vt:lpstr>Conclusion: VasulkaLiveArchive.net  the intelligent epistemological tool</vt:lpstr>
      <vt:lpstr>Thank you for your attention.</vt:lpstr>
      <vt:lpstr>VR Vasulka Live Archive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Horáková</dc:creator>
  <cp:lastModifiedBy>Jana Horáková</cp:lastModifiedBy>
  <cp:revision>82</cp:revision>
  <cp:lastPrinted>2024-05-06T10:19:21Z</cp:lastPrinted>
  <dcterms:created xsi:type="dcterms:W3CDTF">2023-09-03T09:31:37Z</dcterms:created>
  <dcterms:modified xsi:type="dcterms:W3CDTF">2024-05-08T21:02:29Z</dcterms:modified>
</cp:coreProperties>
</file>