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0" r:id="rId12"/>
    <p:sldId id="272" r:id="rId13"/>
    <p:sldId id="271" r:id="rId14"/>
    <p:sldId id="268" r:id="rId15"/>
    <p:sldId id="274" r:id="rId16"/>
    <p:sldId id="276" r:id="rId17"/>
    <p:sldId id="26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9F068-48E9-5CBF-D2DC-F464D4878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8CEE03-868F-ECA5-4C4F-E2CA36214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4E4E74-8857-D8F5-065D-8944FB84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EFEE7E-7225-9E97-AFBD-7FE9F700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E3CDC6-F9AC-B3B1-7CA8-AA1C2E96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550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F8F24-1EC0-851C-4B8F-469013FB1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C04A23-5443-932A-0EAF-3019EACCE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7F675F-A3A6-F5AE-0742-7991E33BD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CF1A1B-DC8C-268D-5716-D33DDACF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4B92C2-B4CE-CAE4-D57B-C61689E2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70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0C9FFF-0FAD-9849-D80E-EA74582A7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759E44-B7F7-7E3A-673D-1FF45039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C7DEFB-B10E-B4B5-7B0F-CDE9AEED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CE01EC-6EA5-2674-9E32-F0F3DA7F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DB2B8C-6012-4F50-86B6-C9B76BA6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48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F2D0C-A3C4-367B-2186-D398F42D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EF90D-64E5-138A-B204-8DF83F5E4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117B5D-2DC8-37CD-1EDD-98E38AFD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FB996C-22ED-BE34-723C-7DFE340E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F754CF-944B-E7DD-ED81-F2FE03CCB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13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47775-2D4F-03DA-393C-6AAA921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C51427-B31B-30CF-D68F-B7428062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EA16FE-C8C7-8599-D0D2-569A82C49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34FE78-9866-EF4B-6371-F2500714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AE00FF-63BF-7EAD-B889-8C3A5259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02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5C69C6-BCB6-6A07-3B04-92A814CF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2913C8-0EE1-C406-F7DE-F5FB82BB8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737DE8-4467-62C7-D831-5054F363A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221C8B-03B8-A299-9759-E2C0127C1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6ED48B-3451-E8CD-AAD9-E367F4A6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208E7D-2AE6-FCB7-C05E-337446F2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46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D0992-E51B-8DF7-7EFD-F158894D2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910DDA-0D07-3029-8A70-20B8D025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F32280-CEC1-D068-0515-4D4BDFC66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4E00F1-579C-443E-6903-7398FD68F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B0EA04B-15E4-998E-25F6-E274F6C1F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14A4E90-3CA9-40B5-BCE0-5039AAD32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8F19F6-D805-9DDB-5DC5-0D4743EF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1EFDB0-762C-7996-CA86-28F4B56C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7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477C25-2D79-52D2-F8CD-DAC873DA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41E0EEE-33D1-2C9D-F16A-5ECF8507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35C290-3F6A-018B-53CE-8D3D4ACB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AAA127-9DA3-0922-95DC-DF06A17F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46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BABFD34-3A14-575D-0DE7-DC0303EE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22E6F29-6B92-6574-07E4-2390E543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BD2F15-075F-E92F-648D-0A718138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40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F466B-1D01-999F-DA92-73C5C17F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E11F96-74C1-C8AF-EADB-2A4FF95B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AB83C2-185B-348D-D5B9-986BBCC7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B7DB79-273A-AC24-699F-8ACAB5CA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EF4B49-2235-8EFF-FF75-23F6FB83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245A48-B83F-CC8E-6FEC-B53BC011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33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65556-4B90-7955-0A00-0A1756F8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F24663-DCEE-B5F0-E82D-265876A1A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F51FE7-0BD8-51D0-DBDC-206C7ACAE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BC49C3-41A6-38D2-F4C5-3A8AD7BD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01DCDF-BD70-4989-A8EE-7770B1C8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C64083-8D8A-501C-F9C6-4F25F014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59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C79C043-6182-B925-2DCE-A186D4E7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D5CEBC-9F3F-D889-F989-DCAFB5F4B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393501-1CA4-E978-9303-7513ADAC0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E0BCA0-F235-4EED-AE11-202F978BD99A}" type="datetimeFigureOut">
              <a:rPr lang="cs-CZ" smtClean="0"/>
              <a:t>02.05.2024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D4F43-98DC-395F-A4AC-BE03B45FF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781C7D-B7FC-FD36-ABC6-5ECB1FD74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3CE4A9-59AE-4F69-A0E8-CCF9B9A2BA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7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rating.online/project/the-recombinants/" TargetMode="External"/><Relationship Id="rId2" Type="http://schemas.openxmlformats.org/officeDocument/2006/relationships/hyperlink" Target="https://www.curating.online/curator/madja-edelstein-gome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archive.org/web/20170522230810/http:/therecombinants.com/" TargetMode="External"/><Relationship Id="rId4" Type="http://schemas.openxmlformats.org/officeDocument/2006/relationships/hyperlink" Target="https://www.neddam.info/madja-e-g-online-curato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rating.online/project/curatingyoutube/" TargetMode="External"/><Relationship Id="rId2" Type="http://schemas.openxmlformats.org/officeDocument/2006/relationships/hyperlink" Target="https://what-the-robot-saw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eraffe.io/#Projek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rtport.whitney.org/commissions/the-next-biennial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i.biennial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igitalcurator.ar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B76C1-6B48-ABAC-855F-D472F02A9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/>
              <a:t>New Media Art </a:t>
            </a:r>
            <a:r>
              <a:rPr lang="cs-CZ" sz="8000" b="1" dirty="0" err="1"/>
              <a:t>Obsessions</a:t>
            </a:r>
            <a:r>
              <a:rPr lang="cs-CZ" sz="8000" b="1" dirty="0"/>
              <a:t> 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870EA2-6B78-1178-7A1B-59E5AAD6D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6000" b="1" dirty="0" err="1">
                <a:highlight>
                  <a:srgbClr val="FFFF00"/>
                </a:highlight>
              </a:rPr>
              <a:t>Artificial</a:t>
            </a:r>
            <a:r>
              <a:rPr lang="cs-CZ" sz="6000" b="1" dirty="0">
                <a:highlight>
                  <a:srgbClr val="FFFF00"/>
                </a:highlight>
              </a:rPr>
              <a:t> </a:t>
            </a:r>
            <a:r>
              <a:rPr lang="cs-CZ" sz="6000" b="1" dirty="0" err="1">
                <a:highlight>
                  <a:srgbClr val="FFFF00"/>
                </a:highlight>
              </a:rPr>
              <a:t>Memories</a:t>
            </a:r>
            <a:endParaRPr lang="cs-CZ" sz="6000" b="1" dirty="0">
              <a:highlight>
                <a:srgbClr val="FFFF00"/>
              </a:highlight>
            </a:endParaRPr>
          </a:p>
          <a:p>
            <a:r>
              <a:rPr lang="cs-CZ" sz="6000" b="1" dirty="0">
                <a:highlight>
                  <a:srgbClr val="FFFF00"/>
                </a:highlight>
              </a:rPr>
              <a:t>(AI </a:t>
            </a:r>
            <a:r>
              <a:rPr lang="cs-CZ" sz="6000" b="1" dirty="0" err="1">
                <a:highlight>
                  <a:srgbClr val="FFFF00"/>
                </a:highlight>
              </a:rPr>
              <a:t>curators</a:t>
            </a:r>
            <a:r>
              <a:rPr lang="cs-CZ" sz="6000" b="1" dirty="0">
                <a:highlight>
                  <a:srgbClr val="FFFF00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8525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7578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200"/>
              </a:spcBef>
              <a:buNone/>
            </a:pPr>
            <a:r>
              <a:rPr lang="cs-CZ" sz="2000" b="1" kern="100" dirty="0">
                <a:effectLst/>
                <a:highlight>
                  <a:srgbClr val="00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Dva modely kurátorství: Centralizované vs. distribuované kurátorství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859E332-8B6A-A523-4986-F3C2280DE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773267"/>
              </p:ext>
            </p:extLst>
          </p:nvPr>
        </p:nvGraphicFramePr>
        <p:xfrm>
          <a:off x="937548" y="2488557"/>
          <a:ext cx="8414796" cy="3460184"/>
        </p:xfrm>
        <a:graphic>
          <a:graphicData uri="http://schemas.openxmlformats.org/drawingml/2006/table">
            <a:tbl>
              <a:tblPr firstRow="1" firstCol="1" bandRow="1"/>
              <a:tblGrid>
                <a:gridCol w="2103235">
                  <a:extLst>
                    <a:ext uri="{9D8B030D-6E8A-4147-A177-3AD203B41FA5}">
                      <a16:colId xmlns:a16="http://schemas.microsoft.com/office/drawing/2014/main" val="1370803818"/>
                    </a:ext>
                  </a:extLst>
                </a:gridCol>
                <a:gridCol w="2103235">
                  <a:extLst>
                    <a:ext uri="{9D8B030D-6E8A-4147-A177-3AD203B41FA5}">
                      <a16:colId xmlns:a16="http://schemas.microsoft.com/office/drawing/2014/main" val="259682581"/>
                    </a:ext>
                  </a:extLst>
                </a:gridCol>
                <a:gridCol w="2104163">
                  <a:extLst>
                    <a:ext uri="{9D8B030D-6E8A-4147-A177-3AD203B41FA5}">
                      <a16:colId xmlns:a16="http://schemas.microsoft.com/office/drawing/2014/main" val="1584166716"/>
                    </a:ext>
                  </a:extLst>
                </a:gridCol>
                <a:gridCol w="2104163">
                  <a:extLst>
                    <a:ext uri="{9D8B030D-6E8A-4147-A177-3AD203B41FA5}">
                      <a16:colId xmlns:a16="http://schemas.microsoft.com/office/drawing/2014/main" val="296482670"/>
                    </a:ext>
                  </a:extLst>
                </a:gridCol>
              </a:tblGrid>
              <a:tr h="286583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KURÁTORSTVÍ JAKO ORGANIZAČNÍ PRINCIP</a:t>
                      </a:r>
                      <a:endParaRPr lang="cs-CZ" sz="1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375164"/>
                  </a:ext>
                </a:extLst>
              </a:tr>
              <a:tr h="1683251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00FFFF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CENTRALIZOVANÉ KURÁTORSTVÍ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(MODERNISTICKÝ ÉTOS) PROJEV KONTROLY NAD VÝSTUPEM.</a:t>
                      </a:r>
                      <a:endParaRPr lang="cs-CZ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00FFFF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DECENTRALIZOVANÉ KURÁTORSTVÍ  </a:t>
                      </a:r>
                      <a:endParaRPr lang="cs-CZ" sz="1400" kern="100" dirty="0">
                        <a:effectLst/>
                        <a:highlight>
                          <a:srgbClr val="00FF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(POSTMODERNÍ ÉTOS HRY, OTEVŘENÝCH SYSTÉMŮ, NEKONEČNÉ INTERPETACE A EMERGENCE VÝZNAMU), DEMOKRATICKÝ PŘÍSTUP A POSTHUMANISTICKÝ PŘÍSTUP.</a:t>
                      </a:r>
                      <a:endParaRPr lang="cs-CZ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32580"/>
                  </a:ext>
                </a:extLst>
              </a:tr>
              <a:tr h="13636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INSTITUCIONÁLNÍ</a:t>
                      </a:r>
                      <a:endParaRPr lang="cs-CZ" sz="14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INDIVIDUALISTICKÉ</a:t>
                      </a:r>
                      <a:endParaRPr lang="cs-CZ" sz="14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4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KOLEKTIVNÍ, PARTICIPATIVNÍ, KOLABORATIVNÍ</a:t>
                      </a:r>
                      <a:endParaRPr lang="cs-CZ" sz="14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FF00FF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GENERATIVNÍ </a:t>
                      </a:r>
                      <a:endParaRPr lang="cs-CZ" sz="1400" kern="100" dirty="0">
                        <a:effectLst/>
                        <a:highlight>
                          <a:srgbClr val="FF00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FF00FF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(NELIDSKÉ SYSTÉMY, ALIEN-KURÁTORSTVÍ)</a:t>
                      </a:r>
                      <a:endParaRPr lang="cs-CZ" sz="1400" kern="100" dirty="0">
                        <a:effectLst/>
                        <a:highlight>
                          <a:srgbClr val="FF00FF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49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08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3527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5100" b="1" dirty="0">
                <a:highlight>
                  <a:srgbClr val="00FF00"/>
                </a:highlight>
              </a:rPr>
              <a:t>01 AI kurátorství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4200" b="1" kern="100" dirty="0" err="1">
                <a:effectLst/>
                <a:highlight>
                  <a:srgbClr val="00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4200" b="1" kern="100" dirty="0">
                <a:effectLst/>
                <a:highlight>
                  <a:srgbClr val="00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200" b="1" kern="100" dirty="0" err="1">
                <a:effectLst/>
                <a:highlight>
                  <a:srgbClr val="00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Recombinants</a:t>
            </a:r>
            <a:endParaRPr lang="cs-CZ" sz="4200" b="1" kern="100" dirty="0">
              <a:effectLst/>
              <a:highlight>
                <a:srgbClr val="00FFFF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42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29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Autor/</a:t>
            </a:r>
            <a:r>
              <a:rPr lang="cs-CZ" sz="29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</a:t>
            </a:r>
            <a:r>
              <a:rPr lang="cs-CZ" sz="29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900" b="1" u="none" strike="noStrike" kern="100" dirty="0" err="1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Madja</a:t>
            </a:r>
            <a:r>
              <a:rPr lang="cs-CZ" sz="2900" b="1" u="none" strike="noStrike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cs-CZ" sz="2900" b="1" u="none" strike="noStrike" kern="100" dirty="0" err="1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Edelstein-Gomez</a:t>
            </a:r>
            <a:r>
              <a:rPr lang="cs-CZ" sz="2900" b="1" u="none" strike="noStrike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 </a:t>
            </a:r>
            <a:r>
              <a:rPr lang="cs-CZ" sz="29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(umělecké jméno tvůrčí dvojice Martine </a:t>
            </a:r>
            <a:r>
              <a:rPr lang="cs-CZ" sz="29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Neddam</a:t>
            </a:r>
            <a:r>
              <a:rPr lang="cs-CZ" sz="29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E. </a:t>
            </a:r>
            <a:r>
              <a:rPr lang="cs-CZ" sz="29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Guez</a:t>
            </a:r>
            <a:r>
              <a:rPr lang="cs-CZ" sz="29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endParaRPr lang="cs-CZ" sz="29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29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URL 1: </a:t>
            </a:r>
            <a:r>
              <a:rPr lang="cs-CZ" sz="29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https://www.curating.online/project/the-recombinants/</a:t>
            </a:r>
            <a:r>
              <a:rPr lang="cs-CZ" sz="29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29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URL2: </a:t>
            </a:r>
            <a:r>
              <a:rPr lang="cs-CZ" sz="29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https://www.neddam.info/madja-e-g-online-curator/</a:t>
            </a:r>
            <a:r>
              <a:rPr lang="cs-CZ" sz="29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29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URL 3: </a:t>
            </a:r>
            <a:r>
              <a:rPr lang="cs-CZ" sz="29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https://web.archive.org/web/20170522230810/http://therecombinants.com/</a:t>
            </a:r>
            <a:endParaRPr lang="cs-CZ" sz="29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0980" indent="0">
              <a:lnSpc>
                <a:spcPct val="150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4982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35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02 AI kurátorství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cs-CZ" sz="2400" b="1" kern="100" dirty="0" err="1">
                <a:highlight>
                  <a:srgbClr val="00FFFF"/>
                </a:highlight>
                <a:cs typeface="Times New Roman" panose="02020603050405020304" pitchFamily="18" charset="0"/>
              </a:rPr>
              <a:t>What</a:t>
            </a:r>
            <a:r>
              <a:rPr lang="cs-CZ" sz="2400" b="1" kern="100" dirty="0">
                <a:highlight>
                  <a:srgbClr val="00FFFF"/>
                </a:highlight>
                <a:cs typeface="Times New Roman" panose="02020603050405020304" pitchFamily="18" charset="0"/>
              </a:rPr>
              <a:t> </a:t>
            </a:r>
            <a:r>
              <a:rPr lang="cs-CZ" sz="2400" b="1" kern="100" dirty="0" err="1">
                <a:highlight>
                  <a:srgbClr val="00FFFF"/>
                </a:highlight>
                <a:cs typeface="Times New Roman" panose="02020603050405020304" pitchFamily="18" charset="0"/>
              </a:rPr>
              <a:t>the</a:t>
            </a:r>
            <a:r>
              <a:rPr lang="cs-CZ" sz="2400" b="1" kern="100" dirty="0">
                <a:highlight>
                  <a:srgbClr val="00FFFF"/>
                </a:highlight>
                <a:cs typeface="Times New Roman" panose="02020603050405020304" pitchFamily="18" charset="0"/>
              </a:rPr>
              <a:t> Robot </a:t>
            </a:r>
            <a:r>
              <a:rPr lang="cs-CZ" sz="2400" b="1" kern="100" dirty="0" err="1">
                <a:highlight>
                  <a:srgbClr val="00FFFF"/>
                </a:highlight>
                <a:cs typeface="Times New Roman" panose="02020603050405020304" pitchFamily="18" charset="0"/>
              </a:rPr>
              <a:t>Saw</a:t>
            </a:r>
            <a:r>
              <a:rPr lang="cs-CZ" sz="2400" b="1" kern="100" dirty="0">
                <a:highlight>
                  <a:srgbClr val="00FFFF"/>
                </a:highlight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2019–dosud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Autor/</a:t>
            </a:r>
            <a:r>
              <a:rPr lang="cs-CZ" sz="24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ka</a:t>
            </a:r>
            <a:r>
              <a:rPr lang="cs-CZ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b="1" kern="100" dirty="0">
                <a:cs typeface="Times New Roman" panose="02020603050405020304" pitchFamily="18" charset="0"/>
              </a:rPr>
              <a:t>Amy Alexander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https://what-the-robot-saw.com/</a:t>
            </a:r>
            <a:endParaRPr lang="cs-CZ" sz="1400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Robert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Sakrowski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CuratingYouTube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2007.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https://www.curating.online/project/curatingyoutube/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3991D5-127A-1D76-EC35-851FFDB7E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526" y="1825625"/>
            <a:ext cx="7242676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61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574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03 AI kurátorství</a:t>
            </a:r>
          </a:p>
          <a:p>
            <a:pPr marL="0" indent="0">
              <a:lnSpc>
                <a:spcPct val="107000"/>
              </a:lnSpc>
              <a:spcBef>
                <a:spcPts val="200"/>
              </a:spcBef>
              <a:buNone/>
            </a:pPr>
            <a:r>
              <a:rPr lang="cs-CZ" sz="2400" b="1" kern="100" dirty="0">
                <a:effectLst/>
                <a:highlight>
                  <a:srgbClr val="00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A.I. JARVIS </a:t>
            </a:r>
          </a:p>
          <a:p>
            <a:pPr marL="0" indent="0">
              <a:lnSpc>
                <a:spcPct val="107000"/>
              </a:lnSpc>
              <a:spcBef>
                <a:spcPts val="200"/>
              </a:spcBef>
              <a:buNone/>
            </a:pPr>
            <a:r>
              <a:rPr lang="cs-CZ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2020–2022</a:t>
            </a:r>
          </a:p>
          <a:p>
            <a:pPr marL="0" indent="0">
              <a:lnSpc>
                <a:spcPct val="107000"/>
              </a:lnSpc>
              <a:spcBef>
                <a:spcPts val="200"/>
              </a:spcBef>
              <a:buNone/>
            </a:pPr>
            <a:r>
              <a:rPr lang="cs-CZ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cs-CZ" sz="2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Răzvan</a:t>
            </a:r>
            <a:r>
              <a:rPr lang="cs-CZ" sz="2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Ionescu</a:t>
            </a:r>
            <a:r>
              <a:rPr lang="cs-CZ" sz="2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(studio </a:t>
            </a:r>
            <a:r>
              <a:rPr lang="cs-CZ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Deraffe</a:t>
            </a:r>
            <a:r>
              <a:rPr lang="cs-CZ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dříve </a:t>
            </a:r>
            <a:r>
              <a:rPr lang="cs-CZ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Spinnwerk</a:t>
            </a:r>
            <a:r>
              <a:rPr lang="cs-CZ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2400" kern="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200"/>
              </a:spcBef>
              <a:buNone/>
            </a:pPr>
            <a:r>
              <a:rPr lang="cs-CZ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cs-CZ" sz="24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https://deraffe.io/#Projekte</a:t>
            </a:r>
            <a:endParaRPr lang="cs-CZ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endParaRPr lang="cs-CZ" sz="29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0980" indent="0">
              <a:lnSpc>
                <a:spcPct val="150000"/>
              </a:lnSpc>
              <a:spcAft>
                <a:spcPts val="800"/>
              </a:spcAft>
              <a:buNone/>
            </a:pPr>
            <a:endParaRPr lang="cs-CZ" sz="2400" b="1" kern="100" dirty="0">
              <a:highlight>
                <a:srgbClr val="00FFFF"/>
              </a:highlight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C4545F-5372-BF8E-B9BA-E5981951C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50" y="1782937"/>
            <a:ext cx="3875858" cy="25807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FABCD6-5833-B283-A2FC-CAB9B47E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941" y="3625098"/>
            <a:ext cx="4078394" cy="27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17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329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AI kurátorství</a:t>
            </a:r>
          </a:p>
          <a:p>
            <a:pPr marL="0" indent="0">
              <a:buNone/>
            </a:pPr>
            <a:r>
              <a:rPr lang="cs-CZ" sz="2400" b="1" dirty="0" err="1">
                <a:highlight>
                  <a:srgbClr val="00FFFF"/>
                </a:highlight>
              </a:rPr>
              <a:t>The</a:t>
            </a:r>
            <a:r>
              <a:rPr lang="cs-CZ" sz="2400" b="1" dirty="0">
                <a:highlight>
                  <a:srgbClr val="00FFFF"/>
                </a:highlight>
              </a:rPr>
              <a:t> </a:t>
            </a:r>
            <a:r>
              <a:rPr lang="cs-CZ" sz="2400" b="1" dirty="0" err="1">
                <a:highlight>
                  <a:srgbClr val="00FFFF"/>
                </a:highlight>
              </a:rPr>
              <a:t>Next</a:t>
            </a:r>
            <a:r>
              <a:rPr lang="cs-CZ" sz="2400" b="1" dirty="0">
                <a:highlight>
                  <a:srgbClr val="00FFFF"/>
                </a:highlight>
              </a:rPr>
              <a:t> </a:t>
            </a:r>
            <a:r>
              <a:rPr lang="cs-CZ" sz="2400" b="1" dirty="0" err="1">
                <a:highlight>
                  <a:srgbClr val="00FFFF"/>
                </a:highlight>
              </a:rPr>
              <a:t>Biennial</a:t>
            </a:r>
            <a:r>
              <a:rPr lang="cs-CZ" sz="2400" b="1" dirty="0">
                <a:highlight>
                  <a:srgbClr val="00FFFF"/>
                </a:highlight>
              </a:rPr>
              <a:t> </a:t>
            </a:r>
            <a:r>
              <a:rPr lang="cs-CZ" sz="2400" b="1" dirty="0" err="1">
                <a:highlight>
                  <a:srgbClr val="00FFFF"/>
                </a:highlight>
              </a:rPr>
              <a:t>should</a:t>
            </a:r>
            <a:r>
              <a:rPr lang="cs-CZ" sz="2400" b="1" dirty="0">
                <a:highlight>
                  <a:srgbClr val="00FFFF"/>
                </a:highlight>
              </a:rPr>
              <a:t> </a:t>
            </a:r>
            <a:r>
              <a:rPr lang="cs-CZ" sz="2400" b="1" dirty="0" err="1">
                <a:highlight>
                  <a:srgbClr val="00FFFF"/>
                </a:highlight>
              </a:rPr>
              <a:t>be</a:t>
            </a:r>
            <a:r>
              <a:rPr lang="cs-CZ" sz="2400" b="1" dirty="0">
                <a:highlight>
                  <a:srgbClr val="00FFFF"/>
                </a:highlight>
              </a:rPr>
              <a:t> </a:t>
            </a:r>
            <a:r>
              <a:rPr lang="cs-CZ" sz="2400" b="1" dirty="0" err="1">
                <a:highlight>
                  <a:srgbClr val="00FFFF"/>
                </a:highlight>
              </a:rPr>
              <a:t>Curated</a:t>
            </a:r>
            <a:r>
              <a:rPr lang="cs-CZ" sz="2400" b="1" dirty="0">
                <a:highlight>
                  <a:srgbClr val="00FFFF"/>
                </a:highlight>
              </a:rPr>
              <a:t> by a </a:t>
            </a:r>
            <a:r>
              <a:rPr lang="cs-CZ" sz="2400" b="1" dirty="0" err="1">
                <a:highlight>
                  <a:srgbClr val="00FFFF"/>
                </a:highlight>
              </a:rPr>
              <a:t>Machine</a:t>
            </a:r>
            <a:endParaRPr lang="cs-CZ" sz="2400" b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(a)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The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Next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Biennial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should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be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Curated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by a </a:t>
            </a:r>
            <a:r>
              <a:rPr lang="cs-CZ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Machine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  <a:highlight>
                  <a:srgbClr val="FF00FF"/>
                </a:highlight>
                <a:ea typeface="Calibri" panose="020F0502020204030204" pitchFamily="34" charset="0"/>
              </a:rPr>
              <a:t>b) 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AI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Biennial</a:t>
            </a:r>
            <a:endParaRPr lang="cs-CZ" sz="2400" b="1" dirty="0">
              <a:highlight>
                <a:srgbClr val="FF00FF"/>
              </a:highlight>
            </a:endParaRPr>
          </a:p>
          <a:p>
            <a:pPr marL="0" indent="0">
              <a:buNone/>
            </a:pPr>
            <a:r>
              <a:rPr lang="cs-CZ" sz="2400" b="1" dirty="0"/>
              <a:t>2021</a:t>
            </a:r>
          </a:p>
          <a:p>
            <a:pPr marL="0" indent="0">
              <a:buNone/>
            </a:pP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Autoři: </a:t>
            </a:r>
            <a:r>
              <a:rPr lang="cs-CZ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Joasya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Krysa (kurátorka), Leonardo </a:t>
            </a:r>
            <a:r>
              <a:rPr lang="cs-CZ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Impett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(digitální humanitní vědec), UBERMORGEN (umělecké net artové duo)</a:t>
            </a:r>
            <a:endParaRPr lang="cs-CZ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9232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227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AI kurátorství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(a)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The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Next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Biennial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should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be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Curated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by a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Machine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Autor/</a:t>
            </a:r>
            <a:r>
              <a:rPr lang="cs-CZ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ři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Joasya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Krysa (kurátorka), Leonardo </a:t>
            </a:r>
            <a:r>
              <a:rPr lang="cs-CZ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Impett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(digitální humanitní vědec), UBERMORGEN (umělecké net artové duo)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URL: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https://artport.whitney.org/commissions/the-next-biennial/index.html#</a:t>
            </a:r>
            <a:endParaRPr lang="cs-CZ" sz="3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0980" indent="0">
              <a:lnSpc>
                <a:spcPct val="150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6AB326-CEBF-5DE6-9B6D-A93221EB3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10" y="3761629"/>
            <a:ext cx="5323390" cy="25922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0B4F6B-146F-5247-E37F-D6941676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00" y="563227"/>
            <a:ext cx="5424499" cy="28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01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227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AI kurátorství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0000"/>
                </a:solidFill>
                <a:highlight>
                  <a:srgbClr val="FF00FF"/>
                </a:highlight>
                <a:ea typeface="Calibri" panose="020F0502020204030204" pitchFamily="34" charset="0"/>
              </a:rPr>
              <a:t>b) </a:t>
            </a:r>
            <a:r>
              <a:rPr lang="cs-CZ" sz="2400" b="1" dirty="0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AI </a:t>
            </a:r>
            <a:r>
              <a:rPr lang="cs-CZ" sz="2400" b="1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ea typeface="Calibri" panose="020F0502020204030204" pitchFamily="34" charset="0"/>
              </a:rPr>
              <a:t>Biennial</a:t>
            </a:r>
            <a:endParaRPr lang="cs-CZ" sz="2400" b="1" dirty="0">
              <a:highlight>
                <a:srgbClr val="FF00FF"/>
              </a:highligh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cs-CZ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Joasya</a:t>
            </a: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Krysa (kurátorka)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Rok: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cs-CZ" sz="2000" b="1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https://ai.biennial.com/</a:t>
            </a:r>
            <a:endParaRPr lang="cs-CZ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0980" indent="0">
              <a:lnSpc>
                <a:spcPct val="150000"/>
              </a:lnSpc>
              <a:spcAft>
                <a:spcPts val="800"/>
              </a:spcAft>
              <a:buNone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highlight>
                <a:srgbClr val="00FF00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7BEF9C-C887-D66B-8D4C-A8BD94F5D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747" y="2386221"/>
            <a:ext cx="7307484" cy="41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35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AI kurátorství = generativní kurátorství (JH)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00FFFF"/>
                </a:highlight>
              </a:rPr>
              <a:t>Figury AI kurátora: Robot, </a:t>
            </a:r>
            <a:r>
              <a:rPr lang="cs-CZ" sz="2400" b="1" dirty="0" err="1">
                <a:highlight>
                  <a:srgbClr val="00FFFF"/>
                </a:highlight>
              </a:rPr>
              <a:t>Alien</a:t>
            </a:r>
            <a:r>
              <a:rPr lang="cs-CZ" sz="2400" b="1" dirty="0">
                <a:highlight>
                  <a:srgbClr val="00FFFF"/>
                </a:highlight>
              </a:rPr>
              <a:t>, Tornádo…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A72297-E332-5CEE-64DC-83B3BA5DE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4" y="3307647"/>
            <a:ext cx="3687037" cy="27574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0FB1B0-2F53-9019-0FE1-3C5982747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55" y="3307647"/>
            <a:ext cx="3764489" cy="27574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D0CABF-BFCB-0F7A-18A9-2DD019F54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727" y="3307647"/>
            <a:ext cx="4902201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3734281" cy="4728017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Klíčová slova:</a:t>
            </a:r>
          </a:p>
          <a:p>
            <a:pPr marL="0" indent="0">
              <a:buNone/>
            </a:pPr>
            <a:r>
              <a:rPr lang="cs-CZ" b="1" dirty="0"/>
              <a:t>Umělá inteligence, kurátorství, systém, síť, distribuované kurátorství, metafory umělé inteligence, robot, nelidské.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DB2E3F-0175-BAE8-9547-B333954A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08" y="1825624"/>
            <a:ext cx="7092027" cy="47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78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00FF"/>
                </a:highlight>
              </a:rPr>
              <a:t>Umělá inteligence </a:t>
            </a:r>
            <a:r>
              <a:rPr lang="cs-CZ" sz="2400" b="1" dirty="0">
                <a:highlight>
                  <a:srgbClr val="FF00FF"/>
                </a:highlight>
              </a:rPr>
              <a:t>(analytická a generativní AI)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Digitalizace uměleckých sbírek</a:t>
            </a:r>
          </a:p>
          <a:p>
            <a:pPr marL="0" indent="0">
              <a:buNone/>
            </a:pPr>
            <a:r>
              <a:rPr lang="cs-CZ" sz="5400" b="1" dirty="0">
                <a:highlight>
                  <a:srgbClr val="00FFFF"/>
                </a:highlight>
              </a:rPr>
              <a:t>Live Archive</a:t>
            </a:r>
          </a:p>
          <a:p>
            <a:pPr marL="0" indent="0">
              <a:buNone/>
            </a:pPr>
            <a:r>
              <a:rPr lang="cs-CZ" b="1" dirty="0">
                <a:highlight>
                  <a:srgbClr val="FF00FF"/>
                </a:highlight>
              </a:rPr>
              <a:t>(Google Art and </a:t>
            </a:r>
            <a:r>
              <a:rPr lang="cs-CZ" b="1" dirty="0" err="1">
                <a:highlight>
                  <a:srgbClr val="FF00FF"/>
                </a:highlight>
              </a:rPr>
              <a:t>Culture</a:t>
            </a:r>
            <a:r>
              <a:rPr lang="cs-CZ" b="1" dirty="0">
                <a:highlight>
                  <a:srgbClr val="FF00FF"/>
                </a:highlight>
              </a:rPr>
              <a:t>, </a:t>
            </a:r>
            <a:r>
              <a:rPr lang="cs-CZ" b="1" dirty="0" err="1">
                <a:highlight>
                  <a:srgbClr val="FF00FF"/>
                </a:highlight>
              </a:rPr>
              <a:t>Europeana</a:t>
            </a:r>
            <a:r>
              <a:rPr lang="cs-CZ" b="1" dirty="0">
                <a:highlight>
                  <a:srgbClr val="FF00FF"/>
                </a:highlight>
              </a:rPr>
              <a:t>)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Digital </a:t>
            </a:r>
            <a:r>
              <a:rPr lang="cs-CZ" b="1" dirty="0" err="1">
                <a:highlight>
                  <a:srgbClr val="00FF00"/>
                </a:highlight>
              </a:rPr>
              <a:t>humanities</a:t>
            </a:r>
            <a:endParaRPr lang="cs-CZ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BFF32C-5F54-AEA7-0447-48FD7231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91" y="1937084"/>
            <a:ext cx="6972968" cy="39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9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4499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Nové způsoby kurátorství s využitím </a:t>
            </a:r>
            <a:r>
              <a:rPr lang="cs-CZ" b="1" u="sng" dirty="0"/>
              <a:t>analytické AI</a:t>
            </a:r>
            <a:r>
              <a:rPr lang="cs-CZ" b="1" dirty="0"/>
              <a:t>. </a:t>
            </a:r>
            <a:r>
              <a:rPr lang="cs-CZ" b="1" dirty="0">
                <a:highlight>
                  <a:srgbClr val="FF00FF"/>
                </a:highlight>
              </a:rPr>
              <a:t>´LIVE ARCHIVE´. 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Digital </a:t>
            </a:r>
            <a:r>
              <a:rPr lang="cs-CZ" b="1" dirty="0" err="1">
                <a:highlight>
                  <a:srgbClr val="00FF00"/>
                </a:highlight>
              </a:rPr>
              <a:t>Curator</a:t>
            </a:r>
            <a:r>
              <a:rPr lang="cs-CZ" b="1" dirty="0">
                <a:highlight>
                  <a:srgbClr val="00FF00"/>
                </a:highlight>
              </a:rPr>
              <a:t> </a:t>
            </a:r>
            <a:r>
              <a:rPr lang="cs-CZ" b="1" dirty="0"/>
              <a:t>(Lukáš Pilka a spol.):</a:t>
            </a:r>
          </a:p>
          <a:p>
            <a:pPr marL="0" indent="0">
              <a:buNone/>
            </a:pPr>
            <a:r>
              <a:rPr lang="cs-CZ" b="1" dirty="0">
                <a:hlinkClick r:id="rId2"/>
              </a:rPr>
              <a:t>https://digitalcurator.art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AFFFEB-8C3C-06C9-F131-992F2DF50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503" y="1798292"/>
            <a:ext cx="6569553" cy="469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3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787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FF00FF"/>
                </a:highlight>
              </a:rPr>
              <a:t>Nové způsoby kurátorství s využitím </a:t>
            </a:r>
            <a:r>
              <a:rPr lang="cs-CZ" b="1" u="sng" dirty="0">
                <a:highlight>
                  <a:srgbClr val="FF00FF"/>
                </a:highlight>
              </a:rPr>
              <a:t>generativní AI: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Decentralizované, </a:t>
            </a:r>
            <a:r>
              <a:rPr lang="cs-CZ" b="1" dirty="0" err="1">
                <a:highlight>
                  <a:srgbClr val="00FF00"/>
                </a:highlight>
              </a:rPr>
              <a:t>site</a:t>
            </a:r>
            <a:r>
              <a:rPr lang="cs-CZ" b="1" dirty="0">
                <a:highlight>
                  <a:srgbClr val="00FF00"/>
                </a:highlight>
              </a:rPr>
              <a:t>-specifické kurátorství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cs-CZ" b="1" dirty="0"/>
              <a:t>síť, participace, anti-institucionální étos.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Kurátorství ´on </a:t>
            </a:r>
            <a:r>
              <a:rPr lang="cs-CZ" b="1" dirty="0" err="1">
                <a:highlight>
                  <a:srgbClr val="00FFFF"/>
                </a:highlight>
              </a:rPr>
              <a:t>the</a:t>
            </a:r>
            <a:r>
              <a:rPr lang="cs-CZ" b="1" dirty="0">
                <a:highlight>
                  <a:srgbClr val="00FFFF"/>
                </a:highlight>
              </a:rPr>
              <a:t> Web´ </a:t>
            </a:r>
            <a:r>
              <a:rPr lang="cs-CZ" b="1" dirty="0"/>
              <a:t>vs. ´online´(M. </a:t>
            </a:r>
            <a:r>
              <a:rPr lang="cs-CZ" b="1" dirty="0" err="1"/>
              <a:t>Ghidini</a:t>
            </a:r>
            <a:r>
              <a:rPr lang="cs-CZ" b="1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0B3E79-3C23-CC71-0C50-14AD82FA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60" y="2361235"/>
            <a:ext cx="6747452" cy="35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93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923835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Kurátorství ´on </a:t>
            </a:r>
            <a:r>
              <a:rPr lang="cs-CZ" sz="2000" b="1" dirty="0" err="1">
                <a:highlight>
                  <a:srgbClr val="00FFFF"/>
                </a:highlight>
              </a:rPr>
              <a:t>the</a:t>
            </a:r>
            <a:r>
              <a:rPr lang="cs-CZ" sz="2000" b="1" dirty="0">
                <a:highlight>
                  <a:srgbClr val="00FFFF"/>
                </a:highlight>
              </a:rPr>
              <a:t> Web´ 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00FF00"/>
                </a:highlight>
              </a:rPr>
              <a:t>Paul Baran: typologie komunikačních sítí (1964)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B3DC67-0292-4E6D-7E92-8D8DA1D8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72" y="2568316"/>
            <a:ext cx="6134583" cy="39245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C09E3D-089A-8F0A-30F8-8C2B66CE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912" y="2470595"/>
            <a:ext cx="2728226" cy="39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7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335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00FF00"/>
                </a:highlight>
              </a:rPr>
              <a:t>Decentralizace/distribuce kurátora </a:t>
            </a:r>
            <a:r>
              <a:rPr lang="cs-CZ" sz="2000" b="1" dirty="0"/>
              <a:t>jako organizačního principu v kurátorství na webu a AI kurátorství.</a:t>
            </a:r>
          </a:p>
        </p:txBody>
      </p:sp>
      <p:pic>
        <p:nvPicPr>
          <p:cNvPr id="4" name="Obrázek 3" descr="Obsah obrázku text, snímek obrazovky, Barevnost, design&#10;&#10;Popis byl vytvořen automaticky">
            <a:extLst>
              <a:ext uri="{FF2B5EF4-FFF2-40B4-BE49-F238E27FC236}">
                <a16:creationId xmlns:a16="http://schemas.microsoft.com/office/drawing/2014/main" id="{B7C3E924-40D9-68B4-7C6D-B86827B1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23" y="155135"/>
            <a:ext cx="3788077" cy="64395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F26453E-A312-0708-18E2-03D7AF01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87" y="2598256"/>
            <a:ext cx="5804983" cy="37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8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80F4D3-2009-944A-539E-BFF20FD90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006" y="1825625"/>
            <a:ext cx="4872941" cy="487294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8169" cy="4424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Softwarové kurátorství </a:t>
            </a:r>
            <a:r>
              <a:rPr lang="cs-CZ" b="1" dirty="0"/>
              <a:t>(</a:t>
            </a:r>
            <a:r>
              <a:rPr lang="cs-CZ" b="1" dirty="0" err="1"/>
              <a:t>Joasia</a:t>
            </a:r>
            <a:r>
              <a:rPr lang="cs-CZ" b="1" dirty="0"/>
              <a:t> Krysa):</a:t>
            </a:r>
          </a:p>
          <a:p>
            <a:pPr marL="0" indent="0">
              <a:buNone/>
            </a:pPr>
            <a:r>
              <a:rPr lang="cs-CZ" sz="2000" b="1" dirty="0"/>
              <a:t>Inscenování nemateriálních děl a práce v síťových systémech </a:t>
            </a:r>
            <a:r>
              <a:rPr lang="cs-CZ" sz="2000" dirty="0"/>
              <a:t>(např. sebe-organizující a sebe-replikující se systémy, databáze, programování, kód a zdrojový kód, net art, softwarové umění, generativní média…)</a:t>
            </a:r>
          </a:p>
          <a:p>
            <a:pPr marL="0" indent="0">
              <a:buNone/>
            </a:pPr>
            <a:r>
              <a:rPr lang="cs-CZ" sz="2000" b="1" dirty="0"/>
              <a:t>SW kurátorství „částečně automatizované, dynamické, kolaborativní a distribuované </a:t>
            </a:r>
            <a:r>
              <a:rPr lang="cs-CZ" sz="2000" dirty="0"/>
              <a:t>(ve smyslu mocenských vztahů a kurátorské kontroly)</a:t>
            </a:r>
            <a:r>
              <a:rPr lang="cs-CZ" sz="2000" b="1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3229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CDC2E-0A89-DDAD-4435-14897B99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highlight>
                  <a:srgbClr val="FFFF00"/>
                </a:highlight>
              </a:rPr>
              <a:t>Umělá inteligence </a:t>
            </a:r>
            <a:br>
              <a:rPr lang="cs-CZ" b="1" dirty="0">
                <a:highlight>
                  <a:srgbClr val="FFFF00"/>
                </a:highlight>
              </a:rPr>
            </a:br>
            <a:r>
              <a:rPr lang="cs-CZ" b="1" dirty="0">
                <a:highlight>
                  <a:srgbClr val="FFFF00"/>
                </a:highlight>
              </a:rPr>
              <a:t>jako nad/nelidský kurátor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E0E88-86A2-44A7-30B9-A64010E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273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err="1">
                <a:highlight>
                  <a:srgbClr val="00FF00"/>
                </a:highlight>
              </a:rPr>
              <a:t>Future</a:t>
            </a:r>
            <a:r>
              <a:rPr lang="cs-CZ" sz="2400" b="1" dirty="0">
                <a:highlight>
                  <a:srgbClr val="00FF00"/>
                </a:highlight>
              </a:rPr>
              <a:t> </a:t>
            </a:r>
            <a:r>
              <a:rPr lang="cs-CZ" sz="2400" b="1" dirty="0" err="1">
                <a:highlight>
                  <a:srgbClr val="00FF00"/>
                </a:highlight>
              </a:rPr>
              <a:t>Filter</a:t>
            </a:r>
            <a:r>
              <a:rPr lang="cs-CZ" sz="2400" b="1" dirty="0">
                <a:highlight>
                  <a:srgbClr val="00FF00"/>
                </a:highlight>
              </a:rPr>
              <a:t> </a:t>
            </a:r>
            <a:r>
              <a:rPr lang="cs-CZ" sz="2400" b="1" dirty="0" err="1">
                <a:highlight>
                  <a:srgbClr val="00FF00"/>
                </a:highlight>
              </a:rPr>
              <a:t>Feeder</a:t>
            </a:r>
            <a:r>
              <a:rPr lang="cs-CZ" sz="2400" b="1" dirty="0">
                <a:highlight>
                  <a:srgbClr val="00FF00"/>
                </a:highlight>
              </a:rPr>
              <a:t> (FFF)</a:t>
            </a:r>
            <a:r>
              <a:rPr lang="cs-CZ" sz="2400" b="1" dirty="0"/>
              <a:t> (Anna-Marie </a:t>
            </a:r>
            <a:r>
              <a:rPr lang="cs-CZ" sz="2400" b="1" dirty="0" err="1"/>
              <a:t>Schleiner</a:t>
            </a:r>
            <a:r>
              <a:rPr lang="cs-CZ" sz="2400" b="1" dirty="0"/>
              <a:t>):</a:t>
            </a:r>
          </a:p>
          <a:p>
            <a:pPr marL="0" indent="0">
              <a:buNone/>
            </a:pPr>
            <a:r>
              <a:rPr lang="cs-CZ" sz="2000" dirty="0"/>
              <a:t>„plovoucí nomádská figura, která surfuje na webu, nachází věci, které se jí líbí, a prezentuje je ve svém webovém deníku nebo na fórech mimo instituce, obvykle online.“ </a:t>
            </a:r>
          </a:p>
          <a:p>
            <a:pPr marL="0" indent="0">
              <a:buNone/>
            </a:pPr>
            <a:r>
              <a:rPr lang="cs-CZ" sz="2000" b="1" dirty="0"/>
              <a:t>FFF: Figura „individualistického kurátora“.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D4B816-307E-7BE7-C0AC-7F872227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136" y="2197148"/>
            <a:ext cx="6761406" cy="39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777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748</Words>
  <Application>Microsoft Office PowerPoint</Application>
  <PresentationFormat>Širokoúhlá obrazovka</PresentationFormat>
  <Paragraphs>100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Times New Roman</vt:lpstr>
      <vt:lpstr>Motiv Office</vt:lpstr>
      <vt:lpstr>New Media Art Obsessions II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  <vt:lpstr>Umělá inteligence  jako nad/nelidský kurátor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 II</dc:title>
  <dc:creator>Jana Horáková</dc:creator>
  <cp:lastModifiedBy>Jana Horáková</cp:lastModifiedBy>
  <cp:revision>8</cp:revision>
  <dcterms:created xsi:type="dcterms:W3CDTF">2024-05-01T10:43:50Z</dcterms:created>
  <dcterms:modified xsi:type="dcterms:W3CDTF">2024-05-02T09:46:56Z</dcterms:modified>
</cp:coreProperties>
</file>