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97" r:id="rId22"/>
    <p:sldId id="298" r:id="rId23"/>
    <p:sldId id="296" r:id="rId24"/>
    <p:sldId id="284" r:id="rId25"/>
    <p:sldId id="289" r:id="rId26"/>
    <p:sldId id="285" r:id="rId27"/>
    <p:sldId id="286" r:id="rId28"/>
    <p:sldId id="287" r:id="rId29"/>
    <p:sldId id="299" r:id="rId30"/>
    <p:sldId id="278" r:id="rId31"/>
    <p:sldId id="279" r:id="rId32"/>
    <p:sldId id="280" r:id="rId33"/>
    <p:sldId id="281" r:id="rId34"/>
    <p:sldId id="282" r:id="rId35"/>
    <p:sldId id="301" r:id="rId36"/>
    <p:sldId id="302" r:id="rId37"/>
    <p:sldId id="303" r:id="rId38"/>
    <p:sldId id="304" r:id="rId39"/>
    <p:sldId id="312" r:id="rId40"/>
    <p:sldId id="294" r:id="rId41"/>
    <p:sldId id="307" r:id="rId42"/>
    <p:sldId id="308" r:id="rId43"/>
    <p:sldId id="305" r:id="rId44"/>
    <p:sldId id="306" r:id="rId45"/>
    <p:sldId id="293" r:id="rId46"/>
    <p:sldId id="295" r:id="rId47"/>
    <p:sldId id="310" r:id="rId48"/>
    <p:sldId id="311" r:id="rId49"/>
    <p:sldId id="309" r:id="rId50"/>
    <p:sldId id="290" r:id="rId51"/>
    <p:sldId id="291" r:id="rId52"/>
    <p:sldId id="292" r:id="rId5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98A2DC14-68EF-4393-A64C-F1090345F191}" type="datetimeFigureOut">
              <a:rPr lang="cs-CZ" smtClean="0"/>
              <a:t>03.04.2024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3973165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8A2DC14-68EF-4393-A64C-F1090345F191}" type="datetimeFigureOut">
              <a:rPr lang="cs-CZ" smtClean="0"/>
              <a:t>03.04.2024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67405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8A2DC14-68EF-4393-A64C-F1090345F191}" type="datetimeFigureOut">
              <a:rPr lang="cs-CZ" smtClean="0"/>
              <a:t>03.04.2024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153053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8A2DC14-68EF-4393-A64C-F1090345F191}" type="datetimeFigureOut">
              <a:rPr lang="cs-CZ" smtClean="0"/>
              <a:t>03.04.2024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185378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98A2DC14-68EF-4393-A64C-F1090345F191}" type="datetimeFigureOut">
              <a:rPr lang="cs-CZ" smtClean="0"/>
              <a:t>03.04.2024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3646337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8A2DC14-68EF-4393-A64C-F1090345F191}" type="datetimeFigureOut">
              <a:rPr lang="cs-CZ" smtClean="0"/>
              <a:t>03.04.2024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310950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8A2DC14-68EF-4393-A64C-F1090345F191}" type="datetimeFigureOut">
              <a:rPr lang="cs-CZ" smtClean="0"/>
              <a:t>03.04.2024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117440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98A2DC14-68EF-4393-A64C-F1090345F191}" type="datetimeFigureOut">
              <a:rPr lang="cs-CZ" smtClean="0"/>
              <a:t>03.04.2024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258838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8A2DC14-68EF-4393-A64C-F1090345F191}" type="datetimeFigureOut">
              <a:rPr lang="cs-CZ" smtClean="0"/>
              <a:t>03.04.2024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55503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8A2DC14-68EF-4393-A64C-F1090345F191}" type="datetimeFigureOut">
              <a:rPr lang="cs-CZ" smtClean="0"/>
              <a:t>03.04.2024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4025884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8A2DC14-68EF-4393-A64C-F1090345F191}" type="datetimeFigureOut">
              <a:rPr lang="cs-CZ" smtClean="0"/>
              <a:t>03.04.2024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8DE809F-2CEC-4182-8D38-70A6D8CF2F8D}" type="slidenum">
              <a:rPr lang="cs-CZ" smtClean="0"/>
              <a:t>‹#›</a:t>
            </a:fld>
            <a:endParaRPr lang="cs-CZ"/>
          </a:p>
        </p:txBody>
      </p:sp>
    </p:spTree>
    <p:extLst>
      <p:ext uri="{BB962C8B-B14F-4D97-AF65-F5344CB8AC3E}">
        <p14:creationId xmlns:p14="http://schemas.microsoft.com/office/powerpoint/2010/main" val="1864021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2DC14-68EF-4393-A64C-F1090345F191}" type="datetimeFigureOut">
              <a:rPr lang="cs-CZ" smtClean="0"/>
              <a:t>03.04.2024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E809F-2CEC-4182-8D38-70A6D8CF2F8D}" type="slidenum">
              <a:rPr lang="cs-CZ" smtClean="0"/>
              <a:t>‹#›</a:t>
            </a:fld>
            <a:endParaRPr lang="cs-CZ"/>
          </a:p>
        </p:txBody>
      </p:sp>
    </p:spTree>
    <p:extLst>
      <p:ext uri="{BB962C8B-B14F-4D97-AF65-F5344CB8AC3E}">
        <p14:creationId xmlns:p14="http://schemas.microsoft.com/office/powerpoint/2010/main" val="80637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amazon.com/Memory-Selected-Works-Frances-Yates/dp/0415606055/ref=sr_1_1?s=books&amp;ie=UTF8&amp;qid=1323168733&amp;sr=1-1#reader_0415606055" TargetMode="External"/><Relationship Id="rId2" Type="http://schemas.openxmlformats.org/officeDocument/2006/relationships/hyperlink" Target="http://theatreofmemory.blogspot.com/2009/08/giulio-camillo-1480-1544.html"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http://books.google.com/books?id=Rs0m6NRwU8IC&amp;printsec=frontcover&amp;hl=cs&amp;source=gbs_ge_summary_r&amp;cad=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b4a9i58IdIY" TargetMode="External"/><Relationship Id="rId2" Type="http://schemas.openxmlformats.org/officeDocument/2006/relationships/hyperlink" Target="http://www.allmusic.com/album/john-buller-proena-the-theatre-of-memory-w110184" TargetMode="External"/><Relationship Id="rId1" Type="http://schemas.openxmlformats.org/officeDocument/2006/relationships/slideLayout" Target="../slideLayouts/slideLayout2.xml"/><Relationship Id="rId4" Type="http://schemas.openxmlformats.org/officeDocument/2006/relationships/hyperlink" Target="http://www.vasulka.org/Videomasters/pages_stills/index_6.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zkm.de/media/video/agnes-hegedues-memory-theater-vr-1997" TargetMode="External"/><Relationship Id="rId13" Type="http://schemas.openxmlformats.org/officeDocument/2006/relationships/hyperlink" Target="http://www.ljudmila.org/camillo/" TargetMode="External"/><Relationship Id="rId3" Type="http://schemas.openxmlformats.org/officeDocument/2006/relationships/hyperlink" Target="http://www.mit.edu/~bhdavis/Edgar.html" TargetMode="External"/><Relationship Id="rId7" Type="http://schemas.openxmlformats.org/officeDocument/2006/relationships/hyperlink" Target="http://on1.zkm.de/zkm/werke/MemoryTheaterVR" TargetMode="External"/><Relationship Id="rId12" Type="http://schemas.openxmlformats.org/officeDocument/2006/relationships/hyperlink" Target="https://www.embassyculturalhouse.ca/george-legrady.html" TargetMode="External"/><Relationship Id="rId2" Type="http://schemas.openxmlformats.org/officeDocument/2006/relationships/hyperlink" Target="http://www.worldmemorytheatre.org/index.htm" TargetMode="External"/><Relationship Id="rId1" Type="http://schemas.openxmlformats.org/officeDocument/2006/relationships/slideLayout" Target="../slideLayouts/slideLayout2.xml"/><Relationship Id="rId6" Type="http://schemas.openxmlformats.org/officeDocument/2006/relationships/hyperlink" Target="http://vimeo.com/1021130" TargetMode="External"/><Relationship Id="rId11" Type="http://schemas.openxmlformats.org/officeDocument/2006/relationships/hyperlink" Target="http://www.georgelegrady.com/" TargetMode="External"/><Relationship Id="rId5" Type="http://schemas.openxmlformats.org/officeDocument/2006/relationships/hyperlink" Target="http://vimeo.com/33134008" TargetMode="External"/><Relationship Id="rId10" Type="http://schemas.openxmlformats.org/officeDocument/2006/relationships/hyperlink" Target="http://www.bewitched.com/apartment.html" TargetMode="External"/><Relationship Id="rId4" Type="http://schemas.openxmlformats.org/officeDocument/2006/relationships/hyperlink" Target="http://www.robertedgar.com/" TargetMode="External"/><Relationship Id="rId9" Type="http://schemas.openxmlformats.org/officeDocument/2006/relationships/hyperlink" Target="https://vimeo.com/127419467" TargetMode="External"/><Relationship Id="rId14" Type="http://schemas.openxmlformats.org/officeDocument/2006/relationships/hyperlink" Target="http://www.maska.si/en/?redirect=15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greg.org/archive/2010/08/28/do_daniel_libeskinds_awesome_machines_mean_i_have_to_stop_hating_his_work.html" TargetMode="External"/><Relationship Id="rId2" Type="http://schemas.openxmlformats.org/officeDocument/2006/relationships/hyperlink" Target="http://www.interactivearchitecture.org/computing-an-identity-tetsuro-nagata.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vasulka.org/Catalogues/PDFs/Cat_Videoworks.pdf" TargetMode="External"/><Relationship Id="rId2" Type="http://schemas.openxmlformats.org/officeDocument/2006/relationships/hyperlink" Target="http://www.fondation-langlois.org/html/e/page.php?NumPage=420"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google.cz/search?q=woody+vasulka+art+of+memory&amp;source=lnms&amp;tbm=isch&amp;sa=X&amp;ei=bfoNU4fLEMHAtQaFi4DADA&amp;ved=0CAcQ_AUoAQ&amp;biw=1920&amp;bih=98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vocabulary.com/dictionary/reenactmen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yNvQgmamjk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EG2IfS-d8L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ubu.com/film/abramovic_seve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bo-ring.net/?page_id=550" TargetMode="External"/><Relationship Id="rId2" Type="http://schemas.openxmlformats.org/officeDocument/2006/relationships/hyperlink" Target="http://www.bo-ring.net/?page_id=18"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800" b="1" dirty="0">
                <a:latin typeface="Arial Black" panose="020B0A04020102020204" pitchFamily="34" charset="0"/>
              </a:rPr>
              <a:t>New Media Art </a:t>
            </a:r>
            <a:r>
              <a:rPr lang="en-GB" sz="4800" b="1" dirty="0">
                <a:latin typeface="Arial Black" panose="020B0A04020102020204" pitchFamily="34" charset="0"/>
              </a:rPr>
              <a:t>Obsessions</a:t>
            </a:r>
            <a:r>
              <a:rPr lang="cs-CZ" sz="4800" b="1" dirty="0">
                <a:latin typeface="Arial Black" panose="020B0A04020102020204" pitchFamily="34" charset="0"/>
              </a:rPr>
              <a:t>_II</a:t>
            </a:r>
            <a:br>
              <a:rPr lang="cs-CZ" sz="4000" b="1" dirty="0">
                <a:latin typeface="Arial Black" panose="020B0A04020102020204" pitchFamily="34" charset="0"/>
              </a:rPr>
            </a:br>
            <a:endParaRPr lang="cs-CZ" sz="4000" b="1" dirty="0">
              <a:latin typeface="Arial Black" panose="020B0A04020102020204" pitchFamily="34" charset="0"/>
            </a:endParaRPr>
          </a:p>
        </p:txBody>
      </p:sp>
      <p:sp>
        <p:nvSpPr>
          <p:cNvPr id="3" name="Podnadpis 2"/>
          <p:cNvSpPr>
            <a:spLocks noGrp="1"/>
          </p:cNvSpPr>
          <p:nvPr>
            <p:ph type="subTitle" idx="1"/>
          </p:nvPr>
        </p:nvSpPr>
        <p:spPr/>
        <p:txBody>
          <a:bodyPr>
            <a:normAutofit lnSpcReduction="10000"/>
          </a:bodyPr>
          <a:lstStyle/>
          <a:p>
            <a:r>
              <a:rPr lang="cs-CZ" sz="4800" b="1" dirty="0">
                <a:highlight>
                  <a:srgbClr val="FFFF00"/>
                </a:highlight>
              </a:rPr>
              <a:t>PAMĚŤ </a:t>
            </a:r>
          </a:p>
          <a:p>
            <a:r>
              <a:rPr lang="cs-CZ" sz="3200" b="1" dirty="0">
                <a:highlight>
                  <a:srgbClr val="FFFF00"/>
                </a:highlight>
              </a:rPr>
              <a:t>ZÁJEM O PAMĚŤ JAKO REAKCE NA POSTMODERNÍ KRIZI VELKÝCH VYPRÁVĚNÍ</a:t>
            </a:r>
          </a:p>
        </p:txBody>
      </p:sp>
    </p:spTree>
    <p:extLst>
      <p:ext uri="{BB962C8B-B14F-4D97-AF65-F5344CB8AC3E}">
        <p14:creationId xmlns:p14="http://schemas.microsoft.com/office/powerpoint/2010/main" val="138139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880364"/>
          </a:xfrm>
        </p:spPr>
        <p:txBody>
          <a:bodyPr>
            <a:normAutofit fontScale="90000"/>
          </a:bodyPr>
          <a:lstStyle/>
          <a:p>
            <a:r>
              <a:rPr lang="cs-CZ" sz="3600" b="1" dirty="0">
                <a:highlight>
                  <a:srgbClr val="FFFF00"/>
                </a:highlight>
                <a:latin typeface="+mn-lt"/>
              </a:rPr>
              <a:t>PAMĚŤ </a:t>
            </a:r>
            <a:br>
              <a:rPr lang="cs-CZ" sz="3600" b="1" dirty="0">
                <a:highlight>
                  <a:srgbClr val="FFFF00"/>
                </a:highlight>
                <a:latin typeface="+mn-lt"/>
              </a:rPr>
            </a:br>
            <a:r>
              <a:rPr lang="cs-CZ" sz="36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p:txBody>
          <a:bodyPr>
            <a:normAutofit fontScale="92500"/>
          </a:bodyPr>
          <a:lstStyle/>
          <a:p>
            <a:pPr marL="0" indent="0">
              <a:buNone/>
            </a:pPr>
            <a:r>
              <a:rPr lang="cs-CZ" b="1" dirty="0">
                <a:highlight>
                  <a:srgbClr val="00FF00"/>
                </a:highlight>
              </a:rPr>
              <a:t>Paměť, Individuální a kolektivní</a:t>
            </a:r>
            <a:r>
              <a:rPr lang="cs-CZ" b="1" dirty="0"/>
              <a:t>	</a:t>
            </a:r>
          </a:p>
          <a:p>
            <a:pPr marL="0" indent="0" algn="just">
              <a:buNone/>
            </a:pPr>
            <a:r>
              <a:rPr lang="cs-CZ" sz="2400" b="1" dirty="0">
                <a:highlight>
                  <a:srgbClr val="00FFFF"/>
                </a:highlight>
              </a:rPr>
              <a:t>Maurice </a:t>
            </a:r>
            <a:r>
              <a:rPr lang="cs-CZ" sz="2400" b="1" dirty="0" err="1">
                <a:highlight>
                  <a:srgbClr val="00FFFF"/>
                </a:highlight>
              </a:rPr>
              <a:t>Halbwachs</a:t>
            </a:r>
            <a:r>
              <a:rPr lang="cs-CZ" sz="2400" b="1" dirty="0">
                <a:highlight>
                  <a:srgbClr val="00FFFF"/>
                </a:highlight>
              </a:rPr>
              <a:t> </a:t>
            </a:r>
            <a:r>
              <a:rPr lang="cs-CZ" sz="2400" b="1" dirty="0"/>
              <a:t>(1877–1945)</a:t>
            </a:r>
          </a:p>
          <a:p>
            <a:pPr marL="0" indent="0" algn="just">
              <a:buNone/>
            </a:pPr>
            <a:r>
              <a:rPr lang="cs-CZ" sz="2400" dirty="0"/>
              <a:t>Koncept </a:t>
            </a:r>
            <a:r>
              <a:rPr lang="cs-CZ" sz="2400" b="1" dirty="0">
                <a:highlight>
                  <a:srgbClr val="00FFFF"/>
                </a:highlight>
              </a:rPr>
              <a:t>kolektivní paměti </a:t>
            </a:r>
            <a:r>
              <a:rPr lang="cs-CZ" sz="2400" dirty="0"/>
              <a:t>vychází z toho, že se jedná prakticky o rekonstrukce minulosti sociálních skupin, tedy adaptaci pradávných faktů tak, aby odpovídala přesvědčením a duchovním potřebám přítomnosti a vyjadřovala skupinovou identitu. </a:t>
            </a:r>
          </a:p>
          <a:p>
            <a:pPr algn="just"/>
            <a:r>
              <a:rPr lang="cs-CZ" sz="2400" b="1" dirty="0">
                <a:highlight>
                  <a:srgbClr val="00FFFF"/>
                </a:highlight>
              </a:rPr>
              <a:t>budování paměti je součástí procesu socializace</a:t>
            </a:r>
            <a:r>
              <a:rPr lang="cs-CZ" sz="2400" dirty="0"/>
              <a:t>: paměť je formována symbolickými a verbálními konvencemi.</a:t>
            </a:r>
          </a:p>
          <a:p>
            <a:pPr algn="just"/>
            <a:r>
              <a:rPr lang="cs-CZ" sz="2400" dirty="0"/>
              <a:t>v paměti se udrží jen to, co má vztah k přítomnosti.</a:t>
            </a:r>
          </a:p>
          <a:p>
            <a:pPr algn="just"/>
            <a:r>
              <a:rPr lang="cs-CZ" sz="2400" dirty="0"/>
              <a:t>opakováním vzpomínek vzniká tradice, tj. „přetvoření vzpomínek ve zvyklost“.</a:t>
            </a:r>
          </a:p>
          <a:p>
            <a:pPr algn="just"/>
            <a:r>
              <a:rPr lang="cs-CZ" sz="2400" b="1" dirty="0">
                <a:highlight>
                  <a:srgbClr val="00FFFF"/>
                </a:highlight>
              </a:rPr>
              <a:t>Paměť jako „sociálně podmíněné vzpomínání, tvořivá konstruktivní a sociálně podmíněná aktivita.“ </a:t>
            </a:r>
            <a:r>
              <a:rPr lang="cs-CZ" sz="2400" b="1" dirty="0"/>
              <a:t>MH</a:t>
            </a:r>
          </a:p>
          <a:p>
            <a:pPr marL="0" indent="0" algn="just">
              <a:buNone/>
            </a:pPr>
            <a:endParaRPr lang="cs-CZ" sz="2400" dirty="0"/>
          </a:p>
        </p:txBody>
      </p:sp>
    </p:spTree>
    <p:extLst>
      <p:ext uri="{BB962C8B-B14F-4D97-AF65-F5344CB8AC3E}">
        <p14:creationId xmlns:p14="http://schemas.microsoft.com/office/powerpoint/2010/main" val="304337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78734"/>
            <a:ext cx="10515600" cy="1585732"/>
          </a:xfrm>
        </p:spPr>
        <p:txBody>
          <a:bodyPr>
            <a:normAutofit/>
          </a:bodyPr>
          <a:lstStyle/>
          <a:p>
            <a:r>
              <a:rPr lang="cs-CZ" sz="3600" b="1" dirty="0">
                <a:highlight>
                  <a:srgbClr val="FFFF00"/>
                </a:highlight>
                <a:latin typeface="+mn-lt"/>
              </a:rPr>
              <a:t>PAMĚŤ </a:t>
            </a:r>
            <a:br>
              <a:rPr lang="cs-CZ" sz="3600" b="1" dirty="0">
                <a:highlight>
                  <a:srgbClr val="FFFF00"/>
                </a:highlight>
                <a:latin typeface="+mn-lt"/>
              </a:rPr>
            </a:br>
            <a:r>
              <a:rPr lang="cs-CZ" sz="3600" b="1" dirty="0">
                <a:highlight>
                  <a:srgbClr val="FFFF00"/>
                </a:highlight>
                <a:latin typeface="+mn-lt"/>
              </a:rPr>
              <a:t>ZÁJEM O PAMĚŤ JAKO REAKCE NA POSTMODERNÍ KRIZI VELKÝCH VYPRÁVĚNÍ</a:t>
            </a:r>
            <a:endParaRPr lang="cs-CZ" sz="2400" b="1" dirty="0"/>
          </a:p>
        </p:txBody>
      </p:sp>
      <p:sp>
        <p:nvSpPr>
          <p:cNvPr id="3" name="Zástupný symbol pro obsah 2"/>
          <p:cNvSpPr>
            <a:spLocks noGrp="1"/>
          </p:cNvSpPr>
          <p:nvPr>
            <p:ph idx="1"/>
          </p:nvPr>
        </p:nvSpPr>
        <p:spPr>
          <a:xfrm>
            <a:off x="838200" y="2201953"/>
            <a:ext cx="10515600" cy="4351338"/>
          </a:xfrm>
        </p:spPr>
        <p:txBody>
          <a:bodyPr/>
          <a:lstStyle/>
          <a:p>
            <a:pPr marL="0" indent="0">
              <a:buNone/>
            </a:pPr>
            <a:r>
              <a:rPr lang="cs-CZ" b="1" dirty="0">
                <a:highlight>
                  <a:srgbClr val="00FF00"/>
                </a:highlight>
              </a:rPr>
              <a:t>Paměť, Individuální a kolektivní</a:t>
            </a:r>
            <a:r>
              <a:rPr lang="cs-CZ" b="1" dirty="0"/>
              <a:t>	</a:t>
            </a:r>
          </a:p>
          <a:p>
            <a:pPr marL="0" indent="0" algn="just">
              <a:buNone/>
            </a:pPr>
            <a:r>
              <a:rPr lang="cs-CZ" sz="2400" b="1" dirty="0">
                <a:highlight>
                  <a:srgbClr val="00FFFF"/>
                </a:highlight>
              </a:rPr>
              <a:t>Jan </a:t>
            </a:r>
            <a:r>
              <a:rPr lang="cs-CZ" sz="2400" b="1" dirty="0" err="1">
                <a:highlight>
                  <a:srgbClr val="00FFFF"/>
                </a:highlight>
              </a:rPr>
              <a:t>Assmann</a:t>
            </a:r>
            <a:r>
              <a:rPr lang="cs-CZ" sz="2400" dirty="0"/>
              <a:t>: </a:t>
            </a:r>
            <a:r>
              <a:rPr lang="cs-CZ" sz="2400" b="1" dirty="0"/>
              <a:t>rozdělení kolektivní paměti</a:t>
            </a:r>
          </a:p>
          <a:p>
            <a:pPr marL="0" indent="0" algn="just">
              <a:buNone/>
            </a:pPr>
            <a:r>
              <a:rPr lang="cs-CZ" sz="2400" b="1" dirty="0">
                <a:highlight>
                  <a:srgbClr val="00FFFF"/>
                </a:highlight>
              </a:rPr>
              <a:t>Komunikativní paměť </a:t>
            </a:r>
            <a:r>
              <a:rPr lang="cs-CZ" sz="2400" dirty="0"/>
              <a:t>(tj. vlastní životní zkušenosti)</a:t>
            </a:r>
          </a:p>
          <a:p>
            <a:pPr marL="0" indent="0" algn="just">
              <a:buNone/>
            </a:pPr>
            <a:r>
              <a:rPr lang="cs-CZ" sz="2400" b="1" dirty="0">
                <a:highlight>
                  <a:srgbClr val="00FFFF"/>
                </a:highlight>
              </a:rPr>
              <a:t>Kulturní paměť</a:t>
            </a:r>
            <a:r>
              <a:rPr lang="cs-CZ" sz="2400" dirty="0">
                <a:highlight>
                  <a:srgbClr val="00FFFF"/>
                </a:highlight>
              </a:rPr>
              <a:t> </a:t>
            </a:r>
            <a:r>
              <a:rPr lang="cs-CZ" sz="2400" dirty="0"/>
              <a:t>(tj. zprostředkovanou p. – knihy, filmy, muzea)</a:t>
            </a:r>
          </a:p>
          <a:p>
            <a:pPr marL="0" indent="0" algn="just">
              <a:buNone/>
            </a:pPr>
            <a:endParaRPr lang="cs-CZ" sz="2400" dirty="0"/>
          </a:p>
          <a:p>
            <a:pPr marL="0" indent="0" algn="just">
              <a:buNone/>
            </a:pPr>
            <a:r>
              <a:rPr lang="cs-CZ" sz="2400" dirty="0"/>
              <a:t>Ty tvoří orientační rámce pro konstituci </a:t>
            </a:r>
            <a:r>
              <a:rPr lang="cs-CZ" sz="2400" b="1" dirty="0">
                <a:highlight>
                  <a:srgbClr val="00FFFF"/>
                </a:highlight>
              </a:rPr>
              <a:t>individuální paměti</a:t>
            </a:r>
            <a:r>
              <a:rPr lang="cs-CZ" sz="2400" dirty="0">
                <a:highlight>
                  <a:srgbClr val="00FFFF"/>
                </a:highlight>
              </a:rPr>
              <a:t>.</a:t>
            </a:r>
          </a:p>
          <a:p>
            <a:pPr algn="just">
              <a:buFontTx/>
              <a:buChar char="-"/>
            </a:pPr>
            <a:endParaRPr lang="cs-CZ" sz="2400" dirty="0"/>
          </a:p>
          <a:p>
            <a:pPr marL="0" indent="0" algn="just">
              <a:buNone/>
            </a:pPr>
            <a:r>
              <a:rPr lang="cs-CZ" sz="2400" b="1" dirty="0"/>
              <a:t>Individuální vnímání dějin je tedy výsledkem vysoce komplexních komunikačních procesů (viz výše).</a:t>
            </a:r>
          </a:p>
        </p:txBody>
      </p:sp>
    </p:spTree>
    <p:extLst>
      <p:ext uri="{BB962C8B-B14F-4D97-AF65-F5344CB8AC3E}">
        <p14:creationId xmlns:p14="http://schemas.microsoft.com/office/powerpoint/2010/main" val="322568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868789"/>
          </a:xfrm>
        </p:spPr>
        <p:txBody>
          <a:bodyPr>
            <a:normAutofit fontScale="90000"/>
          </a:bodyPr>
          <a:lstStyle/>
          <a:p>
            <a:r>
              <a:rPr lang="cs-CZ" sz="3600" b="1" dirty="0">
                <a:highlight>
                  <a:srgbClr val="FFFF00"/>
                </a:highlight>
                <a:latin typeface="+mn-lt"/>
              </a:rPr>
              <a:t>PAMĚŤ </a:t>
            </a:r>
            <a:br>
              <a:rPr lang="cs-CZ" sz="3600" b="1" dirty="0">
                <a:highlight>
                  <a:srgbClr val="FFFF00"/>
                </a:highlight>
                <a:latin typeface="+mn-lt"/>
              </a:rPr>
            </a:br>
            <a:r>
              <a:rPr lang="cs-CZ" sz="36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a:xfrm>
            <a:off x="838200" y="2141537"/>
            <a:ext cx="10515600" cy="4351338"/>
          </a:xfrm>
        </p:spPr>
        <p:txBody>
          <a:bodyPr/>
          <a:lstStyle/>
          <a:p>
            <a:pPr marL="0" indent="0">
              <a:buNone/>
            </a:pPr>
            <a:r>
              <a:rPr lang="cs-CZ" b="1" dirty="0">
                <a:highlight>
                  <a:srgbClr val="00FF00"/>
                </a:highlight>
              </a:rPr>
              <a:t>Paměť, individuální a kolektivní	</a:t>
            </a:r>
          </a:p>
          <a:p>
            <a:pPr marL="0" indent="0" algn="just">
              <a:buNone/>
            </a:pPr>
            <a:r>
              <a:rPr lang="cs-CZ" sz="2400" b="1" dirty="0"/>
              <a:t>Kolektivní vs. historická paměť</a:t>
            </a:r>
          </a:p>
          <a:p>
            <a:pPr marL="0" indent="0" algn="just">
              <a:buNone/>
            </a:pPr>
            <a:endParaRPr lang="cs-CZ" sz="2400" b="1" dirty="0"/>
          </a:p>
          <a:p>
            <a:pPr marL="0" indent="0" algn="just">
              <a:buNone/>
            </a:pPr>
            <a:r>
              <a:rPr lang="cs-CZ" sz="2400" b="1" dirty="0">
                <a:highlight>
                  <a:srgbClr val="00FFFF"/>
                </a:highlight>
              </a:rPr>
              <a:t>Kolektivní paměť</a:t>
            </a:r>
            <a:r>
              <a:rPr lang="cs-CZ" sz="2400" b="1" dirty="0"/>
              <a:t>:</a:t>
            </a:r>
            <a:r>
              <a:rPr lang="cs-CZ" sz="2400" dirty="0"/>
              <a:t> zjednodušuje, reflektuje události z jedné perspektivy, vylučuje mnohoznačnost.</a:t>
            </a:r>
          </a:p>
          <a:p>
            <a:pPr marL="0" indent="0" algn="just">
              <a:buNone/>
            </a:pPr>
            <a:r>
              <a:rPr lang="cs-CZ" sz="2400" b="1" dirty="0">
                <a:highlight>
                  <a:srgbClr val="00FFFF"/>
                </a:highlight>
              </a:rPr>
              <a:t>Historická paměť</a:t>
            </a:r>
            <a:r>
              <a:rPr lang="cs-CZ" sz="2400" b="1" dirty="0"/>
              <a:t>:  </a:t>
            </a:r>
            <a:r>
              <a:rPr lang="cs-CZ" sz="2400" dirty="0"/>
              <a:t>uvědomuje si komplexnost a historický kontext jevů, je schopna odstupu a akceptuje mnohoznačnost.</a:t>
            </a:r>
          </a:p>
        </p:txBody>
      </p:sp>
    </p:spTree>
    <p:extLst>
      <p:ext uri="{BB962C8B-B14F-4D97-AF65-F5344CB8AC3E}">
        <p14:creationId xmlns:p14="http://schemas.microsoft.com/office/powerpoint/2010/main" val="136221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b="1" dirty="0">
                <a:highlight>
                  <a:srgbClr val="FFFF00"/>
                </a:highlight>
                <a:latin typeface="+mn-lt"/>
              </a:rPr>
              <a:t>PAMĚŤ </a:t>
            </a:r>
            <a:br>
              <a:rPr lang="cs-CZ" sz="3600" b="1" dirty="0">
                <a:highlight>
                  <a:srgbClr val="FFFF00"/>
                </a:highlight>
                <a:latin typeface="+mn-lt"/>
              </a:rPr>
            </a:br>
            <a:r>
              <a:rPr lang="cs-CZ" sz="36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p:txBody>
          <a:bodyPr/>
          <a:lstStyle/>
          <a:p>
            <a:pPr marL="0" indent="0">
              <a:buNone/>
            </a:pPr>
            <a:r>
              <a:rPr lang="cs-CZ" b="1" dirty="0">
                <a:highlight>
                  <a:srgbClr val="00FF00"/>
                </a:highlight>
              </a:rPr>
              <a:t>Paměť, Individuální a kolektivní</a:t>
            </a:r>
            <a:r>
              <a:rPr lang="cs-CZ" b="1" dirty="0"/>
              <a:t>	</a:t>
            </a:r>
          </a:p>
          <a:p>
            <a:pPr marL="0" indent="0" algn="just">
              <a:buNone/>
            </a:pPr>
            <a:r>
              <a:rPr lang="cs-CZ" sz="2400" b="1" dirty="0" err="1"/>
              <a:t>Aleida</a:t>
            </a:r>
            <a:r>
              <a:rPr lang="cs-CZ" sz="2400" b="1" dirty="0"/>
              <a:t> </a:t>
            </a:r>
            <a:r>
              <a:rPr lang="cs-CZ" sz="2400" b="1" dirty="0" err="1"/>
              <a:t>Assmann</a:t>
            </a:r>
            <a:r>
              <a:rPr lang="cs-CZ" sz="2400" b="1" dirty="0"/>
              <a:t> požaduje zjemnění terminologie. Místo individuální vs. kolektivní paměť (M. </a:t>
            </a:r>
            <a:r>
              <a:rPr lang="cs-CZ" sz="2400" b="1" dirty="0" err="1"/>
              <a:t>Halbwachs</a:t>
            </a:r>
            <a:r>
              <a:rPr lang="cs-CZ" sz="2400" b="1" dirty="0"/>
              <a:t>) předkládá </a:t>
            </a:r>
            <a:r>
              <a:rPr lang="cs-CZ" sz="2400" b="1" dirty="0">
                <a:highlight>
                  <a:srgbClr val="00FF00"/>
                </a:highlight>
              </a:rPr>
              <a:t>4 formáty paměti</a:t>
            </a:r>
            <a:r>
              <a:rPr lang="cs-CZ" sz="2400" b="1" dirty="0"/>
              <a:t>:</a:t>
            </a:r>
          </a:p>
          <a:p>
            <a:pPr marL="0" indent="0" algn="just">
              <a:buNone/>
            </a:pPr>
            <a:endParaRPr lang="cs-CZ" sz="2400" b="1" dirty="0"/>
          </a:p>
          <a:p>
            <a:pPr marL="0" indent="0" algn="just">
              <a:buNone/>
            </a:pPr>
            <a:r>
              <a:rPr lang="cs-CZ" sz="2400" b="1" dirty="0">
                <a:highlight>
                  <a:srgbClr val="00FFFF"/>
                </a:highlight>
              </a:rPr>
              <a:t> 1. Individuální paměť </a:t>
            </a:r>
          </a:p>
          <a:p>
            <a:pPr marL="0" indent="0" algn="just">
              <a:buNone/>
            </a:pPr>
            <a:r>
              <a:rPr lang="cs-CZ" sz="2400" b="1" dirty="0">
                <a:highlight>
                  <a:srgbClr val="00FFFF"/>
                </a:highlight>
              </a:rPr>
              <a:t>2. Společenská / sociální paměť</a:t>
            </a:r>
          </a:p>
          <a:p>
            <a:pPr marL="0" indent="0" algn="just">
              <a:buNone/>
            </a:pPr>
            <a:r>
              <a:rPr lang="cs-CZ" sz="2400" b="1" dirty="0">
                <a:highlight>
                  <a:srgbClr val="00FFFF"/>
                </a:highlight>
              </a:rPr>
              <a:t>3. Politická paměť </a:t>
            </a:r>
          </a:p>
          <a:p>
            <a:pPr marL="0" indent="0" algn="just">
              <a:buNone/>
            </a:pPr>
            <a:r>
              <a:rPr lang="cs-CZ" sz="2400" b="1" dirty="0">
                <a:highlight>
                  <a:srgbClr val="00FFFF"/>
                </a:highlight>
              </a:rPr>
              <a:t>4. Kulturní paměť</a:t>
            </a:r>
          </a:p>
        </p:txBody>
      </p:sp>
    </p:spTree>
    <p:extLst>
      <p:ext uri="{BB962C8B-B14F-4D97-AF65-F5344CB8AC3E}">
        <p14:creationId xmlns:p14="http://schemas.microsoft.com/office/powerpoint/2010/main" val="1660468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741467"/>
          </a:xfrm>
        </p:spPr>
        <p:txBody>
          <a:bodyPr>
            <a:normAutofit/>
          </a:bodyPr>
          <a:lstStyle/>
          <a:p>
            <a:r>
              <a:rPr lang="cs-CZ" sz="3200" b="1" dirty="0">
                <a:highlight>
                  <a:srgbClr val="FFFF00"/>
                </a:highlight>
                <a:latin typeface="+mn-lt"/>
              </a:rPr>
              <a:t>PAMĚŤ </a:t>
            </a:r>
            <a:br>
              <a:rPr lang="cs-CZ" sz="3200" b="1" dirty="0">
                <a:highlight>
                  <a:srgbClr val="FFFF00"/>
                </a:highlight>
                <a:latin typeface="+mn-lt"/>
              </a:rPr>
            </a:br>
            <a:r>
              <a:rPr lang="cs-CZ" sz="3200" b="1" dirty="0">
                <a:highlight>
                  <a:srgbClr val="FFFF00"/>
                </a:highlight>
                <a:latin typeface="+mn-lt"/>
              </a:rPr>
              <a:t>ZÁJEM O PAMĚŤ JAKO REAKCE NA POSTMODERNÍ KRIZI VELKÝCH VYPRÁVĚNÍ</a:t>
            </a:r>
            <a:endParaRPr lang="cs-CZ" sz="3200" dirty="0">
              <a:highlight>
                <a:srgbClr val="FFFF00"/>
              </a:highlight>
              <a:latin typeface="+mn-lt"/>
            </a:endParaRPr>
          </a:p>
        </p:txBody>
      </p:sp>
      <p:sp>
        <p:nvSpPr>
          <p:cNvPr id="3" name="Zástupný symbol pro obsah 2"/>
          <p:cNvSpPr>
            <a:spLocks noGrp="1"/>
          </p:cNvSpPr>
          <p:nvPr>
            <p:ph idx="1"/>
          </p:nvPr>
        </p:nvSpPr>
        <p:spPr>
          <a:xfrm>
            <a:off x="838200" y="2106591"/>
            <a:ext cx="10515600" cy="4070371"/>
          </a:xfrm>
        </p:spPr>
        <p:txBody>
          <a:bodyPr>
            <a:normAutofit/>
          </a:bodyPr>
          <a:lstStyle/>
          <a:p>
            <a:pPr marL="0" indent="0">
              <a:buNone/>
            </a:pPr>
            <a:r>
              <a:rPr lang="cs-CZ" b="1" dirty="0" err="1">
                <a:highlight>
                  <a:srgbClr val="00FF00"/>
                </a:highlight>
              </a:rPr>
              <a:t>Aleida</a:t>
            </a:r>
            <a:r>
              <a:rPr lang="cs-CZ" b="1" dirty="0">
                <a:highlight>
                  <a:srgbClr val="00FF00"/>
                </a:highlight>
              </a:rPr>
              <a:t> </a:t>
            </a:r>
            <a:r>
              <a:rPr lang="cs-CZ" b="1" dirty="0" err="1">
                <a:highlight>
                  <a:srgbClr val="00FF00"/>
                </a:highlight>
              </a:rPr>
              <a:t>Assmann</a:t>
            </a:r>
            <a:endParaRPr lang="cs-CZ" b="1" dirty="0">
              <a:highlight>
                <a:srgbClr val="00FF00"/>
              </a:highlight>
            </a:endParaRPr>
          </a:p>
          <a:p>
            <a:pPr marL="0" indent="0">
              <a:buNone/>
            </a:pPr>
            <a:r>
              <a:rPr lang="cs-CZ" sz="2000" b="1" i="1" dirty="0">
                <a:solidFill>
                  <a:srgbClr val="FF0000"/>
                </a:solidFill>
              </a:rPr>
              <a:t>Vtělená paměť (1 + 2)</a:t>
            </a:r>
          </a:p>
          <a:p>
            <a:pPr marL="0" indent="0">
              <a:buNone/>
            </a:pPr>
            <a:r>
              <a:rPr lang="cs-CZ" b="1" dirty="0">
                <a:highlight>
                  <a:srgbClr val="00FFFF"/>
                </a:highlight>
              </a:rPr>
              <a:t>1. Individuální</a:t>
            </a:r>
          </a:p>
          <a:p>
            <a:pPr marL="0" indent="0">
              <a:buNone/>
            </a:pPr>
            <a:r>
              <a:rPr lang="cs-CZ" b="1" dirty="0">
                <a:highlight>
                  <a:srgbClr val="00FFFF"/>
                </a:highlight>
              </a:rPr>
              <a:t>2. Společenská/sociální paměť </a:t>
            </a:r>
            <a:r>
              <a:rPr lang="cs-CZ" sz="2000" i="1" dirty="0">
                <a:solidFill>
                  <a:srgbClr val="FF0000"/>
                </a:solidFill>
              </a:rPr>
              <a:t>– </a:t>
            </a:r>
            <a:r>
              <a:rPr lang="cs-CZ" sz="2000" b="1" i="1" dirty="0" err="1">
                <a:solidFill>
                  <a:srgbClr val="FF0000"/>
                </a:solidFill>
              </a:rPr>
              <a:t>intergenerační</a:t>
            </a:r>
            <a:r>
              <a:rPr lang="cs-CZ" sz="2000" b="1" i="1" dirty="0">
                <a:solidFill>
                  <a:srgbClr val="FF0000"/>
                </a:solidFill>
              </a:rPr>
              <a:t> </a:t>
            </a:r>
            <a:r>
              <a:rPr lang="cs-CZ" sz="2000" i="1" dirty="0">
                <a:solidFill>
                  <a:srgbClr val="FF0000"/>
                </a:solidFill>
              </a:rPr>
              <a:t>(80 – 100 let)</a:t>
            </a:r>
          </a:p>
          <a:p>
            <a:pPr marL="0" indent="0">
              <a:buNone/>
            </a:pPr>
            <a:r>
              <a:rPr lang="cs-CZ" sz="2000" b="1" i="1" dirty="0">
                <a:solidFill>
                  <a:srgbClr val="FF0000"/>
                </a:solidFill>
              </a:rPr>
              <a:t>Zprostředkovaná paměť </a:t>
            </a:r>
            <a:r>
              <a:rPr lang="cs-CZ" sz="2000" i="1" dirty="0">
                <a:solidFill>
                  <a:srgbClr val="FF0000"/>
                </a:solidFill>
              </a:rPr>
              <a:t>– 3 + 4 = </a:t>
            </a:r>
            <a:r>
              <a:rPr lang="cs-CZ" sz="2000" b="1" i="1" dirty="0" err="1">
                <a:solidFill>
                  <a:srgbClr val="FF0000"/>
                </a:solidFill>
              </a:rPr>
              <a:t>transgenerační</a:t>
            </a:r>
            <a:endParaRPr lang="cs-CZ" sz="2000" b="1" i="1" dirty="0">
              <a:solidFill>
                <a:srgbClr val="FF0000"/>
              </a:solidFill>
            </a:endParaRPr>
          </a:p>
          <a:p>
            <a:pPr marL="0" indent="0">
              <a:buNone/>
            </a:pPr>
            <a:r>
              <a:rPr lang="cs-CZ" b="1" dirty="0">
                <a:highlight>
                  <a:srgbClr val="00FFFF"/>
                </a:highlight>
              </a:rPr>
              <a:t>3. Politická paměť</a:t>
            </a:r>
          </a:p>
          <a:p>
            <a:pPr marL="0" indent="0">
              <a:buNone/>
            </a:pPr>
            <a:r>
              <a:rPr lang="cs-CZ" b="1" dirty="0">
                <a:highlight>
                  <a:srgbClr val="00FFFF"/>
                </a:highlight>
              </a:rPr>
              <a:t>4. Kulturní paměť</a:t>
            </a:r>
          </a:p>
          <a:p>
            <a:endParaRPr lang="cs-CZ" dirty="0"/>
          </a:p>
          <a:p>
            <a:pPr marL="0" indent="0">
              <a:buNone/>
            </a:pPr>
            <a:endParaRPr lang="cs-CZ" dirty="0"/>
          </a:p>
        </p:txBody>
      </p:sp>
    </p:spTree>
    <p:extLst>
      <p:ext uri="{BB962C8B-B14F-4D97-AF65-F5344CB8AC3E}">
        <p14:creationId xmlns:p14="http://schemas.microsoft.com/office/powerpoint/2010/main" val="192101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544698"/>
          </a:xfrm>
        </p:spPr>
        <p:txBody>
          <a:bodyPr>
            <a:normAutofit/>
          </a:bodyPr>
          <a:lstStyle/>
          <a:p>
            <a:r>
              <a:rPr lang="cs-CZ" sz="3200" b="1" dirty="0">
                <a:solidFill>
                  <a:prstClr val="black"/>
                </a:solidFill>
                <a:highlight>
                  <a:srgbClr val="FFFF00"/>
                </a:highlight>
                <a:latin typeface="+mn-lt"/>
              </a:rPr>
              <a:t>PAMĚŤ </a:t>
            </a:r>
            <a:br>
              <a:rPr lang="cs-CZ" sz="3200" b="1" dirty="0">
                <a:solidFill>
                  <a:prstClr val="black"/>
                </a:solidFill>
                <a:highlight>
                  <a:srgbClr val="FFFF00"/>
                </a:highlight>
                <a:latin typeface="+mn-lt"/>
              </a:rPr>
            </a:br>
            <a:r>
              <a:rPr lang="cs-CZ" sz="3200" b="1" dirty="0">
                <a:solidFill>
                  <a:prstClr val="black"/>
                </a:solidFill>
                <a:highlight>
                  <a:srgbClr val="FFFF00"/>
                </a:highlight>
                <a:latin typeface="+mn-lt"/>
              </a:rPr>
              <a:t>ZÁJEM O PAMĚŤ JAKO REAKCE NA POSTMODERNÍ KRIZI VELKÝCH VYPRÁVĚNÍ</a:t>
            </a:r>
            <a:endParaRPr lang="cs-CZ" sz="5400" dirty="0">
              <a:highlight>
                <a:srgbClr val="FFFF00"/>
              </a:highlight>
              <a:latin typeface="+mn-lt"/>
            </a:endParaRPr>
          </a:p>
        </p:txBody>
      </p:sp>
      <p:sp>
        <p:nvSpPr>
          <p:cNvPr id="3" name="Zástupný symbol pro obsah 2"/>
          <p:cNvSpPr>
            <a:spLocks noGrp="1"/>
          </p:cNvSpPr>
          <p:nvPr>
            <p:ph idx="1"/>
          </p:nvPr>
        </p:nvSpPr>
        <p:spPr>
          <a:xfrm>
            <a:off x="838200" y="2060293"/>
            <a:ext cx="10515600" cy="4116669"/>
          </a:xfrm>
        </p:spPr>
        <p:txBody>
          <a:bodyPr>
            <a:normAutofit/>
          </a:bodyPr>
          <a:lstStyle/>
          <a:p>
            <a:pPr marL="0" indent="0">
              <a:buNone/>
            </a:pPr>
            <a:r>
              <a:rPr lang="cs-CZ" b="1" dirty="0" err="1">
                <a:highlight>
                  <a:srgbClr val="00FF00"/>
                </a:highlight>
              </a:rPr>
              <a:t>Aleida</a:t>
            </a:r>
            <a:r>
              <a:rPr lang="cs-CZ" b="1" dirty="0">
                <a:highlight>
                  <a:srgbClr val="00FF00"/>
                </a:highlight>
              </a:rPr>
              <a:t> </a:t>
            </a:r>
            <a:r>
              <a:rPr lang="cs-CZ" b="1" dirty="0" err="1">
                <a:highlight>
                  <a:srgbClr val="00FF00"/>
                </a:highlight>
              </a:rPr>
              <a:t>Assmann</a:t>
            </a:r>
            <a:endParaRPr lang="cs-CZ" b="1" dirty="0">
              <a:highlight>
                <a:srgbClr val="00FF00"/>
              </a:highlight>
            </a:endParaRPr>
          </a:p>
          <a:p>
            <a:pPr marL="0" indent="0">
              <a:buNone/>
            </a:pPr>
            <a:r>
              <a:rPr lang="cs-CZ" dirty="0">
                <a:highlight>
                  <a:srgbClr val="00FFFF"/>
                </a:highlight>
              </a:rPr>
              <a:t>1) </a:t>
            </a:r>
            <a:r>
              <a:rPr lang="cs-CZ" b="1" dirty="0">
                <a:highlight>
                  <a:srgbClr val="00FFFF"/>
                </a:highlight>
              </a:rPr>
              <a:t>Individuální paměť</a:t>
            </a:r>
          </a:p>
          <a:p>
            <a:r>
              <a:rPr lang="cs-CZ" dirty="0"/>
              <a:t>Procedurální</a:t>
            </a:r>
          </a:p>
          <a:p>
            <a:r>
              <a:rPr lang="cs-CZ" dirty="0"/>
              <a:t>Sémantická</a:t>
            </a:r>
          </a:p>
          <a:p>
            <a:r>
              <a:rPr lang="cs-CZ" dirty="0"/>
              <a:t>Epizodická (perspektivní a idiosynkratická, fragmentární, proměňující se v interakci s druhými, proměnlivá a nestálá)</a:t>
            </a:r>
          </a:p>
          <a:p>
            <a:pPr marL="0" indent="0">
              <a:buNone/>
            </a:pPr>
            <a:endParaRPr lang="cs-CZ" dirty="0"/>
          </a:p>
        </p:txBody>
      </p:sp>
    </p:spTree>
    <p:extLst>
      <p:ext uri="{BB962C8B-B14F-4D97-AF65-F5344CB8AC3E}">
        <p14:creationId xmlns:p14="http://schemas.microsoft.com/office/powerpoint/2010/main" val="13327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b="1" dirty="0">
                <a:solidFill>
                  <a:prstClr val="black"/>
                </a:solidFill>
                <a:highlight>
                  <a:srgbClr val="FFFF00"/>
                </a:highlight>
                <a:latin typeface="+mn-lt"/>
              </a:rPr>
              <a:t>PAMĚŤ </a:t>
            </a:r>
            <a:br>
              <a:rPr lang="cs-CZ" sz="3600" b="1" dirty="0">
                <a:solidFill>
                  <a:prstClr val="black"/>
                </a:solidFill>
                <a:highlight>
                  <a:srgbClr val="FFFF00"/>
                </a:highlight>
                <a:latin typeface="+mn-lt"/>
              </a:rPr>
            </a:br>
            <a:r>
              <a:rPr lang="cs-CZ" sz="3600" b="1" dirty="0">
                <a:solidFill>
                  <a:prstClr val="black"/>
                </a:solidFill>
                <a:highlight>
                  <a:srgbClr val="FFFF00"/>
                </a:highlight>
                <a:latin typeface="+mn-lt"/>
              </a:rPr>
              <a:t>ZÁJEM O PAMĚŤ JAKO REAKCE NA POSTMODERNÍ KRIZI VELKÝCH VYPRÁVĚNÍ</a:t>
            </a:r>
            <a:endParaRPr lang="cs-CZ" sz="3600" b="1" dirty="0">
              <a:highlight>
                <a:srgbClr val="FFFF00"/>
              </a:highlight>
              <a:latin typeface="+mn-lt"/>
            </a:endParaRPr>
          </a:p>
        </p:txBody>
      </p:sp>
      <p:sp>
        <p:nvSpPr>
          <p:cNvPr id="3" name="Zástupný symbol pro obsah 2"/>
          <p:cNvSpPr>
            <a:spLocks noGrp="1"/>
          </p:cNvSpPr>
          <p:nvPr>
            <p:ph idx="1"/>
          </p:nvPr>
        </p:nvSpPr>
        <p:spPr/>
        <p:txBody>
          <a:bodyPr>
            <a:normAutofit/>
          </a:bodyPr>
          <a:lstStyle/>
          <a:p>
            <a:pPr marL="0" indent="0">
              <a:buNone/>
            </a:pPr>
            <a:r>
              <a:rPr lang="cs-CZ" b="1" dirty="0" err="1">
                <a:highlight>
                  <a:srgbClr val="00FF00"/>
                </a:highlight>
              </a:rPr>
              <a:t>Aleida</a:t>
            </a:r>
            <a:r>
              <a:rPr lang="cs-CZ" b="1" dirty="0">
                <a:highlight>
                  <a:srgbClr val="00FF00"/>
                </a:highlight>
              </a:rPr>
              <a:t> </a:t>
            </a:r>
            <a:r>
              <a:rPr lang="cs-CZ" b="1" dirty="0" err="1">
                <a:highlight>
                  <a:srgbClr val="00FF00"/>
                </a:highlight>
              </a:rPr>
              <a:t>Assmann</a:t>
            </a:r>
            <a:endParaRPr lang="cs-CZ" b="1" dirty="0">
              <a:highlight>
                <a:srgbClr val="00FF00"/>
              </a:highlight>
            </a:endParaRPr>
          </a:p>
          <a:p>
            <a:pPr marL="0" indent="0">
              <a:buNone/>
            </a:pPr>
            <a:r>
              <a:rPr lang="cs-CZ" dirty="0">
                <a:highlight>
                  <a:srgbClr val="00FFFF"/>
                </a:highlight>
              </a:rPr>
              <a:t>2) </a:t>
            </a:r>
            <a:r>
              <a:rPr lang="cs-CZ" b="1" dirty="0">
                <a:highlight>
                  <a:srgbClr val="00FFFF"/>
                </a:highlight>
              </a:rPr>
              <a:t>Společenská/sociální paměť</a:t>
            </a:r>
          </a:p>
          <a:p>
            <a:r>
              <a:rPr lang="cs-CZ" b="1" dirty="0"/>
              <a:t>Paměť je vytvořena, rozvinuta a udržována v interakci s okolím, na základě sdílených životních stylů a zkušeností.</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405237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solidFill>
                  <a:prstClr val="black"/>
                </a:solidFill>
                <a:highlight>
                  <a:srgbClr val="FFFF00"/>
                </a:highlight>
                <a:latin typeface="+mn-lt"/>
              </a:rPr>
              <a:t>PAMĚŤ </a:t>
            </a:r>
            <a:br>
              <a:rPr lang="cs-CZ" sz="3200" b="1" dirty="0">
                <a:solidFill>
                  <a:prstClr val="black"/>
                </a:solidFill>
                <a:highlight>
                  <a:srgbClr val="FFFF00"/>
                </a:highlight>
                <a:latin typeface="+mn-lt"/>
              </a:rPr>
            </a:br>
            <a:r>
              <a:rPr lang="cs-CZ" sz="3200" b="1" dirty="0">
                <a:solidFill>
                  <a:prstClr val="black"/>
                </a:solidFill>
                <a:highlight>
                  <a:srgbClr val="FFFF00"/>
                </a:highlight>
                <a:latin typeface="+mn-lt"/>
              </a:rPr>
              <a:t>ZÁJEM O PAMĚŤ JAKO REAKCE NA POSTMODERNÍ KRIZI VELKÝCH VYPRÁVĚNÍ</a:t>
            </a:r>
            <a:endParaRPr lang="cs-CZ" sz="3200" dirty="0"/>
          </a:p>
        </p:txBody>
      </p:sp>
      <p:sp>
        <p:nvSpPr>
          <p:cNvPr id="3" name="Zástupný symbol pro obsah 2"/>
          <p:cNvSpPr>
            <a:spLocks noGrp="1"/>
          </p:cNvSpPr>
          <p:nvPr>
            <p:ph idx="1"/>
          </p:nvPr>
        </p:nvSpPr>
        <p:spPr/>
        <p:txBody>
          <a:bodyPr>
            <a:normAutofit/>
          </a:bodyPr>
          <a:lstStyle/>
          <a:p>
            <a:pPr marL="0" indent="0">
              <a:buNone/>
            </a:pPr>
            <a:r>
              <a:rPr lang="cs-CZ" b="1" dirty="0" err="1">
                <a:highlight>
                  <a:srgbClr val="00FF00"/>
                </a:highlight>
              </a:rPr>
              <a:t>Aleida</a:t>
            </a:r>
            <a:r>
              <a:rPr lang="cs-CZ" b="1" dirty="0">
                <a:highlight>
                  <a:srgbClr val="00FF00"/>
                </a:highlight>
              </a:rPr>
              <a:t> </a:t>
            </a:r>
            <a:r>
              <a:rPr lang="cs-CZ" b="1" dirty="0" err="1">
                <a:highlight>
                  <a:srgbClr val="00FF00"/>
                </a:highlight>
              </a:rPr>
              <a:t>Assmann</a:t>
            </a:r>
            <a:endParaRPr lang="cs-CZ" b="1" dirty="0">
              <a:highlight>
                <a:srgbClr val="00FF00"/>
              </a:highlight>
            </a:endParaRPr>
          </a:p>
          <a:p>
            <a:pPr marL="0" indent="0">
              <a:buNone/>
            </a:pPr>
            <a:r>
              <a:rPr lang="cs-CZ" dirty="0">
                <a:highlight>
                  <a:srgbClr val="00FFFF"/>
                </a:highlight>
              </a:rPr>
              <a:t>3) </a:t>
            </a:r>
            <a:r>
              <a:rPr lang="cs-CZ" b="1" dirty="0">
                <a:highlight>
                  <a:srgbClr val="00FFFF"/>
                </a:highlight>
              </a:rPr>
              <a:t>Politická paměť</a:t>
            </a:r>
          </a:p>
          <a:p>
            <a:r>
              <a:rPr lang="cs-CZ" dirty="0"/>
              <a:t>Uložená v externích médiích: knihovny, muzea, památníky, vzdělávací systémy, rituály oslav významných dnů a svátků….</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41969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solidFill>
                  <a:prstClr val="black"/>
                </a:solidFill>
                <a:highlight>
                  <a:srgbClr val="FFFF00"/>
                </a:highlight>
                <a:latin typeface="+mn-lt"/>
              </a:rPr>
              <a:t>PAMĚŤ </a:t>
            </a:r>
            <a:br>
              <a:rPr lang="cs-CZ" sz="3200" b="1" dirty="0">
                <a:solidFill>
                  <a:prstClr val="black"/>
                </a:solidFill>
                <a:highlight>
                  <a:srgbClr val="FFFF00"/>
                </a:highlight>
                <a:latin typeface="+mn-lt"/>
              </a:rPr>
            </a:br>
            <a:r>
              <a:rPr lang="cs-CZ" sz="3200" b="1" dirty="0">
                <a:solidFill>
                  <a:prstClr val="black"/>
                </a:solidFill>
                <a:highlight>
                  <a:srgbClr val="FFFF00"/>
                </a:highlight>
                <a:latin typeface="+mn-lt"/>
              </a:rPr>
              <a:t>ZÁJEM O PAMĚŤ JAKO REAKCE NA POSTMODERNÍ KRIZI VELKÝCH VYPRÁVĚNÍ</a:t>
            </a:r>
            <a:endParaRPr lang="cs-CZ" sz="3200" dirty="0"/>
          </a:p>
        </p:txBody>
      </p:sp>
      <p:sp>
        <p:nvSpPr>
          <p:cNvPr id="3" name="Zástupný symbol pro obsah 2"/>
          <p:cNvSpPr>
            <a:spLocks noGrp="1"/>
          </p:cNvSpPr>
          <p:nvPr>
            <p:ph idx="1"/>
          </p:nvPr>
        </p:nvSpPr>
        <p:spPr/>
        <p:txBody>
          <a:bodyPr>
            <a:normAutofit/>
          </a:bodyPr>
          <a:lstStyle/>
          <a:p>
            <a:pPr marL="0" indent="0">
              <a:buNone/>
            </a:pPr>
            <a:r>
              <a:rPr lang="cs-CZ" b="1" dirty="0" err="1">
                <a:highlight>
                  <a:srgbClr val="00FF00"/>
                </a:highlight>
              </a:rPr>
              <a:t>Aleida</a:t>
            </a:r>
            <a:r>
              <a:rPr lang="cs-CZ" b="1" dirty="0">
                <a:highlight>
                  <a:srgbClr val="00FF00"/>
                </a:highlight>
              </a:rPr>
              <a:t> </a:t>
            </a:r>
            <a:r>
              <a:rPr lang="cs-CZ" b="1" dirty="0" err="1">
                <a:highlight>
                  <a:srgbClr val="00FF00"/>
                </a:highlight>
              </a:rPr>
              <a:t>Assmann</a:t>
            </a:r>
            <a:endParaRPr lang="cs-CZ" b="1" dirty="0">
              <a:highlight>
                <a:srgbClr val="00FF00"/>
              </a:highlight>
            </a:endParaRPr>
          </a:p>
          <a:p>
            <a:pPr marL="0" indent="0">
              <a:buNone/>
            </a:pPr>
            <a:r>
              <a:rPr lang="cs-CZ" dirty="0">
                <a:highlight>
                  <a:srgbClr val="00FFFF"/>
                </a:highlight>
              </a:rPr>
              <a:t>4) </a:t>
            </a:r>
            <a:r>
              <a:rPr lang="cs-CZ" b="1" dirty="0">
                <a:highlight>
                  <a:srgbClr val="00FFFF"/>
                </a:highlight>
              </a:rPr>
              <a:t>Kulturní paměť</a:t>
            </a:r>
          </a:p>
          <a:p>
            <a:r>
              <a:rPr lang="cs-CZ" dirty="0"/>
              <a:t>Zapamatováno / zapomenuto / něco mezi tím (tj. knihovny, muzea, archivy).</a:t>
            </a:r>
          </a:p>
          <a:p>
            <a:pPr marL="0" indent="0">
              <a:buNone/>
            </a:pPr>
            <a:endParaRPr lang="cs-CZ" dirty="0"/>
          </a:p>
        </p:txBody>
      </p:sp>
    </p:spTree>
    <p:extLst>
      <p:ext uri="{BB962C8B-B14F-4D97-AF65-F5344CB8AC3E}">
        <p14:creationId xmlns:p14="http://schemas.microsoft.com/office/powerpoint/2010/main" val="347198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solidFill>
                  <a:prstClr val="black"/>
                </a:solidFill>
                <a:highlight>
                  <a:srgbClr val="FFFF00"/>
                </a:highlight>
                <a:latin typeface="+mn-lt"/>
              </a:rPr>
              <a:t>PAMĚŤ </a:t>
            </a:r>
            <a:br>
              <a:rPr lang="cs-CZ" sz="3200" b="1" dirty="0">
                <a:solidFill>
                  <a:prstClr val="black"/>
                </a:solidFill>
                <a:highlight>
                  <a:srgbClr val="FFFF00"/>
                </a:highlight>
                <a:latin typeface="+mn-lt"/>
              </a:rPr>
            </a:br>
            <a:r>
              <a:rPr lang="cs-CZ" sz="3200" b="1" dirty="0">
                <a:solidFill>
                  <a:prstClr val="black"/>
                </a:solidFill>
                <a:highlight>
                  <a:srgbClr val="FFFF00"/>
                </a:highlight>
                <a:latin typeface="+mn-lt"/>
              </a:rPr>
              <a:t>ZÁJEM O PAMĚŤ JAKO REAKCE NA POSTMODERNÍ KRIZI VELKÝCH VYPRÁVĚNÍ</a:t>
            </a:r>
            <a:endParaRPr lang="cs-CZ" sz="3200" dirty="0"/>
          </a:p>
        </p:txBody>
      </p:sp>
      <p:sp>
        <p:nvSpPr>
          <p:cNvPr id="3" name="Zástupný symbol pro obsah 2"/>
          <p:cNvSpPr>
            <a:spLocks noGrp="1"/>
          </p:cNvSpPr>
          <p:nvPr>
            <p:ph idx="1"/>
          </p:nvPr>
        </p:nvSpPr>
        <p:spPr/>
        <p:txBody>
          <a:bodyPr>
            <a:normAutofit/>
          </a:bodyPr>
          <a:lstStyle/>
          <a:p>
            <a:pPr marL="0" indent="0">
              <a:buNone/>
            </a:pPr>
            <a:r>
              <a:rPr lang="cs-CZ" b="1" dirty="0" err="1">
                <a:highlight>
                  <a:srgbClr val="00FF00"/>
                </a:highlight>
              </a:rPr>
              <a:t>Aleida</a:t>
            </a:r>
            <a:r>
              <a:rPr lang="cs-CZ" b="1" dirty="0">
                <a:highlight>
                  <a:srgbClr val="00FF00"/>
                </a:highlight>
              </a:rPr>
              <a:t> </a:t>
            </a:r>
            <a:r>
              <a:rPr lang="cs-CZ" b="1" dirty="0" err="1">
                <a:highlight>
                  <a:srgbClr val="00FF00"/>
                </a:highlight>
              </a:rPr>
              <a:t>Assmann</a:t>
            </a:r>
            <a:endParaRPr lang="cs-CZ" b="1" dirty="0">
              <a:highlight>
                <a:srgbClr val="00FF00"/>
              </a:highlight>
            </a:endParaRPr>
          </a:p>
          <a:p>
            <a:pPr marL="0" indent="0" algn="ctr">
              <a:buNone/>
            </a:pPr>
            <a:r>
              <a:rPr lang="cs-CZ" b="1" dirty="0">
                <a:highlight>
                  <a:srgbClr val="00FFFF"/>
                </a:highlight>
              </a:rPr>
              <a:t>politická paměť vs. kulturní paměť</a:t>
            </a:r>
          </a:p>
          <a:p>
            <a:pPr marL="0" indent="0" algn="ctr">
              <a:buNone/>
            </a:pPr>
            <a:r>
              <a:rPr lang="cs-CZ" b="1" dirty="0"/>
              <a:t>homogenní / heterogenní</a:t>
            </a:r>
          </a:p>
          <a:p>
            <a:pPr marL="0" indent="0" algn="ctr">
              <a:buNone/>
            </a:pPr>
            <a:r>
              <a:rPr lang="cs-CZ" sz="2000" b="1" dirty="0"/>
              <a:t>mobilizující  masy / vztahující se k jedincům</a:t>
            </a:r>
          </a:p>
          <a:p>
            <a:endParaRPr lang="cs-CZ" dirty="0"/>
          </a:p>
          <a:p>
            <a:pPr marL="0" indent="0">
              <a:buNone/>
            </a:pPr>
            <a:endParaRPr lang="cs-CZ" dirty="0"/>
          </a:p>
        </p:txBody>
      </p:sp>
    </p:spTree>
    <p:extLst>
      <p:ext uri="{BB962C8B-B14F-4D97-AF65-F5344CB8AC3E}">
        <p14:creationId xmlns:p14="http://schemas.microsoft.com/office/powerpoint/2010/main" val="210888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961386"/>
          </a:xfrm>
        </p:spPr>
        <p:txBody>
          <a:bodyPr>
            <a:normAutofit/>
          </a:bodyPr>
          <a:lstStyle/>
          <a:p>
            <a:r>
              <a:rPr lang="cs-CZ" sz="3600" b="1" dirty="0">
                <a:highlight>
                  <a:srgbClr val="FFFF00"/>
                </a:highlight>
                <a:latin typeface="+mn-lt"/>
              </a:rPr>
              <a:t>PAMĚŤ </a:t>
            </a:r>
            <a:br>
              <a:rPr lang="cs-CZ" sz="3600" b="1" dirty="0">
                <a:highlight>
                  <a:srgbClr val="FFFF00"/>
                </a:highlight>
                <a:latin typeface="+mn-lt"/>
              </a:rPr>
            </a:br>
            <a:r>
              <a:rPr lang="cs-CZ" sz="36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a:xfrm>
            <a:off x="838200" y="2242313"/>
            <a:ext cx="10515600" cy="4351338"/>
          </a:xfrm>
        </p:spPr>
        <p:txBody>
          <a:bodyPr/>
          <a:lstStyle/>
          <a:p>
            <a:pPr marL="0" indent="0">
              <a:buNone/>
            </a:pPr>
            <a:r>
              <a:rPr lang="cs-CZ" sz="3200" b="1" dirty="0">
                <a:highlight>
                  <a:srgbClr val="00FF00"/>
                </a:highlight>
              </a:rPr>
              <a:t>Zájem o paměť jako reakce a postmoderní „krizi velkých vyprávění“ </a:t>
            </a:r>
            <a:r>
              <a:rPr lang="cs-CZ" sz="3200" b="1" dirty="0"/>
              <a:t>(J. F. </a:t>
            </a:r>
            <a:r>
              <a:rPr lang="cs-CZ" sz="3200" b="1" dirty="0" err="1"/>
              <a:t>Lyotard</a:t>
            </a:r>
            <a:r>
              <a:rPr lang="cs-CZ" sz="3200" b="1" dirty="0"/>
              <a:t>)</a:t>
            </a:r>
          </a:p>
          <a:p>
            <a:endParaRPr lang="cs-CZ" dirty="0"/>
          </a:p>
          <a:p>
            <a:pPr marL="0" indent="0">
              <a:buNone/>
            </a:pPr>
            <a:r>
              <a:rPr lang="cs-CZ" sz="3200" b="1" dirty="0">
                <a:highlight>
                  <a:srgbClr val="00FF00"/>
                </a:highlight>
              </a:rPr>
              <a:t>Klasifikace paměti z hlediska společenských věd (M. </a:t>
            </a:r>
            <a:r>
              <a:rPr lang="cs-CZ" sz="3200" b="1" dirty="0" err="1">
                <a:highlight>
                  <a:srgbClr val="00FF00"/>
                </a:highlight>
              </a:rPr>
              <a:t>Halbwachs</a:t>
            </a:r>
            <a:r>
              <a:rPr lang="cs-CZ" sz="3200" b="1" dirty="0">
                <a:highlight>
                  <a:srgbClr val="00FF00"/>
                </a:highlight>
              </a:rPr>
              <a:t>, A. </a:t>
            </a:r>
            <a:r>
              <a:rPr lang="cs-CZ" sz="3200" b="1" dirty="0" err="1">
                <a:highlight>
                  <a:srgbClr val="00FF00"/>
                </a:highlight>
              </a:rPr>
              <a:t>Assmann</a:t>
            </a:r>
            <a:r>
              <a:rPr lang="cs-CZ" sz="3200" b="1" dirty="0">
                <a:highlight>
                  <a:srgbClr val="00FF00"/>
                </a:highlight>
              </a:rPr>
              <a:t>) </a:t>
            </a:r>
          </a:p>
        </p:txBody>
      </p:sp>
    </p:spTree>
    <p:extLst>
      <p:ext uri="{BB962C8B-B14F-4D97-AF65-F5344CB8AC3E}">
        <p14:creationId xmlns:p14="http://schemas.microsoft.com/office/powerpoint/2010/main" val="2830500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solidFill>
                  <a:prstClr val="black"/>
                </a:solidFill>
                <a:highlight>
                  <a:srgbClr val="FFFF00"/>
                </a:highlight>
                <a:latin typeface="+mn-lt"/>
              </a:rPr>
              <a:t>PAMĚŤ </a:t>
            </a:r>
            <a:br>
              <a:rPr lang="cs-CZ" sz="3200" b="1" dirty="0">
                <a:solidFill>
                  <a:prstClr val="black"/>
                </a:solidFill>
                <a:highlight>
                  <a:srgbClr val="FFFF00"/>
                </a:highlight>
                <a:latin typeface="+mn-lt"/>
              </a:rPr>
            </a:br>
            <a:r>
              <a:rPr lang="cs-CZ" sz="3200" b="1" dirty="0">
                <a:solidFill>
                  <a:prstClr val="black"/>
                </a:solidFill>
                <a:highlight>
                  <a:srgbClr val="FFFF00"/>
                </a:highlight>
                <a:latin typeface="+mn-lt"/>
              </a:rPr>
              <a:t>ZÁJEM O PAMĚŤ JAKO REAKCE NA POSTMODERNÍ KRIZI VELKÝCH VYPRÁVĚNÍ</a:t>
            </a:r>
            <a:endParaRPr lang="cs-CZ" sz="3200" dirty="0"/>
          </a:p>
        </p:txBody>
      </p:sp>
      <p:sp>
        <p:nvSpPr>
          <p:cNvPr id="3" name="Zástupný symbol pro obsah 2"/>
          <p:cNvSpPr>
            <a:spLocks noGrp="1"/>
          </p:cNvSpPr>
          <p:nvPr>
            <p:ph idx="1"/>
          </p:nvPr>
        </p:nvSpPr>
        <p:spPr/>
        <p:txBody>
          <a:bodyPr>
            <a:normAutofit/>
          </a:bodyPr>
          <a:lstStyle/>
          <a:p>
            <a:pPr marL="0" indent="0">
              <a:buNone/>
            </a:pPr>
            <a:r>
              <a:rPr lang="cs-CZ" b="1" dirty="0" err="1">
                <a:highlight>
                  <a:srgbClr val="00FF00"/>
                </a:highlight>
              </a:rPr>
              <a:t>Aleida</a:t>
            </a:r>
            <a:r>
              <a:rPr lang="cs-CZ" b="1" dirty="0">
                <a:highlight>
                  <a:srgbClr val="00FF00"/>
                </a:highlight>
              </a:rPr>
              <a:t> </a:t>
            </a:r>
            <a:r>
              <a:rPr lang="cs-CZ" b="1" dirty="0" err="1">
                <a:highlight>
                  <a:srgbClr val="00FF00"/>
                </a:highlight>
              </a:rPr>
              <a:t>Assmann</a:t>
            </a:r>
            <a:endParaRPr lang="cs-CZ" b="1" dirty="0">
              <a:highlight>
                <a:srgbClr val="00FF00"/>
              </a:highlight>
            </a:endParaRPr>
          </a:p>
          <a:p>
            <a:pPr marL="0" indent="0">
              <a:buNone/>
            </a:pPr>
            <a:r>
              <a:rPr lang="cs-CZ" b="1" dirty="0">
                <a:highlight>
                  <a:srgbClr val="00FFFF"/>
                </a:highlight>
              </a:rPr>
              <a:t>Shrnutí: Není žádná „kolektivní paměť“. </a:t>
            </a:r>
          </a:p>
          <a:p>
            <a:r>
              <a:rPr lang="cs-CZ" dirty="0"/>
              <a:t>Paměť je vždy individuální (</a:t>
            </a:r>
            <a:r>
              <a:rPr lang="cs-CZ" i="1" dirty="0"/>
              <a:t>osobní, existenciální zkušenost</a:t>
            </a:r>
            <a:r>
              <a:rPr lang="cs-CZ" dirty="0"/>
              <a:t>)</a:t>
            </a:r>
          </a:p>
          <a:p>
            <a:r>
              <a:rPr lang="cs-CZ" dirty="0"/>
              <a:t>Kolektivní paměť není výsledek vzpomínání, ale procesu </a:t>
            </a:r>
            <a:r>
              <a:rPr lang="cs-CZ" b="1" dirty="0"/>
              <a:t>vyjednávání o významu</a:t>
            </a:r>
            <a:r>
              <a:rPr lang="cs-CZ" dirty="0"/>
              <a:t> (</a:t>
            </a:r>
            <a:r>
              <a:rPr lang="cs-CZ" i="1" dirty="0"/>
              <a:t>reprezentace paměti: obrazy, texty, symboly</a:t>
            </a:r>
            <a:r>
              <a:rPr lang="cs-CZ" dirty="0"/>
              <a:t>).</a:t>
            </a:r>
          </a:p>
          <a:p>
            <a:endParaRPr lang="cs-CZ" dirty="0"/>
          </a:p>
          <a:p>
            <a:r>
              <a:rPr lang="cs-CZ" dirty="0"/>
              <a:t>Kolektivní paměť – </a:t>
            </a:r>
            <a:r>
              <a:rPr lang="cs-CZ" b="1" dirty="0">
                <a:highlight>
                  <a:srgbClr val="00FFFF"/>
                </a:highlight>
              </a:rPr>
              <a:t>nahradit</a:t>
            </a:r>
            <a:r>
              <a:rPr lang="cs-CZ" dirty="0"/>
              <a:t> – </a:t>
            </a:r>
            <a:r>
              <a:rPr lang="cs-CZ" b="1" dirty="0">
                <a:highlight>
                  <a:srgbClr val="00FFFF"/>
                </a:highlight>
              </a:rPr>
              <a:t>plurálem identit a paměťových systémů v jedné osobě</a:t>
            </a:r>
            <a:r>
              <a:rPr lang="cs-CZ" dirty="0"/>
              <a:t>. </a:t>
            </a:r>
          </a:p>
        </p:txBody>
      </p:sp>
    </p:spTree>
    <p:extLst>
      <p:ext uri="{BB962C8B-B14F-4D97-AF65-F5344CB8AC3E}">
        <p14:creationId xmlns:p14="http://schemas.microsoft.com/office/powerpoint/2010/main" val="3757991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solidFill>
                  <a:prstClr val="black"/>
                </a:solidFill>
                <a:highlight>
                  <a:srgbClr val="FFFF00"/>
                </a:highlight>
                <a:latin typeface="+mn-lt"/>
              </a:rPr>
              <a:t>PAMĚŤ </a:t>
            </a:r>
            <a:br>
              <a:rPr lang="cs-CZ" sz="3200" b="1" dirty="0">
                <a:solidFill>
                  <a:prstClr val="black"/>
                </a:solidFill>
                <a:highlight>
                  <a:srgbClr val="FFFF00"/>
                </a:highlight>
                <a:latin typeface="+mn-lt"/>
              </a:rPr>
            </a:br>
            <a:r>
              <a:rPr lang="cs-CZ" sz="3200" b="1" dirty="0">
                <a:solidFill>
                  <a:prstClr val="black"/>
                </a:solidFill>
                <a:highlight>
                  <a:srgbClr val="FFFF00"/>
                </a:highlight>
                <a:latin typeface="+mn-lt"/>
              </a:rPr>
              <a:t>ZÁJEM O PAMĚŤ JAKO REAKCE NA POSTMODERNÍ KRIZI VELKÝCH VYPRÁVĚNÍ</a:t>
            </a:r>
            <a:endParaRPr lang="cs-CZ" sz="3200" dirty="0"/>
          </a:p>
        </p:txBody>
      </p:sp>
      <p:sp>
        <p:nvSpPr>
          <p:cNvPr id="3" name="Zástupný symbol pro obsah 2"/>
          <p:cNvSpPr>
            <a:spLocks noGrp="1"/>
          </p:cNvSpPr>
          <p:nvPr>
            <p:ph idx="1"/>
          </p:nvPr>
        </p:nvSpPr>
        <p:spPr/>
        <p:txBody>
          <a:bodyPr>
            <a:normAutofit/>
          </a:bodyPr>
          <a:lstStyle/>
          <a:p>
            <a:pPr marL="0" indent="0">
              <a:buNone/>
            </a:pPr>
            <a:r>
              <a:rPr lang="cs-CZ" sz="3600" b="1" dirty="0">
                <a:highlight>
                  <a:srgbClr val="00FF00"/>
                </a:highlight>
              </a:rPr>
              <a:t>Q</a:t>
            </a:r>
            <a:r>
              <a:rPr lang="en-GB" sz="3600" b="1" dirty="0">
                <a:highlight>
                  <a:srgbClr val="00FF00"/>
                </a:highlight>
              </a:rPr>
              <a:t>&amp;A</a:t>
            </a:r>
            <a:endParaRPr lang="cs-CZ" sz="3600" b="1" dirty="0">
              <a:highlight>
                <a:srgbClr val="00FF00"/>
              </a:highlight>
            </a:endParaRPr>
          </a:p>
          <a:p>
            <a:pPr marL="0" indent="0">
              <a:buNone/>
            </a:pPr>
            <a:r>
              <a:rPr lang="cs-CZ" sz="3600" b="1" dirty="0"/>
              <a:t>Co je?</a:t>
            </a:r>
          </a:p>
          <a:p>
            <a:pPr marL="457200" lvl="1" indent="0">
              <a:buNone/>
            </a:pPr>
            <a:r>
              <a:rPr lang="cs-CZ" sz="3200" b="1" dirty="0"/>
              <a:t>Individuální</a:t>
            </a:r>
            <a:r>
              <a:rPr lang="en-GB" sz="3200" b="1" dirty="0"/>
              <a:t> </a:t>
            </a:r>
            <a:r>
              <a:rPr lang="cs-CZ" sz="3200" b="1" dirty="0"/>
              <a:t>paměť </a:t>
            </a:r>
          </a:p>
          <a:p>
            <a:pPr marL="457200" lvl="1" indent="0">
              <a:buNone/>
            </a:pPr>
            <a:r>
              <a:rPr lang="cs-CZ" sz="3200" b="1" dirty="0"/>
              <a:t>Společenská/sociální paměť</a:t>
            </a:r>
            <a:endParaRPr lang="en-GB" sz="3200" b="1" dirty="0"/>
          </a:p>
          <a:p>
            <a:pPr marL="457200" lvl="1" indent="0">
              <a:buNone/>
            </a:pPr>
            <a:r>
              <a:rPr lang="cs-CZ" sz="3200" b="1" dirty="0"/>
              <a:t>Politická paměť</a:t>
            </a:r>
          </a:p>
          <a:p>
            <a:pPr marL="457200" lvl="1" indent="0">
              <a:buNone/>
            </a:pPr>
            <a:r>
              <a:rPr lang="cs-CZ" sz="3200" b="1" dirty="0"/>
              <a:t>Kulturní paměť</a:t>
            </a:r>
          </a:p>
          <a:p>
            <a:pPr marL="0" indent="0">
              <a:buNone/>
            </a:pPr>
            <a:endParaRPr lang="en-GB" sz="3600" b="1" dirty="0">
              <a:highlight>
                <a:srgbClr val="00FF00"/>
              </a:highlight>
            </a:endParaRPr>
          </a:p>
          <a:p>
            <a:pPr marL="0" indent="0">
              <a:buNone/>
            </a:pPr>
            <a:endParaRPr lang="en-GB" sz="3600" b="1" dirty="0">
              <a:highlight>
                <a:srgbClr val="00FF00"/>
              </a:highlight>
            </a:endParaRPr>
          </a:p>
          <a:p>
            <a:pPr marL="0" indent="0">
              <a:buNone/>
            </a:pPr>
            <a:endParaRPr lang="cs-CZ" sz="3600" b="1" dirty="0">
              <a:highlight>
                <a:srgbClr val="00FF00"/>
              </a:highlight>
            </a:endParaRPr>
          </a:p>
        </p:txBody>
      </p:sp>
    </p:spTree>
    <p:extLst>
      <p:ext uri="{BB962C8B-B14F-4D97-AF65-F5344CB8AC3E}">
        <p14:creationId xmlns:p14="http://schemas.microsoft.com/office/powerpoint/2010/main" val="427646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solidFill>
                  <a:prstClr val="black"/>
                </a:solidFill>
                <a:highlight>
                  <a:srgbClr val="FFFF00"/>
                </a:highlight>
                <a:latin typeface="+mn-lt"/>
              </a:rPr>
              <a:t>PAMĚŤ </a:t>
            </a:r>
            <a:br>
              <a:rPr lang="cs-CZ" sz="3200" b="1" dirty="0">
                <a:solidFill>
                  <a:prstClr val="black"/>
                </a:solidFill>
                <a:highlight>
                  <a:srgbClr val="FFFF00"/>
                </a:highlight>
                <a:latin typeface="+mn-lt"/>
              </a:rPr>
            </a:br>
            <a:r>
              <a:rPr lang="cs-CZ" sz="3200" b="1" dirty="0">
                <a:solidFill>
                  <a:prstClr val="black"/>
                </a:solidFill>
                <a:highlight>
                  <a:srgbClr val="FFFF00"/>
                </a:highlight>
                <a:latin typeface="+mn-lt"/>
              </a:rPr>
              <a:t>ZÁJEM O PAMĚŤ JAKO REAKCE NA POSTMODERNÍ KRIZI VELKÝCH VYPRÁVĚNÍ</a:t>
            </a:r>
            <a:endParaRPr lang="cs-CZ" sz="3200" dirty="0"/>
          </a:p>
        </p:txBody>
      </p:sp>
      <p:sp>
        <p:nvSpPr>
          <p:cNvPr id="3" name="Zástupný symbol pro obsah 2"/>
          <p:cNvSpPr>
            <a:spLocks noGrp="1"/>
          </p:cNvSpPr>
          <p:nvPr>
            <p:ph idx="1"/>
          </p:nvPr>
        </p:nvSpPr>
        <p:spPr/>
        <p:txBody>
          <a:bodyPr>
            <a:normAutofit/>
          </a:bodyPr>
          <a:lstStyle/>
          <a:p>
            <a:pPr marL="0" indent="0">
              <a:buNone/>
            </a:pPr>
            <a:r>
              <a:rPr lang="cs-CZ" sz="3600" b="1" dirty="0">
                <a:highlight>
                  <a:srgbClr val="00FF00"/>
                </a:highlight>
              </a:rPr>
              <a:t>Q</a:t>
            </a:r>
            <a:r>
              <a:rPr lang="en-GB" sz="3600" b="1" dirty="0">
                <a:highlight>
                  <a:srgbClr val="00FF00"/>
                </a:highlight>
              </a:rPr>
              <a:t>&amp;A</a:t>
            </a:r>
            <a:endParaRPr lang="cs-CZ" sz="3600" b="1" dirty="0">
              <a:highlight>
                <a:srgbClr val="00FF00"/>
              </a:highlight>
            </a:endParaRPr>
          </a:p>
          <a:p>
            <a:pPr marL="0" indent="0">
              <a:buNone/>
            </a:pPr>
            <a:endParaRPr lang="cs-CZ" sz="3600" b="1" dirty="0">
              <a:highlight>
                <a:srgbClr val="00FF00"/>
              </a:highlight>
            </a:endParaRPr>
          </a:p>
          <a:p>
            <a:pPr marL="0" indent="0">
              <a:buNone/>
            </a:pPr>
            <a:r>
              <a:rPr lang="cs-CZ" sz="3600" b="1" dirty="0"/>
              <a:t>Postmoderní krize velkých vyprávění a zájem o paměť.</a:t>
            </a:r>
            <a:endParaRPr lang="en-GB" sz="3600" b="1" dirty="0"/>
          </a:p>
          <a:p>
            <a:pPr marL="0" indent="0">
              <a:buNone/>
            </a:pPr>
            <a:endParaRPr lang="en-GB" sz="3600" b="1" dirty="0">
              <a:highlight>
                <a:srgbClr val="00FF00"/>
              </a:highlight>
            </a:endParaRPr>
          </a:p>
          <a:p>
            <a:pPr marL="0" indent="0">
              <a:buNone/>
            </a:pPr>
            <a:endParaRPr lang="cs-CZ" sz="3600" b="1" dirty="0">
              <a:highlight>
                <a:srgbClr val="00FF00"/>
              </a:highlight>
            </a:endParaRPr>
          </a:p>
        </p:txBody>
      </p:sp>
    </p:spTree>
    <p:extLst>
      <p:ext uri="{BB962C8B-B14F-4D97-AF65-F5344CB8AC3E}">
        <p14:creationId xmlns:p14="http://schemas.microsoft.com/office/powerpoint/2010/main" val="3156955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8532F3-D931-9D43-E0EF-C4115540CEB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9310C71-9716-CE05-4F44-54C54E08D1EC}"/>
              </a:ext>
            </a:extLst>
          </p:cNvPr>
          <p:cNvSpPr>
            <a:spLocks noGrp="1"/>
          </p:cNvSpPr>
          <p:nvPr>
            <p:ph idx="1"/>
          </p:nvPr>
        </p:nvSpPr>
        <p:spPr/>
        <p:txBody>
          <a:bodyPr/>
          <a:lstStyle/>
          <a:p>
            <a:r>
              <a:rPr lang="cs-CZ" b="1" dirty="0"/>
              <a:t>Konec přednášky o paměti ve společenských vědách</a:t>
            </a:r>
          </a:p>
        </p:txBody>
      </p:sp>
    </p:spTree>
    <p:extLst>
      <p:ext uri="{BB962C8B-B14F-4D97-AF65-F5344CB8AC3E}">
        <p14:creationId xmlns:p14="http://schemas.microsoft.com/office/powerpoint/2010/main" val="2256880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00062"/>
            <a:ext cx="10515600" cy="1325563"/>
          </a:xfrm>
        </p:spPr>
        <p:txBody>
          <a:bodyPr>
            <a:normAutofit fontScale="90000"/>
          </a:bodyPr>
          <a:lstStyle/>
          <a:p>
            <a:r>
              <a:rPr lang="cs-CZ" sz="2800" b="1" cap="all" dirty="0"/>
              <a:t>Média paměti</a:t>
            </a:r>
            <a:br>
              <a:rPr lang="cs-CZ" sz="2800" b="1" cap="all" dirty="0"/>
            </a:br>
            <a:r>
              <a:rPr lang="cs-CZ" sz="2800" cap="all" dirty="0"/>
              <a:t>Mnemotechnická tradice a divadlo paměti </a:t>
            </a:r>
            <a:br>
              <a:rPr lang="cs-CZ" i="1" dirty="0"/>
            </a:br>
            <a:endParaRPr lang="cs-CZ" sz="3600" i="1"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t>Vilém </a:t>
            </a:r>
            <a:r>
              <a:rPr lang="cs-CZ" dirty="0" err="1"/>
              <a:t>Flusser</a:t>
            </a:r>
            <a:r>
              <a:rPr lang="cs-CZ" dirty="0"/>
              <a:t>: </a:t>
            </a:r>
            <a:r>
              <a:rPr lang="pl-PL" b="1" i="1" dirty="0"/>
              <a:t>On Memory (electronic or otherwise)</a:t>
            </a:r>
            <a:r>
              <a:rPr lang="pl-PL" dirty="0"/>
              <a:t>, 1990</a:t>
            </a:r>
          </a:p>
          <a:p>
            <a:pPr marL="0" indent="0">
              <a:buNone/>
            </a:pPr>
            <a:endParaRPr lang="cs-CZ" dirty="0"/>
          </a:p>
          <a:p>
            <a:r>
              <a:rPr lang="cs-CZ" b="1" dirty="0"/>
              <a:t>Pamatovat si </a:t>
            </a:r>
            <a:r>
              <a:rPr lang="cs-CZ" dirty="0"/>
              <a:t>znamená </a:t>
            </a:r>
            <a:r>
              <a:rPr lang="cs-CZ" b="1" dirty="0"/>
              <a:t>vzdorovat obecným přírodním zákonům entropie</a:t>
            </a:r>
            <a:r>
              <a:rPr lang="cs-CZ" dirty="0"/>
              <a:t>, zániku a zapomnění </a:t>
            </a:r>
          </a:p>
          <a:p>
            <a:r>
              <a:rPr lang="cs-CZ" dirty="0"/>
              <a:t>Živé organismy vzdorují entropii a zapomnění ve dvojím smyslu</a:t>
            </a:r>
          </a:p>
          <a:p>
            <a:pPr marL="0" indent="0">
              <a:buNone/>
            </a:pPr>
            <a:r>
              <a:rPr lang="cs-CZ" dirty="0"/>
              <a:t>	1. paměť jako genetická informace</a:t>
            </a:r>
          </a:p>
          <a:p>
            <a:pPr marL="0" indent="0">
              <a:buNone/>
            </a:pPr>
            <a:r>
              <a:rPr lang="cs-CZ" dirty="0"/>
              <a:t>	2. paměť kulturní (shromažďování a archivace informací pro další generace)</a:t>
            </a:r>
          </a:p>
          <a:p>
            <a:pPr marL="0" indent="0">
              <a:buNone/>
            </a:pPr>
            <a:endParaRPr lang="cs-CZ" dirty="0"/>
          </a:p>
          <a:p>
            <a:r>
              <a:rPr lang="cs-CZ" dirty="0"/>
              <a:t>Člověk jako historická bytost: definovaná genetickou a kulturní pamětí</a:t>
            </a:r>
          </a:p>
          <a:p>
            <a:endParaRPr lang="cs-CZ" dirty="0"/>
          </a:p>
          <a:p>
            <a:pPr lvl="2"/>
            <a:endParaRPr lang="cs-CZ" dirty="0"/>
          </a:p>
        </p:txBody>
      </p:sp>
    </p:spTree>
    <p:extLst>
      <p:ext uri="{BB962C8B-B14F-4D97-AF65-F5344CB8AC3E}">
        <p14:creationId xmlns:p14="http://schemas.microsoft.com/office/powerpoint/2010/main" val="1274055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00062"/>
            <a:ext cx="10515600" cy="1325563"/>
          </a:xfrm>
        </p:spPr>
        <p:txBody>
          <a:bodyPr>
            <a:normAutofit fontScale="90000"/>
          </a:bodyPr>
          <a:lstStyle/>
          <a:p>
            <a:r>
              <a:rPr lang="cs-CZ" sz="2800" b="1" cap="all" dirty="0"/>
              <a:t>Média paměti</a:t>
            </a:r>
            <a:br>
              <a:rPr lang="cs-CZ" sz="2800" cap="all" dirty="0"/>
            </a:br>
            <a:r>
              <a:rPr lang="cs-CZ" sz="2800" cap="all" dirty="0"/>
              <a:t>Mnemotechnická tradice a divadlo paměti</a:t>
            </a:r>
            <a:br>
              <a:rPr lang="cs-CZ" i="1" dirty="0"/>
            </a:br>
            <a:endParaRPr lang="cs-CZ" sz="3600" i="1" dirty="0"/>
          </a:p>
        </p:txBody>
      </p:sp>
      <p:sp>
        <p:nvSpPr>
          <p:cNvPr id="3" name="Zástupný symbol pro obsah 2"/>
          <p:cNvSpPr>
            <a:spLocks noGrp="1"/>
          </p:cNvSpPr>
          <p:nvPr>
            <p:ph idx="1"/>
          </p:nvPr>
        </p:nvSpPr>
        <p:spPr/>
        <p:txBody>
          <a:bodyPr>
            <a:normAutofit/>
          </a:bodyPr>
          <a:lstStyle/>
          <a:p>
            <a:pPr marL="0" indent="0">
              <a:buNone/>
            </a:pPr>
            <a:r>
              <a:rPr lang="cs-CZ" dirty="0"/>
              <a:t>Vilém </a:t>
            </a:r>
            <a:r>
              <a:rPr lang="cs-CZ" dirty="0" err="1"/>
              <a:t>Flusser</a:t>
            </a:r>
            <a:r>
              <a:rPr lang="cs-CZ" dirty="0"/>
              <a:t>: </a:t>
            </a:r>
            <a:r>
              <a:rPr lang="pl-PL" b="1" i="1" dirty="0"/>
              <a:t>On Memory (electronic or otherwise)</a:t>
            </a:r>
            <a:r>
              <a:rPr lang="pl-PL" dirty="0"/>
              <a:t>, 1990</a:t>
            </a:r>
          </a:p>
          <a:p>
            <a:pPr marL="0" indent="0">
              <a:buNone/>
            </a:pPr>
            <a:endParaRPr lang="cs-CZ" dirty="0"/>
          </a:p>
          <a:p>
            <a:r>
              <a:rPr lang="cs-CZ" sz="2400" b="1" dirty="0"/>
              <a:t>Kulturní vs. genetická paměť </a:t>
            </a:r>
          </a:p>
          <a:p>
            <a:pPr lvl="2"/>
            <a:r>
              <a:rPr lang="cs-CZ" dirty="0"/>
              <a:t>Genetická paměť není spolehlivá: informace neuchovává, ale zpracovává („</a:t>
            </a:r>
            <a:r>
              <a:rPr lang="cs-CZ" dirty="0" err="1"/>
              <a:t>processes</a:t>
            </a:r>
            <a:r>
              <a:rPr lang="cs-CZ" dirty="0"/>
              <a:t> </a:t>
            </a:r>
            <a:r>
              <a:rPr lang="cs-CZ" dirty="0" err="1"/>
              <a:t>it</a:t>
            </a:r>
            <a:r>
              <a:rPr lang="cs-CZ" dirty="0"/>
              <a:t>“)</a:t>
            </a:r>
          </a:p>
          <a:p>
            <a:pPr lvl="2"/>
            <a:r>
              <a:rPr lang="cs-CZ" dirty="0"/>
              <a:t>Kulturní paměť je ještě méně spolehlivá (dokumenty byly zničeny, budovy zbourány…)</a:t>
            </a:r>
          </a:p>
          <a:p>
            <a:pPr lvl="2"/>
            <a:endParaRPr lang="cs-CZ" dirty="0"/>
          </a:p>
          <a:p>
            <a:pPr lvl="2"/>
            <a:r>
              <a:rPr lang="cs-CZ" dirty="0"/>
              <a:t>Proto lidé vynalézali </a:t>
            </a:r>
            <a:r>
              <a:rPr lang="cs-CZ" b="1" dirty="0"/>
              <a:t>opory paměti:</a:t>
            </a:r>
          </a:p>
          <a:p>
            <a:pPr marL="914400" lvl="2" indent="0">
              <a:buNone/>
            </a:pPr>
            <a:r>
              <a:rPr lang="cs-CZ" dirty="0"/>
              <a:t>	a) vzduch (orální přenos informací) </a:t>
            </a:r>
          </a:p>
          <a:p>
            <a:pPr marL="914400" lvl="2" indent="0">
              <a:buNone/>
            </a:pPr>
            <a:r>
              <a:rPr lang="cs-CZ" dirty="0"/>
              <a:t>	b) kámen, kosti … (záznam dovednosti, materiální kultura)</a:t>
            </a:r>
          </a:p>
          <a:p>
            <a:pPr marL="914400" lvl="2" indent="0">
              <a:buNone/>
            </a:pPr>
            <a:r>
              <a:rPr lang="cs-CZ" dirty="0"/>
              <a:t>	</a:t>
            </a:r>
            <a:r>
              <a:rPr lang="cs-CZ" dirty="0">
                <a:solidFill>
                  <a:schemeClr val="bg1">
                    <a:lumMod val="65000"/>
                  </a:schemeClr>
                </a:solidFill>
              </a:rPr>
              <a:t>c) tělesná gesta</a:t>
            </a:r>
          </a:p>
          <a:p>
            <a:pPr lvl="2"/>
            <a:endParaRPr lang="cs-CZ" b="1" dirty="0"/>
          </a:p>
        </p:txBody>
      </p:sp>
    </p:spTree>
    <p:extLst>
      <p:ext uri="{BB962C8B-B14F-4D97-AF65-F5344CB8AC3E}">
        <p14:creationId xmlns:p14="http://schemas.microsoft.com/office/powerpoint/2010/main" val="10830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cap="all" dirty="0"/>
              <a:t>Média paměti</a:t>
            </a:r>
            <a:br>
              <a:rPr lang="cs-CZ" sz="2400" cap="all" dirty="0"/>
            </a:br>
            <a:r>
              <a:rPr lang="cs-CZ" sz="2400" cap="all" dirty="0"/>
              <a:t>Mnemotechnická tradice a divadlo paměti</a:t>
            </a:r>
            <a:endParaRPr lang="cs-CZ" sz="2400" i="1" dirty="0"/>
          </a:p>
        </p:txBody>
      </p:sp>
      <p:sp>
        <p:nvSpPr>
          <p:cNvPr id="3" name="Zástupný symbol pro obsah 2"/>
          <p:cNvSpPr>
            <a:spLocks noGrp="1"/>
          </p:cNvSpPr>
          <p:nvPr>
            <p:ph idx="1"/>
          </p:nvPr>
        </p:nvSpPr>
        <p:spPr/>
        <p:txBody>
          <a:bodyPr/>
          <a:lstStyle/>
          <a:p>
            <a:pPr marL="0" indent="0">
              <a:buNone/>
            </a:pPr>
            <a:r>
              <a:rPr lang="en-US" sz="2400" dirty="0" err="1"/>
              <a:t>Vilém</a:t>
            </a:r>
            <a:r>
              <a:rPr lang="en-US" sz="2400" dirty="0"/>
              <a:t> </a:t>
            </a:r>
            <a:r>
              <a:rPr lang="en-US" sz="2400" dirty="0" err="1"/>
              <a:t>Flusser</a:t>
            </a:r>
            <a:r>
              <a:rPr lang="en-US" sz="2400" dirty="0"/>
              <a:t>: On Memory (electronic or otherwise), 1990</a:t>
            </a:r>
          </a:p>
          <a:p>
            <a:pPr marL="0" indent="0">
              <a:buNone/>
            </a:pPr>
            <a:endParaRPr lang="cs-CZ" dirty="0"/>
          </a:p>
          <a:p>
            <a:r>
              <a:rPr lang="cs-CZ" sz="2000" b="1" dirty="0"/>
              <a:t>Od orální k literární paměti</a:t>
            </a:r>
          </a:p>
          <a:p>
            <a:pPr marL="0" indent="0">
              <a:buNone/>
            </a:pPr>
            <a:r>
              <a:rPr lang="cs-CZ" sz="2000" dirty="0"/>
              <a:t>	</a:t>
            </a:r>
            <a:r>
              <a:rPr lang="cs-CZ" sz="2000" b="1" dirty="0"/>
              <a:t>Abeceda: </a:t>
            </a:r>
            <a:r>
              <a:rPr lang="cs-CZ" sz="2000" i="1" dirty="0"/>
              <a:t>„kód přepisující fonémy mluveného jazyka do vizuálních symbolů, 		které mohou být otištěny na pevné objekty.“ VF </a:t>
            </a:r>
            <a:r>
              <a:rPr lang="cs-CZ" sz="2000" b="1" dirty="0"/>
              <a:t>Spojení výhod orální a materiální kultury</a:t>
            </a:r>
          </a:p>
          <a:p>
            <a:pPr marL="0" indent="0">
              <a:buNone/>
            </a:pPr>
            <a:r>
              <a:rPr lang="cs-CZ" sz="2000" dirty="0"/>
              <a:t>	</a:t>
            </a:r>
            <a:r>
              <a:rPr lang="cs-CZ" sz="2000" b="1" dirty="0"/>
              <a:t>Knihovna:</a:t>
            </a:r>
            <a:r>
              <a:rPr lang="cs-CZ" sz="2000" dirty="0"/>
              <a:t> symbol/nástroj kumulace informací (literární tradice – uvažování založené na idejích pokroku, lineární kauzality) </a:t>
            </a:r>
          </a:p>
          <a:p>
            <a:pPr marL="0" indent="0">
              <a:buNone/>
            </a:pPr>
            <a:r>
              <a:rPr lang="cs-CZ" sz="2000" dirty="0"/>
              <a:t>/vs. orální (mýtická) a hmotná (magická) kultura, které jí předcházely/</a:t>
            </a:r>
          </a:p>
          <a:p>
            <a:pPr marL="914400" lvl="2" indent="0">
              <a:buNone/>
            </a:pPr>
            <a:endParaRPr lang="cs-CZ" i="1" dirty="0"/>
          </a:p>
        </p:txBody>
      </p:sp>
    </p:spTree>
    <p:extLst>
      <p:ext uri="{BB962C8B-B14F-4D97-AF65-F5344CB8AC3E}">
        <p14:creationId xmlns:p14="http://schemas.microsoft.com/office/powerpoint/2010/main" val="2857469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cap="all" dirty="0"/>
              <a:t>Média paměti</a:t>
            </a:r>
            <a:br>
              <a:rPr lang="cs-CZ" sz="2400" cap="all" dirty="0"/>
            </a:br>
            <a:r>
              <a:rPr lang="cs-CZ" sz="2400" cap="all" dirty="0"/>
              <a:t>Mnemotechnická tradice a divadlo paměti</a:t>
            </a:r>
            <a:endParaRPr lang="cs-CZ" sz="2400" i="1" dirty="0"/>
          </a:p>
        </p:txBody>
      </p:sp>
      <p:sp>
        <p:nvSpPr>
          <p:cNvPr id="3" name="Zástupný symbol pro obsah 2"/>
          <p:cNvSpPr>
            <a:spLocks noGrp="1"/>
          </p:cNvSpPr>
          <p:nvPr>
            <p:ph idx="1"/>
          </p:nvPr>
        </p:nvSpPr>
        <p:spPr/>
        <p:txBody>
          <a:bodyPr/>
          <a:lstStyle/>
          <a:p>
            <a:r>
              <a:rPr lang="cs-CZ" sz="2400" dirty="0"/>
              <a:t>Vilém </a:t>
            </a:r>
            <a:r>
              <a:rPr lang="cs-CZ" sz="2400" dirty="0" err="1"/>
              <a:t>Flusser</a:t>
            </a:r>
            <a:r>
              <a:rPr lang="cs-CZ" sz="2400" dirty="0"/>
              <a:t>: On </a:t>
            </a:r>
            <a:r>
              <a:rPr lang="cs-CZ" sz="2400" dirty="0" err="1"/>
              <a:t>Memory</a:t>
            </a:r>
            <a:endParaRPr lang="cs-CZ" sz="2400" dirty="0"/>
          </a:p>
          <a:p>
            <a:endParaRPr lang="cs-CZ" sz="2400" i="1" dirty="0"/>
          </a:p>
          <a:p>
            <a:r>
              <a:rPr lang="cs-CZ" sz="2000" dirty="0"/>
              <a:t>Od orální k literární kultuře</a:t>
            </a:r>
          </a:p>
          <a:p>
            <a:pPr marL="914400" lvl="2" indent="0">
              <a:buNone/>
            </a:pPr>
            <a:r>
              <a:rPr lang="cs-CZ" b="1" dirty="0"/>
              <a:t>Platónská tradice </a:t>
            </a:r>
            <a:r>
              <a:rPr lang="cs-CZ" dirty="0"/>
              <a:t>(</a:t>
            </a:r>
            <a:r>
              <a:rPr lang="cs-CZ" dirty="0" err="1"/>
              <a:t>anamnézis</a:t>
            </a:r>
            <a:r>
              <a:rPr lang="cs-CZ" dirty="0"/>
              <a:t>, reminiscence)</a:t>
            </a:r>
          </a:p>
          <a:p>
            <a:pPr marL="914400" lvl="2" indent="0">
              <a:buNone/>
            </a:pPr>
            <a:r>
              <a:rPr lang="cs-CZ" b="1" dirty="0"/>
              <a:t>Talmudská tradice </a:t>
            </a:r>
            <a:r>
              <a:rPr lang="cs-CZ" dirty="0"/>
              <a:t>(knihovna jako jedince přesahující místo dialogu s druhými)</a:t>
            </a:r>
          </a:p>
          <a:p>
            <a:pPr marL="914400" lvl="2" indent="0">
              <a:buNone/>
            </a:pPr>
            <a:endParaRPr lang="cs-CZ" dirty="0"/>
          </a:p>
          <a:p>
            <a:pPr marL="914400" lvl="2" indent="0">
              <a:buNone/>
            </a:pPr>
            <a:r>
              <a:rPr lang="cs-CZ" dirty="0"/>
              <a:t>Schopnost ukládat shromážděné informace zvěcňujeme (</a:t>
            </a:r>
            <a:r>
              <a:rPr lang="cs-CZ" dirty="0" err="1"/>
              <a:t>externalizujeme</a:t>
            </a:r>
            <a:r>
              <a:rPr lang="cs-CZ" dirty="0"/>
              <a:t>), viz výše.</a:t>
            </a:r>
          </a:p>
          <a:p>
            <a:pPr marL="914400" lvl="2" indent="0">
              <a:buNone/>
            </a:pPr>
            <a:r>
              <a:rPr lang="cs-CZ" dirty="0"/>
              <a:t>Proto </a:t>
            </a:r>
            <a:r>
              <a:rPr lang="cs-CZ" b="1" dirty="0"/>
              <a:t>se definujeme jako subjekty této trans-humánní paměti</a:t>
            </a:r>
            <a:r>
              <a:rPr lang="cs-CZ" dirty="0"/>
              <a:t>, a tedy jako subjekty objektivního světa. (VF)</a:t>
            </a:r>
          </a:p>
          <a:p>
            <a:pPr marL="914400" lvl="2" indent="0">
              <a:buNone/>
            </a:pPr>
            <a:endParaRPr lang="cs-CZ" dirty="0"/>
          </a:p>
          <a:p>
            <a:pPr marL="914400" lvl="2" indent="0">
              <a:buNone/>
            </a:pPr>
            <a:r>
              <a:rPr lang="cs-CZ" b="1" dirty="0"/>
              <a:t>Elektronická média (jejich paměti) mohou proměnit naše myšlení. (VF)</a:t>
            </a:r>
          </a:p>
          <a:p>
            <a:pPr marL="914400" lvl="2" indent="0">
              <a:buNone/>
            </a:pPr>
            <a:r>
              <a:rPr lang="cs-CZ" dirty="0"/>
              <a:t>  </a:t>
            </a:r>
          </a:p>
        </p:txBody>
      </p:sp>
    </p:spTree>
    <p:extLst>
      <p:ext uri="{BB962C8B-B14F-4D97-AF65-F5344CB8AC3E}">
        <p14:creationId xmlns:p14="http://schemas.microsoft.com/office/powerpoint/2010/main" val="4284358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cap="all" dirty="0"/>
              <a:t>Média paměti</a:t>
            </a:r>
            <a:br>
              <a:rPr lang="cs-CZ" sz="2400" cap="all" dirty="0"/>
            </a:br>
            <a:r>
              <a:rPr lang="cs-CZ" sz="2400" cap="all" dirty="0"/>
              <a:t>Mnemotechnická tradice a divadlo paměti</a:t>
            </a:r>
            <a:endParaRPr lang="cs-CZ" sz="2400" i="1" dirty="0"/>
          </a:p>
        </p:txBody>
      </p:sp>
      <p:sp>
        <p:nvSpPr>
          <p:cNvPr id="3" name="Zástupný symbol pro obsah 2"/>
          <p:cNvSpPr>
            <a:spLocks noGrp="1"/>
          </p:cNvSpPr>
          <p:nvPr>
            <p:ph idx="1"/>
          </p:nvPr>
        </p:nvSpPr>
        <p:spPr/>
        <p:txBody>
          <a:bodyPr>
            <a:normAutofit fontScale="70000" lnSpcReduction="20000"/>
          </a:bodyPr>
          <a:lstStyle/>
          <a:p>
            <a:r>
              <a:rPr lang="cs-CZ" sz="2400" dirty="0"/>
              <a:t>Vilém </a:t>
            </a:r>
            <a:r>
              <a:rPr lang="cs-CZ" sz="2400" dirty="0" err="1"/>
              <a:t>Flusser</a:t>
            </a:r>
            <a:r>
              <a:rPr lang="cs-CZ" sz="2400" dirty="0"/>
              <a:t>: </a:t>
            </a:r>
            <a:r>
              <a:rPr lang="cs-CZ" sz="2400" i="1" dirty="0"/>
              <a:t>On </a:t>
            </a:r>
            <a:r>
              <a:rPr lang="cs-CZ" sz="2400" i="1" dirty="0" err="1"/>
              <a:t>Memory</a:t>
            </a:r>
            <a:endParaRPr lang="cs-CZ" sz="2400" i="1" dirty="0"/>
          </a:p>
          <a:p>
            <a:pPr marL="0" indent="0">
              <a:buNone/>
            </a:pPr>
            <a:endParaRPr lang="cs-CZ" sz="2400" i="1" dirty="0"/>
          </a:p>
          <a:p>
            <a:r>
              <a:rPr lang="cs-CZ" sz="2400" b="1" dirty="0"/>
              <a:t>Informace ve věku elektronické paměti</a:t>
            </a:r>
          </a:p>
          <a:p>
            <a:pPr marL="0" indent="0">
              <a:buNone/>
            </a:pPr>
            <a:r>
              <a:rPr lang="cs-CZ" sz="2400" dirty="0"/>
              <a:t>	Elektronické paměti jsou </a:t>
            </a:r>
            <a:r>
              <a:rPr lang="cs-CZ" sz="2400" b="1" dirty="0"/>
              <a:t>simulacemi</a:t>
            </a:r>
            <a:r>
              <a:rPr lang="cs-CZ" sz="2400" dirty="0"/>
              <a:t> </a:t>
            </a:r>
            <a:r>
              <a:rPr lang="cs-CZ" sz="2400" b="1" dirty="0"/>
              <a:t>funkcí lidské paměti </a:t>
            </a:r>
            <a:r>
              <a:rPr lang="cs-CZ" sz="2400" dirty="0"/>
              <a:t>v neživých objektech. VF</a:t>
            </a:r>
          </a:p>
          <a:p>
            <a:pPr marL="0" indent="0">
              <a:buNone/>
            </a:pPr>
            <a:r>
              <a:rPr lang="cs-CZ" sz="2400" i="1" dirty="0"/>
              <a:t>Simulace: tj.  nápodoba zdůrazňující několik aspektů originálu</a:t>
            </a:r>
          </a:p>
          <a:p>
            <a:pPr marL="0" indent="0">
              <a:buNone/>
            </a:pPr>
            <a:r>
              <a:rPr lang="cs-CZ" sz="2400" dirty="0"/>
              <a:t>	„Skutečnost, že elektronické paměti zdůrazňují některé naše paměťové funkce a tyto funkce fungují mnohem lépe, bude mít nepochybně mnohem větší vliv na budoucí civilizaci.“</a:t>
            </a:r>
          </a:p>
          <a:p>
            <a:pPr marL="0" indent="0">
              <a:buNone/>
            </a:pPr>
            <a:endParaRPr lang="cs-CZ" sz="2400" dirty="0"/>
          </a:p>
          <a:p>
            <a:r>
              <a:rPr lang="cs-CZ" sz="2400" dirty="0"/>
              <a:t>Elektronická paměť: </a:t>
            </a:r>
          </a:p>
          <a:p>
            <a:pPr lvl="1"/>
            <a:r>
              <a:rPr lang="cs-CZ" dirty="0"/>
              <a:t>snadnější naplnění informacemi, jejich kopírování a šíření</a:t>
            </a:r>
          </a:p>
          <a:p>
            <a:pPr lvl="1"/>
            <a:r>
              <a:rPr lang="cs-CZ" dirty="0"/>
              <a:t>automatizace procesu „informování předmětů“ (vs. rozvoj kreativity)</a:t>
            </a:r>
          </a:p>
          <a:p>
            <a:pPr lvl="1"/>
            <a:r>
              <a:rPr lang="cs-CZ" dirty="0"/>
              <a:t>propojení e-pamětí s roboty (převod informací na gesta) (homo </a:t>
            </a:r>
            <a:r>
              <a:rPr lang="cs-CZ" dirty="0" err="1"/>
              <a:t>faber</a:t>
            </a:r>
            <a:r>
              <a:rPr lang="cs-CZ" dirty="0"/>
              <a:t> – homo </a:t>
            </a:r>
            <a:r>
              <a:rPr lang="cs-CZ" dirty="0" err="1"/>
              <a:t>ludens</a:t>
            </a:r>
            <a:r>
              <a:rPr lang="cs-CZ" dirty="0"/>
              <a:t>)</a:t>
            </a:r>
          </a:p>
          <a:p>
            <a:pPr lvl="1"/>
            <a:r>
              <a:rPr lang="cs-CZ" dirty="0"/>
              <a:t>zlepšení schopnosti zapomínat</a:t>
            </a:r>
          </a:p>
          <a:p>
            <a:pPr lvl="1"/>
            <a:r>
              <a:rPr lang="cs-CZ" b="1" dirty="0"/>
              <a:t>Zrušení představy „subjektu“ ve prospěch sítě inter-individuálních vztahů </a:t>
            </a:r>
            <a:r>
              <a:rPr lang="cs-CZ" dirty="0"/>
              <a:t>(viz analytická psychologie, ekologická studia, politologie)</a:t>
            </a:r>
          </a:p>
        </p:txBody>
      </p:sp>
    </p:spTree>
    <p:extLst>
      <p:ext uri="{BB962C8B-B14F-4D97-AF65-F5344CB8AC3E}">
        <p14:creationId xmlns:p14="http://schemas.microsoft.com/office/powerpoint/2010/main" val="1993537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800" b="1" dirty="0">
                <a:latin typeface="Arial Black" panose="020B0A04020102020204" pitchFamily="34" charset="0"/>
              </a:rPr>
              <a:t>New Media Art </a:t>
            </a:r>
            <a:r>
              <a:rPr lang="en-GB" sz="4800" b="1" dirty="0">
                <a:latin typeface="Arial Black" panose="020B0A04020102020204" pitchFamily="34" charset="0"/>
              </a:rPr>
              <a:t>Obsessions</a:t>
            </a:r>
            <a:r>
              <a:rPr lang="cs-CZ" sz="4800" b="1" dirty="0">
                <a:latin typeface="Arial Black" panose="020B0A04020102020204" pitchFamily="34" charset="0"/>
              </a:rPr>
              <a:t>_II</a:t>
            </a:r>
            <a:br>
              <a:rPr lang="cs-CZ" sz="4000" b="1" dirty="0">
                <a:latin typeface="Arial Black" panose="020B0A04020102020204" pitchFamily="34" charset="0"/>
              </a:rPr>
            </a:br>
            <a:endParaRPr lang="cs-CZ" sz="4000" b="1" dirty="0">
              <a:latin typeface="Arial Black" panose="020B0A04020102020204" pitchFamily="34" charset="0"/>
            </a:endParaRPr>
          </a:p>
        </p:txBody>
      </p:sp>
      <p:sp>
        <p:nvSpPr>
          <p:cNvPr id="3" name="Podnadpis 2"/>
          <p:cNvSpPr>
            <a:spLocks noGrp="1"/>
          </p:cNvSpPr>
          <p:nvPr>
            <p:ph type="subTitle" idx="1"/>
          </p:nvPr>
        </p:nvSpPr>
        <p:spPr/>
        <p:txBody>
          <a:bodyPr>
            <a:normAutofit fontScale="62500" lnSpcReduction="20000"/>
          </a:bodyPr>
          <a:lstStyle/>
          <a:p>
            <a:r>
              <a:rPr lang="cs-CZ" sz="7700" b="1" dirty="0">
                <a:highlight>
                  <a:srgbClr val="FFFF00"/>
                </a:highlight>
              </a:rPr>
              <a:t>Divadla paměti</a:t>
            </a:r>
          </a:p>
          <a:p>
            <a:r>
              <a:rPr lang="cs-CZ" sz="6000" b="1" dirty="0">
                <a:highlight>
                  <a:srgbClr val="FFFF00"/>
                </a:highlight>
              </a:rPr>
              <a:t>Mnemotechnická tradice a média paměti</a:t>
            </a:r>
            <a:endParaRPr lang="cs-CZ" sz="4000" b="1" dirty="0">
              <a:highlight>
                <a:srgbClr val="FFFF00"/>
              </a:highlight>
            </a:endParaRPr>
          </a:p>
        </p:txBody>
      </p:sp>
    </p:spTree>
    <p:extLst>
      <p:ext uri="{BB962C8B-B14F-4D97-AF65-F5344CB8AC3E}">
        <p14:creationId xmlns:p14="http://schemas.microsoft.com/office/powerpoint/2010/main" val="55816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b="1" dirty="0">
                <a:highlight>
                  <a:srgbClr val="FFFF00"/>
                </a:highlight>
                <a:latin typeface="+mn-lt"/>
              </a:rPr>
              <a:t>PAMĚŤ </a:t>
            </a:r>
            <a:br>
              <a:rPr lang="cs-CZ" sz="4000" b="1" dirty="0">
                <a:highlight>
                  <a:srgbClr val="FFFF00"/>
                </a:highlight>
                <a:latin typeface="+mn-lt"/>
              </a:rPr>
            </a:br>
            <a:r>
              <a:rPr lang="cs-CZ" sz="40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a:xfrm>
            <a:off x="838200" y="1987671"/>
            <a:ext cx="10515600" cy="4351338"/>
          </a:xfrm>
        </p:spPr>
        <p:txBody>
          <a:bodyPr/>
          <a:lstStyle/>
          <a:p>
            <a:pPr marL="0" indent="0">
              <a:buNone/>
            </a:pPr>
            <a:r>
              <a:rPr lang="cs-CZ" sz="3200" b="1" dirty="0">
                <a:highlight>
                  <a:srgbClr val="00FF00"/>
                </a:highlight>
              </a:rPr>
              <a:t>Postmodernismus</a:t>
            </a:r>
          </a:p>
          <a:p>
            <a:pPr lvl="1"/>
            <a:r>
              <a:rPr lang="cs-CZ" b="1" dirty="0"/>
              <a:t>Definice: </a:t>
            </a:r>
            <a:r>
              <a:rPr lang="cs-CZ" b="1" dirty="0">
                <a:highlight>
                  <a:srgbClr val="00FFFF"/>
                </a:highlight>
              </a:rPr>
              <a:t>Postmodernismus – výraz označující kulturní logiku pozdního kapitalismu, která se zformovala po 2. světové válce. </a:t>
            </a:r>
            <a:r>
              <a:rPr lang="cs-CZ" dirty="0"/>
              <a:t>(Frederick </a:t>
            </a:r>
            <a:r>
              <a:rPr lang="cs-CZ" dirty="0" err="1"/>
              <a:t>Jameson</a:t>
            </a:r>
            <a:r>
              <a:rPr lang="cs-CZ" dirty="0"/>
              <a:t>, </a:t>
            </a:r>
            <a:r>
              <a:rPr lang="cs-CZ" i="1" dirty="0" err="1"/>
              <a:t>Postmodernism</a:t>
            </a:r>
            <a:r>
              <a:rPr lang="cs-CZ" i="1" dirty="0"/>
              <a:t> </a:t>
            </a:r>
            <a:r>
              <a:rPr lang="cs-CZ" i="1" dirty="0" err="1"/>
              <a:t>or</a:t>
            </a:r>
            <a:r>
              <a:rPr lang="cs-CZ" i="1" dirty="0"/>
              <a:t>, </a:t>
            </a:r>
            <a:r>
              <a:rPr lang="cs-CZ" i="1" dirty="0" err="1"/>
              <a:t>the</a:t>
            </a:r>
            <a:r>
              <a:rPr lang="cs-CZ" i="1" dirty="0"/>
              <a:t> </a:t>
            </a:r>
            <a:r>
              <a:rPr lang="cs-CZ" i="1" dirty="0" err="1"/>
              <a:t>Cultural</a:t>
            </a:r>
            <a:r>
              <a:rPr lang="cs-CZ" i="1" dirty="0"/>
              <a:t> </a:t>
            </a:r>
            <a:r>
              <a:rPr lang="cs-CZ" i="1" dirty="0" err="1"/>
              <a:t>Logic</a:t>
            </a:r>
            <a:r>
              <a:rPr lang="cs-CZ" i="1" dirty="0"/>
              <a:t> </a:t>
            </a:r>
            <a:r>
              <a:rPr lang="cs-CZ" i="1" dirty="0" err="1"/>
              <a:t>of</a:t>
            </a:r>
            <a:r>
              <a:rPr lang="cs-CZ" i="1" dirty="0"/>
              <a:t> Late </a:t>
            </a:r>
            <a:r>
              <a:rPr lang="cs-CZ" i="1" dirty="0" err="1"/>
              <a:t>Capitalism</a:t>
            </a:r>
            <a:r>
              <a:rPr lang="cs-CZ" dirty="0"/>
              <a:t>, 1984) </a:t>
            </a:r>
          </a:p>
          <a:p>
            <a:pPr lvl="1"/>
            <a:r>
              <a:rPr lang="cs-CZ" b="1" dirty="0"/>
              <a:t>Kulturní logika postmodernismu: ´</a:t>
            </a:r>
            <a:r>
              <a:rPr lang="cs-CZ" b="1" dirty="0" err="1">
                <a:highlight>
                  <a:srgbClr val="00FFFF"/>
                </a:highlight>
              </a:rPr>
              <a:t>surface</a:t>
            </a:r>
            <a:r>
              <a:rPr lang="cs-CZ" b="1" dirty="0">
                <a:highlight>
                  <a:srgbClr val="00FFFF"/>
                </a:highlight>
              </a:rPr>
              <a:t> play</a:t>
            </a:r>
            <a:r>
              <a:rPr lang="cs-CZ" dirty="0"/>
              <a:t>´ (hra referencí mezi povrchy obrazů)</a:t>
            </a:r>
          </a:p>
          <a:p>
            <a:pPr lvl="1"/>
            <a:r>
              <a:rPr lang="cs-CZ" b="1" dirty="0"/>
              <a:t>Postmodernismus chápe jako důsledek ekonomických a politických podmínek</a:t>
            </a:r>
            <a:r>
              <a:rPr lang="cs-CZ" dirty="0"/>
              <a:t>: </a:t>
            </a:r>
            <a:r>
              <a:rPr lang="cs-CZ" b="1" dirty="0">
                <a:highlight>
                  <a:srgbClr val="00FFFF"/>
                </a:highlight>
              </a:rPr>
              <a:t>globalizace</a:t>
            </a:r>
            <a:r>
              <a:rPr lang="cs-CZ" dirty="0"/>
              <a:t>/zhroucení tradičního státu, </a:t>
            </a:r>
            <a:r>
              <a:rPr lang="cs-CZ" dirty="0">
                <a:highlight>
                  <a:srgbClr val="00FFFF"/>
                </a:highlight>
              </a:rPr>
              <a:t>rozšíření ICT</a:t>
            </a:r>
            <a:r>
              <a:rPr lang="cs-CZ" dirty="0"/>
              <a:t>/vznik </a:t>
            </a:r>
            <a:r>
              <a:rPr lang="cs-CZ" b="1" dirty="0">
                <a:highlight>
                  <a:srgbClr val="00FFFF"/>
                </a:highlight>
              </a:rPr>
              <a:t>nových forem výroby</a:t>
            </a:r>
            <a:r>
              <a:rPr lang="cs-CZ" dirty="0"/>
              <a:t>. </a:t>
            </a:r>
          </a:p>
        </p:txBody>
      </p:sp>
    </p:spTree>
    <p:extLst>
      <p:ext uri="{BB962C8B-B14F-4D97-AF65-F5344CB8AC3E}">
        <p14:creationId xmlns:p14="http://schemas.microsoft.com/office/powerpoint/2010/main" val="91382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r>
              <a:rPr lang="cs-CZ" sz="4000" b="1" dirty="0">
                <a:highlight>
                  <a:srgbClr val="FFFF00"/>
                </a:highlight>
                <a:latin typeface="+mn-lt"/>
              </a:rPr>
              <a:t>Divadla paměti</a:t>
            </a:r>
            <a:br>
              <a:rPr lang="cs-CZ" sz="4000" b="1" dirty="0">
                <a:highlight>
                  <a:srgbClr val="FFFF00"/>
                </a:highlight>
                <a:latin typeface="+mn-lt"/>
              </a:rPr>
            </a:br>
            <a:r>
              <a:rPr lang="cs-CZ" sz="2800" b="1" dirty="0">
                <a:highlight>
                  <a:srgbClr val="FFFF00"/>
                </a:highlight>
                <a:latin typeface="+mn-lt"/>
              </a:rPr>
              <a:t>Mnemotechnická tradice a média paměti</a:t>
            </a:r>
            <a:endParaRPr lang="cs-CZ" sz="1600" b="1" dirty="0">
              <a:highlight>
                <a:srgbClr val="FFFF00"/>
              </a:highlight>
              <a:latin typeface="+mn-lt"/>
            </a:endParaRPr>
          </a:p>
        </p:txBody>
      </p:sp>
      <p:sp>
        <p:nvSpPr>
          <p:cNvPr id="12291" name="Rectangle 3"/>
          <p:cNvSpPr>
            <a:spLocks noGrp="1" noChangeArrowheads="1"/>
          </p:cNvSpPr>
          <p:nvPr>
            <p:ph type="body" idx="1"/>
          </p:nvPr>
        </p:nvSpPr>
        <p:spPr>
          <a:xfrm>
            <a:off x="838200" y="1825625"/>
            <a:ext cx="3803248" cy="4351338"/>
          </a:xfrm>
        </p:spPr>
        <p:txBody>
          <a:bodyPr/>
          <a:lstStyle/>
          <a:p>
            <a:pPr marL="0" indent="0" eaLnBrk="1" hangingPunct="1">
              <a:buNone/>
            </a:pPr>
            <a:r>
              <a:rPr lang="cs-CZ" altLang="cs-CZ" sz="2000" dirty="0" err="1">
                <a:highlight>
                  <a:srgbClr val="00FF00"/>
                </a:highlight>
              </a:rPr>
              <a:t>Giulio</a:t>
            </a:r>
            <a:r>
              <a:rPr lang="cs-CZ" altLang="cs-CZ" sz="2000" dirty="0">
                <a:highlight>
                  <a:srgbClr val="00FF00"/>
                </a:highlight>
              </a:rPr>
              <a:t> Camillo (1480–1544) : </a:t>
            </a:r>
            <a:r>
              <a:rPr lang="cs-CZ" altLang="cs-CZ" sz="2000" b="1" i="1" dirty="0" err="1">
                <a:highlight>
                  <a:srgbClr val="00FF00"/>
                </a:highlight>
              </a:rPr>
              <a:t>L´Idea</a:t>
            </a:r>
            <a:r>
              <a:rPr lang="cs-CZ" altLang="cs-CZ" sz="2000" b="1" i="1" dirty="0">
                <a:highlight>
                  <a:srgbClr val="00FF00"/>
                </a:highlight>
              </a:rPr>
              <a:t> </a:t>
            </a:r>
            <a:r>
              <a:rPr lang="cs-CZ" altLang="cs-CZ" sz="2000" b="1" i="1" dirty="0" err="1">
                <a:highlight>
                  <a:srgbClr val="00FF00"/>
                </a:highlight>
              </a:rPr>
              <a:t>del</a:t>
            </a:r>
            <a:r>
              <a:rPr lang="cs-CZ" altLang="cs-CZ" sz="2000" b="1" i="1" dirty="0">
                <a:highlight>
                  <a:srgbClr val="00FF00"/>
                </a:highlight>
              </a:rPr>
              <a:t> </a:t>
            </a:r>
            <a:r>
              <a:rPr lang="cs-CZ" altLang="cs-CZ" sz="2000" b="1" i="1" dirty="0" err="1">
                <a:highlight>
                  <a:srgbClr val="00FF00"/>
                </a:highlight>
              </a:rPr>
              <a:t>Theatro</a:t>
            </a:r>
            <a:r>
              <a:rPr lang="cs-CZ" altLang="cs-CZ" sz="2000" b="1" i="1" dirty="0">
                <a:highlight>
                  <a:srgbClr val="00FF00"/>
                </a:highlight>
              </a:rPr>
              <a:t> </a:t>
            </a:r>
          </a:p>
          <a:p>
            <a:pPr marL="0" indent="0" eaLnBrk="1" hangingPunct="1">
              <a:buNone/>
            </a:pPr>
            <a:r>
              <a:rPr lang="cs-CZ" altLang="cs-CZ" sz="1600" dirty="0">
                <a:hlinkClick r:id="rId2"/>
              </a:rPr>
              <a:t>http://theatreofmemory.blogspot.com/2009/08/giulio-camillo-1480-1544.html</a:t>
            </a:r>
            <a:endParaRPr lang="cs-CZ" altLang="cs-CZ" sz="1600" dirty="0"/>
          </a:p>
          <a:p>
            <a:pPr marL="0" indent="0" eaLnBrk="1" hangingPunct="1">
              <a:buNone/>
            </a:pPr>
            <a:endParaRPr lang="cs-CZ" altLang="cs-CZ" sz="1600" dirty="0"/>
          </a:p>
          <a:p>
            <a:pPr marL="0" indent="0" eaLnBrk="1" hangingPunct="1">
              <a:buNone/>
            </a:pPr>
            <a:r>
              <a:rPr lang="cs-CZ" altLang="cs-CZ" sz="2000" dirty="0">
                <a:highlight>
                  <a:srgbClr val="00FF00"/>
                </a:highlight>
              </a:rPr>
              <a:t>Frances A. </a:t>
            </a:r>
            <a:r>
              <a:rPr lang="cs-CZ" altLang="cs-CZ" sz="2000" dirty="0" err="1">
                <a:highlight>
                  <a:srgbClr val="00FF00"/>
                </a:highlight>
              </a:rPr>
              <a:t>Yates</a:t>
            </a:r>
            <a:r>
              <a:rPr lang="cs-CZ" altLang="cs-CZ" sz="2000" dirty="0">
                <a:highlight>
                  <a:srgbClr val="00FF00"/>
                </a:highlight>
              </a:rPr>
              <a:t> (1899–1981) : </a:t>
            </a:r>
            <a:r>
              <a:rPr lang="cs-CZ" altLang="cs-CZ" sz="2000" b="1" i="1" dirty="0" err="1">
                <a:highlight>
                  <a:srgbClr val="00FF00"/>
                </a:highlight>
              </a:rPr>
              <a:t>The</a:t>
            </a:r>
            <a:r>
              <a:rPr lang="cs-CZ" altLang="cs-CZ" sz="2000" b="1" i="1" dirty="0">
                <a:highlight>
                  <a:srgbClr val="00FF00"/>
                </a:highlight>
              </a:rPr>
              <a:t> Art </a:t>
            </a:r>
            <a:r>
              <a:rPr lang="cs-CZ" altLang="cs-CZ" sz="2000" b="1" i="1" dirty="0" err="1">
                <a:highlight>
                  <a:srgbClr val="00FF00"/>
                </a:highlight>
              </a:rPr>
              <a:t>of</a:t>
            </a:r>
            <a:r>
              <a:rPr lang="cs-CZ" altLang="cs-CZ" sz="2000" b="1" i="1" dirty="0">
                <a:highlight>
                  <a:srgbClr val="00FF00"/>
                </a:highlight>
              </a:rPr>
              <a:t> </a:t>
            </a:r>
            <a:r>
              <a:rPr lang="cs-CZ" altLang="cs-CZ" sz="2000" b="1" i="1" dirty="0" err="1">
                <a:highlight>
                  <a:srgbClr val="00FF00"/>
                </a:highlight>
              </a:rPr>
              <a:t>Memory</a:t>
            </a:r>
            <a:r>
              <a:rPr lang="cs-CZ" altLang="cs-CZ" sz="2000" b="1" i="1" dirty="0">
                <a:highlight>
                  <a:srgbClr val="00FF00"/>
                </a:highlight>
              </a:rPr>
              <a:t>, 1966.</a:t>
            </a:r>
          </a:p>
          <a:p>
            <a:pPr marL="0" indent="0" eaLnBrk="1" hangingPunct="1">
              <a:buNone/>
            </a:pPr>
            <a:r>
              <a:rPr lang="cs-CZ" altLang="cs-CZ" sz="1400" dirty="0"/>
              <a:t>Ukázka: </a:t>
            </a:r>
            <a:r>
              <a:rPr lang="cs-CZ" altLang="cs-CZ" sz="1400" dirty="0">
                <a:hlinkClick r:id="rId3"/>
              </a:rPr>
              <a:t>http://www.amazon.com/Memory-Selected-Works-Frances-Yates/dp/0415606055/ref=sr_1_1?s=books&amp;ie=UTF8&amp;qid=1323168733&amp;sr=1-1#reader_0415606055</a:t>
            </a:r>
            <a:endParaRPr lang="cs-CZ" altLang="cs-CZ" sz="1400" dirty="0"/>
          </a:p>
          <a:p>
            <a:pPr eaLnBrk="1" hangingPunct="1">
              <a:buFontTx/>
              <a:buNone/>
            </a:pPr>
            <a:endParaRPr lang="cs-CZ" altLang="cs-CZ" sz="1400" dirty="0"/>
          </a:p>
        </p:txBody>
      </p:sp>
      <p:pic>
        <p:nvPicPr>
          <p:cNvPr id="12292" name="Picture 5" descr="Přední strana obálk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106" y="1935866"/>
            <a:ext cx="2776827" cy="42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Přední strana obálk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0210" y="2019300"/>
            <a:ext cx="2547395" cy="417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413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cs-CZ" sz="3600" b="1" dirty="0">
                <a:highlight>
                  <a:srgbClr val="FFFF00"/>
                </a:highlight>
                <a:latin typeface="+mn-lt"/>
              </a:rPr>
              <a:t>Divadla paměti</a:t>
            </a:r>
            <a:br>
              <a:rPr lang="cs-CZ" sz="3600" b="1" dirty="0">
                <a:highlight>
                  <a:srgbClr val="FFFF00"/>
                </a:highlight>
                <a:latin typeface="+mn-lt"/>
              </a:rPr>
            </a:br>
            <a:r>
              <a:rPr lang="cs-CZ" sz="2400" b="1" dirty="0">
                <a:highlight>
                  <a:srgbClr val="FFFF00"/>
                </a:highlight>
                <a:latin typeface="+mn-lt"/>
              </a:rPr>
              <a:t>Mnemotechnická tradice a média paměti</a:t>
            </a:r>
            <a:endParaRPr lang="cs-CZ" altLang="cs-CZ" sz="2400" b="1" dirty="0"/>
          </a:p>
        </p:txBody>
      </p:sp>
      <p:sp>
        <p:nvSpPr>
          <p:cNvPr id="13315" name="Rectangle 3"/>
          <p:cNvSpPr>
            <a:spLocks noGrp="1" noChangeArrowheads="1"/>
          </p:cNvSpPr>
          <p:nvPr>
            <p:ph type="body" idx="1"/>
          </p:nvPr>
        </p:nvSpPr>
        <p:spPr>
          <a:xfrm>
            <a:off x="838200" y="1825625"/>
            <a:ext cx="5257800" cy="4351338"/>
          </a:xfrm>
        </p:spPr>
        <p:txBody>
          <a:bodyPr/>
          <a:lstStyle/>
          <a:p>
            <a:pPr marL="0" indent="0" eaLnBrk="1" hangingPunct="1">
              <a:buNone/>
            </a:pPr>
            <a:r>
              <a:rPr lang="cs-CZ" altLang="cs-CZ" sz="2000" b="1" dirty="0">
                <a:highlight>
                  <a:srgbClr val="00FF00"/>
                </a:highlight>
              </a:rPr>
              <a:t>Spisovatelé</a:t>
            </a:r>
            <a:r>
              <a:rPr lang="cs-CZ" altLang="cs-CZ" sz="2000" dirty="0">
                <a:highlight>
                  <a:srgbClr val="00FF00"/>
                </a:highlight>
              </a:rPr>
              <a:t> </a:t>
            </a:r>
          </a:p>
          <a:p>
            <a:pPr marL="0" indent="0" eaLnBrk="1" hangingPunct="1">
              <a:buNone/>
            </a:pPr>
            <a:r>
              <a:rPr lang="cs-CZ" altLang="cs-CZ" sz="2000" dirty="0"/>
              <a:t>Ted </a:t>
            </a:r>
            <a:r>
              <a:rPr lang="cs-CZ" altLang="cs-CZ" sz="2000" dirty="0" err="1"/>
              <a:t>Hughes</a:t>
            </a:r>
            <a:r>
              <a:rPr lang="cs-CZ" altLang="cs-CZ" sz="2000" dirty="0"/>
              <a:t>: </a:t>
            </a:r>
            <a:r>
              <a:rPr lang="cs-CZ" altLang="cs-CZ" sz="2000" i="1" dirty="0"/>
              <a:t>Shakespeare and </a:t>
            </a:r>
            <a:r>
              <a:rPr lang="cs-CZ" altLang="cs-CZ" sz="2000" i="1" dirty="0" err="1"/>
              <a:t>the</a:t>
            </a:r>
            <a:r>
              <a:rPr lang="cs-CZ" altLang="cs-CZ" sz="2000" i="1" dirty="0"/>
              <a:t> </a:t>
            </a:r>
            <a:r>
              <a:rPr lang="cs-CZ" altLang="cs-CZ" sz="2000" i="1" dirty="0" err="1"/>
              <a:t>Goddess</a:t>
            </a:r>
            <a:r>
              <a:rPr lang="cs-CZ" altLang="cs-CZ" sz="2000" i="1" dirty="0"/>
              <a:t> </a:t>
            </a:r>
            <a:r>
              <a:rPr lang="cs-CZ" altLang="cs-CZ" sz="2000" i="1" dirty="0" err="1"/>
              <a:t>of</a:t>
            </a:r>
            <a:r>
              <a:rPr lang="cs-CZ" altLang="cs-CZ" sz="2000" i="1" dirty="0"/>
              <a:t> </a:t>
            </a:r>
            <a:r>
              <a:rPr lang="cs-CZ" altLang="cs-CZ" sz="2000" i="1" dirty="0" err="1"/>
              <a:t>Complete</a:t>
            </a:r>
            <a:r>
              <a:rPr lang="cs-CZ" altLang="cs-CZ" sz="2000" i="1" dirty="0"/>
              <a:t> </a:t>
            </a:r>
            <a:r>
              <a:rPr lang="cs-CZ" altLang="cs-CZ" sz="2000" i="1" dirty="0" err="1"/>
              <a:t>Being</a:t>
            </a:r>
            <a:r>
              <a:rPr lang="cs-CZ" altLang="cs-CZ" sz="2000" dirty="0"/>
              <a:t>. London : </a:t>
            </a:r>
            <a:r>
              <a:rPr lang="cs-CZ" altLang="cs-CZ" sz="2000" dirty="0" err="1"/>
              <a:t>Faber</a:t>
            </a:r>
            <a:r>
              <a:rPr lang="cs-CZ" altLang="cs-CZ" sz="2000" dirty="0"/>
              <a:t> &amp; </a:t>
            </a:r>
            <a:r>
              <a:rPr lang="cs-CZ" altLang="cs-CZ" sz="2000" dirty="0" err="1"/>
              <a:t>Faber</a:t>
            </a:r>
            <a:r>
              <a:rPr lang="cs-CZ" altLang="cs-CZ" sz="2000" dirty="0"/>
              <a:t>, 1992. </a:t>
            </a:r>
          </a:p>
          <a:p>
            <a:pPr marL="0" indent="0" eaLnBrk="1" hangingPunct="1">
              <a:buNone/>
            </a:pPr>
            <a:r>
              <a:rPr lang="cs-CZ" altLang="cs-CZ" sz="2000" dirty="0"/>
              <a:t>Charlota </a:t>
            </a:r>
            <a:r>
              <a:rPr lang="cs-CZ" altLang="cs-CZ" sz="2000" dirty="0" err="1"/>
              <a:t>Caufield</a:t>
            </a:r>
            <a:r>
              <a:rPr lang="cs-CZ" altLang="cs-CZ" sz="2000" dirty="0"/>
              <a:t>: </a:t>
            </a:r>
            <a:r>
              <a:rPr lang="cs-CZ" altLang="cs-CZ" sz="2000" i="1" dirty="0" err="1"/>
              <a:t>The</a:t>
            </a:r>
            <a:r>
              <a:rPr lang="cs-CZ" altLang="cs-CZ" sz="2000" i="1" dirty="0"/>
              <a:t> </a:t>
            </a:r>
            <a:r>
              <a:rPr lang="cs-CZ" altLang="cs-CZ" sz="2000" i="1" dirty="0" err="1"/>
              <a:t>Book</a:t>
            </a:r>
            <a:r>
              <a:rPr lang="cs-CZ" altLang="cs-CZ" sz="2000" i="1" dirty="0"/>
              <a:t> </a:t>
            </a:r>
            <a:r>
              <a:rPr lang="cs-CZ" altLang="cs-CZ" sz="2000" i="1" dirty="0" err="1"/>
              <a:t>of</a:t>
            </a:r>
            <a:r>
              <a:rPr lang="cs-CZ" altLang="cs-CZ" sz="2000" i="1" dirty="0"/>
              <a:t> </a:t>
            </a:r>
            <a:r>
              <a:rPr lang="cs-CZ" altLang="cs-CZ" sz="2000" i="1" dirty="0" err="1"/>
              <a:t>Giulio</a:t>
            </a:r>
            <a:r>
              <a:rPr lang="cs-CZ" altLang="cs-CZ" sz="2000" i="1" dirty="0"/>
              <a:t> Camillo</a:t>
            </a:r>
            <a:r>
              <a:rPr lang="cs-CZ" altLang="cs-CZ" sz="2000" dirty="0"/>
              <a:t>, </a:t>
            </a:r>
            <a:r>
              <a:rPr lang="cs-CZ" altLang="cs-CZ" sz="2000" dirty="0" err="1"/>
              <a:t>InteliBooks</a:t>
            </a:r>
            <a:r>
              <a:rPr lang="cs-CZ" altLang="cs-CZ" sz="2000" dirty="0"/>
              <a:t> </a:t>
            </a:r>
            <a:r>
              <a:rPr lang="cs-CZ" altLang="cs-CZ" sz="2000" dirty="0" err="1"/>
              <a:t>Publishers</a:t>
            </a:r>
            <a:r>
              <a:rPr lang="cs-CZ" altLang="cs-CZ" sz="2000" dirty="0"/>
              <a:t>, 2003.</a:t>
            </a:r>
          </a:p>
          <a:p>
            <a:pPr marL="0" indent="0" eaLnBrk="1" hangingPunct="1">
              <a:buNone/>
            </a:pPr>
            <a:r>
              <a:rPr lang="cs-CZ" altLang="cs-CZ" sz="2000" b="1" dirty="0">
                <a:highlight>
                  <a:srgbClr val="00FF00"/>
                </a:highlight>
              </a:rPr>
              <a:t>Výtvarní umělci</a:t>
            </a:r>
            <a:r>
              <a:rPr lang="cs-CZ" altLang="cs-CZ" sz="2000" dirty="0">
                <a:highlight>
                  <a:srgbClr val="00FF00"/>
                </a:highlight>
              </a:rPr>
              <a:t> </a:t>
            </a:r>
          </a:p>
          <a:p>
            <a:pPr marL="0" indent="0" eaLnBrk="1" hangingPunct="1">
              <a:buNone/>
            </a:pPr>
            <a:r>
              <a:rPr lang="cs-CZ" altLang="cs-CZ" sz="2000" dirty="0"/>
              <a:t>Jean </a:t>
            </a:r>
            <a:r>
              <a:rPr lang="cs-CZ" altLang="cs-CZ" sz="2000" dirty="0" err="1"/>
              <a:t>Dubuffet:</a:t>
            </a:r>
            <a:r>
              <a:rPr lang="cs-CZ" altLang="cs-CZ" sz="2000" i="1" dirty="0" err="1"/>
              <a:t>Theatre</a:t>
            </a:r>
            <a:r>
              <a:rPr lang="cs-CZ" altLang="cs-CZ" sz="2000" i="1" dirty="0"/>
              <a:t> De </a:t>
            </a:r>
            <a:r>
              <a:rPr lang="cs-CZ" altLang="cs-CZ" sz="2000" i="1" dirty="0" err="1"/>
              <a:t>Memoire</a:t>
            </a:r>
            <a:r>
              <a:rPr lang="cs-CZ" altLang="cs-CZ" sz="2000" dirty="0"/>
              <a:t>, </a:t>
            </a:r>
            <a:r>
              <a:rPr lang="cs-CZ" altLang="cs-CZ" sz="2000" dirty="0" err="1"/>
              <a:t>unlimited</a:t>
            </a:r>
            <a:r>
              <a:rPr lang="cs-CZ" altLang="cs-CZ" sz="2000" dirty="0"/>
              <a:t> </a:t>
            </a:r>
            <a:r>
              <a:rPr lang="cs-CZ" altLang="cs-CZ" sz="2000" dirty="0" err="1"/>
              <a:t>edition</a:t>
            </a:r>
            <a:r>
              <a:rPr lang="cs-CZ" altLang="cs-CZ" sz="2000" dirty="0"/>
              <a:t> </a:t>
            </a:r>
            <a:r>
              <a:rPr lang="cs-CZ" altLang="cs-CZ" sz="2000" dirty="0" err="1"/>
              <a:t>print</a:t>
            </a:r>
            <a:r>
              <a:rPr lang="cs-CZ" altLang="cs-CZ" sz="2000" dirty="0"/>
              <a:t>, 1977.</a:t>
            </a:r>
            <a:r>
              <a:rPr lang="cs-CZ" altLang="cs-CZ" dirty="0"/>
              <a:t> </a:t>
            </a:r>
          </a:p>
        </p:txBody>
      </p:sp>
      <p:pic>
        <p:nvPicPr>
          <p:cNvPr id="13316" name="il_fi" descr="dubuffet-jean-theatre-de-memoire-19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520" y="1692296"/>
            <a:ext cx="530572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898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r>
              <a:rPr lang="cs-CZ" sz="3600" b="1" dirty="0">
                <a:highlight>
                  <a:srgbClr val="FFFF00"/>
                </a:highlight>
                <a:latin typeface="+mn-lt"/>
              </a:rPr>
              <a:t>Divadla paměti</a:t>
            </a:r>
            <a:br>
              <a:rPr lang="cs-CZ" sz="3600" b="1" dirty="0">
                <a:highlight>
                  <a:srgbClr val="FFFF00"/>
                </a:highlight>
                <a:latin typeface="+mn-lt"/>
              </a:rPr>
            </a:br>
            <a:r>
              <a:rPr lang="cs-CZ" sz="2400" b="1" dirty="0">
                <a:highlight>
                  <a:srgbClr val="FFFF00"/>
                </a:highlight>
                <a:latin typeface="+mn-lt"/>
              </a:rPr>
              <a:t>Mnemotechnická tradice a média paměti</a:t>
            </a:r>
            <a:endParaRPr lang="cs-CZ" altLang="cs-CZ" sz="2400" b="1" dirty="0"/>
          </a:p>
        </p:txBody>
      </p:sp>
      <p:sp>
        <p:nvSpPr>
          <p:cNvPr id="14339" name="Rectangle 3"/>
          <p:cNvSpPr>
            <a:spLocks noGrp="1" noChangeArrowheads="1"/>
          </p:cNvSpPr>
          <p:nvPr>
            <p:ph type="body" idx="1"/>
          </p:nvPr>
        </p:nvSpPr>
        <p:spPr/>
        <p:txBody>
          <a:bodyPr/>
          <a:lstStyle/>
          <a:p>
            <a:pPr marL="0" indent="0" eaLnBrk="1" hangingPunct="1">
              <a:buNone/>
            </a:pPr>
            <a:r>
              <a:rPr lang="cs-CZ" altLang="cs-CZ" sz="2000" b="1" dirty="0">
                <a:highlight>
                  <a:srgbClr val="00FF00"/>
                </a:highlight>
              </a:rPr>
              <a:t>Skladatelé</a:t>
            </a:r>
          </a:p>
          <a:p>
            <a:pPr marL="0" indent="0" eaLnBrk="1" hangingPunct="1">
              <a:buNone/>
            </a:pPr>
            <a:r>
              <a:rPr lang="cs-CZ" altLang="cs-CZ" sz="2000" b="1" dirty="0"/>
              <a:t>John </a:t>
            </a:r>
            <a:r>
              <a:rPr lang="cs-CZ" altLang="cs-CZ" sz="2000" b="1" dirty="0" err="1"/>
              <a:t>Buller</a:t>
            </a:r>
            <a:r>
              <a:rPr lang="cs-CZ" altLang="cs-CZ" sz="2000" b="1" dirty="0"/>
              <a:t>: </a:t>
            </a:r>
            <a:r>
              <a:rPr lang="cs-CZ" altLang="cs-CZ" sz="2000" i="1" dirty="0" err="1"/>
              <a:t>Proenca</a:t>
            </a:r>
            <a:r>
              <a:rPr lang="cs-CZ" altLang="cs-CZ" sz="2000" i="1" dirty="0"/>
              <a:t>/</a:t>
            </a:r>
            <a:r>
              <a:rPr lang="cs-CZ" altLang="cs-CZ" sz="2000" i="1" dirty="0" err="1"/>
              <a:t>Theatre</a:t>
            </a:r>
            <a:r>
              <a:rPr lang="cs-CZ" altLang="cs-CZ" sz="2000" i="1" dirty="0"/>
              <a:t> </a:t>
            </a:r>
            <a:r>
              <a:rPr lang="cs-CZ" altLang="cs-CZ" sz="2000" i="1" dirty="0" err="1"/>
              <a:t>of</a:t>
            </a:r>
            <a:r>
              <a:rPr lang="cs-CZ" altLang="cs-CZ" sz="2000" i="1" dirty="0"/>
              <a:t> </a:t>
            </a:r>
            <a:r>
              <a:rPr lang="cs-CZ" altLang="cs-CZ" sz="2000" i="1" dirty="0" err="1"/>
              <a:t>Memory</a:t>
            </a:r>
            <a:r>
              <a:rPr lang="cs-CZ" altLang="cs-CZ" sz="2000" dirty="0"/>
              <a:t>, 2003. </a:t>
            </a:r>
          </a:p>
          <a:p>
            <a:pPr marL="0" indent="0" eaLnBrk="1" hangingPunct="1">
              <a:buNone/>
            </a:pPr>
            <a:r>
              <a:rPr lang="cs-CZ" altLang="cs-CZ" sz="1600" dirty="0"/>
              <a:t>Sarah </a:t>
            </a:r>
            <a:r>
              <a:rPr lang="cs-CZ" altLang="cs-CZ" sz="1600" dirty="0" err="1"/>
              <a:t>Walker</a:t>
            </a:r>
            <a:r>
              <a:rPr lang="cs-CZ" altLang="cs-CZ" sz="1600" dirty="0"/>
              <a:t>. BBC </a:t>
            </a:r>
            <a:r>
              <a:rPr lang="cs-CZ" altLang="cs-CZ" sz="1600" dirty="0" err="1"/>
              <a:t>Symphony</a:t>
            </a:r>
            <a:r>
              <a:rPr lang="cs-CZ" altLang="cs-CZ" sz="1600" dirty="0"/>
              <a:t> </a:t>
            </a:r>
            <a:r>
              <a:rPr lang="cs-CZ" altLang="cs-CZ" sz="1600" dirty="0" err="1"/>
              <a:t>Orchestra</a:t>
            </a:r>
            <a:r>
              <a:rPr lang="cs-CZ" altLang="cs-CZ" sz="1600" dirty="0"/>
              <a:t>. </a:t>
            </a:r>
            <a:r>
              <a:rPr lang="cs-CZ" altLang="cs-CZ" sz="1600" dirty="0" err="1"/>
              <a:t>Cond</a:t>
            </a:r>
            <a:r>
              <a:rPr lang="cs-CZ" altLang="cs-CZ" sz="1600" dirty="0"/>
              <a:t>. Mark </a:t>
            </a:r>
            <a:r>
              <a:rPr lang="cs-CZ" altLang="cs-CZ" sz="1600" dirty="0" err="1"/>
              <a:t>Elder</a:t>
            </a:r>
            <a:r>
              <a:rPr lang="cs-CZ" altLang="cs-CZ" sz="1600" dirty="0"/>
              <a:t>. 2003. B00009W8NZ.</a:t>
            </a:r>
          </a:p>
          <a:p>
            <a:pPr marL="0" indent="0" eaLnBrk="1" hangingPunct="1">
              <a:buNone/>
            </a:pPr>
            <a:r>
              <a:rPr lang="cs-CZ" altLang="cs-CZ" sz="1600" dirty="0"/>
              <a:t>Odkaz: </a:t>
            </a:r>
            <a:r>
              <a:rPr lang="cs-CZ" altLang="cs-CZ" sz="1600" dirty="0">
                <a:hlinkClick r:id="rId2"/>
              </a:rPr>
              <a:t>http://www.allmusic.com/album/john-buller-proena-the-theatre-of-memory-w110184</a:t>
            </a:r>
            <a:endParaRPr lang="cs-CZ" altLang="cs-CZ" sz="1600" dirty="0"/>
          </a:p>
          <a:p>
            <a:pPr eaLnBrk="1" hangingPunct="1"/>
            <a:endParaRPr lang="cs-CZ" altLang="cs-CZ" sz="1600" b="1" dirty="0"/>
          </a:p>
          <a:p>
            <a:pPr marL="0" indent="0" eaLnBrk="1" hangingPunct="1">
              <a:buNone/>
            </a:pPr>
            <a:r>
              <a:rPr lang="cs-CZ" altLang="cs-CZ" sz="2000" b="1" dirty="0">
                <a:highlight>
                  <a:srgbClr val="00FF00"/>
                </a:highlight>
              </a:rPr>
              <a:t>Video art</a:t>
            </a:r>
          </a:p>
          <a:p>
            <a:pPr marL="0" indent="0" eaLnBrk="1" hangingPunct="1">
              <a:buNone/>
            </a:pPr>
            <a:r>
              <a:rPr lang="cs-CZ" altLang="cs-CZ" sz="2000" b="1" dirty="0"/>
              <a:t>Bill Viola</a:t>
            </a:r>
            <a:r>
              <a:rPr lang="cs-CZ" altLang="cs-CZ" sz="2000" dirty="0"/>
              <a:t>: </a:t>
            </a:r>
            <a:r>
              <a:rPr lang="cs-CZ" altLang="cs-CZ" sz="2000" i="1" dirty="0" err="1"/>
              <a:t>Theatre</a:t>
            </a:r>
            <a:r>
              <a:rPr lang="cs-CZ" altLang="cs-CZ" sz="2000" i="1" dirty="0"/>
              <a:t> </a:t>
            </a:r>
            <a:r>
              <a:rPr lang="cs-CZ" altLang="cs-CZ" sz="2000" i="1" dirty="0" err="1"/>
              <a:t>of</a:t>
            </a:r>
            <a:r>
              <a:rPr lang="cs-CZ" altLang="cs-CZ" sz="2000" i="1" dirty="0"/>
              <a:t> </a:t>
            </a:r>
            <a:r>
              <a:rPr lang="cs-CZ" altLang="cs-CZ" sz="2000" i="1" dirty="0" err="1"/>
              <a:t>Memory</a:t>
            </a:r>
            <a:r>
              <a:rPr lang="cs-CZ" altLang="cs-CZ" sz="2000" i="1" dirty="0"/>
              <a:t>,</a:t>
            </a:r>
            <a:r>
              <a:rPr lang="cs-CZ" altLang="cs-CZ" sz="2000" dirty="0"/>
              <a:t> 1985. </a:t>
            </a:r>
          </a:p>
          <a:p>
            <a:pPr marL="0" indent="0" eaLnBrk="1" hangingPunct="1">
              <a:buNone/>
            </a:pPr>
            <a:r>
              <a:rPr lang="cs-CZ" altLang="cs-CZ" sz="1800" dirty="0"/>
              <a:t>Odkaz: </a:t>
            </a:r>
            <a:r>
              <a:rPr lang="cs-CZ" altLang="cs-CZ" sz="1800" dirty="0">
                <a:hlinkClick r:id="rId3"/>
              </a:rPr>
              <a:t>http://www.youtube.com/watch?v=b4a9i58IdIY</a:t>
            </a:r>
            <a:endParaRPr lang="cs-CZ" altLang="cs-CZ" sz="1800" dirty="0"/>
          </a:p>
          <a:p>
            <a:pPr marL="0" indent="0" eaLnBrk="1" hangingPunct="1">
              <a:buNone/>
            </a:pPr>
            <a:r>
              <a:rPr lang="cs-CZ" altLang="cs-CZ" sz="2000" b="1" dirty="0" err="1"/>
              <a:t>Woody</a:t>
            </a:r>
            <a:r>
              <a:rPr lang="cs-CZ" altLang="cs-CZ" sz="2000" b="1" dirty="0"/>
              <a:t> </a:t>
            </a:r>
            <a:r>
              <a:rPr lang="cs-CZ" altLang="cs-CZ" sz="2000" b="1" dirty="0" err="1"/>
              <a:t>Vasulka</a:t>
            </a:r>
            <a:r>
              <a:rPr lang="cs-CZ" altLang="cs-CZ" sz="2000" b="1" dirty="0"/>
              <a:t>:</a:t>
            </a:r>
            <a:r>
              <a:rPr lang="cs-CZ" altLang="cs-CZ" sz="2000" dirty="0"/>
              <a:t> </a:t>
            </a:r>
            <a:r>
              <a:rPr lang="cs-CZ" altLang="cs-CZ" sz="2000" i="1" dirty="0"/>
              <a:t>Art </a:t>
            </a:r>
            <a:r>
              <a:rPr lang="cs-CZ" altLang="cs-CZ" sz="2000" i="1" dirty="0" err="1"/>
              <a:t>of</a:t>
            </a:r>
            <a:r>
              <a:rPr lang="cs-CZ" altLang="cs-CZ" sz="2000" i="1" dirty="0"/>
              <a:t> </a:t>
            </a:r>
            <a:r>
              <a:rPr lang="cs-CZ" altLang="cs-CZ" sz="2000" i="1" dirty="0" err="1"/>
              <a:t>Memory</a:t>
            </a:r>
            <a:r>
              <a:rPr lang="cs-CZ" altLang="cs-CZ" sz="2000" dirty="0"/>
              <a:t>, 1987. </a:t>
            </a:r>
          </a:p>
          <a:p>
            <a:pPr marL="0" indent="0" eaLnBrk="1" hangingPunct="1">
              <a:buNone/>
            </a:pPr>
            <a:r>
              <a:rPr lang="cs-CZ" altLang="cs-CZ" sz="1800" dirty="0"/>
              <a:t>Odkaz: </a:t>
            </a:r>
            <a:r>
              <a:rPr lang="cs-CZ" altLang="cs-CZ" sz="1800" dirty="0">
                <a:hlinkClick r:id="rId4"/>
              </a:rPr>
              <a:t>http://www.vasulka.org/Videomasters/pages_stills/index_6.html</a:t>
            </a:r>
            <a:endParaRPr lang="cs-CZ" altLang="cs-CZ" sz="1800" dirty="0"/>
          </a:p>
          <a:p>
            <a:pPr eaLnBrk="1" hangingPunct="1">
              <a:buFontTx/>
              <a:buNone/>
            </a:pPr>
            <a:r>
              <a:rPr lang="cs-CZ" altLang="cs-CZ" sz="2000" dirty="0"/>
              <a:t> </a:t>
            </a:r>
          </a:p>
        </p:txBody>
      </p:sp>
    </p:spTree>
    <p:extLst>
      <p:ext uri="{BB962C8B-B14F-4D97-AF65-F5344CB8AC3E}">
        <p14:creationId xmlns:p14="http://schemas.microsoft.com/office/powerpoint/2010/main" val="2883379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cs-CZ" sz="3600" b="1" dirty="0">
                <a:highlight>
                  <a:srgbClr val="FFFF00"/>
                </a:highlight>
                <a:latin typeface="+mn-lt"/>
              </a:rPr>
              <a:t>Divadla paměti</a:t>
            </a:r>
            <a:br>
              <a:rPr lang="cs-CZ" sz="3600" b="1" dirty="0">
                <a:highlight>
                  <a:srgbClr val="FFFF00"/>
                </a:highlight>
                <a:latin typeface="+mn-lt"/>
              </a:rPr>
            </a:br>
            <a:r>
              <a:rPr lang="cs-CZ" sz="2400" b="1" dirty="0">
                <a:highlight>
                  <a:srgbClr val="FFFF00"/>
                </a:highlight>
                <a:latin typeface="+mn-lt"/>
              </a:rPr>
              <a:t>Mnemotechnická tradice a média paměti</a:t>
            </a:r>
            <a:endParaRPr lang="cs-CZ" altLang="cs-CZ" sz="2400" b="1" dirty="0"/>
          </a:p>
        </p:txBody>
      </p:sp>
      <p:sp>
        <p:nvSpPr>
          <p:cNvPr id="15363" name="Rectangle 3"/>
          <p:cNvSpPr>
            <a:spLocks noGrp="1" noChangeArrowheads="1"/>
          </p:cNvSpPr>
          <p:nvPr>
            <p:ph type="body" idx="1"/>
          </p:nvPr>
        </p:nvSpPr>
        <p:spPr/>
        <p:txBody>
          <a:bodyPr>
            <a:normAutofit fontScale="92500" lnSpcReduction="20000"/>
          </a:bodyPr>
          <a:lstStyle/>
          <a:p>
            <a:pPr marL="0" indent="0" eaLnBrk="1" hangingPunct="1">
              <a:lnSpc>
                <a:spcPct val="80000"/>
              </a:lnSpc>
              <a:buNone/>
            </a:pPr>
            <a:r>
              <a:rPr lang="cs-CZ" altLang="cs-CZ" sz="2200" b="1" dirty="0">
                <a:highlight>
                  <a:srgbClr val="00FF00"/>
                </a:highlight>
              </a:rPr>
              <a:t>Mediální umění a design</a:t>
            </a:r>
          </a:p>
          <a:p>
            <a:pPr marL="0" indent="0" eaLnBrk="1" hangingPunct="1">
              <a:lnSpc>
                <a:spcPct val="80000"/>
              </a:lnSpc>
              <a:buNone/>
            </a:pPr>
            <a:r>
              <a:rPr lang="cs-CZ" altLang="cs-CZ" sz="1600" i="1" dirty="0" err="1"/>
              <a:t>The</a:t>
            </a:r>
            <a:r>
              <a:rPr lang="cs-CZ" altLang="cs-CZ" sz="1600" i="1" dirty="0"/>
              <a:t> </a:t>
            </a:r>
            <a:r>
              <a:rPr lang="cs-CZ" altLang="cs-CZ" sz="1600" i="1" dirty="0" err="1"/>
              <a:t>World</a:t>
            </a:r>
            <a:r>
              <a:rPr lang="cs-CZ" altLang="cs-CZ" sz="1600" i="1" dirty="0"/>
              <a:t> </a:t>
            </a:r>
            <a:r>
              <a:rPr lang="cs-CZ" altLang="cs-CZ" sz="1600" i="1" dirty="0" err="1"/>
              <a:t>Memory</a:t>
            </a:r>
            <a:r>
              <a:rPr lang="cs-CZ" altLang="cs-CZ" sz="1600" i="1" dirty="0"/>
              <a:t> </a:t>
            </a:r>
            <a:r>
              <a:rPr lang="cs-CZ" altLang="cs-CZ" sz="1600" i="1" dirty="0" err="1"/>
              <a:t>Theatre</a:t>
            </a:r>
            <a:r>
              <a:rPr lang="cs-CZ" altLang="cs-CZ" sz="1600" dirty="0"/>
              <a:t>, Oslava kulturní diversity: </a:t>
            </a:r>
            <a:r>
              <a:rPr lang="cs-CZ" altLang="cs-CZ" sz="1600" dirty="0">
                <a:hlinkClick r:id="rId2"/>
              </a:rPr>
              <a:t>http://www.worldmemorytheatre.org/index.htm</a:t>
            </a:r>
            <a:endParaRPr lang="cs-CZ" altLang="cs-CZ" sz="1600" dirty="0"/>
          </a:p>
          <a:p>
            <a:pPr marL="0" indent="0">
              <a:lnSpc>
                <a:spcPct val="80000"/>
              </a:lnSpc>
              <a:buNone/>
            </a:pPr>
            <a:r>
              <a:rPr lang="cs-CZ" altLang="cs-CZ" sz="1600" b="1" dirty="0">
                <a:highlight>
                  <a:srgbClr val="00FFFF"/>
                </a:highlight>
              </a:rPr>
              <a:t>Robert Edgar</a:t>
            </a:r>
            <a:r>
              <a:rPr lang="cs-CZ" altLang="cs-CZ" sz="1600" dirty="0">
                <a:highlight>
                  <a:srgbClr val="00FFFF"/>
                </a:highlight>
              </a:rPr>
              <a:t>: </a:t>
            </a:r>
            <a:r>
              <a:rPr lang="cs-CZ" altLang="cs-CZ" sz="1600" i="1" dirty="0" err="1"/>
              <a:t>Memory</a:t>
            </a:r>
            <a:r>
              <a:rPr lang="cs-CZ" altLang="cs-CZ" sz="1600" i="1" dirty="0"/>
              <a:t> </a:t>
            </a:r>
            <a:r>
              <a:rPr lang="cs-CZ" altLang="cs-CZ" sz="1600" i="1" dirty="0" err="1"/>
              <a:t>Theatre</a:t>
            </a:r>
            <a:r>
              <a:rPr lang="cs-CZ" altLang="cs-CZ" sz="1600" i="1" dirty="0"/>
              <a:t> 01</a:t>
            </a:r>
            <a:r>
              <a:rPr lang="cs-CZ" altLang="cs-CZ" sz="1600" dirty="0"/>
              <a:t> a další. </a:t>
            </a:r>
            <a:r>
              <a:rPr lang="cs-CZ" altLang="cs-CZ" sz="1600" dirty="0" err="1"/>
              <a:t>The</a:t>
            </a:r>
            <a:r>
              <a:rPr lang="cs-CZ" altLang="cs-CZ" sz="1600" dirty="0"/>
              <a:t> </a:t>
            </a:r>
            <a:r>
              <a:rPr lang="cs-CZ" altLang="cs-CZ" sz="1600" dirty="0" err="1"/>
              <a:t>Computer</a:t>
            </a:r>
            <a:r>
              <a:rPr lang="cs-CZ" altLang="cs-CZ" sz="1600" dirty="0"/>
              <a:t> as a </a:t>
            </a:r>
            <a:r>
              <a:rPr lang="cs-CZ" altLang="cs-CZ" sz="1600" dirty="0" err="1"/>
              <a:t>Memory</a:t>
            </a:r>
            <a:r>
              <a:rPr lang="cs-CZ" altLang="cs-CZ" sz="1600" dirty="0"/>
              <a:t> </a:t>
            </a:r>
            <a:r>
              <a:rPr lang="cs-CZ" altLang="cs-CZ" sz="1600" dirty="0" err="1"/>
              <a:t>Theatre</a:t>
            </a:r>
            <a:r>
              <a:rPr lang="cs-CZ" altLang="cs-CZ" sz="1600" dirty="0"/>
              <a:t>:  </a:t>
            </a:r>
            <a:r>
              <a:rPr lang="cs-CZ" altLang="cs-CZ" sz="1600" dirty="0">
                <a:hlinkClick r:id="rId3"/>
              </a:rPr>
              <a:t>http://www.mit.edu/~bhdavis/Edgar.html</a:t>
            </a:r>
            <a:endParaRPr lang="cs-CZ" altLang="cs-CZ" sz="1600" dirty="0"/>
          </a:p>
          <a:p>
            <a:pPr marL="0" indent="0" eaLnBrk="1" hangingPunct="1">
              <a:lnSpc>
                <a:spcPct val="80000"/>
              </a:lnSpc>
              <a:buNone/>
            </a:pPr>
            <a:r>
              <a:rPr lang="cs-CZ" altLang="cs-CZ" sz="1600" dirty="0"/>
              <a:t>Odkaz1:</a:t>
            </a:r>
            <a:r>
              <a:rPr lang="cs-CZ" altLang="cs-CZ" sz="1600" dirty="0">
                <a:hlinkClick r:id="rId4"/>
              </a:rPr>
              <a:t>http://www.robertedgar.com/</a:t>
            </a:r>
            <a:endParaRPr lang="cs-CZ" altLang="cs-CZ" sz="1600" dirty="0"/>
          </a:p>
          <a:p>
            <a:pPr lvl="1" eaLnBrk="1" hangingPunct="1">
              <a:lnSpc>
                <a:spcPct val="80000"/>
              </a:lnSpc>
            </a:pPr>
            <a:r>
              <a:rPr lang="cs-CZ" altLang="cs-CZ" sz="1400" dirty="0">
                <a:highlight>
                  <a:srgbClr val="00FFFF"/>
                </a:highlight>
              </a:rPr>
              <a:t>R. Edgar: </a:t>
            </a:r>
            <a:r>
              <a:rPr lang="cs-CZ" altLang="cs-CZ" sz="1400" dirty="0" err="1">
                <a:highlight>
                  <a:srgbClr val="00FFFF"/>
                </a:highlight>
              </a:rPr>
              <a:t>Memory</a:t>
            </a:r>
            <a:r>
              <a:rPr lang="cs-CZ" altLang="cs-CZ" sz="1400" dirty="0">
                <a:highlight>
                  <a:srgbClr val="00FFFF"/>
                </a:highlight>
              </a:rPr>
              <a:t> </a:t>
            </a:r>
            <a:r>
              <a:rPr lang="cs-CZ" altLang="cs-CZ" sz="1400" dirty="0" err="1">
                <a:highlight>
                  <a:srgbClr val="00FFFF"/>
                </a:highlight>
              </a:rPr>
              <a:t>Theatre</a:t>
            </a:r>
            <a:r>
              <a:rPr lang="cs-CZ" altLang="cs-CZ" sz="1400" dirty="0">
                <a:highlight>
                  <a:srgbClr val="00FFFF"/>
                </a:highlight>
              </a:rPr>
              <a:t> </a:t>
            </a:r>
            <a:r>
              <a:rPr lang="cs-CZ" altLang="cs-CZ" sz="1400" dirty="0" err="1">
                <a:highlight>
                  <a:srgbClr val="00FFFF"/>
                </a:highlight>
              </a:rPr>
              <a:t>One</a:t>
            </a:r>
            <a:r>
              <a:rPr lang="cs-CZ" altLang="cs-CZ" sz="1400" dirty="0"/>
              <a:t>: </a:t>
            </a:r>
            <a:r>
              <a:rPr lang="cs-CZ" altLang="cs-CZ" sz="1400" dirty="0">
                <a:hlinkClick r:id="rId5"/>
              </a:rPr>
              <a:t>http://vimeo.com/33134008</a:t>
            </a:r>
            <a:endParaRPr lang="cs-CZ" altLang="cs-CZ" sz="1400" dirty="0"/>
          </a:p>
          <a:p>
            <a:pPr lvl="1" eaLnBrk="1" hangingPunct="1">
              <a:lnSpc>
                <a:spcPct val="80000"/>
              </a:lnSpc>
            </a:pPr>
            <a:r>
              <a:rPr lang="cs-CZ" altLang="cs-CZ" sz="1400" dirty="0">
                <a:highlight>
                  <a:srgbClr val="00FFFF"/>
                </a:highlight>
              </a:rPr>
              <a:t>R. Edgar: </a:t>
            </a:r>
            <a:r>
              <a:rPr lang="cs-CZ" altLang="cs-CZ" sz="1400" dirty="0" err="1">
                <a:highlight>
                  <a:srgbClr val="00FFFF"/>
                </a:highlight>
              </a:rPr>
              <a:t>Memory</a:t>
            </a:r>
            <a:r>
              <a:rPr lang="cs-CZ" altLang="cs-CZ" sz="1400" dirty="0">
                <a:highlight>
                  <a:srgbClr val="00FFFF"/>
                </a:highlight>
              </a:rPr>
              <a:t> </a:t>
            </a:r>
            <a:r>
              <a:rPr lang="cs-CZ" altLang="cs-CZ" sz="1400" dirty="0" err="1">
                <a:highlight>
                  <a:srgbClr val="00FFFF"/>
                </a:highlight>
              </a:rPr>
              <a:t>Theatre</a:t>
            </a:r>
            <a:r>
              <a:rPr lang="cs-CZ" altLang="cs-CZ" sz="1400" dirty="0">
                <a:highlight>
                  <a:srgbClr val="00FFFF"/>
                </a:highlight>
              </a:rPr>
              <a:t> </a:t>
            </a:r>
            <a:r>
              <a:rPr lang="cs-CZ" altLang="cs-CZ" sz="1400" dirty="0" err="1">
                <a:highlight>
                  <a:srgbClr val="00FFFF"/>
                </a:highlight>
              </a:rPr>
              <a:t>Two</a:t>
            </a:r>
            <a:r>
              <a:rPr lang="cs-CZ" altLang="cs-CZ" sz="1400" dirty="0"/>
              <a:t>: </a:t>
            </a:r>
            <a:r>
              <a:rPr lang="cs-CZ" altLang="cs-CZ" sz="1400" dirty="0">
                <a:hlinkClick r:id="rId6"/>
              </a:rPr>
              <a:t>http://vimeo.com/1021130</a:t>
            </a:r>
            <a:endParaRPr lang="cs-CZ" altLang="cs-CZ" sz="1400" dirty="0"/>
          </a:p>
          <a:p>
            <a:pPr lvl="1" eaLnBrk="1" hangingPunct="1">
              <a:lnSpc>
                <a:spcPct val="80000"/>
              </a:lnSpc>
              <a:buFontTx/>
              <a:buNone/>
            </a:pPr>
            <a:endParaRPr lang="cs-CZ" altLang="cs-CZ" sz="1400" dirty="0"/>
          </a:p>
          <a:p>
            <a:pPr marL="0" indent="0" eaLnBrk="1" hangingPunct="1">
              <a:lnSpc>
                <a:spcPct val="80000"/>
              </a:lnSpc>
              <a:buNone/>
            </a:pPr>
            <a:r>
              <a:rPr lang="cs-CZ" altLang="cs-CZ" sz="1600" b="1" dirty="0" err="1">
                <a:highlight>
                  <a:srgbClr val="00FFFF"/>
                </a:highlight>
              </a:rPr>
              <a:t>Agnes</a:t>
            </a:r>
            <a:r>
              <a:rPr lang="cs-CZ" altLang="cs-CZ" sz="1600" b="1" dirty="0">
                <a:highlight>
                  <a:srgbClr val="00FFFF"/>
                </a:highlight>
              </a:rPr>
              <a:t> </a:t>
            </a:r>
            <a:r>
              <a:rPr lang="cs-CZ" altLang="cs-CZ" sz="1600" b="1" dirty="0" err="1">
                <a:highlight>
                  <a:srgbClr val="00FFFF"/>
                </a:highlight>
              </a:rPr>
              <a:t>Hegedüs</a:t>
            </a:r>
            <a:r>
              <a:rPr lang="cs-CZ" altLang="cs-CZ" sz="1600" dirty="0"/>
              <a:t>: </a:t>
            </a:r>
            <a:r>
              <a:rPr lang="cs-CZ" altLang="cs-CZ" sz="1600" i="1" dirty="0" err="1">
                <a:highlight>
                  <a:srgbClr val="00FFFF"/>
                </a:highlight>
              </a:rPr>
              <a:t>Memory</a:t>
            </a:r>
            <a:r>
              <a:rPr lang="cs-CZ" altLang="cs-CZ" sz="1600" i="1" dirty="0">
                <a:highlight>
                  <a:srgbClr val="00FFFF"/>
                </a:highlight>
              </a:rPr>
              <a:t> </a:t>
            </a:r>
            <a:r>
              <a:rPr lang="cs-CZ" altLang="cs-CZ" sz="1600" i="1" dirty="0" err="1">
                <a:highlight>
                  <a:srgbClr val="00FFFF"/>
                </a:highlight>
              </a:rPr>
              <a:t>Theatre</a:t>
            </a:r>
            <a:r>
              <a:rPr lang="cs-CZ" altLang="cs-CZ" sz="1600" i="1" dirty="0">
                <a:highlight>
                  <a:srgbClr val="00FFFF"/>
                </a:highlight>
              </a:rPr>
              <a:t> VR</a:t>
            </a:r>
            <a:r>
              <a:rPr lang="cs-CZ" altLang="cs-CZ" sz="1600" dirty="0"/>
              <a:t> (1997): ZKM Karlsruhe: Odkaz1: </a:t>
            </a:r>
            <a:r>
              <a:rPr lang="cs-CZ" altLang="cs-CZ" sz="1600" dirty="0">
                <a:hlinkClick r:id="rId7"/>
              </a:rPr>
              <a:t>http://on1.zkm.de/zkm/werke/MemoryTheaterVR</a:t>
            </a:r>
            <a:endParaRPr lang="cs-CZ" altLang="cs-CZ" sz="1600" dirty="0"/>
          </a:p>
          <a:p>
            <a:pPr marL="0" indent="0">
              <a:lnSpc>
                <a:spcPct val="80000"/>
              </a:lnSpc>
              <a:buNone/>
            </a:pPr>
            <a:r>
              <a:rPr lang="cs-CZ" altLang="cs-CZ" sz="1600" dirty="0"/>
              <a:t>Video: </a:t>
            </a:r>
            <a:r>
              <a:rPr lang="cs-CZ" altLang="cs-CZ" sz="1600" dirty="0">
                <a:hlinkClick r:id="rId8"/>
              </a:rPr>
              <a:t>http://zkm.de/media/video/agnes-hegedues-memory-theater-vr-1997</a:t>
            </a:r>
            <a:endParaRPr lang="cs-CZ" altLang="cs-CZ" sz="1600" dirty="0"/>
          </a:p>
          <a:p>
            <a:pPr marL="0" indent="0" eaLnBrk="1" hangingPunct="1">
              <a:lnSpc>
                <a:spcPct val="80000"/>
              </a:lnSpc>
              <a:buNone/>
            </a:pPr>
            <a:r>
              <a:rPr lang="cs-CZ" altLang="cs-CZ" sz="1600" b="1" dirty="0">
                <a:highlight>
                  <a:srgbClr val="00FFFF"/>
                </a:highlight>
              </a:rPr>
              <a:t>Martin </a:t>
            </a:r>
            <a:r>
              <a:rPr lang="cs-CZ" altLang="cs-CZ" sz="1600" b="1" dirty="0" err="1">
                <a:highlight>
                  <a:srgbClr val="00FFFF"/>
                </a:highlight>
              </a:rPr>
              <a:t>Wattenberg</a:t>
            </a:r>
            <a:r>
              <a:rPr lang="cs-CZ" altLang="cs-CZ" sz="1600" b="1" dirty="0">
                <a:highlight>
                  <a:srgbClr val="00FFFF"/>
                </a:highlight>
              </a:rPr>
              <a:t> – Marek </a:t>
            </a:r>
            <a:r>
              <a:rPr lang="cs-CZ" altLang="cs-CZ" sz="1600" b="1" dirty="0" err="1">
                <a:highlight>
                  <a:srgbClr val="00FFFF"/>
                </a:highlight>
              </a:rPr>
              <a:t>Walczak</a:t>
            </a:r>
            <a:r>
              <a:rPr lang="cs-CZ" altLang="cs-CZ" sz="1600" dirty="0">
                <a:highlight>
                  <a:srgbClr val="00FFFF"/>
                </a:highlight>
              </a:rPr>
              <a:t>: </a:t>
            </a:r>
            <a:r>
              <a:rPr lang="cs-CZ" altLang="cs-CZ" sz="1600" i="1" dirty="0">
                <a:highlight>
                  <a:srgbClr val="00FFFF"/>
                </a:highlight>
              </a:rPr>
              <a:t>Apartment </a:t>
            </a:r>
            <a:r>
              <a:rPr lang="cs-CZ" altLang="cs-CZ" sz="1600" dirty="0"/>
              <a:t>(2001) net art: </a:t>
            </a:r>
            <a:r>
              <a:rPr lang="cs-CZ" altLang="cs-CZ" sz="1600" dirty="0">
                <a:hlinkClick r:id="rId9"/>
              </a:rPr>
              <a:t>https://vimeo.com/127419467</a:t>
            </a:r>
            <a:endParaRPr lang="cs-CZ" altLang="cs-CZ" sz="1600" dirty="0"/>
          </a:p>
          <a:p>
            <a:pPr lvl="1">
              <a:lnSpc>
                <a:spcPct val="80000"/>
              </a:lnSpc>
            </a:pPr>
            <a:r>
              <a:rPr lang="cs-CZ" altLang="cs-CZ" sz="1200" dirty="0"/>
              <a:t>Odkaz: </a:t>
            </a:r>
            <a:r>
              <a:rPr lang="cs-CZ" altLang="cs-CZ" sz="1200" dirty="0">
                <a:hlinkClick r:id="rId10"/>
              </a:rPr>
              <a:t>http://www.bewitched.com/apartment.html</a:t>
            </a:r>
            <a:endParaRPr lang="cs-CZ" altLang="cs-CZ" sz="1200" dirty="0"/>
          </a:p>
          <a:p>
            <a:pPr marL="0" indent="0" eaLnBrk="1" hangingPunct="1">
              <a:lnSpc>
                <a:spcPct val="80000"/>
              </a:lnSpc>
              <a:buNone/>
            </a:pPr>
            <a:r>
              <a:rPr lang="cs-CZ" altLang="cs-CZ" sz="1600" b="1" dirty="0">
                <a:highlight>
                  <a:srgbClr val="00FFFF"/>
                </a:highlight>
              </a:rPr>
              <a:t>George </a:t>
            </a:r>
            <a:r>
              <a:rPr lang="cs-CZ" altLang="cs-CZ" sz="1600" b="1" dirty="0" err="1">
                <a:highlight>
                  <a:srgbClr val="00FFFF"/>
                </a:highlight>
              </a:rPr>
              <a:t>Legrady</a:t>
            </a:r>
            <a:r>
              <a:rPr lang="cs-CZ" altLang="cs-CZ" sz="1600" dirty="0">
                <a:highlight>
                  <a:srgbClr val="00FFFF"/>
                </a:highlight>
              </a:rPr>
              <a:t>: </a:t>
            </a:r>
            <a:r>
              <a:rPr lang="cs-CZ" altLang="cs-CZ" sz="1600" i="1" dirty="0" err="1">
                <a:highlight>
                  <a:srgbClr val="00FFFF"/>
                </a:highlight>
              </a:rPr>
              <a:t>An</a:t>
            </a:r>
            <a:r>
              <a:rPr lang="cs-CZ" altLang="cs-CZ" sz="1600" i="1" dirty="0">
                <a:highlight>
                  <a:srgbClr val="00FFFF"/>
                </a:highlight>
              </a:rPr>
              <a:t> </a:t>
            </a:r>
            <a:r>
              <a:rPr lang="cs-CZ" altLang="cs-CZ" sz="1600" i="1" dirty="0" err="1">
                <a:highlight>
                  <a:srgbClr val="00FFFF"/>
                </a:highlight>
              </a:rPr>
              <a:t>Anecdoted</a:t>
            </a:r>
            <a:r>
              <a:rPr lang="cs-CZ" altLang="cs-CZ" sz="1600" i="1" dirty="0">
                <a:highlight>
                  <a:srgbClr val="00FFFF"/>
                </a:highlight>
              </a:rPr>
              <a:t> Archive </a:t>
            </a:r>
            <a:r>
              <a:rPr lang="cs-CZ" altLang="cs-CZ" sz="1600" i="1" dirty="0" err="1">
                <a:highlight>
                  <a:srgbClr val="00FFFF"/>
                </a:highlight>
              </a:rPr>
              <a:t>from</a:t>
            </a:r>
            <a:r>
              <a:rPr lang="cs-CZ" altLang="cs-CZ" sz="1600" i="1" dirty="0">
                <a:highlight>
                  <a:srgbClr val="00FFFF"/>
                </a:highlight>
              </a:rPr>
              <a:t> </a:t>
            </a:r>
            <a:r>
              <a:rPr lang="cs-CZ" altLang="cs-CZ" sz="1600" i="1" dirty="0" err="1">
                <a:highlight>
                  <a:srgbClr val="00FFFF"/>
                </a:highlight>
              </a:rPr>
              <a:t>the</a:t>
            </a:r>
            <a:r>
              <a:rPr lang="cs-CZ" altLang="cs-CZ" sz="1600" i="1" dirty="0">
                <a:highlight>
                  <a:srgbClr val="00FFFF"/>
                </a:highlight>
              </a:rPr>
              <a:t> </a:t>
            </a:r>
            <a:r>
              <a:rPr lang="cs-CZ" altLang="cs-CZ" sz="1600" i="1" dirty="0" err="1">
                <a:highlight>
                  <a:srgbClr val="00FFFF"/>
                </a:highlight>
              </a:rPr>
              <a:t>Cold</a:t>
            </a:r>
            <a:r>
              <a:rPr lang="cs-CZ" altLang="cs-CZ" sz="1600" i="1" dirty="0">
                <a:highlight>
                  <a:srgbClr val="00FFFF"/>
                </a:highlight>
              </a:rPr>
              <a:t> </a:t>
            </a:r>
            <a:r>
              <a:rPr lang="cs-CZ" altLang="cs-CZ" sz="1600" i="1" dirty="0" err="1">
                <a:highlight>
                  <a:srgbClr val="00FFFF"/>
                </a:highlight>
              </a:rPr>
              <a:t>War</a:t>
            </a:r>
            <a:r>
              <a:rPr lang="cs-CZ" altLang="cs-CZ" sz="1600" dirty="0"/>
              <a:t> (1994).</a:t>
            </a:r>
          </a:p>
          <a:p>
            <a:pPr lvl="1">
              <a:lnSpc>
                <a:spcPct val="80000"/>
              </a:lnSpc>
            </a:pPr>
            <a:r>
              <a:rPr lang="cs-CZ" altLang="cs-CZ" sz="1200" dirty="0"/>
              <a:t>Odkaz: </a:t>
            </a:r>
            <a:r>
              <a:rPr lang="cs-CZ" altLang="cs-CZ" sz="1200" dirty="0">
                <a:hlinkClick r:id="rId11"/>
              </a:rPr>
              <a:t>http://www.georgelegrady.com/</a:t>
            </a:r>
            <a:endParaRPr lang="cs-CZ" altLang="cs-CZ" sz="1200" dirty="0"/>
          </a:p>
          <a:p>
            <a:pPr marL="0" indent="0" eaLnBrk="1" hangingPunct="1">
              <a:lnSpc>
                <a:spcPct val="80000"/>
              </a:lnSpc>
              <a:buNone/>
            </a:pPr>
            <a:r>
              <a:rPr lang="cs-CZ" altLang="cs-CZ" sz="1600" b="1" dirty="0">
                <a:highlight>
                  <a:srgbClr val="00FFFF"/>
                </a:highlight>
              </a:rPr>
              <a:t>George </a:t>
            </a:r>
            <a:r>
              <a:rPr lang="cs-CZ" altLang="cs-CZ" sz="1600" b="1" dirty="0" err="1">
                <a:highlight>
                  <a:srgbClr val="00FFFF"/>
                </a:highlight>
              </a:rPr>
              <a:t>Legrady</a:t>
            </a:r>
            <a:r>
              <a:rPr lang="cs-CZ" altLang="cs-CZ" sz="1600" b="1" dirty="0">
                <a:highlight>
                  <a:srgbClr val="00FFFF"/>
                </a:highlight>
              </a:rPr>
              <a:t>:</a:t>
            </a:r>
            <a:r>
              <a:rPr lang="cs-CZ" altLang="cs-CZ" sz="1600" dirty="0">
                <a:highlight>
                  <a:srgbClr val="00FFFF"/>
                </a:highlight>
              </a:rPr>
              <a:t> </a:t>
            </a:r>
            <a:r>
              <a:rPr lang="cs-CZ" altLang="cs-CZ" sz="1600" i="1" dirty="0" err="1">
                <a:highlight>
                  <a:srgbClr val="00FFFF"/>
                </a:highlight>
              </a:rPr>
              <a:t>Pockets</a:t>
            </a:r>
            <a:r>
              <a:rPr lang="cs-CZ" altLang="cs-CZ" sz="1600" i="1" dirty="0">
                <a:highlight>
                  <a:srgbClr val="00FFFF"/>
                </a:highlight>
              </a:rPr>
              <a:t> Full </a:t>
            </a:r>
            <a:r>
              <a:rPr lang="cs-CZ" altLang="cs-CZ" sz="1600" i="1" dirty="0" err="1">
                <a:highlight>
                  <a:srgbClr val="00FFFF"/>
                </a:highlight>
              </a:rPr>
              <a:t>of</a:t>
            </a:r>
            <a:r>
              <a:rPr lang="cs-CZ" altLang="cs-CZ" sz="1600" i="1" dirty="0">
                <a:highlight>
                  <a:srgbClr val="00FFFF"/>
                </a:highlight>
              </a:rPr>
              <a:t> </a:t>
            </a:r>
            <a:r>
              <a:rPr lang="cs-CZ" altLang="cs-CZ" sz="1600" i="1" dirty="0" err="1">
                <a:highlight>
                  <a:srgbClr val="00FFFF"/>
                </a:highlight>
              </a:rPr>
              <a:t>Memories</a:t>
            </a:r>
            <a:r>
              <a:rPr lang="cs-CZ" altLang="cs-CZ" sz="1600" dirty="0">
                <a:highlight>
                  <a:srgbClr val="00FFFF"/>
                </a:highlight>
              </a:rPr>
              <a:t> (2001) a </a:t>
            </a:r>
            <a:r>
              <a:rPr lang="cs-CZ" altLang="cs-CZ" sz="1600" i="1" dirty="0" err="1">
                <a:highlight>
                  <a:srgbClr val="00FFFF"/>
                </a:highlight>
              </a:rPr>
              <a:t>Pockets</a:t>
            </a:r>
            <a:r>
              <a:rPr lang="cs-CZ" altLang="cs-CZ" sz="1600" i="1" dirty="0">
                <a:highlight>
                  <a:srgbClr val="00FFFF"/>
                </a:highlight>
              </a:rPr>
              <a:t> Full </a:t>
            </a:r>
            <a:r>
              <a:rPr lang="cs-CZ" altLang="cs-CZ" sz="1600" i="1" dirty="0" err="1">
                <a:highlight>
                  <a:srgbClr val="00FFFF"/>
                </a:highlight>
              </a:rPr>
              <a:t>of</a:t>
            </a:r>
            <a:r>
              <a:rPr lang="cs-CZ" altLang="cs-CZ" sz="1600" i="1" dirty="0">
                <a:highlight>
                  <a:srgbClr val="00FFFF"/>
                </a:highlight>
              </a:rPr>
              <a:t> </a:t>
            </a:r>
            <a:r>
              <a:rPr lang="cs-CZ" altLang="cs-CZ" sz="1600" i="1" dirty="0" err="1">
                <a:highlight>
                  <a:srgbClr val="00FFFF"/>
                </a:highlight>
              </a:rPr>
              <a:t>Memories</a:t>
            </a:r>
            <a:r>
              <a:rPr lang="cs-CZ" altLang="cs-CZ" sz="1600" i="1" dirty="0">
                <a:highlight>
                  <a:srgbClr val="00FFFF"/>
                </a:highlight>
              </a:rPr>
              <a:t> II </a:t>
            </a:r>
            <a:r>
              <a:rPr lang="cs-CZ" altLang="cs-CZ" sz="1600" dirty="0">
                <a:highlight>
                  <a:srgbClr val="00FFFF"/>
                </a:highlight>
              </a:rPr>
              <a:t>(2003 – 2006). </a:t>
            </a:r>
          </a:p>
          <a:p>
            <a:pPr marL="0" indent="0" eaLnBrk="1" hangingPunct="1">
              <a:lnSpc>
                <a:spcPct val="80000"/>
              </a:lnSpc>
              <a:buNone/>
            </a:pPr>
            <a:r>
              <a:rPr lang="cs-CZ" altLang="cs-CZ" sz="1600" dirty="0"/>
              <a:t>	</a:t>
            </a:r>
            <a:r>
              <a:rPr lang="cs-CZ" altLang="cs-CZ" sz="1600" dirty="0">
                <a:hlinkClick r:id="rId12"/>
              </a:rPr>
              <a:t>https://www.embassyculturalhouse.ca/george-legrady.html</a:t>
            </a:r>
            <a:endParaRPr lang="cs-CZ" altLang="cs-CZ" sz="1600" dirty="0"/>
          </a:p>
          <a:p>
            <a:pPr lvl="1">
              <a:lnSpc>
                <a:spcPct val="80000"/>
              </a:lnSpc>
            </a:pPr>
            <a:r>
              <a:rPr lang="cs-CZ" altLang="cs-CZ" sz="1200" dirty="0"/>
              <a:t>Odkaz: </a:t>
            </a:r>
            <a:r>
              <a:rPr lang="cs-CZ" altLang="cs-CZ" sz="1200" dirty="0">
                <a:hlinkClick r:id="rId11"/>
              </a:rPr>
              <a:t>http://www.georgelegrady.com/</a:t>
            </a:r>
            <a:endParaRPr lang="cs-CZ" altLang="cs-CZ" sz="1200" dirty="0"/>
          </a:p>
          <a:p>
            <a:pPr marL="0" indent="0">
              <a:lnSpc>
                <a:spcPct val="80000"/>
              </a:lnSpc>
              <a:buNone/>
            </a:pPr>
            <a:r>
              <a:rPr lang="cs-CZ" altLang="cs-CZ" sz="1600" b="1" dirty="0">
                <a:highlight>
                  <a:srgbClr val="00FFFF"/>
                </a:highlight>
              </a:rPr>
              <a:t>Emil </a:t>
            </a:r>
            <a:r>
              <a:rPr lang="cs-CZ" altLang="cs-CZ" sz="1600" b="1" dirty="0" err="1">
                <a:highlight>
                  <a:srgbClr val="00FFFF"/>
                </a:highlight>
              </a:rPr>
              <a:t>Hrvatin</a:t>
            </a:r>
            <a:r>
              <a:rPr lang="cs-CZ" altLang="cs-CZ" sz="1600" dirty="0">
                <a:highlight>
                  <a:srgbClr val="00FFFF"/>
                </a:highlight>
              </a:rPr>
              <a:t>: </a:t>
            </a:r>
            <a:r>
              <a:rPr lang="cs-CZ" altLang="cs-CZ" sz="1600" i="1" dirty="0">
                <a:highlight>
                  <a:srgbClr val="00FFFF"/>
                </a:highlight>
              </a:rPr>
              <a:t>Drive in Camillo</a:t>
            </a:r>
            <a:r>
              <a:rPr lang="cs-CZ" altLang="cs-CZ" sz="1600" dirty="0">
                <a:highlight>
                  <a:srgbClr val="00FFFF"/>
                </a:highlight>
              </a:rPr>
              <a:t> (2000) </a:t>
            </a:r>
            <a:r>
              <a:rPr lang="cs-CZ" altLang="cs-CZ" sz="1600" dirty="0">
                <a:hlinkClick r:id="rId13"/>
              </a:rPr>
              <a:t>http://www.ljudmila.org/camillo/</a:t>
            </a:r>
            <a:endParaRPr lang="cs-CZ" altLang="cs-CZ" sz="1600" dirty="0"/>
          </a:p>
          <a:p>
            <a:pPr lvl="1">
              <a:lnSpc>
                <a:spcPct val="80000"/>
              </a:lnSpc>
            </a:pPr>
            <a:r>
              <a:rPr lang="cs-CZ" altLang="cs-CZ" sz="1200" dirty="0"/>
              <a:t>Odkaz: </a:t>
            </a:r>
            <a:r>
              <a:rPr lang="cs-CZ" altLang="cs-CZ" sz="1200" dirty="0">
                <a:hlinkClick r:id="rId14"/>
              </a:rPr>
              <a:t>http://www.maska.si/en/?redirect=152</a:t>
            </a:r>
            <a:endParaRPr lang="cs-CZ" altLang="cs-CZ" sz="1200" dirty="0"/>
          </a:p>
          <a:p>
            <a:pPr eaLnBrk="1" hangingPunct="1">
              <a:lnSpc>
                <a:spcPct val="80000"/>
              </a:lnSpc>
            </a:pPr>
            <a:endParaRPr lang="cs-CZ" altLang="cs-CZ" sz="1600" dirty="0"/>
          </a:p>
          <a:p>
            <a:pPr eaLnBrk="1" hangingPunct="1">
              <a:lnSpc>
                <a:spcPct val="80000"/>
              </a:lnSpc>
            </a:pPr>
            <a:endParaRPr lang="cs-CZ" altLang="cs-CZ" sz="1600" dirty="0"/>
          </a:p>
          <a:p>
            <a:pPr eaLnBrk="1" hangingPunct="1">
              <a:lnSpc>
                <a:spcPct val="80000"/>
              </a:lnSpc>
            </a:pPr>
            <a:endParaRPr lang="cs-CZ" altLang="cs-CZ" sz="1600" dirty="0"/>
          </a:p>
        </p:txBody>
      </p:sp>
    </p:spTree>
    <p:extLst>
      <p:ext uri="{BB962C8B-B14F-4D97-AF65-F5344CB8AC3E}">
        <p14:creationId xmlns:p14="http://schemas.microsoft.com/office/powerpoint/2010/main" val="4048933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cs-CZ" sz="3600" b="1" dirty="0">
                <a:highlight>
                  <a:srgbClr val="FFFF00"/>
                </a:highlight>
                <a:latin typeface="+mn-lt"/>
              </a:rPr>
              <a:t>Divadla paměti</a:t>
            </a:r>
            <a:br>
              <a:rPr lang="cs-CZ" sz="3600" b="1" dirty="0">
                <a:highlight>
                  <a:srgbClr val="FFFF00"/>
                </a:highlight>
                <a:latin typeface="+mn-lt"/>
              </a:rPr>
            </a:br>
            <a:r>
              <a:rPr lang="cs-CZ" sz="2400" b="1" dirty="0">
                <a:highlight>
                  <a:srgbClr val="FFFF00"/>
                </a:highlight>
                <a:latin typeface="+mn-lt"/>
              </a:rPr>
              <a:t>Mnemotechnická tradice a média paměti</a:t>
            </a:r>
            <a:endParaRPr lang="cs-CZ" altLang="cs-CZ" sz="2400" b="1" dirty="0"/>
          </a:p>
        </p:txBody>
      </p:sp>
      <p:sp>
        <p:nvSpPr>
          <p:cNvPr id="16387" name="Rectangle 3"/>
          <p:cNvSpPr>
            <a:spLocks noGrp="1" noChangeArrowheads="1"/>
          </p:cNvSpPr>
          <p:nvPr>
            <p:ph type="body" idx="1"/>
          </p:nvPr>
        </p:nvSpPr>
        <p:spPr/>
        <p:txBody>
          <a:bodyPr/>
          <a:lstStyle/>
          <a:p>
            <a:pPr marL="0" indent="0" eaLnBrk="1" hangingPunct="1">
              <a:buNone/>
            </a:pPr>
            <a:r>
              <a:rPr lang="cs-CZ" altLang="cs-CZ" sz="2000" b="1" dirty="0">
                <a:highlight>
                  <a:srgbClr val="00FF00"/>
                </a:highlight>
              </a:rPr>
              <a:t>Mediální umění a design</a:t>
            </a:r>
          </a:p>
          <a:p>
            <a:pPr marL="0" indent="0" eaLnBrk="1" hangingPunct="1">
              <a:buNone/>
            </a:pPr>
            <a:r>
              <a:rPr lang="cs-CZ" altLang="cs-CZ" sz="2000" b="1" dirty="0" err="1">
                <a:highlight>
                  <a:srgbClr val="00FFFF"/>
                </a:highlight>
              </a:rPr>
              <a:t>Tetsuro</a:t>
            </a:r>
            <a:r>
              <a:rPr lang="cs-CZ" altLang="cs-CZ" sz="2000" b="1" dirty="0">
                <a:highlight>
                  <a:srgbClr val="00FFFF"/>
                </a:highlight>
              </a:rPr>
              <a:t> </a:t>
            </a:r>
            <a:r>
              <a:rPr lang="cs-CZ" altLang="cs-CZ" sz="2000" b="1" dirty="0" err="1">
                <a:highlight>
                  <a:srgbClr val="00FFFF"/>
                </a:highlight>
              </a:rPr>
              <a:t>Nagata</a:t>
            </a:r>
            <a:r>
              <a:rPr lang="cs-CZ" altLang="cs-CZ" sz="2000" dirty="0">
                <a:highlight>
                  <a:srgbClr val="00FFFF"/>
                </a:highlight>
              </a:rPr>
              <a:t>: </a:t>
            </a:r>
            <a:r>
              <a:rPr lang="cs-CZ" altLang="cs-CZ" sz="2000" i="1" dirty="0">
                <a:highlight>
                  <a:srgbClr val="00FFFF"/>
                </a:highlight>
              </a:rPr>
              <a:t>Art </a:t>
            </a:r>
            <a:r>
              <a:rPr lang="cs-CZ" altLang="cs-CZ" sz="2000" i="1" dirty="0" err="1">
                <a:highlight>
                  <a:srgbClr val="00FFFF"/>
                </a:highlight>
              </a:rPr>
              <a:t>of</a:t>
            </a:r>
            <a:r>
              <a:rPr lang="cs-CZ" altLang="cs-CZ" sz="2000" i="1" dirty="0">
                <a:highlight>
                  <a:srgbClr val="00FFFF"/>
                </a:highlight>
              </a:rPr>
              <a:t> </a:t>
            </a:r>
            <a:r>
              <a:rPr lang="cs-CZ" altLang="cs-CZ" sz="2000" i="1" dirty="0" err="1">
                <a:highlight>
                  <a:srgbClr val="00FFFF"/>
                </a:highlight>
              </a:rPr>
              <a:t>Memory</a:t>
            </a:r>
            <a:r>
              <a:rPr lang="cs-CZ" altLang="cs-CZ" sz="2000" dirty="0">
                <a:highlight>
                  <a:srgbClr val="00FFFF"/>
                </a:highlight>
              </a:rPr>
              <a:t>, </a:t>
            </a:r>
            <a:r>
              <a:rPr lang="cs-CZ" altLang="cs-CZ" sz="2000" dirty="0"/>
              <a:t>2009.</a:t>
            </a:r>
          </a:p>
          <a:p>
            <a:pPr marL="0" indent="0" eaLnBrk="1" hangingPunct="1">
              <a:buNone/>
            </a:pPr>
            <a:r>
              <a:rPr lang="cs-CZ" altLang="cs-CZ" sz="2000" dirty="0"/>
              <a:t>	Odkaz: </a:t>
            </a:r>
            <a:r>
              <a:rPr lang="cs-CZ" altLang="cs-CZ" sz="2000" dirty="0">
                <a:hlinkClick r:id="rId2"/>
              </a:rPr>
              <a:t>http://www.interactivearchitecture.org/computing-an-identity-tetsuro-nagata.html</a:t>
            </a:r>
            <a:endParaRPr lang="cs-CZ" altLang="cs-CZ" sz="2000" dirty="0"/>
          </a:p>
          <a:p>
            <a:pPr marL="0" indent="0" eaLnBrk="1" hangingPunct="1">
              <a:buNone/>
            </a:pPr>
            <a:r>
              <a:rPr lang="cs-CZ" altLang="cs-CZ" sz="2000" b="1" dirty="0">
                <a:highlight>
                  <a:srgbClr val="00FFFF"/>
                </a:highlight>
              </a:rPr>
              <a:t>Daniel </a:t>
            </a:r>
            <a:r>
              <a:rPr lang="cs-CZ" altLang="cs-CZ" sz="2000" b="1" dirty="0" err="1">
                <a:highlight>
                  <a:srgbClr val="00FFFF"/>
                </a:highlight>
              </a:rPr>
              <a:t>Libeskind</a:t>
            </a:r>
            <a:r>
              <a:rPr lang="cs-CZ" altLang="cs-CZ" sz="2000" dirty="0">
                <a:highlight>
                  <a:srgbClr val="00FFFF"/>
                </a:highlight>
              </a:rPr>
              <a:t>: </a:t>
            </a:r>
            <a:r>
              <a:rPr lang="cs-CZ" altLang="cs-CZ" sz="2000" i="1" dirty="0" err="1">
                <a:highlight>
                  <a:srgbClr val="00FFFF"/>
                </a:highlight>
              </a:rPr>
              <a:t>The</a:t>
            </a:r>
            <a:r>
              <a:rPr lang="cs-CZ" altLang="cs-CZ" sz="2000" i="1" dirty="0">
                <a:highlight>
                  <a:srgbClr val="00FFFF"/>
                </a:highlight>
              </a:rPr>
              <a:t> </a:t>
            </a:r>
            <a:r>
              <a:rPr lang="cs-CZ" altLang="cs-CZ" sz="2000" i="1" dirty="0" err="1">
                <a:highlight>
                  <a:srgbClr val="00FFFF"/>
                </a:highlight>
              </a:rPr>
              <a:t>Memory</a:t>
            </a:r>
            <a:r>
              <a:rPr lang="cs-CZ" altLang="cs-CZ" sz="2000" i="1" dirty="0">
                <a:highlight>
                  <a:srgbClr val="00FFFF"/>
                </a:highlight>
              </a:rPr>
              <a:t> </a:t>
            </a:r>
            <a:r>
              <a:rPr lang="cs-CZ" altLang="cs-CZ" sz="2000" i="1" dirty="0" err="1">
                <a:highlight>
                  <a:srgbClr val="00FFFF"/>
                </a:highlight>
              </a:rPr>
              <a:t>Machine</a:t>
            </a:r>
            <a:endParaRPr lang="cs-CZ" altLang="cs-CZ" sz="2000" i="1" dirty="0">
              <a:highlight>
                <a:srgbClr val="00FFFF"/>
              </a:highlight>
            </a:endParaRPr>
          </a:p>
          <a:p>
            <a:pPr lvl="1"/>
            <a:r>
              <a:rPr lang="cs-CZ" altLang="cs-CZ" sz="1400" dirty="0"/>
              <a:t>Odkaz:</a:t>
            </a:r>
            <a:r>
              <a:rPr lang="cs-CZ" altLang="cs-CZ" sz="1400" i="1" dirty="0"/>
              <a:t> </a:t>
            </a:r>
            <a:r>
              <a:rPr lang="cs-CZ" altLang="cs-CZ" sz="1400" i="1" dirty="0">
                <a:hlinkClick r:id="rId3"/>
              </a:rPr>
              <a:t>h</a:t>
            </a:r>
            <a:r>
              <a:rPr lang="cs-CZ" altLang="cs-CZ" sz="1400" dirty="0">
                <a:hlinkClick r:id="rId3"/>
              </a:rPr>
              <a:t>ttp://greg.org/archive/2010/08/28/do_daniel_libeskinds_awesome_machines_mean_i_have_to_stop_hating_his_work.html</a:t>
            </a:r>
            <a:endParaRPr lang="cs-CZ" altLang="cs-CZ" sz="1400" dirty="0"/>
          </a:p>
          <a:p>
            <a:pPr eaLnBrk="1" hangingPunct="1">
              <a:buFontTx/>
              <a:buNone/>
            </a:pPr>
            <a:endParaRPr lang="cs-CZ" altLang="cs-CZ" sz="1800" dirty="0"/>
          </a:p>
          <a:p>
            <a:pPr marL="0" indent="0" eaLnBrk="1" hangingPunct="1">
              <a:buNone/>
            </a:pPr>
            <a:r>
              <a:rPr lang="cs-CZ" altLang="cs-CZ" sz="1600" dirty="0"/>
              <a:t>Články věnované poetice a politice paměti /obsahují odkazy na další díla/:</a:t>
            </a:r>
            <a:endParaRPr lang="cs-CZ" altLang="cs-CZ" sz="1600" dirty="0">
              <a:hlinkClick r:id="" action="ppaction://noaction"/>
            </a:endParaRPr>
          </a:p>
          <a:p>
            <a:pPr eaLnBrk="1" hangingPunct="1"/>
            <a:r>
              <a:rPr lang="cs-CZ" altLang="cs-CZ" sz="1600" dirty="0">
                <a:hlinkClick r:id="" action="ppaction://noaction"/>
              </a:rPr>
              <a:t>http://politicsofmemory.blogspot.com/2010_10_01_archive.html</a:t>
            </a:r>
            <a:endParaRPr lang="cs-CZ" altLang="cs-CZ" sz="1600" dirty="0"/>
          </a:p>
          <a:p>
            <a:pPr eaLnBrk="1" hangingPunct="1"/>
            <a:endParaRPr lang="cs-CZ" altLang="cs-CZ" sz="1600" dirty="0"/>
          </a:p>
          <a:p>
            <a:pPr marL="0" indent="0" eaLnBrk="1" hangingPunct="1">
              <a:buNone/>
            </a:pPr>
            <a:endParaRPr lang="cs-CZ" altLang="cs-CZ" dirty="0"/>
          </a:p>
        </p:txBody>
      </p:sp>
    </p:spTree>
    <p:extLst>
      <p:ext uri="{BB962C8B-B14F-4D97-AF65-F5344CB8AC3E}">
        <p14:creationId xmlns:p14="http://schemas.microsoft.com/office/powerpoint/2010/main" val="2267548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6000" b="1" dirty="0">
                <a:highlight>
                  <a:srgbClr val="FFFF00"/>
                </a:highlight>
                <a:latin typeface="+mn-lt"/>
              </a:rPr>
              <a:t>Divadla paměti</a:t>
            </a:r>
            <a:br>
              <a:rPr lang="cs-CZ" sz="6000" b="1" dirty="0">
                <a:highlight>
                  <a:srgbClr val="FFFF00"/>
                </a:highlight>
                <a:latin typeface="+mn-lt"/>
              </a:rPr>
            </a:br>
            <a:r>
              <a:rPr lang="cs-CZ" sz="4400" b="1" dirty="0">
                <a:highlight>
                  <a:srgbClr val="FFFF00"/>
                </a:highlight>
                <a:latin typeface="+mn-lt"/>
              </a:rPr>
              <a:t>Mnemotechnická tradice a média paměti</a:t>
            </a:r>
            <a:endParaRPr lang="cs-CZ" b="1" dirty="0"/>
          </a:p>
        </p:txBody>
      </p:sp>
      <p:sp>
        <p:nvSpPr>
          <p:cNvPr id="3" name="Zástupný symbol pro obsah 2"/>
          <p:cNvSpPr>
            <a:spLocks noGrp="1"/>
          </p:cNvSpPr>
          <p:nvPr>
            <p:ph idx="1"/>
          </p:nvPr>
        </p:nvSpPr>
        <p:spPr>
          <a:xfrm>
            <a:off x="838200" y="1825625"/>
            <a:ext cx="3699351" cy="4351338"/>
          </a:xfrm>
        </p:spPr>
        <p:txBody>
          <a:bodyPr>
            <a:normAutofit lnSpcReduction="10000"/>
          </a:bodyPr>
          <a:lstStyle/>
          <a:p>
            <a:pPr marL="0" indent="0">
              <a:buNone/>
            </a:pPr>
            <a:r>
              <a:rPr lang="cs-CZ" dirty="0" err="1">
                <a:highlight>
                  <a:srgbClr val="00FF00"/>
                </a:highlight>
              </a:rPr>
              <a:t>Woody</a:t>
            </a:r>
            <a:r>
              <a:rPr lang="cs-CZ" dirty="0">
                <a:highlight>
                  <a:srgbClr val="00FF00"/>
                </a:highlight>
              </a:rPr>
              <a:t> </a:t>
            </a:r>
            <a:r>
              <a:rPr lang="cs-CZ" dirty="0" err="1">
                <a:highlight>
                  <a:srgbClr val="00FF00"/>
                </a:highlight>
              </a:rPr>
              <a:t>Vasulka</a:t>
            </a:r>
            <a:r>
              <a:rPr lang="cs-CZ" dirty="0">
                <a:highlight>
                  <a:srgbClr val="00FF00"/>
                </a:highlight>
              </a:rPr>
              <a:t>: </a:t>
            </a:r>
            <a:r>
              <a:rPr lang="cs-CZ" b="1" dirty="0">
                <a:highlight>
                  <a:srgbClr val="00FF00"/>
                </a:highlight>
              </a:rPr>
              <a:t>Reminiscence</a:t>
            </a:r>
            <a:r>
              <a:rPr lang="cs-CZ" dirty="0">
                <a:highlight>
                  <a:srgbClr val="00FF00"/>
                </a:highlight>
              </a:rPr>
              <a:t>, 1974 </a:t>
            </a:r>
            <a:r>
              <a:rPr lang="cs-CZ" dirty="0"/>
              <a:t>(excerpt)</a:t>
            </a:r>
          </a:p>
          <a:p>
            <a:pPr marL="0" indent="0">
              <a:buNone/>
            </a:pPr>
            <a:r>
              <a:rPr lang="cs-CZ" sz="1400" dirty="0">
                <a:hlinkClick r:id="rId2"/>
              </a:rPr>
              <a:t>http://</a:t>
            </a:r>
            <a:r>
              <a:rPr lang="cs-CZ" sz="1400" dirty="0" err="1">
                <a:hlinkClick r:id="rId2"/>
              </a:rPr>
              <a:t>www.fondation-langlois.org</a:t>
            </a:r>
            <a:r>
              <a:rPr lang="cs-CZ" sz="1400" dirty="0">
                <a:hlinkClick r:id="rId2"/>
              </a:rPr>
              <a:t>/</a:t>
            </a:r>
            <a:r>
              <a:rPr lang="cs-CZ" sz="1400" dirty="0" err="1">
                <a:hlinkClick r:id="rId2"/>
              </a:rPr>
              <a:t>html</a:t>
            </a:r>
            <a:r>
              <a:rPr lang="cs-CZ" sz="1400" dirty="0">
                <a:hlinkClick r:id="rId2"/>
              </a:rPr>
              <a:t>/e/</a:t>
            </a:r>
            <a:r>
              <a:rPr lang="cs-CZ" sz="1400" dirty="0" err="1">
                <a:hlinkClick r:id="rId2"/>
              </a:rPr>
              <a:t>page.php?NumPage</a:t>
            </a:r>
            <a:r>
              <a:rPr lang="cs-CZ" sz="1400" dirty="0">
                <a:hlinkClick r:id="rId2"/>
              </a:rPr>
              <a:t>=420</a:t>
            </a:r>
            <a:endParaRPr lang="cs-CZ" sz="1400" dirty="0"/>
          </a:p>
          <a:p>
            <a:pPr marL="0" indent="0">
              <a:buNone/>
            </a:pPr>
            <a:endParaRPr lang="cs-CZ" sz="1400" dirty="0"/>
          </a:p>
          <a:p>
            <a:pPr marL="0" indent="0">
              <a:buNone/>
            </a:pPr>
            <a:r>
              <a:rPr lang="cs-CZ" dirty="0" err="1">
                <a:highlight>
                  <a:srgbClr val="00FF00"/>
                </a:highlight>
              </a:rPr>
              <a:t>Woody</a:t>
            </a:r>
            <a:r>
              <a:rPr lang="cs-CZ" dirty="0">
                <a:highlight>
                  <a:srgbClr val="00FF00"/>
                </a:highlight>
              </a:rPr>
              <a:t> </a:t>
            </a:r>
            <a:r>
              <a:rPr lang="cs-CZ" dirty="0" err="1">
                <a:highlight>
                  <a:srgbClr val="00FF00"/>
                </a:highlight>
              </a:rPr>
              <a:t>Vasulka</a:t>
            </a:r>
            <a:r>
              <a:rPr lang="cs-CZ" dirty="0">
                <a:highlight>
                  <a:srgbClr val="00FF00"/>
                </a:highlight>
              </a:rPr>
              <a:t>: </a:t>
            </a:r>
            <a:r>
              <a:rPr lang="cs-CZ" b="1" i="1" dirty="0">
                <a:highlight>
                  <a:srgbClr val="00FF00"/>
                </a:highlight>
              </a:rPr>
              <a:t>Art </a:t>
            </a:r>
            <a:r>
              <a:rPr lang="cs-CZ" b="1" i="1" dirty="0" err="1">
                <a:highlight>
                  <a:srgbClr val="00FF00"/>
                </a:highlight>
              </a:rPr>
              <a:t>of</a:t>
            </a:r>
            <a:r>
              <a:rPr lang="cs-CZ" b="1" i="1" dirty="0">
                <a:highlight>
                  <a:srgbClr val="00FF00"/>
                </a:highlight>
              </a:rPr>
              <a:t> </a:t>
            </a:r>
            <a:r>
              <a:rPr lang="cs-CZ" b="1" i="1" dirty="0" err="1">
                <a:highlight>
                  <a:srgbClr val="00FF00"/>
                </a:highlight>
              </a:rPr>
              <a:t>Memory</a:t>
            </a:r>
            <a:r>
              <a:rPr lang="cs-CZ" b="1" i="1" dirty="0">
                <a:highlight>
                  <a:srgbClr val="00FF00"/>
                </a:highlight>
              </a:rPr>
              <a:t> </a:t>
            </a:r>
            <a:r>
              <a:rPr lang="cs-CZ" dirty="0"/>
              <a:t>(1987, 36 min., barva, zvuk)</a:t>
            </a:r>
          </a:p>
          <a:p>
            <a:r>
              <a:rPr lang="cs-CZ" sz="1400" dirty="0">
                <a:hlinkClick r:id="rId3"/>
              </a:rPr>
              <a:t>http://</a:t>
            </a:r>
            <a:r>
              <a:rPr lang="cs-CZ" sz="1400" dirty="0" err="1">
                <a:hlinkClick r:id="rId3"/>
              </a:rPr>
              <a:t>www.vasulka.org</a:t>
            </a:r>
            <a:r>
              <a:rPr lang="cs-CZ" sz="1400" dirty="0">
                <a:hlinkClick r:id="rId3"/>
              </a:rPr>
              <a:t>/</a:t>
            </a:r>
            <a:r>
              <a:rPr lang="cs-CZ" sz="1400" dirty="0" err="1">
                <a:hlinkClick r:id="rId3"/>
              </a:rPr>
              <a:t>Catalogues</a:t>
            </a:r>
            <a:r>
              <a:rPr lang="cs-CZ" sz="1400" dirty="0">
                <a:hlinkClick r:id="rId3"/>
              </a:rPr>
              <a:t>/</a:t>
            </a:r>
            <a:r>
              <a:rPr lang="cs-CZ" sz="1400" dirty="0" err="1">
                <a:hlinkClick r:id="rId3"/>
              </a:rPr>
              <a:t>PDFs</a:t>
            </a:r>
            <a:r>
              <a:rPr lang="cs-CZ" sz="1400" dirty="0">
                <a:hlinkClick r:id="rId3"/>
              </a:rPr>
              <a:t>/</a:t>
            </a:r>
            <a:r>
              <a:rPr lang="cs-CZ" sz="1400" dirty="0" err="1">
                <a:hlinkClick r:id="rId3"/>
              </a:rPr>
              <a:t>Cat_Videoworks.pdf</a:t>
            </a:r>
            <a:endParaRPr lang="cs-CZ" sz="1400" dirty="0"/>
          </a:p>
          <a:p>
            <a:r>
              <a:rPr lang="cs-CZ" sz="1000" dirty="0">
                <a:hlinkClick r:id="rId4"/>
              </a:rPr>
              <a:t>https://</a:t>
            </a:r>
            <a:r>
              <a:rPr lang="cs-CZ" sz="1000" dirty="0" err="1">
                <a:hlinkClick r:id="rId4"/>
              </a:rPr>
              <a:t>www.google.cz</a:t>
            </a:r>
            <a:r>
              <a:rPr lang="cs-CZ" sz="1000" dirty="0">
                <a:hlinkClick r:id="rId4"/>
              </a:rPr>
              <a:t>/</a:t>
            </a:r>
            <a:r>
              <a:rPr lang="cs-CZ" sz="1000" dirty="0" err="1">
                <a:hlinkClick r:id="rId4"/>
              </a:rPr>
              <a:t>search?q</a:t>
            </a:r>
            <a:r>
              <a:rPr lang="cs-CZ" sz="1000" dirty="0">
                <a:hlinkClick r:id="rId4"/>
              </a:rPr>
              <a:t>=</a:t>
            </a:r>
            <a:r>
              <a:rPr lang="cs-CZ" sz="1000" dirty="0" err="1">
                <a:hlinkClick r:id="rId4"/>
              </a:rPr>
              <a:t>woody+vasulka+art+of+memory&amp;source</a:t>
            </a:r>
            <a:r>
              <a:rPr lang="cs-CZ" sz="1000" dirty="0">
                <a:hlinkClick r:id="rId4"/>
              </a:rPr>
              <a:t>=</a:t>
            </a:r>
            <a:r>
              <a:rPr lang="cs-CZ" sz="1000" dirty="0" err="1">
                <a:hlinkClick r:id="rId4"/>
              </a:rPr>
              <a:t>lnms&amp;tbm</a:t>
            </a:r>
            <a:r>
              <a:rPr lang="cs-CZ" sz="1000" dirty="0">
                <a:hlinkClick r:id="rId4"/>
              </a:rPr>
              <a:t>=</a:t>
            </a:r>
            <a:r>
              <a:rPr lang="cs-CZ" sz="1000" dirty="0" err="1">
                <a:hlinkClick r:id="rId4"/>
              </a:rPr>
              <a:t>isch&amp;sa</a:t>
            </a:r>
            <a:r>
              <a:rPr lang="cs-CZ" sz="1000" dirty="0">
                <a:hlinkClick r:id="rId4"/>
              </a:rPr>
              <a:t>=</a:t>
            </a:r>
            <a:r>
              <a:rPr lang="cs-CZ" sz="1000" dirty="0" err="1">
                <a:hlinkClick r:id="rId4"/>
              </a:rPr>
              <a:t>X&amp;ei</a:t>
            </a:r>
            <a:r>
              <a:rPr lang="cs-CZ" sz="1000" dirty="0">
                <a:hlinkClick r:id="rId4"/>
              </a:rPr>
              <a:t>=</a:t>
            </a:r>
            <a:r>
              <a:rPr lang="cs-CZ" sz="1000" dirty="0" err="1">
                <a:hlinkClick r:id="rId4"/>
              </a:rPr>
              <a:t>bfoNU4fLEMHAtQaFi4DADA&amp;ved</a:t>
            </a:r>
            <a:r>
              <a:rPr lang="cs-CZ" sz="1000" dirty="0">
                <a:hlinkClick r:id="rId4"/>
              </a:rPr>
              <a:t>=</a:t>
            </a:r>
            <a:r>
              <a:rPr lang="cs-CZ" sz="1000" dirty="0" err="1">
                <a:hlinkClick r:id="rId4"/>
              </a:rPr>
              <a:t>0CAcQ_AUoAQ&amp;biw</a:t>
            </a:r>
            <a:r>
              <a:rPr lang="cs-CZ" sz="1000" dirty="0">
                <a:hlinkClick r:id="rId4"/>
              </a:rPr>
              <a:t>=</a:t>
            </a:r>
            <a:r>
              <a:rPr lang="cs-CZ" sz="1000" dirty="0" err="1">
                <a:hlinkClick r:id="rId4"/>
              </a:rPr>
              <a:t>1920&amp;bih</a:t>
            </a:r>
            <a:r>
              <a:rPr lang="cs-CZ" sz="1000" dirty="0">
                <a:hlinkClick r:id="rId4"/>
              </a:rPr>
              <a:t>=985</a:t>
            </a:r>
            <a:endParaRPr lang="cs-CZ" sz="1000" dirty="0"/>
          </a:p>
          <a:p>
            <a:endParaRPr lang="cs-CZ" sz="1000" dirty="0"/>
          </a:p>
          <a:p>
            <a:endParaRPr lang="cs-CZ" dirty="0"/>
          </a:p>
        </p:txBody>
      </p:sp>
      <p:pic>
        <p:nvPicPr>
          <p:cNvPr id="4" name="Obrázek 3"/>
          <p:cNvPicPr>
            <a:picLocks noChangeAspect="1"/>
          </p:cNvPicPr>
          <p:nvPr/>
        </p:nvPicPr>
        <p:blipFill>
          <a:blip r:embed="rId5"/>
          <a:stretch>
            <a:fillRect/>
          </a:stretch>
        </p:blipFill>
        <p:spPr>
          <a:xfrm>
            <a:off x="4664097" y="1825624"/>
            <a:ext cx="5044840" cy="4003841"/>
          </a:xfrm>
          <a:prstGeom prst="rect">
            <a:avLst/>
          </a:prstGeom>
        </p:spPr>
      </p:pic>
      <p:pic>
        <p:nvPicPr>
          <p:cNvPr id="5" name="Obrázek 4"/>
          <p:cNvPicPr>
            <a:picLocks noChangeAspect="1"/>
          </p:cNvPicPr>
          <p:nvPr/>
        </p:nvPicPr>
        <p:blipFill>
          <a:blip r:embed="rId6"/>
          <a:stretch>
            <a:fillRect/>
          </a:stretch>
        </p:blipFill>
        <p:spPr>
          <a:xfrm>
            <a:off x="9708937" y="232347"/>
            <a:ext cx="2124248" cy="2916681"/>
          </a:xfrm>
          <a:prstGeom prst="rect">
            <a:avLst/>
          </a:prstGeom>
        </p:spPr>
      </p:pic>
    </p:spTree>
    <p:extLst>
      <p:ext uri="{BB962C8B-B14F-4D97-AF65-F5344CB8AC3E}">
        <p14:creationId xmlns:p14="http://schemas.microsoft.com/office/powerpoint/2010/main" val="2063375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69189-14FD-C780-B196-4A27E811313C}"/>
              </a:ext>
            </a:extLst>
          </p:cNvPr>
          <p:cNvSpPr>
            <a:spLocks noGrp="1"/>
          </p:cNvSpPr>
          <p:nvPr>
            <p:ph type="title"/>
          </p:nvPr>
        </p:nvSpPr>
        <p:spPr/>
        <p:txBody>
          <a:bodyPr>
            <a:normAutofit fontScale="90000"/>
          </a:bodyPr>
          <a:lstStyle/>
          <a:p>
            <a:r>
              <a:rPr lang="cs-CZ" sz="6000" b="1" dirty="0">
                <a:highlight>
                  <a:srgbClr val="FFFF00"/>
                </a:highlight>
                <a:latin typeface="+mn-lt"/>
              </a:rPr>
              <a:t>Divadla paměti</a:t>
            </a:r>
            <a:br>
              <a:rPr lang="cs-CZ" sz="6000" b="1" dirty="0">
                <a:highlight>
                  <a:srgbClr val="FFFF00"/>
                </a:highlight>
                <a:latin typeface="+mn-lt"/>
              </a:rPr>
            </a:br>
            <a:r>
              <a:rPr lang="cs-CZ" sz="4400" b="1" dirty="0">
                <a:highlight>
                  <a:srgbClr val="FFFF00"/>
                </a:highlight>
                <a:latin typeface="+mn-lt"/>
              </a:rPr>
              <a:t>Mnemotechnická tradice a média paměti</a:t>
            </a:r>
            <a:endParaRPr lang="cs-CZ" dirty="0"/>
          </a:p>
        </p:txBody>
      </p:sp>
      <p:sp>
        <p:nvSpPr>
          <p:cNvPr id="3" name="Zástupný obsah 2">
            <a:extLst>
              <a:ext uri="{FF2B5EF4-FFF2-40B4-BE49-F238E27FC236}">
                <a16:creationId xmlns:a16="http://schemas.microsoft.com/office/drawing/2014/main" id="{31103588-91FD-72BF-CB31-6F4FD6BB45AE}"/>
              </a:ext>
            </a:extLst>
          </p:cNvPr>
          <p:cNvSpPr>
            <a:spLocks noGrp="1"/>
          </p:cNvSpPr>
          <p:nvPr>
            <p:ph idx="1"/>
          </p:nvPr>
        </p:nvSpPr>
        <p:spPr/>
        <p:txBody>
          <a:bodyPr>
            <a:normAutofit/>
          </a:bodyPr>
          <a:lstStyle/>
          <a:p>
            <a:pPr marL="0" indent="0">
              <a:buNone/>
            </a:pPr>
            <a:r>
              <a:rPr lang="cs-CZ" sz="3600" b="1" dirty="0">
                <a:highlight>
                  <a:srgbClr val="00FF00"/>
                </a:highlight>
              </a:rPr>
              <a:t>Q</a:t>
            </a:r>
            <a:r>
              <a:rPr lang="en-GB" sz="3600" b="1" dirty="0">
                <a:highlight>
                  <a:srgbClr val="00FF00"/>
                </a:highlight>
              </a:rPr>
              <a:t>&amp;A</a:t>
            </a:r>
          </a:p>
          <a:p>
            <a:pPr marL="0" indent="0">
              <a:buNone/>
            </a:pPr>
            <a:endParaRPr lang="en-GB" sz="3600" b="1" dirty="0">
              <a:highlight>
                <a:srgbClr val="00FF00"/>
              </a:highlight>
            </a:endParaRPr>
          </a:p>
          <a:p>
            <a:pPr marL="0" indent="0">
              <a:buNone/>
            </a:pPr>
            <a:r>
              <a:rPr lang="cs-CZ" sz="3600" b="1" dirty="0"/>
              <a:t>Vysvětlete koncept „divadla paměti“.</a:t>
            </a:r>
          </a:p>
        </p:txBody>
      </p:sp>
    </p:spTree>
    <p:extLst>
      <p:ext uri="{BB962C8B-B14F-4D97-AF65-F5344CB8AC3E}">
        <p14:creationId xmlns:p14="http://schemas.microsoft.com/office/powerpoint/2010/main" val="3640769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69189-14FD-C780-B196-4A27E811313C}"/>
              </a:ext>
            </a:extLst>
          </p:cNvPr>
          <p:cNvSpPr>
            <a:spLocks noGrp="1"/>
          </p:cNvSpPr>
          <p:nvPr>
            <p:ph type="title"/>
          </p:nvPr>
        </p:nvSpPr>
        <p:spPr/>
        <p:txBody>
          <a:bodyPr>
            <a:normAutofit fontScale="90000"/>
          </a:bodyPr>
          <a:lstStyle/>
          <a:p>
            <a:r>
              <a:rPr lang="cs-CZ" sz="6000" b="1" dirty="0">
                <a:highlight>
                  <a:srgbClr val="FFFF00"/>
                </a:highlight>
                <a:latin typeface="+mn-lt"/>
              </a:rPr>
              <a:t>Divadla paměti</a:t>
            </a:r>
            <a:br>
              <a:rPr lang="cs-CZ" sz="6000" b="1" dirty="0">
                <a:highlight>
                  <a:srgbClr val="FFFF00"/>
                </a:highlight>
                <a:latin typeface="+mn-lt"/>
              </a:rPr>
            </a:br>
            <a:r>
              <a:rPr lang="cs-CZ" sz="4400" b="1" dirty="0">
                <a:highlight>
                  <a:srgbClr val="FFFF00"/>
                </a:highlight>
                <a:latin typeface="+mn-lt"/>
              </a:rPr>
              <a:t>Mnemotechnická tradice a média paměti</a:t>
            </a:r>
            <a:endParaRPr lang="cs-CZ" dirty="0"/>
          </a:p>
        </p:txBody>
      </p:sp>
      <p:sp>
        <p:nvSpPr>
          <p:cNvPr id="3" name="Zástupný obsah 2">
            <a:extLst>
              <a:ext uri="{FF2B5EF4-FFF2-40B4-BE49-F238E27FC236}">
                <a16:creationId xmlns:a16="http://schemas.microsoft.com/office/drawing/2014/main" id="{31103588-91FD-72BF-CB31-6F4FD6BB45AE}"/>
              </a:ext>
            </a:extLst>
          </p:cNvPr>
          <p:cNvSpPr>
            <a:spLocks noGrp="1"/>
          </p:cNvSpPr>
          <p:nvPr>
            <p:ph idx="1"/>
          </p:nvPr>
        </p:nvSpPr>
        <p:spPr/>
        <p:txBody>
          <a:bodyPr>
            <a:normAutofit/>
          </a:bodyPr>
          <a:lstStyle/>
          <a:p>
            <a:pPr marL="0" indent="0">
              <a:buNone/>
            </a:pPr>
            <a:r>
              <a:rPr lang="cs-CZ" sz="3600" b="1" dirty="0">
                <a:highlight>
                  <a:srgbClr val="00FF00"/>
                </a:highlight>
              </a:rPr>
              <a:t>Q</a:t>
            </a:r>
            <a:r>
              <a:rPr lang="en-GB" sz="3600" b="1" dirty="0">
                <a:highlight>
                  <a:srgbClr val="00FF00"/>
                </a:highlight>
              </a:rPr>
              <a:t>&amp;A</a:t>
            </a:r>
            <a:endParaRPr lang="cs-CZ" sz="3600" b="1" dirty="0">
              <a:highlight>
                <a:srgbClr val="00FF00"/>
              </a:highlight>
            </a:endParaRPr>
          </a:p>
          <a:p>
            <a:pPr marL="0" indent="0">
              <a:buNone/>
            </a:pPr>
            <a:endParaRPr lang="cs-CZ" sz="3600" b="1" dirty="0">
              <a:highlight>
                <a:srgbClr val="00FF00"/>
              </a:highlight>
            </a:endParaRPr>
          </a:p>
          <a:p>
            <a:pPr marL="0" indent="0">
              <a:buNone/>
            </a:pPr>
            <a:r>
              <a:rPr lang="cs-CZ" sz="3600" b="1" dirty="0"/>
              <a:t>Jak se uplatňuje koncept divadel paměti v mediálním umění a designu? </a:t>
            </a:r>
          </a:p>
        </p:txBody>
      </p:sp>
    </p:spTree>
    <p:extLst>
      <p:ext uri="{BB962C8B-B14F-4D97-AF65-F5344CB8AC3E}">
        <p14:creationId xmlns:p14="http://schemas.microsoft.com/office/powerpoint/2010/main" val="3208721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69189-14FD-C780-B196-4A27E811313C}"/>
              </a:ext>
            </a:extLst>
          </p:cNvPr>
          <p:cNvSpPr>
            <a:spLocks noGrp="1"/>
          </p:cNvSpPr>
          <p:nvPr>
            <p:ph type="title"/>
          </p:nvPr>
        </p:nvSpPr>
        <p:spPr/>
        <p:txBody>
          <a:bodyPr>
            <a:normAutofit fontScale="90000"/>
          </a:bodyPr>
          <a:lstStyle/>
          <a:p>
            <a:r>
              <a:rPr lang="cs-CZ" sz="6000" b="1" dirty="0">
                <a:highlight>
                  <a:srgbClr val="FFFF00"/>
                </a:highlight>
                <a:latin typeface="+mn-lt"/>
              </a:rPr>
              <a:t>Divadla paměti </a:t>
            </a:r>
            <a:br>
              <a:rPr lang="cs-CZ" sz="6000" b="1" dirty="0">
                <a:highlight>
                  <a:srgbClr val="FFFF00"/>
                </a:highlight>
                <a:latin typeface="+mn-lt"/>
              </a:rPr>
            </a:br>
            <a:r>
              <a:rPr lang="cs-CZ" sz="4400" b="1" dirty="0">
                <a:highlight>
                  <a:srgbClr val="FFFF00"/>
                </a:highlight>
                <a:latin typeface="+mn-lt"/>
              </a:rPr>
              <a:t>Mnemotechnická tradice a média paměti</a:t>
            </a:r>
            <a:endParaRPr lang="cs-CZ" dirty="0"/>
          </a:p>
        </p:txBody>
      </p:sp>
      <p:sp>
        <p:nvSpPr>
          <p:cNvPr id="3" name="Zástupný obsah 2">
            <a:extLst>
              <a:ext uri="{FF2B5EF4-FFF2-40B4-BE49-F238E27FC236}">
                <a16:creationId xmlns:a16="http://schemas.microsoft.com/office/drawing/2014/main" id="{31103588-91FD-72BF-CB31-6F4FD6BB45AE}"/>
              </a:ext>
            </a:extLst>
          </p:cNvPr>
          <p:cNvSpPr>
            <a:spLocks noGrp="1"/>
          </p:cNvSpPr>
          <p:nvPr>
            <p:ph idx="1"/>
          </p:nvPr>
        </p:nvSpPr>
        <p:spPr/>
        <p:txBody>
          <a:bodyPr>
            <a:normAutofit/>
          </a:bodyPr>
          <a:lstStyle/>
          <a:p>
            <a:pPr marL="0" indent="0">
              <a:buNone/>
            </a:pPr>
            <a:r>
              <a:rPr lang="cs-CZ" sz="3600" b="1" dirty="0">
                <a:highlight>
                  <a:srgbClr val="00FF00"/>
                </a:highlight>
              </a:rPr>
              <a:t>Q</a:t>
            </a:r>
            <a:r>
              <a:rPr lang="en-GB" sz="3600" b="1" dirty="0">
                <a:highlight>
                  <a:srgbClr val="00FF00"/>
                </a:highlight>
              </a:rPr>
              <a:t>&amp;A</a:t>
            </a:r>
            <a:endParaRPr lang="cs-CZ" sz="3600" b="1" dirty="0">
              <a:highlight>
                <a:srgbClr val="00FF00"/>
              </a:highlight>
            </a:endParaRPr>
          </a:p>
          <a:p>
            <a:pPr marL="0" indent="0">
              <a:buNone/>
            </a:pPr>
            <a:endParaRPr lang="cs-CZ" sz="3600" b="1" dirty="0">
              <a:highlight>
                <a:srgbClr val="00FF00"/>
              </a:highlight>
            </a:endParaRPr>
          </a:p>
          <a:p>
            <a:pPr marL="0" indent="0">
              <a:buNone/>
            </a:pPr>
            <a:r>
              <a:rPr lang="cs-CZ" sz="3600" b="1" dirty="0"/>
              <a:t>Jakým způsobem se propisuje koncept divadel paměti do </a:t>
            </a:r>
            <a:r>
              <a:rPr lang="cs-CZ" sz="3600" b="1" dirty="0" err="1"/>
              <a:t>Vašulkova</a:t>
            </a:r>
            <a:r>
              <a:rPr lang="cs-CZ" sz="3600" b="1" dirty="0"/>
              <a:t> díla </a:t>
            </a:r>
            <a:r>
              <a:rPr lang="cs-CZ" sz="3600" b="1" dirty="0" err="1"/>
              <a:t>Theatre</a:t>
            </a:r>
            <a:r>
              <a:rPr lang="cs-CZ" sz="3600" b="1" dirty="0"/>
              <a:t> </a:t>
            </a:r>
            <a:r>
              <a:rPr lang="cs-CZ" sz="3600" b="1" dirty="0" err="1"/>
              <a:t>of</a:t>
            </a:r>
            <a:r>
              <a:rPr lang="cs-CZ" sz="3600" b="1" dirty="0"/>
              <a:t> </a:t>
            </a:r>
            <a:r>
              <a:rPr lang="cs-CZ" sz="3600" b="1" dirty="0" err="1"/>
              <a:t>Memory</a:t>
            </a:r>
            <a:r>
              <a:rPr lang="cs-CZ" sz="3600" b="1" dirty="0"/>
              <a:t>?</a:t>
            </a:r>
          </a:p>
        </p:txBody>
      </p:sp>
    </p:spTree>
    <p:extLst>
      <p:ext uri="{BB962C8B-B14F-4D97-AF65-F5344CB8AC3E}">
        <p14:creationId xmlns:p14="http://schemas.microsoft.com/office/powerpoint/2010/main" val="1233210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800" b="1" dirty="0">
                <a:latin typeface="Arial Black" panose="020B0A04020102020204" pitchFamily="34" charset="0"/>
              </a:rPr>
              <a:t>New Media Art </a:t>
            </a:r>
            <a:r>
              <a:rPr lang="en-GB" sz="4800" b="1" dirty="0">
                <a:latin typeface="Arial Black" panose="020B0A04020102020204" pitchFamily="34" charset="0"/>
              </a:rPr>
              <a:t>Obsessions</a:t>
            </a:r>
            <a:r>
              <a:rPr lang="cs-CZ" sz="4800" b="1" dirty="0">
                <a:latin typeface="Arial Black" panose="020B0A04020102020204" pitchFamily="34" charset="0"/>
              </a:rPr>
              <a:t>_II</a:t>
            </a:r>
            <a:br>
              <a:rPr lang="cs-CZ" sz="4000" b="1" dirty="0">
                <a:latin typeface="Arial Black" panose="020B0A04020102020204" pitchFamily="34" charset="0"/>
              </a:rPr>
            </a:br>
            <a:endParaRPr lang="cs-CZ" sz="4000" b="1" dirty="0">
              <a:latin typeface="Arial Black" panose="020B0A04020102020204" pitchFamily="34" charset="0"/>
            </a:endParaRPr>
          </a:p>
        </p:txBody>
      </p:sp>
      <p:sp>
        <p:nvSpPr>
          <p:cNvPr id="3" name="Podnadpis 2"/>
          <p:cNvSpPr>
            <a:spLocks noGrp="1"/>
          </p:cNvSpPr>
          <p:nvPr>
            <p:ph type="subTitle" idx="1"/>
          </p:nvPr>
        </p:nvSpPr>
        <p:spPr/>
        <p:txBody>
          <a:bodyPr>
            <a:normAutofit fontScale="77500" lnSpcReduction="20000"/>
          </a:bodyPr>
          <a:lstStyle/>
          <a:p>
            <a:r>
              <a:rPr lang="cs-CZ" sz="7700" b="1" dirty="0">
                <a:highlight>
                  <a:srgbClr val="FFFF00"/>
                </a:highlight>
              </a:rPr>
              <a:t>Divadla paměti 2</a:t>
            </a:r>
            <a:br>
              <a:rPr lang="cs-CZ" sz="6000" b="1" dirty="0">
                <a:highlight>
                  <a:srgbClr val="FFFF00"/>
                </a:highlight>
                <a:latin typeface="+mn-lt"/>
              </a:rPr>
            </a:br>
            <a:r>
              <a:rPr lang="cs-CZ" sz="5100" b="1" dirty="0">
                <a:highlight>
                  <a:srgbClr val="FFFF00"/>
                </a:highlight>
                <a:latin typeface="+mn-lt"/>
              </a:rPr>
              <a:t>Nová historie / krize dokumentu / </a:t>
            </a:r>
            <a:r>
              <a:rPr lang="cs-CZ" sz="5100" b="1" dirty="0" err="1">
                <a:highlight>
                  <a:srgbClr val="FFFF00"/>
                </a:highlight>
                <a:latin typeface="+mn-lt"/>
              </a:rPr>
              <a:t>reenactment</a:t>
            </a:r>
            <a:endParaRPr lang="cs-CZ" sz="4000" b="1" dirty="0">
              <a:highlight>
                <a:srgbClr val="FFFF00"/>
              </a:highlight>
            </a:endParaRPr>
          </a:p>
        </p:txBody>
      </p:sp>
    </p:spTree>
    <p:extLst>
      <p:ext uri="{BB962C8B-B14F-4D97-AF65-F5344CB8AC3E}">
        <p14:creationId xmlns:p14="http://schemas.microsoft.com/office/powerpoint/2010/main" val="835332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sz="3600" b="1" dirty="0">
                <a:highlight>
                  <a:srgbClr val="FFFF00"/>
                </a:highlight>
                <a:latin typeface="+mn-lt"/>
              </a:rPr>
            </a:br>
            <a:br>
              <a:rPr lang="cs-CZ" sz="3600" b="1" dirty="0">
                <a:highlight>
                  <a:srgbClr val="FFFF00"/>
                </a:highlight>
                <a:latin typeface="+mn-lt"/>
              </a:rPr>
            </a:br>
            <a:r>
              <a:rPr lang="cs-CZ" sz="3600" b="1" dirty="0">
                <a:highlight>
                  <a:srgbClr val="FFFF00"/>
                </a:highlight>
                <a:latin typeface="+mn-lt"/>
              </a:rPr>
              <a:t>PAMĚŤ </a:t>
            </a:r>
            <a:br>
              <a:rPr lang="cs-CZ" sz="3600" b="1" dirty="0">
                <a:highlight>
                  <a:srgbClr val="FFFF00"/>
                </a:highlight>
                <a:latin typeface="+mn-lt"/>
              </a:rPr>
            </a:br>
            <a:r>
              <a:rPr lang="cs-CZ" sz="3600" b="1" dirty="0">
                <a:highlight>
                  <a:srgbClr val="FFFF00"/>
                </a:highlight>
                <a:latin typeface="+mn-lt"/>
              </a:rPr>
              <a:t>ZÁJEM O PAMĚŤ JAKO REAKCE NA POSTMODERNÍ KRIZI VELKÝCH VYPRÁVĚNÍ</a:t>
            </a:r>
            <a:br>
              <a:rPr lang="cs-CZ" sz="3600" b="1" dirty="0">
                <a:highlight>
                  <a:srgbClr val="FFFF00"/>
                </a:highlight>
                <a:latin typeface="+mn-lt"/>
              </a:rPr>
            </a:br>
            <a:br>
              <a:rPr lang="cs-CZ" sz="2400" b="1" dirty="0">
                <a:highlight>
                  <a:srgbClr val="00FF00"/>
                </a:highlight>
              </a:rPr>
            </a:br>
            <a:br>
              <a:rPr lang="cs-CZ" sz="2400" b="1" dirty="0"/>
            </a:br>
            <a:endParaRPr lang="cs-CZ" sz="2400" b="1" dirty="0"/>
          </a:p>
        </p:txBody>
      </p:sp>
      <p:sp>
        <p:nvSpPr>
          <p:cNvPr id="4" name="Zástupný text 3">
            <a:extLst>
              <a:ext uri="{FF2B5EF4-FFF2-40B4-BE49-F238E27FC236}">
                <a16:creationId xmlns:a16="http://schemas.microsoft.com/office/drawing/2014/main" id="{062A96A1-0B06-5902-2BBF-2B9C3B885861}"/>
              </a:ext>
            </a:extLst>
          </p:cNvPr>
          <p:cNvSpPr>
            <a:spLocks noGrp="1"/>
          </p:cNvSpPr>
          <p:nvPr>
            <p:ph type="body" idx="1"/>
          </p:nvPr>
        </p:nvSpPr>
        <p:spPr>
          <a:xfrm>
            <a:off x="839788" y="1681163"/>
            <a:ext cx="10306632" cy="691647"/>
          </a:xfrm>
        </p:spPr>
        <p:txBody>
          <a:bodyPr>
            <a:normAutofit/>
          </a:bodyPr>
          <a:lstStyle/>
          <a:p>
            <a:pPr algn="ctr"/>
            <a:r>
              <a:rPr lang="cs-CZ" sz="3200" b="1" dirty="0">
                <a:highlight>
                  <a:srgbClr val="00FF00"/>
                </a:highlight>
              </a:rPr>
              <a:t>Postmodernismus vs. modernismus</a:t>
            </a:r>
            <a:endParaRPr lang="cs-CZ" sz="3200" dirty="0"/>
          </a:p>
        </p:txBody>
      </p:sp>
      <p:sp>
        <p:nvSpPr>
          <p:cNvPr id="3" name="Zástupný symbol pro obsah 2"/>
          <p:cNvSpPr>
            <a:spLocks noGrp="1"/>
          </p:cNvSpPr>
          <p:nvPr>
            <p:ph sz="half" idx="2"/>
          </p:nvPr>
        </p:nvSpPr>
        <p:spPr/>
        <p:txBody>
          <a:bodyPr>
            <a:normAutofit lnSpcReduction="10000"/>
          </a:bodyPr>
          <a:lstStyle/>
          <a:p>
            <a:pPr marL="0" indent="0">
              <a:buNone/>
            </a:pPr>
            <a:r>
              <a:rPr lang="cs-CZ" b="1" dirty="0">
                <a:highlight>
                  <a:srgbClr val="00FFFF"/>
                </a:highlight>
              </a:rPr>
              <a:t>Moderní myšlení: </a:t>
            </a:r>
            <a:r>
              <a:rPr lang="cs-CZ" dirty="0"/>
              <a:t>pozitivní a budující. Pravda je ahistorická, všeobecně platná kategorie.</a:t>
            </a:r>
          </a:p>
          <a:p>
            <a:pPr marL="457200" lvl="1" indent="0">
              <a:buNone/>
            </a:pPr>
            <a:endParaRPr lang="cs-CZ" dirty="0"/>
          </a:p>
          <a:p>
            <a:pPr marL="0" indent="0">
              <a:buNone/>
            </a:pPr>
            <a:r>
              <a:rPr lang="cs-CZ" b="1" dirty="0">
                <a:highlight>
                  <a:srgbClr val="00FFFF"/>
                </a:highlight>
              </a:rPr>
              <a:t>Modernismus: </a:t>
            </a:r>
            <a:r>
              <a:rPr lang="cs-CZ" dirty="0" err="1"/>
              <a:t>metavyprávění</a:t>
            </a:r>
            <a:r>
              <a:rPr lang="cs-CZ" dirty="0"/>
              <a:t> (náboženství, věda, marxismus, psychoanalýza, osvícenské mýty pokroku).</a:t>
            </a:r>
          </a:p>
          <a:p>
            <a:pPr marL="0" indent="0">
              <a:buNone/>
            </a:pPr>
            <a:r>
              <a:rPr lang="cs-CZ" dirty="0"/>
              <a:t>	</a:t>
            </a:r>
          </a:p>
        </p:txBody>
      </p:sp>
      <p:sp>
        <p:nvSpPr>
          <p:cNvPr id="6" name="Zástupný obsah 5">
            <a:extLst>
              <a:ext uri="{FF2B5EF4-FFF2-40B4-BE49-F238E27FC236}">
                <a16:creationId xmlns:a16="http://schemas.microsoft.com/office/drawing/2014/main" id="{8E9D81B0-0535-8E96-A560-87FF4B101601}"/>
              </a:ext>
            </a:extLst>
          </p:cNvPr>
          <p:cNvSpPr>
            <a:spLocks noGrp="1"/>
          </p:cNvSpPr>
          <p:nvPr>
            <p:ph sz="quarter" idx="4"/>
          </p:nvPr>
        </p:nvSpPr>
        <p:spPr/>
        <p:txBody>
          <a:bodyPr>
            <a:normAutofit lnSpcReduction="10000"/>
          </a:bodyPr>
          <a:lstStyle/>
          <a:p>
            <a:pPr marL="0" indent="0">
              <a:buNone/>
            </a:pPr>
            <a:r>
              <a:rPr lang="cs-CZ" b="1" dirty="0">
                <a:highlight>
                  <a:srgbClr val="00FFFF"/>
                </a:highlight>
              </a:rPr>
              <a:t>Postmoderní myšlení: </a:t>
            </a:r>
            <a:r>
              <a:rPr lang="cs-CZ" dirty="0"/>
              <a:t>skeptické. Pravdu považuje za historicky a kulturně podmíněnou kategorii.</a:t>
            </a:r>
          </a:p>
          <a:p>
            <a:pPr marL="0" indent="0">
              <a:buNone/>
            </a:pPr>
            <a:endParaRPr lang="cs-CZ" dirty="0"/>
          </a:p>
          <a:p>
            <a:pPr marL="0" indent="0">
              <a:buNone/>
            </a:pPr>
            <a:r>
              <a:rPr lang="cs-CZ" b="1" dirty="0">
                <a:highlight>
                  <a:srgbClr val="00FFFF"/>
                </a:highlight>
              </a:rPr>
              <a:t>Postmodernismus: </a:t>
            </a:r>
            <a:r>
              <a:rPr lang="cs-CZ" dirty="0"/>
              <a:t>zpochybňuje </a:t>
            </a:r>
            <a:r>
              <a:rPr lang="cs-CZ" dirty="0" err="1"/>
              <a:t>metavyprávění</a:t>
            </a:r>
            <a:r>
              <a:rPr lang="cs-CZ" dirty="0"/>
              <a:t> a univerzální pravdy, návody, poznání.</a:t>
            </a:r>
          </a:p>
          <a:p>
            <a:endParaRPr lang="cs-CZ" dirty="0"/>
          </a:p>
        </p:txBody>
      </p:sp>
    </p:spTree>
    <p:extLst>
      <p:ext uri="{BB962C8B-B14F-4D97-AF65-F5344CB8AC3E}">
        <p14:creationId xmlns:p14="http://schemas.microsoft.com/office/powerpoint/2010/main" val="1453690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highlight>
                  <a:srgbClr val="FFFF00"/>
                </a:highlight>
                <a:latin typeface="+mn-lt"/>
              </a:rPr>
              <a:t>Divadla paměti 2</a:t>
            </a:r>
            <a:br>
              <a:rPr lang="cs-CZ" sz="4000" b="1" dirty="0">
                <a:highlight>
                  <a:srgbClr val="FFFF00"/>
                </a:highlight>
                <a:latin typeface="+mn-lt"/>
              </a:rPr>
            </a:br>
            <a:r>
              <a:rPr lang="cs-CZ" sz="4000" b="1" dirty="0">
                <a:highlight>
                  <a:srgbClr val="FFFF00"/>
                </a:highlight>
                <a:latin typeface="+mn-lt"/>
              </a:rPr>
              <a:t>Nová historie / krize dokumentu / </a:t>
            </a:r>
            <a:r>
              <a:rPr lang="cs-CZ" sz="4000" b="1" dirty="0" err="1">
                <a:highlight>
                  <a:srgbClr val="FFFF00"/>
                </a:highlight>
                <a:latin typeface="+mn-lt"/>
              </a:rPr>
              <a:t>reenactment</a:t>
            </a:r>
            <a:endParaRPr lang="cs-CZ" sz="4000" b="1" dirty="0"/>
          </a:p>
        </p:txBody>
      </p:sp>
      <p:sp>
        <p:nvSpPr>
          <p:cNvPr id="3" name="Zástupný symbol pro obsah 2"/>
          <p:cNvSpPr>
            <a:spLocks noGrp="1"/>
          </p:cNvSpPr>
          <p:nvPr>
            <p:ph idx="1"/>
          </p:nvPr>
        </p:nvSpPr>
        <p:spPr>
          <a:xfrm>
            <a:off x="813758" y="1894637"/>
            <a:ext cx="5190073" cy="4494588"/>
          </a:xfrm>
        </p:spPr>
        <p:txBody>
          <a:bodyPr>
            <a:normAutofit lnSpcReduction="10000"/>
          </a:bodyPr>
          <a:lstStyle/>
          <a:p>
            <a:pPr marL="0" indent="0">
              <a:buNone/>
            </a:pPr>
            <a:r>
              <a:rPr lang="cs-CZ" b="1" dirty="0" err="1">
                <a:highlight>
                  <a:srgbClr val="00FF00"/>
                </a:highlight>
              </a:rPr>
              <a:t>Reenactments</a:t>
            </a:r>
            <a:endParaRPr lang="cs-CZ" b="1" dirty="0">
              <a:highlight>
                <a:srgbClr val="00FF00"/>
              </a:highlight>
            </a:endParaRPr>
          </a:p>
          <a:p>
            <a:pPr marL="0" indent="0">
              <a:buNone/>
            </a:pPr>
            <a:r>
              <a:rPr lang="cs-CZ" sz="2400" b="1" dirty="0">
                <a:highlight>
                  <a:srgbClr val="00FF00"/>
                </a:highlight>
              </a:rPr>
              <a:t>Performance jako médium</a:t>
            </a:r>
          </a:p>
          <a:p>
            <a:pPr marL="0" indent="0">
              <a:buNone/>
            </a:pPr>
            <a:r>
              <a:rPr lang="cs-CZ" sz="2400" i="1" dirty="0"/>
              <a:t>„</a:t>
            </a:r>
            <a:r>
              <a:rPr lang="en-US" sz="2400" i="1" dirty="0"/>
              <a:t>To enact is to do or make something, and to reenact is to do it again. A reenactment is the action of performing a new version of an old event, usually in a theatrical performance. If you're interested in history, you might enjoy watching a reenactment of a major battle or speech. In a reenactment, people try to get the details as close to the original as possible. Doing reenactments is a hands-on way to learn and celebrate history.</a:t>
            </a:r>
            <a:r>
              <a:rPr lang="cs-CZ" sz="2400" i="1" dirty="0"/>
              <a:t>“ </a:t>
            </a:r>
            <a:r>
              <a:rPr lang="cs-CZ" sz="2400" dirty="0">
                <a:hlinkClick r:id="rId2"/>
              </a:rPr>
              <a:t>X</a:t>
            </a:r>
            <a:endParaRPr lang="cs-CZ" sz="2400" dirty="0"/>
          </a:p>
          <a:p>
            <a:pPr marL="0" indent="0">
              <a:buNone/>
            </a:pPr>
            <a:endParaRPr lang="cs-CZ" sz="2400" dirty="0"/>
          </a:p>
          <a:p>
            <a:pPr marL="0" indent="0">
              <a:buNone/>
            </a:pPr>
            <a:endParaRPr lang="cs-CZ" sz="2400" dirty="0"/>
          </a:p>
        </p:txBody>
      </p:sp>
      <p:pic>
        <p:nvPicPr>
          <p:cNvPr id="5" name="Obrázek 4">
            <a:extLst>
              <a:ext uri="{FF2B5EF4-FFF2-40B4-BE49-F238E27FC236}">
                <a16:creationId xmlns:a16="http://schemas.microsoft.com/office/drawing/2014/main" id="{0E4CB176-6920-0E2A-085B-2C4A6D16B654}"/>
              </a:ext>
            </a:extLst>
          </p:cNvPr>
          <p:cNvPicPr>
            <a:picLocks noChangeAspect="1"/>
          </p:cNvPicPr>
          <p:nvPr/>
        </p:nvPicPr>
        <p:blipFill>
          <a:blip r:embed="rId3"/>
          <a:stretch>
            <a:fillRect/>
          </a:stretch>
        </p:blipFill>
        <p:spPr>
          <a:xfrm>
            <a:off x="6096000" y="2440452"/>
            <a:ext cx="5190072" cy="3889094"/>
          </a:xfrm>
          <a:prstGeom prst="rect">
            <a:avLst/>
          </a:prstGeom>
        </p:spPr>
      </p:pic>
    </p:spTree>
    <p:extLst>
      <p:ext uri="{BB962C8B-B14F-4D97-AF65-F5344CB8AC3E}">
        <p14:creationId xmlns:p14="http://schemas.microsoft.com/office/powerpoint/2010/main" val="960227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2063" y="862836"/>
            <a:ext cx="10515600" cy="1325563"/>
          </a:xfrm>
        </p:spPr>
        <p:txBody>
          <a:bodyPr>
            <a:normAutofit/>
          </a:bodyPr>
          <a:lstStyle/>
          <a:p>
            <a:r>
              <a:rPr lang="cs-CZ" sz="4000" b="1" dirty="0">
                <a:highlight>
                  <a:srgbClr val="FFFF00"/>
                </a:highlight>
                <a:latin typeface="+mn-lt"/>
              </a:rPr>
              <a:t>Divadla paměti 2</a:t>
            </a:r>
            <a:br>
              <a:rPr lang="cs-CZ" sz="4000" b="1" dirty="0">
                <a:highlight>
                  <a:srgbClr val="FFFF00"/>
                </a:highlight>
                <a:latin typeface="+mn-lt"/>
              </a:rPr>
            </a:br>
            <a:r>
              <a:rPr lang="cs-CZ" sz="4000" b="1" dirty="0">
                <a:highlight>
                  <a:srgbClr val="FFFF00"/>
                </a:highlight>
                <a:latin typeface="+mn-lt"/>
              </a:rPr>
              <a:t>Nová </a:t>
            </a:r>
            <a:r>
              <a:rPr lang="cs-CZ" sz="4000" b="1" dirty="0" err="1">
                <a:highlight>
                  <a:srgbClr val="FFFF00"/>
                </a:highlight>
                <a:latin typeface="+mn-lt"/>
              </a:rPr>
              <a:t>historie_krize</a:t>
            </a:r>
            <a:r>
              <a:rPr lang="cs-CZ" sz="4000" b="1" dirty="0">
                <a:highlight>
                  <a:srgbClr val="FFFF00"/>
                </a:highlight>
                <a:latin typeface="+mn-lt"/>
              </a:rPr>
              <a:t> </a:t>
            </a:r>
            <a:r>
              <a:rPr lang="cs-CZ" sz="4000" b="1" dirty="0" err="1">
                <a:highlight>
                  <a:srgbClr val="FFFF00"/>
                </a:highlight>
                <a:latin typeface="+mn-lt"/>
              </a:rPr>
              <a:t>dokumentu_reenactment</a:t>
            </a:r>
            <a:endParaRPr lang="cs-CZ" sz="4000" b="1" dirty="0"/>
          </a:p>
        </p:txBody>
      </p:sp>
      <p:sp>
        <p:nvSpPr>
          <p:cNvPr id="3" name="Zástupný symbol pro obsah 2"/>
          <p:cNvSpPr>
            <a:spLocks noGrp="1"/>
          </p:cNvSpPr>
          <p:nvPr>
            <p:ph idx="1"/>
          </p:nvPr>
        </p:nvSpPr>
        <p:spPr>
          <a:xfrm>
            <a:off x="512816" y="2372810"/>
            <a:ext cx="3700369" cy="4351338"/>
          </a:xfrm>
        </p:spPr>
        <p:txBody>
          <a:bodyPr>
            <a:normAutofit/>
          </a:bodyPr>
          <a:lstStyle/>
          <a:p>
            <a:pPr marL="0" indent="0">
              <a:buNone/>
            </a:pPr>
            <a:r>
              <a:rPr lang="cs-CZ" b="1" dirty="0" err="1">
                <a:highlight>
                  <a:srgbClr val="00FF00"/>
                </a:highlight>
              </a:rPr>
              <a:t>Reenactments</a:t>
            </a:r>
            <a:endParaRPr lang="cs-CZ" b="1" dirty="0">
              <a:highlight>
                <a:srgbClr val="00FF00"/>
              </a:highlight>
            </a:endParaRPr>
          </a:p>
          <a:p>
            <a:pPr marL="0" indent="0">
              <a:buNone/>
            </a:pPr>
            <a:r>
              <a:rPr lang="cs-CZ" sz="2400" b="1" dirty="0">
                <a:highlight>
                  <a:srgbClr val="00FF00"/>
                </a:highlight>
              </a:rPr>
              <a:t>Performance jako médium</a:t>
            </a:r>
          </a:p>
          <a:p>
            <a:pPr marL="0" indent="0">
              <a:buNone/>
            </a:pPr>
            <a:r>
              <a:rPr lang="cs-CZ" sz="2400" b="1" dirty="0">
                <a:highlight>
                  <a:srgbClr val="00FFFF"/>
                </a:highlight>
              </a:rPr>
              <a:t>Obléhání Brna Švédy </a:t>
            </a:r>
            <a:r>
              <a:rPr lang="cs-CZ" sz="2400" dirty="0"/>
              <a:t>(1645) /</a:t>
            </a:r>
            <a:r>
              <a:rPr lang="cs-CZ" sz="2400" dirty="0" err="1"/>
              <a:t>reenactments</a:t>
            </a:r>
            <a:r>
              <a:rPr lang="cs-CZ" sz="2400" dirty="0"/>
              <a:t>/: </a:t>
            </a:r>
            <a:r>
              <a:rPr lang="cs-CZ" sz="2400" dirty="0">
                <a:hlinkClick r:id="rId2"/>
              </a:rPr>
              <a:t>https://www.youtube.com/watch?v=yNvQgmamjkM</a:t>
            </a:r>
            <a:endParaRPr lang="cs-CZ" sz="2400" dirty="0"/>
          </a:p>
          <a:p>
            <a:pPr marL="0" indent="0">
              <a:buNone/>
            </a:pPr>
            <a:endParaRPr lang="cs-CZ" sz="2400" dirty="0"/>
          </a:p>
          <a:p>
            <a:pPr marL="0" indent="0">
              <a:buNone/>
            </a:pPr>
            <a:endParaRPr lang="cs-CZ" sz="2400" dirty="0"/>
          </a:p>
        </p:txBody>
      </p:sp>
      <p:pic>
        <p:nvPicPr>
          <p:cNvPr id="5" name="Obrázek 4">
            <a:extLst>
              <a:ext uri="{FF2B5EF4-FFF2-40B4-BE49-F238E27FC236}">
                <a16:creationId xmlns:a16="http://schemas.microsoft.com/office/drawing/2014/main" id="{6CC3F990-DFC9-7551-829F-7DE390D29CA0}"/>
              </a:ext>
            </a:extLst>
          </p:cNvPr>
          <p:cNvPicPr>
            <a:picLocks noChangeAspect="1"/>
          </p:cNvPicPr>
          <p:nvPr/>
        </p:nvPicPr>
        <p:blipFill>
          <a:blip r:embed="rId3"/>
          <a:stretch>
            <a:fillRect/>
          </a:stretch>
        </p:blipFill>
        <p:spPr>
          <a:xfrm>
            <a:off x="4538877" y="2372810"/>
            <a:ext cx="6363908" cy="4247909"/>
          </a:xfrm>
          <a:prstGeom prst="rect">
            <a:avLst/>
          </a:prstGeom>
        </p:spPr>
      </p:pic>
    </p:spTree>
    <p:extLst>
      <p:ext uri="{BB962C8B-B14F-4D97-AF65-F5344CB8AC3E}">
        <p14:creationId xmlns:p14="http://schemas.microsoft.com/office/powerpoint/2010/main" val="1091322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highlight>
                  <a:srgbClr val="FFFF00"/>
                </a:highlight>
                <a:latin typeface="+mn-lt"/>
              </a:rPr>
              <a:t>Divadla paměti 2</a:t>
            </a:r>
            <a:br>
              <a:rPr lang="cs-CZ" sz="4000" b="1" dirty="0">
                <a:highlight>
                  <a:srgbClr val="FFFF00"/>
                </a:highlight>
                <a:latin typeface="+mn-lt"/>
              </a:rPr>
            </a:br>
            <a:r>
              <a:rPr lang="cs-CZ" sz="4000" b="1" dirty="0">
                <a:highlight>
                  <a:srgbClr val="FFFF00"/>
                </a:highlight>
                <a:latin typeface="+mn-lt"/>
              </a:rPr>
              <a:t>Nová </a:t>
            </a:r>
            <a:r>
              <a:rPr lang="cs-CZ" sz="4000" b="1" dirty="0" err="1">
                <a:highlight>
                  <a:srgbClr val="FFFF00"/>
                </a:highlight>
                <a:latin typeface="+mn-lt"/>
              </a:rPr>
              <a:t>historie_krize</a:t>
            </a:r>
            <a:r>
              <a:rPr lang="cs-CZ" sz="4000" b="1" dirty="0">
                <a:highlight>
                  <a:srgbClr val="FFFF00"/>
                </a:highlight>
                <a:latin typeface="+mn-lt"/>
              </a:rPr>
              <a:t> </a:t>
            </a:r>
            <a:r>
              <a:rPr lang="cs-CZ" sz="4000" b="1" dirty="0" err="1">
                <a:highlight>
                  <a:srgbClr val="FFFF00"/>
                </a:highlight>
                <a:latin typeface="+mn-lt"/>
              </a:rPr>
              <a:t>dokumentu_reenactment</a:t>
            </a:r>
            <a:endParaRPr lang="cs-CZ" sz="4000" b="1" dirty="0"/>
          </a:p>
        </p:txBody>
      </p:sp>
      <p:sp>
        <p:nvSpPr>
          <p:cNvPr id="3" name="Zástupný symbol pro obsah 2"/>
          <p:cNvSpPr>
            <a:spLocks noGrp="1"/>
          </p:cNvSpPr>
          <p:nvPr>
            <p:ph idx="1"/>
          </p:nvPr>
        </p:nvSpPr>
        <p:spPr>
          <a:xfrm>
            <a:off x="813758" y="1894637"/>
            <a:ext cx="4016743" cy="4351338"/>
          </a:xfrm>
        </p:spPr>
        <p:txBody>
          <a:bodyPr>
            <a:normAutofit/>
          </a:bodyPr>
          <a:lstStyle/>
          <a:p>
            <a:pPr marL="0" indent="0">
              <a:buNone/>
            </a:pPr>
            <a:r>
              <a:rPr lang="cs-CZ" b="1" dirty="0" err="1">
                <a:highlight>
                  <a:srgbClr val="00FF00"/>
                </a:highlight>
              </a:rPr>
              <a:t>Reenactments</a:t>
            </a:r>
            <a:endParaRPr lang="cs-CZ" b="1" dirty="0">
              <a:highlight>
                <a:srgbClr val="00FF00"/>
              </a:highlight>
            </a:endParaRPr>
          </a:p>
          <a:p>
            <a:pPr marL="0" indent="0">
              <a:buNone/>
            </a:pPr>
            <a:r>
              <a:rPr lang="cs-CZ" sz="2400" b="1" dirty="0">
                <a:highlight>
                  <a:srgbClr val="00FF00"/>
                </a:highlight>
              </a:rPr>
              <a:t>Performance jako médium</a:t>
            </a:r>
          </a:p>
          <a:p>
            <a:pPr marL="0" indent="0">
              <a:buNone/>
            </a:pPr>
            <a:r>
              <a:rPr lang="cs-CZ" sz="2400" dirty="0">
                <a:highlight>
                  <a:srgbClr val="00FFFF"/>
                </a:highlight>
              </a:rPr>
              <a:t>Bitva u Slavkova </a:t>
            </a:r>
            <a:r>
              <a:rPr lang="cs-CZ" sz="2400" dirty="0"/>
              <a:t>(1805) /</a:t>
            </a:r>
            <a:r>
              <a:rPr lang="cs-CZ" sz="2400" dirty="0" err="1"/>
              <a:t>reenactment</a:t>
            </a:r>
            <a:r>
              <a:rPr lang="cs-CZ" sz="2400" dirty="0"/>
              <a:t>/</a:t>
            </a:r>
          </a:p>
          <a:p>
            <a:pPr marL="0" indent="0">
              <a:buNone/>
            </a:pPr>
            <a:r>
              <a:rPr lang="cs-CZ" sz="2400" dirty="0">
                <a:hlinkClick r:id="rId2"/>
              </a:rPr>
              <a:t>https://www.youtube.com/watch?v=EG2IfS-d8Ls</a:t>
            </a:r>
            <a:endParaRPr lang="cs-CZ" sz="2400" dirty="0"/>
          </a:p>
          <a:p>
            <a:pPr marL="0" indent="0">
              <a:buNone/>
            </a:pPr>
            <a:endParaRPr lang="cs-CZ" sz="2400" dirty="0"/>
          </a:p>
        </p:txBody>
      </p:sp>
      <p:pic>
        <p:nvPicPr>
          <p:cNvPr id="4" name="Obrázek 3">
            <a:extLst>
              <a:ext uri="{FF2B5EF4-FFF2-40B4-BE49-F238E27FC236}">
                <a16:creationId xmlns:a16="http://schemas.microsoft.com/office/drawing/2014/main" id="{9B30AC82-9345-A97E-318B-F2CCE74B0730}"/>
              </a:ext>
            </a:extLst>
          </p:cNvPr>
          <p:cNvPicPr>
            <a:picLocks noChangeAspect="1"/>
          </p:cNvPicPr>
          <p:nvPr/>
        </p:nvPicPr>
        <p:blipFill>
          <a:blip r:embed="rId3"/>
          <a:stretch>
            <a:fillRect/>
          </a:stretch>
        </p:blipFill>
        <p:spPr>
          <a:xfrm>
            <a:off x="4830501" y="1894637"/>
            <a:ext cx="6397991" cy="4798493"/>
          </a:xfrm>
          <a:prstGeom prst="rect">
            <a:avLst/>
          </a:prstGeom>
        </p:spPr>
      </p:pic>
    </p:spTree>
    <p:extLst>
      <p:ext uri="{BB962C8B-B14F-4D97-AF65-F5344CB8AC3E}">
        <p14:creationId xmlns:p14="http://schemas.microsoft.com/office/powerpoint/2010/main" val="623348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highlight>
                  <a:srgbClr val="FFFF00"/>
                </a:highlight>
                <a:latin typeface="+mn-lt"/>
              </a:rPr>
              <a:t>Divadla paměti 2</a:t>
            </a:r>
            <a:br>
              <a:rPr lang="cs-CZ" sz="4000" b="1" dirty="0">
                <a:highlight>
                  <a:srgbClr val="FFFF00"/>
                </a:highlight>
                <a:latin typeface="+mn-lt"/>
              </a:rPr>
            </a:br>
            <a:r>
              <a:rPr lang="cs-CZ" sz="4000" b="1" dirty="0">
                <a:highlight>
                  <a:srgbClr val="FFFF00"/>
                </a:highlight>
                <a:latin typeface="+mn-lt"/>
              </a:rPr>
              <a:t>Nová </a:t>
            </a:r>
            <a:r>
              <a:rPr lang="cs-CZ" sz="4000" b="1" dirty="0" err="1">
                <a:highlight>
                  <a:srgbClr val="FFFF00"/>
                </a:highlight>
                <a:latin typeface="+mn-lt"/>
              </a:rPr>
              <a:t>historie_krize</a:t>
            </a:r>
            <a:r>
              <a:rPr lang="cs-CZ" sz="4000" b="1" dirty="0">
                <a:highlight>
                  <a:srgbClr val="FFFF00"/>
                </a:highlight>
                <a:latin typeface="+mn-lt"/>
              </a:rPr>
              <a:t> </a:t>
            </a:r>
            <a:r>
              <a:rPr lang="cs-CZ" sz="4000" b="1" dirty="0" err="1">
                <a:highlight>
                  <a:srgbClr val="FFFF00"/>
                </a:highlight>
                <a:latin typeface="+mn-lt"/>
              </a:rPr>
              <a:t>dokumentu_reenactment</a:t>
            </a:r>
            <a:endParaRPr lang="cs-CZ" sz="4000" b="1" dirty="0"/>
          </a:p>
        </p:txBody>
      </p:sp>
      <p:sp>
        <p:nvSpPr>
          <p:cNvPr id="3" name="Zástupný symbol pro obsah 2"/>
          <p:cNvSpPr>
            <a:spLocks noGrp="1"/>
          </p:cNvSpPr>
          <p:nvPr>
            <p:ph idx="1"/>
          </p:nvPr>
        </p:nvSpPr>
        <p:spPr>
          <a:xfrm>
            <a:off x="813758" y="1894637"/>
            <a:ext cx="9846526" cy="4351338"/>
          </a:xfrm>
        </p:spPr>
        <p:txBody>
          <a:bodyPr>
            <a:normAutofit fontScale="92500" lnSpcReduction="20000"/>
          </a:bodyPr>
          <a:lstStyle/>
          <a:p>
            <a:pPr marL="0" indent="0">
              <a:buNone/>
            </a:pPr>
            <a:r>
              <a:rPr lang="cs-CZ" b="1" dirty="0" err="1">
                <a:highlight>
                  <a:srgbClr val="00FF00"/>
                </a:highlight>
              </a:rPr>
              <a:t>Reenactments</a:t>
            </a:r>
            <a:endParaRPr lang="cs-CZ" b="1" dirty="0">
              <a:highlight>
                <a:srgbClr val="00FF00"/>
              </a:highlight>
            </a:endParaRPr>
          </a:p>
          <a:p>
            <a:pPr marL="0" indent="0">
              <a:buNone/>
            </a:pPr>
            <a:r>
              <a:rPr lang="cs-CZ" sz="2400" b="1" dirty="0">
                <a:highlight>
                  <a:srgbClr val="00FF00"/>
                </a:highlight>
              </a:rPr>
              <a:t>Performance jako médium</a:t>
            </a:r>
          </a:p>
          <a:p>
            <a:pPr marL="0" indent="0">
              <a:buNone/>
            </a:pPr>
            <a:r>
              <a:rPr lang="cs-CZ" sz="2400" b="1" dirty="0">
                <a:highlight>
                  <a:srgbClr val="00FFFF"/>
                </a:highlight>
              </a:rPr>
              <a:t>Marina </a:t>
            </a:r>
            <a:r>
              <a:rPr lang="cs-CZ" sz="2400" b="1" dirty="0" err="1">
                <a:highlight>
                  <a:srgbClr val="00FFFF"/>
                </a:highlight>
              </a:rPr>
              <a:t>Abramovic</a:t>
            </a:r>
            <a:r>
              <a:rPr lang="cs-CZ" sz="2400" b="1" dirty="0">
                <a:highlight>
                  <a:srgbClr val="00FFFF"/>
                </a:highlight>
              </a:rPr>
              <a:t>. </a:t>
            </a:r>
            <a:r>
              <a:rPr lang="cs-CZ" sz="2400" b="1" i="1" dirty="0" err="1">
                <a:highlight>
                  <a:srgbClr val="00FFFF"/>
                </a:highlight>
              </a:rPr>
              <a:t>Seven</a:t>
            </a:r>
            <a:r>
              <a:rPr lang="cs-CZ" sz="2400" b="1" i="1" dirty="0">
                <a:highlight>
                  <a:srgbClr val="00FFFF"/>
                </a:highlight>
              </a:rPr>
              <a:t> </a:t>
            </a:r>
            <a:r>
              <a:rPr lang="cs-CZ" sz="2400" b="1" i="1" dirty="0" err="1">
                <a:highlight>
                  <a:srgbClr val="00FFFF"/>
                </a:highlight>
              </a:rPr>
              <a:t>Easy</a:t>
            </a:r>
            <a:r>
              <a:rPr lang="cs-CZ" sz="2400" b="1" i="1" dirty="0">
                <a:highlight>
                  <a:srgbClr val="00FFFF"/>
                </a:highlight>
              </a:rPr>
              <a:t> </a:t>
            </a:r>
            <a:r>
              <a:rPr lang="cs-CZ" sz="2400" b="1" i="1" dirty="0" err="1">
                <a:highlight>
                  <a:srgbClr val="00FFFF"/>
                </a:highlight>
              </a:rPr>
              <a:t>Pieces</a:t>
            </a:r>
            <a:r>
              <a:rPr lang="cs-CZ" sz="2400" b="1" dirty="0">
                <a:highlight>
                  <a:srgbClr val="00FFFF"/>
                </a:highlight>
              </a:rPr>
              <a:t>, 2005</a:t>
            </a:r>
          </a:p>
          <a:p>
            <a:pPr marL="0" indent="0">
              <a:buNone/>
            </a:pPr>
            <a:r>
              <a:rPr lang="cs-CZ" sz="2400" dirty="0">
                <a:hlinkClick r:id="rId2"/>
              </a:rPr>
              <a:t>http://www.ubu.com/film/abramovic_seven.html</a:t>
            </a:r>
            <a:endParaRPr lang="cs-CZ" sz="2400" dirty="0"/>
          </a:p>
          <a:p>
            <a:pPr marL="0" indent="0">
              <a:buNone/>
            </a:pPr>
            <a:r>
              <a:rPr lang="cs-CZ" sz="2400" dirty="0"/>
              <a:t>„</a:t>
            </a:r>
            <a:r>
              <a:rPr lang="en-US" sz="2400" dirty="0"/>
              <a:t>For Seven Easy Pieces Marina Abramovic reenacted </a:t>
            </a:r>
            <a:r>
              <a:rPr lang="en-US" sz="2400" dirty="0">
                <a:highlight>
                  <a:srgbClr val="00FFFF"/>
                </a:highlight>
              </a:rPr>
              <a:t>five seminal </a:t>
            </a:r>
            <a:r>
              <a:rPr lang="en-US" sz="2400" dirty="0"/>
              <a:t>performance works by her peers, dating from </a:t>
            </a:r>
            <a:r>
              <a:rPr lang="en-US" sz="2400" dirty="0">
                <a:highlight>
                  <a:srgbClr val="00FFFF"/>
                </a:highlight>
              </a:rPr>
              <a:t>the 1960's and 70's</a:t>
            </a:r>
            <a:r>
              <a:rPr lang="en-US" sz="2400" dirty="0"/>
              <a:t>, and </a:t>
            </a:r>
            <a:r>
              <a:rPr lang="en-US" sz="2400" dirty="0">
                <a:highlight>
                  <a:srgbClr val="00FFFF"/>
                </a:highlight>
              </a:rPr>
              <a:t>two of her own</a:t>
            </a:r>
            <a:r>
              <a:rPr lang="en-US" sz="2400" dirty="0"/>
              <a:t>, interpreting them as one would a </a:t>
            </a:r>
            <a:r>
              <a:rPr lang="en-US" sz="2400" dirty="0">
                <a:highlight>
                  <a:srgbClr val="00FFFF"/>
                </a:highlight>
              </a:rPr>
              <a:t>musical score</a:t>
            </a:r>
            <a:r>
              <a:rPr lang="en-US" sz="2400" dirty="0"/>
              <a:t>. The project confronted the fact that little documentation exists from this critical early period and one often has to rely upon testimony from witnesses or photographs that show only portions of any given performance.</a:t>
            </a:r>
          </a:p>
          <a:p>
            <a:pPr marL="0" indent="0">
              <a:buNone/>
            </a:pPr>
            <a:r>
              <a:rPr lang="en-US" sz="2400" b="1" dirty="0"/>
              <a:t>The seven works were performed for seven hours each, over the course of seven consecutive days, November 9 –15, 2005 at the Guggenheim Museum, in New York City. Seven Easy Pieces examines the possibilities of representing and preserving an art form that is, by nature, ephemeral.</a:t>
            </a:r>
            <a:endParaRPr lang="cs-CZ" sz="2400" b="1" dirty="0"/>
          </a:p>
        </p:txBody>
      </p:sp>
    </p:spTree>
    <p:extLst>
      <p:ext uri="{BB962C8B-B14F-4D97-AF65-F5344CB8AC3E}">
        <p14:creationId xmlns:p14="http://schemas.microsoft.com/office/powerpoint/2010/main" val="1871024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4991DEB-C389-D797-AABE-E48A4231A545}"/>
              </a:ext>
            </a:extLst>
          </p:cNvPr>
          <p:cNvPicPr>
            <a:picLocks noChangeAspect="1"/>
          </p:cNvPicPr>
          <p:nvPr/>
        </p:nvPicPr>
        <p:blipFill>
          <a:blip r:embed="rId2"/>
          <a:stretch>
            <a:fillRect/>
          </a:stretch>
        </p:blipFill>
        <p:spPr>
          <a:xfrm>
            <a:off x="862642" y="1670689"/>
            <a:ext cx="3524163" cy="4980817"/>
          </a:xfrm>
          <a:prstGeom prst="rect">
            <a:avLst/>
          </a:prstGeom>
        </p:spPr>
      </p:pic>
      <p:sp>
        <p:nvSpPr>
          <p:cNvPr id="2" name="Nadpis 1"/>
          <p:cNvSpPr>
            <a:spLocks noGrp="1"/>
          </p:cNvSpPr>
          <p:nvPr>
            <p:ph type="title"/>
          </p:nvPr>
        </p:nvSpPr>
        <p:spPr/>
        <p:txBody>
          <a:bodyPr>
            <a:normAutofit/>
          </a:bodyPr>
          <a:lstStyle/>
          <a:p>
            <a:r>
              <a:rPr lang="cs-CZ" sz="4000" b="1" dirty="0">
                <a:highlight>
                  <a:srgbClr val="FFFF00"/>
                </a:highlight>
                <a:latin typeface="+mn-lt"/>
              </a:rPr>
              <a:t>Divadla paměti 2</a:t>
            </a:r>
            <a:br>
              <a:rPr lang="cs-CZ" sz="4000" b="1" dirty="0">
                <a:highlight>
                  <a:srgbClr val="FFFF00"/>
                </a:highlight>
                <a:latin typeface="+mn-lt"/>
              </a:rPr>
            </a:br>
            <a:r>
              <a:rPr lang="cs-CZ" sz="4000" b="1" dirty="0">
                <a:highlight>
                  <a:srgbClr val="FFFF00"/>
                </a:highlight>
                <a:latin typeface="+mn-lt"/>
              </a:rPr>
              <a:t>Nová </a:t>
            </a:r>
            <a:r>
              <a:rPr lang="cs-CZ" sz="4000" b="1" dirty="0" err="1">
                <a:highlight>
                  <a:srgbClr val="FFFF00"/>
                </a:highlight>
                <a:latin typeface="+mn-lt"/>
              </a:rPr>
              <a:t>historie_krize</a:t>
            </a:r>
            <a:r>
              <a:rPr lang="cs-CZ" sz="4000" b="1" dirty="0">
                <a:highlight>
                  <a:srgbClr val="FFFF00"/>
                </a:highlight>
                <a:latin typeface="+mn-lt"/>
              </a:rPr>
              <a:t> </a:t>
            </a:r>
            <a:r>
              <a:rPr lang="cs-CZ" sz="4000" b="1" dirty="0" err="1">
                <a:highlight>
                  <a:srgbClr val="FFFF00"/>
                </a:highlight>
                <a:latin typeface="+mn-lt"/>
              </a:rPr>
              <a:t>dokumentu_reenactment</a:t>
            </a:r>
            <a:endParaRPr lang="cs-CZ" sz="4000" b="1" dirty="0"/>
          </a:p>
        </p:txBody>
      </p:sp>
      <p:sp>
        <p:nvSpPr>
          <p:cNvPr id="3" name="Zástupný symbol pro obsah 2"/>
          <p:cNvSpPr>
            <a:spLocks noGrp="1"/>
          </p:cNvSpPr>
          <p:nvPr>
            <p:ph idx="1"/>
          </p:nvPr>
        </p:nvSpPr>
        <p:spPr>
          <a:xfrm>
            <a:off x="813758" y="1894637"/>
            <a:ext cx="10515600" cy="4351338"/>
          </a:xfrm>
        </p:spPr>
        <p:txBody>
          <a:bodyPr>
            <a:normAutofit/>
          </a:bodyPr>
          <a:lstStyle/>
          <a:p>
            <a:pPr marL="0" indent="0">
              <a:buNone/>
            </a:pPr>
            <a:r>
              <a:rPr lang="cs-CZ" b="1" dirty="0" err="1">
                <a:highlight>
                  <a:srgbClr val="00FF00"/>
                </a:highlight>
              </a:rPr>
              <a:t>Reenactments</a:t>
            </a:r>
            <a:endParaRPr lang="cs-CZ" b="1" dirty="0">
              <a:highlight>
                <a:srgbClr val="00FF00"/>
              </a:highlight>
            </a:endParaRPr>
          </a:p>
          <a:p>
            <a:pPr marL="0" indent="0">
              <a:buNone/>
            </a:pPr>
            <a:r>
              <a:rPr lang="cs-CZ" sz="2400" b="1" dirty="0">
                <a:highlight>
                  <a:srgbClr val="00FF00"/>
                </a:highlight>
              </a:rPr>
              <a:t>Performance jako médium</a:t>
            </a:r>
          </a:p>
          <a:p>
            <a:pPr marL="0" indent="0">
              <a:buNone/>
            </a:pPr>
            <a:r>
              <a:rPr lang="cs-CZ" sz="2400" b="1" dirty="0">
                <a:highlight>
                  <a:srgbClr val="00FFFF"/>
                </a:highlight>
              </a:rPr>
              <a:t>Barbora Klímová: </a:t>
            </a:r>
            <a:r>
              <a:rPr lang="cs-CZ" sz="2400" b="1" dirty="0" err="1">
                <a:highlight>
                  <a:srgbClr val="00FFFF"/>
                </a:highlight>
              </a:rPr>
              <a:t>Replaced</a:t>
            </a:r>
            <a:r>
              <a:rPr lang="cs-CZ" sz="2400" b="1" dirty="0">
                <a:highlight>
                  <a:srgbClr val="00FFFF"/>
                </a:highlight>
              </a:rPr>
              <a:t>, 2006</a:t>
            </a:r>
          </a:p>
          <a:p>
            <a:pPr marL="0" indent="0">
              <a:buNone/>
            </a:pPr>
            <a:endParaRPr lang="cs-CZ" sz="2400" dirty="0"/>
          </a:p>
          <a:p>
            <a:pPr marL="0" indent="0">
              <a:buNone/>
            </a:pPr>
            <a:endParaRPr lang="cs-CZ" sz="2400" dirty="0"/>
          </a:p>
          <a:p>
            <a:pPr marL="0" indent="0">
              <a:buNone/>
            </a:pPr>
            <a:endParaRPr lang="cs-CZ" sz="2400" dirty="0"/>
          </a:p>
        </p:txBody>
      </p:sp>
      <p:pic>
        <p:nvPicPr>
          <p:cNvPr id="5" name="Obrázek 4">
            <a:extLst>
              <a:ext uri="{FF2B5EF4-FFF2-40B4-BE49-F238E27FC236}">
                <a16:creationId xmlns:a16="http://schemas.microsoft.com/office/drawing/2014/main" id="{A230E2BA-ECE3-74E1-76B3-F55B3DA40253}"/>
              </a:ext>
            </a:extLst>
          </p:cNvPr>
          <p:cNvPicPr>
            <a:picLocks noChangeAspect="1"/>
          </p:cNvPicPr>
          <p:nvPr/>
        </p:nvPicPr>
        <p:blipFill>
          <a:blip r:embed="rId3"/>
          <a:stretch>
            <a:fillRect/>
          </a:stretch>
        </p:blipFill>
        <p:spPr>
          <a:xfrm>
            <a:off x="5173312" y="1771186"/>
            <a:ext cx="5058247" cy="4880319"/>
          </a:xfrm>
          <a:prstGeom prst="rect">
            <a:avLst/>
          </a:prstGeom>
        </p:spPr>
      </p:pic>
    </p:spTree>
    <p:extLst>
      <p:ext uri="{BB962C8B-B14F-4D97-AF65-F5344CB8AC3E}">
        <p14:creationId xmlns:p14="http://schemas.microsoft.com/office/powerpoint/2010/main" val="1396592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highlight>
                  <a:srgbClr val="FFFF00"/>
                </a:highlight>
                <a:latin typeface="+mn-lt"/>
              </a:rPr>
              <a:t>Divadla paměti 2</a:t>
            </a:r>
            <a:br>
              <a:rPr lang="cs-CZ" b="1" dirty="0">
                <a:highlight>
                  <a:srgbClr val="FFFF00"/>
                </a:highlight>
                <a:latin typeface="+mn-lt"/>
              </a:rPr>
            </a:br>
            <a:r>
              <a:rPr lang="cs-CZ" b="1" dirty="0">
                <a:highlight>
                  <a:srgbClr val="FFFF00"/>
                </a:highlight>
                <a:latin typeface="+mn-lt"/>
              </a:rPr>
              <a:t>Nová </a:t>
            </a:r>
            <a:r>
              <a:rPr lang="cs-CZ" b="1" dirty="0" err="1">
                <a:highlight>
                  <a:srgbClr val="FFFF00"/>
                </a:highlight>
                <a:latin typeface="+mn-lt"/>
              </a:rPr>
              <a:t>historie_krize</a:t>
            </a:r>
            <a:r>
              <a:rPr lang="cs-CZ" b="1" dirty="0">
                <a:highlight>
                  <a:srgbClr val="FFFF00"/>
                </a:highlight>
                <a:latin typeface="+mn-lt"/>
              </a:rPr>
              <a:t> </a:t>
            </a:r>
            <a:r>
              <a:rPr lang="cs-CZ" b="1" dirty="0" err="1">
                <a:highlight>
                  <a:srgbClr val="FFFF00"/>
                </a:highlight>
                <a:latin typeface="+mn-lt"/>
              </a:rPr>
              <a:t>dokumentu_reenactment</a:t>
            </a:r>
            <a:endParaRPr lang="cs-CZ" b="1" dirty="0">
              <a:highlight>
                <a:srgbClr val="FFFF00"/>
              </a:highlight>
              <a:latin typeface="+mn-lt"/>
            </a:endParaRPr>
          </a:p>
        </p:txBody>
      </p:sp>
      <p:sp>
        <p:nvSpPr>
          <p:cNvPr id="3" name="Zástupný symbol pro obsah 2"/>
          <p:cNvSpPr>
            <a:spLocks noGrp="1"/>
          </p:cNvSpPr>
          <p:nvPr>
            <p:ph idx="1"/>
          </p:nvPr>
        </p:nvSpPr>
        <p:spPr>
          <a:xfrm>
            <a:off x="813758" y="1894637"/>
            <a:ext cx="10515600" cy="4351338"/>
          </a:xfrm>
        </p:spPr>
        <p:txBody>
          <a:bodyPr/>
          <a:lstStyle/>
          <a:p>
            <a:pPr marL="0" indent="0">
              <a:buNone/>
            </a:pPr>
            <a:r>
              <a:rPr lang="cs-CZ" b="1" dirty="0">
                <a:highlight>
                  <a:srgbClr val="00FF00"/>
                </a:highlight>
              </a:rPr>
              <a:t>Fenomén </a:t>
            </a:r>
            <a:r>
              <a:rPr lang="cs-CZ" b="1" dirty="0" err="1">
                <a:highlight>
                  <a:srgbClr val="00FF00"/>
                </a:highlight>
              </a:rPr>
              <a:t>reenactments</a:t>
            </a:r>
            <a:endParaRPr lang="cs-CZ" b="1" dirty="0">
              <a:highlight>
                <a:srgbClr val="00FF00"/>
              </a:highlight>
            </a:endParaRPr>
          </a:p>
          <a:p>
            <a:pPr marL="0" indent="0">
              <a:buNone/>
            </a:pPr>
            <a:r>
              <a:rPr lang="cs-CZ" sz="2400" dirty="0"/>
              <a:t>(klíčový termín: performance jako médium)</a:t>
            </a:r>
          </a:p>
          <a:p>
            <a:pPr marL="0" indent="0">
              <a:buNone/>
            </a:pPr>
            <a:endParaRPr lang="cs-CZ" sz="2400" dirty="0"/>
          </a:p>
          <a:p>
            <a:pPr marL="0" indent="0">
              <a:buNone/>
            </a:pPr>
            <a:r>
              <a:rPr lang="cs-CZ" sz="2400" dirty="0" err="1"/>
              <a:t>Bo</a:t>
            </a:r>
            <a:r>
              <a:rPr lang="cs-CZ" sz="2400" dirty="0"/>
              <a:t>-ring: </a:t>
            </a:r>
            <a:r>
              <a:rPr lang="cs-CZ" sz="2400" dirty="0" err="1"/>
              <a:t>Performing</a:t>
            </a:r>
            <a:r>
              <a:rPr lang="cs-CZ" sz="2400" dirty="0"/>
              <a:t> </a:t>
            </a:r>
            <a:r>
              <a:rPr lang="cs-CZ" sz="2400" dirty="0" err="1"/>
              <a:t>memory</a:t>
            </a:r>
            <a:r>
              <a:rPr lang="cs-CZ" sz="2400" dirty="0"/>
              <a:t> (2008-2011)</a:t>
            </a:r>
          </a:p>
          <a:p>
            <a:pPr marL="0" indent="0">
              <a:buNone/>
            </a:pPr>
            <a:r>
              <a:rPr lang="cs-CZ" sz="2400" u="sng" dirty="0">
                <a:hlinkClick r:id="rId2"/>
              </a:rPr>
              <a:t>http://www.bo-ring.net/?page_id=18</a:t>
            </a:r>
            <a:endParaRPr lang="cs-CZ" sz="2400" dirty="0"/>
          </a:p>
          <a:p>
            <a:pPr marL="0" indent="0">
              <a:buNone/>
            </a:pPr>
            <a:r>
              <a:rPr lang="cs-CZ" sz="2400" dirty="0"/>
              <a:t>37 </a:t>
            </a:r>
            <a:r>
              <a:rPr lang="cs-CZ" sz="2400" dirty="0" err="1"/>
              <a:t>years</a:t>
            </a:r>
            <a:r>
              <a:rPr lang="cs-CZ" sz="2400" dirty="0"/>
              <a:t> </a:t>
            </a:r>
            <a:r>
              <a:rPr lang="cs-CZ" sz="2400" dirty="0" err="1"/>
              <a:t>too</a:t>
            </a:r>
            <a:r>
              <a:rPr lang="cs-CZ" sz="2400" dirty="0"/>
              <a:t> </a:t>
            </a:r>
            <a:r>
              <a:rPr lang="cs-CZ" sz="2400" dirty="0" err="1"/>
              <a:t>late</a:t>
            </a:r>
            <a:endParaRPr lang="cs-CZ" sz="2400" dirty="0"/>
          </a:p>
          <a:p>
            <a:pPr marL="0" indent="0">
              <a:buNone/>
            </a:pPr>
            <a:r>
              <a:rPr lang="cs-CZ" sz="2400" u="sng" dirty="0">
                <a:hlinkClick r:id="rId3"/>
              </a:rPr>
              <a:t>http://www.bo-ring.net/?page_id=550</a:t>
            </a:r>
            <a:endParaRPr lang="cs-CZ" sz="2400" dirty="0"/>
          </a:p>
        </p:txBody>
      </p:sp>
    </p:spTree>
    <p:extLst>
      <p:ext uri="{BB962C8B-B14F-4D97-AF65-F5344CB8AC3E}">
        <p14:creationId xmlns:p14="http://schemas.microsoft.com/office/powerpoint/2010/main" val="2673591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11C48C7-2087-4079-378E-3FA7B010D1EB}"/>
              </a:ext>
            </a:extLst>
          </p:cNvPr>
          <p:cNvPicPr>
            <a:picLocks noChangeAspect="1"/>
          </p:cNvPicPr>
          <p:nvPr/>
        </p:nvPicPr>
        <p:blipFill>
          <a:blip r:embed="rId2"/>
          <a:stretch>
            <a:fillRect/>
          </a:stretch>
        </p:blipFill>
        <p:spPr>
          <a:xfrm>
            <a:off x="5440101" y="1894637"/>
            <a:ext cx="4865831" cy="4865831"/>
          </a:xfrm>
          <a:prstGeom prst="rect">
            <a:avLst/>
          </a:prstGeom>
        </p:spPr>
      </p:pic>
      <p:sp>
        <p:nvSpPr>
          <p:cNvPr id="2" name="Nadpis 1"/>
          <p:cNvSpPr>
            <a:spLocks noGrp="1"/>
          </p:cNvSpPr>
          <p:nvPr>
            <p:ph type="title"/>
          </p:nvPr>
        </p:nvSpPr>
        <p:spPr/>
        <p:txBody>
          <a:bodyPr>
            <a:normAutofit/>
          </a:bodyPr>
          <a:lstStyle/>
          <a:p>
            <a:r>
              <a:rPr lang="cs-CZ" sz="4000" b="1" dirty="0" err="1">
                <a:highlight>
                  <a:srgbClr val="FFFF00"/>
                </a:highlight>
                <a:latin typeface="+mn-lt"/>
              </a:rPr>
              <a:t>Memory</a:t>
            </a:r>
            <a:r>
              <a:rPr lang="cs-CZ" sz="4000" b="1" dirty="0">
                <a:highlight>
                  <a:srgbClr val="FFFF00"/>
                </a:highlight>
                <a:latin typeface="+mn-lt"/>
              </a:rPr>
              <a:t> </a:t>
            </a:r>
            <a:r>
              <a:rPr lang="cs-CZ" sz="4000" b="1" dirty="0" err="1">
                <a:highlight>
                  <a:srgbClr val="FFFF00"/>
                </a:highlight>
                <a:latin typeface="+mn-lt"/>
              </a:rPr>
              <a:t>Theatre</a:t>
            </a:r>
            <a:r>
              <a:rPr lang="cs-CZ" sz="4000" b="1" dirty="0">
                <a:highlight>
                  <a:srgbClr val="FFFF00"/>
                </a:highlight>
                <a:latin typeface="+mn-lt"/>
              </a:rPr>
              <a:t> 2</a:t>
            </a:r>
            <a:br>
              <a:rPr lang="cs-CZ" sz="4000" b="1" dirty="0">
                <a:highlight>
                  <a:srgbClr val="FFFF00"/>
                </a:highlight>
                <a:latin typeface="+mn-lt"/>
              </a:rPr>
            </a:br>
            <a:r>
              <a:rPr lang="cs-CZ" sz="4000" b="1" dirty="0">
                <a:highlight>
                  <a:srgbClr val="FFFF00"/>
                </a:highlight>
                <a:latin typeface="+mn-lt"/>
              </a:rPr>
              <a:t>Nová historie / krize dokumentu / </a:t>
            </a:r>
            <a:r>
              <a:rPr lang="cs-CZ" sz="4000" b="1" dirty="0" err="1">
                <a:highlight>
                  <a:srgbClr val="FFFF00"/>
                </a:highlight>
                <a:latin typeface="+mn-lt"/>
              </a:rPr>
              <a:t>reenactment</a:t>
            </a:r>
            <a:endParaRPr lang="cs-CZ" sz="4000" b="1" dirty="0">
              <a:highlight>
                <a:srgbClr val="FFFF00"/>
              </a:highlight>
              <a:latin typeface="+mn-lt"/>
            </a:endParaRPr>
          </a:p>
        </p:txBody>
      </p:sp>
      <p:sp>
        <p:nvSpPr>
          <p:cNvPr id="3" name="Zástupný symbol pro obsah 2"/>
          <p:cNvSpPr>
            <a:spLocks noGrp="1"/>
          </p:cNvSpPr>
          <p:nvPr>
            <p:ph idx="1"/>
          </p:nvPr>
        </p:nvSpPr>
        <p:spPr>
          <a:xfrm>
            <a:off x="813757" y="1894637"/>
            <a:ext cx="5563893" cy="4351338"/>
          </a:xfrm>
        </p:spPr>
        <p:txBody>
          <a:bodyPr>
            <a:normAutofit/>
          </a:bodyPr>
          <a:lstStyle/>
          <a:p>
            <a:pPr marL="0" indent="0">
              <a:buNone/>
            </a:pPr>
            <a:r>
              <a:rPr lang="cs-CZ" b="1" dirty="0" err="1">
                <a:highlight>
                  <a:srgbClr val="00FF00"/>
                </a:highlight>
              </a:rPr>
              <a:t>Performativita</a:t>
            </a:r>
            <a:r>
              <a:rPr lang="cs-CZ" b="1" dirty="0">
                <a:highlight>
                  <a:srgbClr val="00FF00"/>
                </a:highlight>
              </a:rPr>
              <a:t> performance</a:t>
            </a:r>
          </a:p>
          <a:p>
            <a:pPr marL="0" indent="0">
              <a:buNone/>
            </a:pPr>
            <a:r>
              <a:rPr lang="cs-CZ" sz="2400" b="1" dirty="0">
                <a:highlight>
                  <a:srgbClr val="00FFFF"/>
                </a:highlight>
              </a:rPr>
              <a:t>Performativní řečový akt</a:t>
            </a:r>
          </a:p>
          <a:p>
            <a:pPr marL="0" indent="0">
              <a:buNone/>
            </a:pPr>
            <a:r>
              <a:rPr lang="cs-CZ" sz="2400" dirty="0"/>
              <a:t>J. L. Austin: </a:t>
            </a:r>
            <a:r>
              <a:rPr lang="cs-CZ" sz="2400" i="1" dirty="0" err="1"/>
              <a:t>How</a:t>
            </a:r>
            <a:r>
              <a:rPr lang="cs-CZ" sz="2400" i="1" dirty="0"/>
              <a:t> to do </a:t>
            </a:r>
            <a:r>
              <a:rPr lang="cs-CZ" sz="2400" i="1" dirty="0" err="1"/>
              <a:t>things</a:t>
            </a:r>
            <a:r>
              <a:rPr lang="cs-CZ" sz="2400" i="1" dirty="0"/>
              <a:t> </a:t>
            </a:r>
            <a:r>
              <a:rPr lang="cs-CZ" sz="2400" i="1" dirty="0" err="1"/>
              <a:t>with</a:t>
            </a:r>
            <a:r>
              <a:rPr lang="cs-CZ" sz="2400" i="1" dirty="0"/>
              <a:t> </a:t>
            </a:r>
            <a:r>
              <a:rPr lang="cs-CZ" sz="2400" i="1" dirty="0" err="1"/>
              <a:t>words</a:t>
            </a:r>
            <a:endParaRPr lang="cs-CZ" sz="2400" i="1" dirty="0"/>
          </a:p>
          <a:p>
            <a:pPr marL="0" indent="0">
              <a:buNone/>
            </a:pPr>
            <a:r>
              <a:rPr lang="cs-CZ" sz="2400" b="1" dirty="0"/>
              <a:t>(řečový akt)</a:t>
            </a:r>
          </a:p>
          <a:p>
            <a:pPr marL="0" indent="0">
              <a:buNone/>
            </a:pPr>
            <a:endParaRPr lang="cs-CZ" sz="2400" dirty="0"/>
          </a:p>
        </p:txBody>
      </p:sp>
      <p:pic>
        <p:nvPicPr>
          <p:cNvPr id="5" name="Obrázek 4">
            <a:extLst>
              <a:ext uri="{FF2B5EF4-FFF2-40B4-BE49-F238E27FC236}">
                <a16:creationId xmlns:a16="http://schemas.microsoft.com/office/drawing/2014/main" id="{6C752C58-D84B-12B8-ECB4-F095BB712E91}"/>
              </a:ext>
            </a:extLst>
          </p:cNvPr>
          <p:cNvPicPr>
            <a:picLocks noChangeAspect="1"/>
          </p:cNvPicPr>
          <p:nvPr/>
        </p:nvPicPr>
        <p:blipFill>
          <a:blip r:embed="rId3"/>
          <a:stretch>
            <a:fillRect/>
          </a:stretch>
        </p:blipFill>
        <p:spPr>
          <a:xfrm>
            <a:off x="2839534" y="3429000"/>
            <a:ext cx="2600567" cy="3162852"/>
          </a:xfrm>
          <a:prstGeom prst="rect">
            <a:avLst/>
          </a:prstGeom>
        </p:spPr>
      </p:pic>
    </p:spTree>
    <p:extLst>
      <p:ext uri="{BB962C8B-B14F-4D97-AF65-F5344CB8AC3E}">
        <p14:creationId xmlns:p14="http://schemas.microsoft.com/office/powerpoint/2010/main" val="356280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err="1">
                <a:highlight>
                  <a:srgbClr val="FFFF00"/>
                </a:highlight>
                <a:latin typeface="+mn-lt"/>
              </a:rPr>
              <a:t>Memory</a:t>
            </a:r>
            <a:r>
              <a:rPr lang="cs-CZ" sz="4000" b="1" dirty="0">
                <a:highlight>
                  <a:srgbClr val="FFFF00"/>
                </a:highlight>
                <a:latin typeface="+mn-lt"/>
              </a:rPr>
              <a:t> </a:t>
            </a:r>
            <a:r>
              <a:rPr lang="cs-CZ" sz="4000" b="1" dirty="0" err="1">
                <a:highlight>
                  <a:srgbClr val="FFFF00"/>
                </a:highlight>
                <a:latin typeface="+mn-lt"/>
              </a:rPr>
              <a:t>Theatre</a:t>
            </a:r>
            <a:r>
              <a:rPr lang="cs-CZ" sz="4000" b="1" dirty="0">
                <a:highlight>
                  <a:srgbClr val="FFFF00"/>
                </a:highlight>
                <a:latin typeface="+mn-lt"/>
              </a:rPr>
              <a:t> 2</a:t>
            </a:r>
            <a:br>
              <a:rPr lang="cs-CZ" sz="4000" b="1" dirty="0">
                <a:highlight>
                  <a:srgbClr val="FFFF00"/>
                </a:highlight>
                <a:latin typeface="+mn-lt"/>
              </a:rPr>
            </a:br>
            <a:r>
              <a:rPr lang="cs-CZ" sz="4000" b="1" dirty="0">
                <a:highlight>
                  <a:srgbClr val="FFFF00"/>
                </a:highlight>
                <a:latin typeface="+mn-lt"/>
              </a:rPr>
              <a:t>Nová historie / krize dokumentu / </a:t>
            </a:r>
            <a:r>
              <a:rPr lang="cs-CZ" sz="4000" b="1" dirty="0" err="1">
                <a:highlight>
                  <a:srgbClr val="FFFF00"/>
                </a:highlight>
                <a:latin typeface="+mn-lt"/>
              </a:rPr>
              <a:t>reenactment</a:t>
            </a:r>
            <a:endParaRPr lang="cs-CZ" sz="4000" b="1" dirty="0">
              <a:highlight>
                <a:srgbClr val="FFFF00"/>
              </a:highlight>
              <a:latin typeface="+mn-lt"/>
            </a:endParaRPr>
          </a:p>
        </p:txBody>
      </p:sp>
      <p:sp>
        <p:nvSpPr>
          <p:cNvPr id="3" name="Zástupný symbol pro obsah 2"/>
          <p:cNvSpPr>
            <a:spLocks noGrp="1"/>
          </p:cNvSpPr>
          <p:nvPr>
            <p:ph idx="1"/>
          </p:nvPr>
        </p:nvSpPr>
        <p:spPr>
          <a:xfrm>
            <a:off x="813758" y="1894637"/>
            <a:ext cx="5611105" cy="4351338"/>
          </a:xfrm>
        </p:spPr>
        <p:txBody>
          <a:bodyPr>
            <a:normAutofit/>
          </a:bodyPr>
          <a:lstStyle/>
          <a:p>
            <a:pPr marL="0" indent="0">
              <a:buNone/>
            </a:pPr>
            <a:r>
              <a:rPr lang="cs-CZ" b="1" dirty="0" err="1">
                <a:highlight>
                  <a:srgbClr val="00FF00"/>
                </a:highlight>
              </a:rPr>
              <a:t>Performativita</a:t>
            </a:r>
            <a:r>
              <a:rPr lang="cs-CZ" b="1" dirty="0">
                <a:highlight>
                  <a:srgbClr val="00FF00"/>
                </a:highlight>
              </a:rPr>
              <a:t> performance</a:t>
            </a:r>
          </a:p>
          <a:p>
            <a:pPr marL="0" indent="0">
              <a:buNone/>
            </a:pPr>
            <a:r>
              <a:rPr lang="cs-CZ" sz="2400" b="1" dirty="0" err="1">
                <a:highlight>
                  <a:srgbClr val="00FFFF"/>
                </a:highlight>
              </a:rPr>
              <a:t>Reenactments</a:t>
            </a:r>
            <a:r>
              <a:rPr lang="cs-CZ" sz="2400" b="1" dirty="0">
                <a:highlight>
                  <a:srgbClr val="00FFFF"/>
                </a:highlight>
              </a:rPr>
              <a:t> jako mediální umění</a:t>
            </a:r>
          </a:p>
          <a:p>
            <a:pPr marL="0" indent="0">
              <a:buNone/>
            </a:pPr>
            <a:r>
              <a:rPr lang="cs-CZ" sz="2400" dirty="0"/>
              <a:t>Peter </a:t>
            </a:r>
            <a:r>
              <a:rPr lang="cs-CZ" sz="2400" dirty="0" err="1"/>
              <a:t>Weibel</a:t>
            </a:r>
            <a:r>
              <a:rPr lang="cs-CZ" sz="2400" dirty="0"/>
              <a:t>: </a:t>
            </a:r>
            <a:r>
              <a:rPr lang="cs-CZ" sz="2400" dirty="0" err="1"/>
              <a:t>Reenactments</a:t>
            </a:r>
            <a:r>
              <a:rPr lang="cs-CZ" sz="2400" dirty="0"/>
              <a:t> a reference místo reprezentace v současném mediálním umění.</a:t>
            </a:r>
          </a:p>
          <a:p>
            <a:pPr marL="0" indent="0">
              <a:buNone/>
            </a:pPr>
            <a:endParaRPr lang="cs-CZ" sz="2400" dirty="0"/>
          </a:p>
        </p:txBody>
      </p:sp>
      <p:pic>
        <p:nvPicPr>
          <p:cNvPr id="4" name="Obrázek 3">
            <a:extLst>
              <a:ext uri="{FF2B5EF4-FFF2-40B4-BE49-F238E27FC236}">
                <a16:creationId xmlns:a16="http://schemas.microsoft.com/office/drawing/2014/main" id="{91F06CC4-176A-EC8E-5C1A-D4D4548A8700}"/>
              </a:ext>
            </a:extLst>
          </p:cNvPr>
          <p:cNvPicPr>
            <a:picLocks noChangeAspect="1"/>
          </p:cNvPicPr>
          <p:nvPr/>
        </p:nvPicPr>
        <p:blipFill>
          <a:blip r:embed="rId2"/>
          <a:stretch>
            <a:fillRect/>
          </a:stretch>
        </p:blipFill>
        <p:spPr>
          <a:xfrm>
            <a:off x="813758" y="4439068"/>
            <a:ext cx="1820779" cy="2138357"/>
          </a:xfrm>
          <a:prstGeom prst="rect">
            <a:avLst/>
          </a:prstGeom>
        </p:spPr>
      </p:pic>
      <p:pic>
        <p:nvPicPr>
          <p:cNvPr id="5" name="Obrázek 4">
            <a:extLst>
              <a:ext uri="{FF2B5EF4-FFF2-40B4-BE49-F238E27FC236}">
                <a16:creationId xmlns:a16="http://schemas.microsoft.com/office/drawing/2014/main" id="{84CE87A5-E758-36F9-4D3F-CFDC4C8DC85B}"/>
              </a:ext>
            </a:extLst>
          </p:cNvPr>
          <p:cNvPicPr>
            <a:picLocks noChangeAspect="1"/>
          </p:cNvPicPr>
          <p:nvPr/>
        </p:nvPicPr>
        <p:blipFill>
          <a:blip r:embed="rId3"/>
          <a:stretch>
            <a:fillRect/>
          </a:stretch>
        </p:blipFill>
        <p:spPr>
          <a:xfrm>
            <a:off x="6424863" y="2343151"/>
            <a:ext cx="5859379" cy="4394534"/>
          </a:xfrm>
          <a:prstGeom prst="rect">
            <a:avLst/>
          </a:prstGeom>
        </p:spPr>
      </p:pic>
      <p:pic>
        <p:nvPicPr>
          <p:cNvPr id="6" name="Obrázek 5">
            <a:extLst>
              <a:ext uri="{FF2B5EF4-FFF2-40B4-BE49-F238E27FC236}">
                <a16:creationId xmlns:a16="http://schemas.microsoft.com/office/drawing/2014/main" id="{F0EA6EA5-B842-70A2-94F6-90B063FC41FE}"/>
              </a:ext>
            </a:extLst>
          </p:cNvPr>
          <p:cNvPicPr>
            <a:picLocks noChangeAspect="1"/>
          </p:cNvPicPr>
          <p:nvPr/>
        </p:nvPicPr>
        <p:blipFill>
          <a:blip r:embed="rId4"/>
          <a:stretch>
            <a:fillRect/>
          </a:stretch>
        </p:blipFill>
        <p:spPr>
          <a:xfrm>
            <a:off x="3247296" y="3647573"/>
            <a:ext cx="3177567" cy="3090111"/>
          </a:xfrm>
          <a:prstGeom prst="rect">
            <a:avLst/>
          </a:prstGeom>
        </p:spPr>
      </p:pic>
    </p:spTree>
    <p:extLst>
      <p:ext uri="{BB962C8B-B14F-4D97-AF65-F5344CB8AC3E}">
        <p14:creationId xmlns:p14="http://schemas.microsoft.com/office/powerpoint/2010/main" val="2660222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err="1">
                <a:highlight>
                  <a:srgbClr val="FFFF00"/>
                </a:highlight>
                <a:latin typeface="+mn-lt"/>
              </a:rPr>
              <a:t>Memory</a:t>
            </a:r>
            <a:r>
              <a:rPr lang="cs-CZ" sz="4000" b="1" dirty="0">
                <a:highlight>
                  <a:srgbClr val="FFFF00"/>
                </a:highlight>
                <a:latin typeface="+mn-lt"/>
              </a:rPr>
              <a:t> </a:t>
            </a:r>
            <a:r>
              <a:rPr lang="cs-CZ" sz="4000" b="1" dirty="0" err="1">
                <a:highlight>
                  <a:srgbClr val="FFFF00"/>
                </a:highlight>
                <a:latin typeface="+mn-lt"/>
              </a:rPr>
              <a:t>Theatre</a:t>
            </a:r>
            <a:r>
              <a:rPr lang="cs-CZ" sz="4000" b="1" dirty="0">
                <a:highlight>
                  <a:srgbClr val="FFFF00"/>
                </a:highlight>
                <a:latin typeface="+mn-lt"/>
              </a:rPr>
              <a:t> 2</a:t>
            </a:r>
            <a:br>
              <a:rPr lang="cs-CZ" sz="4000" b="1" dirty="0">
                <a:highlight>
                  <a:srgbClr val="FFFF00"/>
                </a:highlight>
                <a:latin typeface="+mn-lt"/>
              </a:rPr>
            </a:br>
            <a:r>
              <a:rPr lang="cs-CZ" sz="4000" b="1" dirty="0">
                <a:highlight>
                  <a:srgbClr val="FFFF00"/>
                </a:highlight>
                <a:latin typeface="+mn-lt"/>
              </a:rPr>
              <a:t>Nová historie / krize dokumentu / </a:t>
            </a:r>
            <a:r>
              <a:rPr lang="cs-CZ" sz="4000" b="1" dirty="0" err="1">
                <a:highlight>
                  <a:srgbClr val="FFFF00"/>
                </a:highlight>
                <a:latin typeface="+mn-lt"/>
              </a:rPr>
              <a:t>reenactment</a:t>
            </a:r>
            <a:endParaRPr lang="cs-CZ" sz="4000" b="1" dirty="0">
              <a:highlight>
                <a:srgbClr val="FFFF00"/>
              </a:highlight>
              <a:latin typeface="+mn-lt"/>
            </a:endParaRPr>
          </a:p>
        </p:txBody>
      </p:sp>
      <p:sp>
        <p:nvSpPr>
          <p:cNvPr id="3" name="Zástupný symbol pro obsah 2"/>
          <p:cNvSpPr>
            <a:spLocks noGrp="1"/>
          </p:cNvSpPr>
          <p:nvPr>
            <p:ph idx="1"/>
          </p:nvPr>
        </p:nvSpPr>
        <p:spPr>
          <a:xfrm>
            <a:off x="813758" y="1894637"/>
            <a:ext cx="4452723" cy="4351338"/>
          </a:xfrm>
        </p:spPr>
        <p:txBody>
          <a:bodyPr>
            <a:normAutofit/>
          </a:bodyPr>
          <a:lstStyle/>
          <a:p>
            <a:pPr marL="0" indent="0">
              <a:buNone/>
            </a:pPr>
            <a:r>
              <a:rPr lang="cs-CZ" b="1" dirty="0" err="1">
                <a:highlight>
                  <a:srgbClr val="00FF00"/>
                </a:highlight>
              </a:rPr>
              <a:t>Performativita</a:t>
            </a:r>
            <a:r>
              <a:rPr lang="cs-CZ" b="1" dirty="0">
                <a:highlight>
                  <a:srgbClr val="00FF00"/>
                </a:highlight>
              </a:rPr>
              <a:t> performance</a:t>
            </a:r>
          </a:p>
          <a:p>
            <a:pPr marL="0" indent="0">
              <a:buNone/>
            </a:pPr>
            <a:r>
              <a:rPr lang="cs-CZ" sz="2400" b="1" dirty="0" err="1">
                <a:highlight>
                  <a:srgbClr val="00FFFF"/>
                </a:highlight>
              </a:rPr>
              <a:t>Reeanctments</a:t>
            </a:r>
            <a:r>
              <a:rPr lang="cs-CZ" sz="2400" b="1" dirty="0">
                <a:highlight>
                  <a:srgbClr val="00FFFF"/>
                </a:highlight>
              </a:rPr>
              <a:t> a estetika šoku</a:t>
            </a:r>
          </a:p>
          <a:p>
            <a:pPr marL="0" indent="0">
              <a:buNone/>
            </a:pPr>
            <a:r>
              <a:rPr lang="cs-CZ" sz="2400" dirty="0" err="1"/>
              <a:t>Hall</a:t>
            </a:r>
            <a:r>
              <a:rPr lang="cs-CZ" sz="2400" dirty="0"/>
              <a:t> </a:t>
            </a:r>
            <a:r>
              <a:rPr lang="cs-CZ" sz="2400" dirty="0" err="1"/>
              <a:t>Foster</a:t>
            </a:r>
            <a:r>
              <a:rPr lang="cs-CZ" sz="2400" dirty="0"/>
              <a:t>: </a:t>
            </a:r>
            <a:r>
              <a:rPr lang="cs-CZ" sz="2400" dirty="0" err="1"/>
              <a:t>Reenactments</a:t>
            </a:r>
            <a:r>
              <a:rPr lang="cs-CZ" sz="2400" dirty="0"/>
              <a:t> a teorie „odložené akce“ (estetika traumatu vs. estetika šoku)</a:t>
            </a:r>
          </a:p>
        </p:txBody>
      </p:sp>
      <p:pic>
        <p:nvPicPr>
          <p:cNvPr id="4" name="Obrázek 3">
            <a:extLst>
              <a:ext uri="{FF2B5EF4-FFF2-40B4-BE49-F238E27FC236}">
                <a16:creationId xmlns:a16="http://schemas.microsoft.com/office/drawing/2014/main" id="{3006D077-FCED-EF2E-FCA3-42737A8C7568}"/>
              </a:ext>
            </a:extLst>
          </p:cNvPr>
          <p:cNvPicPr>
            <a:picLocks noChangeAspect="1"/>
          </p:cNvPicPr>
          <p:nvPr/>
        </p:nvPicPr>
        <p:blipFill>
          <a:blip r:embed="rId2"/>
          <a:stretch>
            <a:fillRect/>
          </a:stretch>
        </p:blipFill>
        <p:spPr>
          <a:xfrm>
            <a:off x="5444367" y="1894636"/>
            <a:ext cx="6305680" cy="4351337"/>
          </a:xfrm>
          <a:prstGeom prst="rect">
            <a:avLst/>
          </a:prstGeom>
        </p:spPr>
      </p:pic>
    </p:spTree>
    <p:extLst>
      <p:ext uri="{BB962C8B-B14F-4D97-AF65-F5344CB8AC3E}">
        <p14:creationId xmlns:p14="http://schemas.microsoft.com/office/powerpoint/2010/main" val="749189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B29DDF-EFBB-4239-B201-E9B84873FA85}"/>
              </a:ext>
            </a:extLst>
          </p:cNvPr>
          <p:cNvSpPr>
            <a:spLocks noGrp="1"/>
          </p:cNvSpPr>
          <p:nvPr>
            <p:ph type="title"/>
          </p:nvPr>
        </p:nvSpPr>
        <p:spPr/>
        <p:txBody>
          <a:bodyPr/>
          <a:lstStyle/>
          <a:p>
            <a:r>
              <a:rPr lang="en-GB" b="1" dirty="0">
                <a:highlight>
                  <a:srgbClr val="FFFF00"/>
                </a:highlight>
                <a:latin typeface="+mn-lt"/>
              </a:rPr>
              <a:t>Q&amp;A</a:t>
            </a:r>
            <a:endParaRPr lang="cs-CZ" b="1" dirty="0">
              <a:highlight>
                <a:srgbClr val="FFFF00"/>
              </a:highlight>
              <a:latin typeface="+mn-lt"/>
            </a:endParaRPr>
          </a:p>
        </p:txBody>
      </p:sp>
      <p:sp>
        <p:nvSpPr>
          <p:cNvPr id="3" name="Zástupný obsah 2">
            <a:extLst>
              <a:ext uri="{FF2B5EF4-FFF2-40B4-BE49-F238E27FC236}">
                <a16:creationId xmlns:a16="http://schemas.microsoft.com/office/drawing/2014/main" id="{654B0236-40A3-0859-6834-C8FD21CB8D1A}"/>
              </a:ext>
            </a:extLst>
          </p:cNvPr>
          <p:cNvSpPr>
            <a:spLocks noGrp="1"/>
          </p:cNvSpPr>
          <p:nvPr>
            <p:ph idx="1"/>
          </p:nvPr>
        </p:nvSpPr>
        <p:spPr/>
        <p:txBody>
          <a:bodyPr/>
          <a:lstStyle/>
          <a:p>
            <a:pPr marL="0" indent="0">
              <a:buNone/>
            </a:pPr>
            <a:r>
              <a:rPr lang="en-GB" b="1" dirty="0"/>
              <a:t>Co je to </a:t>
            </a:r>
            <a:r>
              <a:rPr lang="en-GB" b="1" dirty="0">
                <a:highlight>
                  <a:srgbClr val="00FF00"/>
                </a:highlight>
              </a:rPr>
              <a:t>reenactment?</a:t>
            </a:r>
          </a:p>
          <a:p>
            <a:pPr marL="0" indent="0">
              <a:buNone/>
            </a:pPr>
            <a:endParaRPr lang="en-GB" dirty="0"/>
          </a:p>
          <a:p>
            <a:pPr marL="0" indent="0">
              <a:buNone/>
            </a:pPr>
            <a:r>
              <a:rPr lang="en-GB" b="1" dirty="0"/>
              <a:t>Jak</a:t>
            </a:r>
            <a:r>
              <a:rPr lang="cs-CZ" b="1" dirty="0"/>
              <a:t> se uplatňuje </a:t>
            </a:r>
            <a:r>
              <a:rPr lang="cs-CZ" b="1" dirty="0" err="1">
                <a:highlight>
                  <a:srgbClr val="00FF00"/>
                </a:highlight>
              </a:rPr>
              <a:t>reenactment</a:t>
            </a:r>
            <a:r>
              <a:rPr lang="cs-CZ" b="1" dirty="0">
                <a:highlight>
                  <a:srgbClr val="00FF00"/>
                </a:highlight>
              </a:rPr>
              <a:t> v oblasti umění?</a:t>
            </a:r>
          </a:p>
          <a:p>
            <a:pPr marL="0" indent="0">
              <a:buNone/>
            </a:pPr>
            <a:endParaRPr lang="cs-CZ" b="1" dirty="0"/>
          </a:p>
          <a:p>
            <a:pPr marL="0" indent="0">
              <a:buNone/>
            </a:pPr>
            <a:r>
              <a:rPr lang="cs-CZ" b="1" dirty="0"/>
              <a:t>Jaké pojetí </a:t>
            </a:r>
            <a:r>
              <a:rPr lang="cs-CZ" b="1" dirty="0" err="1">
                <a:highlight>
                  <a:srgbClr val="00FF00"/>
                </a:highlight>
              </a:rPr>
              <a:t>reenactments</a:t>
            </a:r>
            <a:r>
              <a:rPr lang="cs-CZ" b="1" dirty="0">
                <a:highlight>
                  <a:srgbClr val="00FF00"/>
                </a:highlight>
              </a:rPr>
              <a:t> najdeme u M. </a:t>
            </a:r>
            <a:r>
              <a:rPr lang="cs-CZ" b="1" dirty="0" err="1">
                <a:highlight>
                  <a:srgbClr val="00FF00"/>
                </a:highlight>
              </a:rPr>
              <a:t>Abramovič</a:t>
            </a:r>
            <a:r>
              <a:rPr lang="cs-CZ" b="1" dirty="0">
                <a:highlight>
                  <a:srgbClr val="00FF00"/>
                </a:highlight>
              </a:rPr>
              <a:t>?</a:t>
            </a:r>
          </a:p>
          <a:p>
            <a:pPr marL="0" indent="0">
              <a:buNone/>
            </a:pPr>
            <a:endParaRPr lang="cs-CZ" b="1" dirty="0"/>
          </a:p>
          <a:p>
            <a:pPr marL="0" indent="0">
              <a:buNone/>
            </a:pPr>
            <a:r>
              <a:rPr lang="cs-CZ" b="1" dirty="0"/>
              <a:t>Jaké pojetí </a:t>
            </a:r>
            <a:r>
              <a:rPr lang="cs-CZ" b="1" dirty="0" err="1">
                <a:highlight>
                  <a:srgbClr val="00FF00"/>
                </a:highlight>
              </a:rPr>
              <a:t>reenactments</a:t>
            </a:r>
            <a:r>
              <a:rPr lang="cs-CZ" b="1" dirty="0">
                <a:highlight>
                  <a:srgbClr val="00FF00"/>
                </a:highlight>
              </a:rPr>
              <a:t> najdeme u B. Klímové?</a:t>
            </a:r>
          </a:p>
          <a:p>
            <a:pPr marL="0" indent="0">
              <a:buNone/>
            </a:pPr>
            <a:endParaRPr lang="cs-CZ" dirty="0"/>
          </a:p>
          <a:p>
            <a:pPr marL="0" indent="0">
              <a:buNone/>
            </a:pPr>
            <a:endParaRPr lang="cs-CZ"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336507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718318"/>
          </a:xfrm>
        </p:spPr>
        <p:txBody>
          <a:bodyPr>
            <a:normAutofit fontScale="90000"/>
          </a:bodyPr>
          <a:lstStyle/>
          <a:p>
            <a:r>
              <a:rPr lang="cs-CZ" sz="4000" b="1" dirty="0">
                <a:highlight>
                  <a:srgbClr val="FFFF00"/>
                </a:highlight>
                <a:latin typeface="+mn-lt"/>
              </a:rPr>
              <a:t>PAMĚŤ </a:t>
            </a:r>
            <a:br>
              <a:rPr lang="cs-CZ" sz="4000" b="1" dirty="0">
                <a:highlight>
                  <a:srgbClr val="FFFF00"/>
                </a:highlight>
                <a:latin typeface="+mn-lt"/>
              </a:rPr>
            </a:br>
            <a:r>
              <a:rPr lang="cs-CZ" sz="40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a:xfrm>
            <a:off x="838200" y="2083443"/>
            <a:ext cx="10515600" cy="4351338"/>
          </a:xfrm>
        </p:spPr>
        <p:txBody>
          <a:bodyPr/>
          <a:lstStyle/>
          <a:p>
            <a:pPr marL="0" indent="0">
              <a:buNone/>
            </a:pPr>
            <a:r>
              <a:rPr lang="cs-CZ" b="1" dirty="0">
                <a:highlight>
                  <a:srgbClr val="00FF00"/>
                </a:highlight>
              </a:rPr>
              <a:t>Dva typy postmodernismu podle J. F. </a:t>
            </a:r>
            <a:r>
              <a:rPr lang="cs-CZ" b="1" dirty="0" err="1">
                <a:highlight>
                  <a:srgbClr val="00FF00"/>
                </a:highlight>
              </a:rPr>
              <a:t>Lyotarda</a:t>
            </a:r>
            <a:endParaRPr lang="cs-CZ" b="1" dirty="0">
              <a:highlight>
                <a:srgbClr val="00FF00"/>
              </a:highlight>
            </a:endParaRPr>
          </a:p>
          <a:p>
            <a:pPr marL="457200" lvl="1" indent="0">
              <a:buNone/>
            </a:pPr>
            <a:r>
              <a:rPr lang="cs-CZ" b="1" dirty="0">
                <a:highlight>
                  <a:srgbClr val="00FFFF"/>
                </a:highlight>
              </a:rPr>
              <a:t>Populární p.</a:t>
            </a:r>
          </a:p>
          <a:p>
            <a:pPr marL="457200" lvl="1" indent="0">
              <a:buNone/>
            </a:pPr>
            <a:r>
              <a:rPr lang="cs-CZ" dirty="0"/>
              <a:t>Charakterizován jako </a:t>
            </a:r>
            <a:r>
              <a:rPr lang="cs-CZ" b="1" dirty="0"/>
              <a:t>pastiš</a:t>
            </a:r>
            <a:r>
              <a:rPr lang="cs-CZ" dirty="0"/>
              <a:t> (z </a:t>
            </a:r>
            <a:r>
              <a:rPr lang="cs-CZ" dirty="0" err="1"/>
              <a:t>ital</a:t>
            </a:r>
            <a:r>
              <a:rPr lang="cs-CZ" dirty="0"/>
              <a:t>. pasticcio): tj. spojení různých prvků (asambláž, koláž, montáž, remix, samplování, riffy) – tzn. eklektický, heterogenní, brakový p.</a:t>
            </a:r>
          </a:p>
          <a:p>
            <a:pPr marL="457200" lvl="1" indent="0">
              <a:buNone/>
            </a:pPr>
            <a:endParaRPr lang="cs-CZ" b="1" dirty="0"/>
          </a:p>
          <a:p>
            <a:pPr marL="457200" lvl="1" indent="0">
              <a:buNone/>
            </a:pPr>
            <a:r>
              <a:rPr lang="cs-CZ" b="1" dirty="0">
                <a:highlight>
                  <a:srgbClr val="00FFFF"/>
                </a:highlight>
              </a:rPr>
              <a:t>Kritický p.</a:t>
            </a:r>
          </a:p>
          <a:p>
            <a:pPr marL="457200" lvl="1" indent="0">
              <a:buNone/>
            </a:pPr>
            <a:r>
              <a:rPr lang="cs-CZ" dirty="0"/>
              <a:t>Zpochybnění modernistického projektu emancipace lidstva, zpochybnění všech velkých vyprávění. Pozornost se obrací k individuálním příběhům – k literární a umělecké tvorbě, jako výrazu pro nejosobnější zkušenost jedince. </a:t>
            </a:r>
          </a:p>
          <a:p>
            <a:pPr marL="0" indent="0">
              <a:buNone/>
            </a:pPr>
            <a:r>
              <a:rPr lang="cs-CZ" dirty="0"/>
              <a:t>	</a:t>
            </a:r>
          </a:p>
        </p:txBody>
      </p:sp>
    </p:spTree>
    <p:extLst>
      <p:ext uri="{BB962C8B-B14F-4D97-AF65-F5344CB8AC3E}">
        <p14:creationId xmlns:p14="http://schemas.microsoft.com/office/powerpoint/2010/main" val="1932026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Nová </a:t>
            </a:r>
            <a:r>
              <a:rPr lang="cs-CZ" sz="4000" b="1" dirty="0" err="1"/>
              <a:t>historie_krize</a:t>
            </a:r>
            <a:r>
              <a:rPr lang="cs-CZ" sz="4000" b="1" dirty="0"/>
              <a:t> </a:t>
            </a:r>
            <a:r>
              <a:rPr lang="cs-CZ" sz="4000" b="1" dirty="0" err="1"/>
              <a:t>dokumentu_reenactment</a:t>
            </a:r>
            <a:endParaRPr lang="cs-CZ" sz="4000" b="1" dirty="0"/>
          </a:p>
        </p:txBody>
      </p:sp>
      <p:sp>
        <p:nvSpPr>
          <p:cNvPr id="3" name="Zástupný symbol pro obsah 2"/>
          <p:cNvSpPr>
            <a:spLocks noGrp="1"/>
          </p:cNvSpPr>
          <p:nvPr>
            <p:ph idx="1"/>
          </p:nvPr>
        </p:nvSpPr>
        <p:spPr/>
        <p:txBody>
          <a:bodyPr/>
          <a:lstStyle/>
          <a:p>
            <a:r>
              <a:rPr lang="cs-CZ" dirty="0"/>
              <a:t>M. </a:t>
            </a:r>
            <a:r>
              <a:rPr lang="cs-CZ" dirty="0" err="1"/>
              <a:t>Foucault</a:t>
            </a:r>
            <a:r>
              <a:rPr lang="cs-CZ" dirty="0"/>
              <a:t>. </a:t>
            </a:r>
            <a:r>
              <a:rPr lang="cs-CZ" i="1" dirty="0"/>
              <a:t>Archeologie vědění </a:t>
            </a:r>
            <a:r>
              <a:rPr lang="cs-CZ" dirty="0"/>
              <a:t>(1966) / formulace metodologie ´nové historie´)</a:t>
            </a:r>
          </a:p>
          <a:p>
            <a:pPr marL="0" indent="0">
              <a:buNone/>
            </a:pPr>
            <a:r>
              <a:rPr lang="cs-CZ" sz="2000" dirty="0"/>
              <a:t>(klíčové pojmy: diskurs, výpověď)</a:t>
            </a:r>
          </a:p>
          <a:p>
            <a:pPr marL="0" indent="0">
              <a:buNone/>
            </a:pPr>
            <a:endParaRPr lang="cs-CZ" sz="2400" dirty="0"/>
          </a:p>
          <a:p>
            <a:r>
              <a:rPr lang="cs-CZ" sz="2400" dirty="0"/>
              <a:t>Epistémé (myšlenkové nevědomí doby, paradigma)</a:t>
            </a:r>
          </a:p>
          <a:p>
            <a:r>
              <a:rPr lang="cs-CZ" sz="2400" dirty="0"/>
              <a:t>Diskurs (jako soubor různých výpovědí)</a:t>
            </a:r>
          </a:p>
          <a:p>
            <a:r>
              <a:rPr lang="cs-CZ" sz="2400" dirty="0"/>
              <a:t>Nediskursivní praxe</a:t>
            </a:r>
          </a:p>
          <a:p>
            <a:r>
              <a:rPr lang="cs-CZ" sz="2400" b="1" dirty="0"/>
              <a:t>Zproblematizování dokumentu</a:t>
            </a:r>
          </a:p>
          <a:p>
            <a:r>
              <a:rPr lang="cs-CZ" sz="2400" dirty="0"/>
              <a:t>Globální historie (kauzalita, analogie atd.) vs. všeobecná historie (rozdělení, hranice, porušení rovnováhy, posuny…)</a:t>
            </a:r>
          </a:p>
          <a:p>
            <a:pPr marL="0" indent="0">
              <a:buNone/>
            </a:pPr>
            <a:endParaRPr lang="cs-CZ" sz="2000" dirty="0"/>
          </a:p>
        </p:txBody>
      </p:sp>
    </p:spTree>
    <p:extLst>
      <p:ext uri="{BB962C8B-B14F-4D97-AF65-F5344CB8AC3E}">
        <p14:creationId xmlns:p14="http://schemas.microsoft.com/office/powerpoint/2010/main" val="2655119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Nová </a:t>
            </a:r>
            <a:r>
              <a:rPr lang="cs-CZ" sz="4000" b="1" dirty="0" err="1"/>
              <a:t>historie_krize</a:t>
            </a:r>
            <a:r>
              <a:rPr lang="cs-CZ" sz="4000" b="1" dirty="0"/>
              <a:t> </a:t>
            </a:r>
            <a:r>
              <a:rPr lang="cs-CZ" sz="4000" b="1" dirty="0" err="1"/>
              <a:t>dokumentu_reenactment</a:t>
            </a:r>
            <a:endParaRPr lang="cs-CZ" sz="4000" b="1" dirty="0"/>
          </a:p>
        </p:txBody>
      </p:sp>
      <p:sp>
        <p:nvSpPr>
          <p:cNvPr id="3" name="Zástupný symbol pro obsah 2"/>
          <p:cNvSpPr>
            <a:spLocks noGrp="1"/>
          </p:cNvSpPr>
          <p:nvPr>
            <p:ph idx="1"/>
          </p:nvPr>
        </p:nvSpPr>
        <p:spPr/>
        <p:txBody>
          <a:bodyPr/>
          <a:lstStyle/>
          <a:p>
            <a:r>
              <a:rPr lang="cs-CZ" dirty="0"/>
              <a:t>M. </a:t>
            </a:r>
            <a:r>
              <a:rPr lang="cs-CZ" dirty="0" err="1"/>
              <a:t>Foucault</a:t>
            </a:r>
            <a:r>
              <a:rPr lang="cs-CZ" dirty="0"/>
              <a:t>. </a:t>
            </a:r>
            <a:r>
              <a:rPr lang="cs-CZ" i="1" dirty="0"/>
              <a:t>Archeologie vědění </a:t>
            </a:r>
            <a:r>
              <a:rPr lang="cs-CZ" dirty="0"/>
              <a:t>(1966) / formulace metodologie ´nové historie´)</a:t>
            </a:r>
          </a:p>
          <a:p>
            <a:pPr marL="0" indent="0">
              <a:buNone/>
            </a:pPr>
            <a:r>
              <a:rPr lang="cs-CZ" sz="2000" dirty="0"/>
              <a:t>(klíčové pojmy: diskurs, výpověď)</a:t>
            </a:r>
          </a:p>
          <a:p>
            <a:pPr marL="0" indent="0">
              <a:buNone/>
            </a:pPr>
            <a:endParaRPr lang="cs-CZ" sz="2400" dirty="0"/>
          </a:p>
          <a:p>
            <a:r>
              <a:rPr lang="cs-CZ" sz="2400" b="1" dirty="0"/>
              <a:t>Výpověď vs. věty a tvrzení</a:t>
            </a:r>
          </a:p>
          <a:p>
            <a:pPr marL="0" indent="0">
              <a:buNone/>
            </a:pPr>
            <a:r>
              <a:rPr lang="cs-CZ" sz="2400" i="1" dirty="0"/>
              <a:t>„Dlouhou dubu jsem chodil brzy spát…“</a:t>
            </a:r>
          </a:p>
          <a:p>
            <a:pPr marL="0" indent="0">
              <a:buNone/>
            </a:pPr>
            <a:endParaRPr lang="cs-CZ" sz="2400" i="1" dirty="0"/>
          </a:p>
          <a:p>
            <a:r>
              <a:rPr lang="cs-CZ" sz="2400" b="1" dirty="0"/>
              <a:t>Od archeologie vědění ke genealogii</a:t>
            </a:r>
          </a:p>
        </p:txBody>
      </p:sp>
    </p:spTree>
    <p:extLst>
      <p:ext uri="{BB962C8B-B14F-4D97-AF65-F5344CB8AC3E}">
        <p14:creationId xmlns:p14="http://schemas.microsoft.com/office/powerpoint/2010/main" val="1581565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Nová </a:t>
            </a:r>
            <a:r>
              <a:rPr lang="cs-CZ" sz="4000" b="1" dirty="0" err="1"/>
              <a:t>historie_krize</a:t>
            </a:r>
            <a:r>
              <a:rPr lang="cs-CZ" sz="4000" b="1" dirty="0"/>
              <a:t> </a:t>
            </a:r>
            <a:r>
              <a:rPr lang="cs-CZ" sz="4000" b="1" dirty="0" err="1"/>
              <a:t>dokumentu_reenactment</a:t>
            </a:r>
            <a:endParaRPr lang="cs-CZ" sz="4000" b="1" dirty="0"/>
          </a:p>
        </p:txBody>
      </p:sp>
      <p:sp>
        <p:nvSpPr>
          <p:cNvPr id="3" name="Zástupný symbol pro obsah 2"/>
          <p:cNvSpPr>
            <a:spLocks noGrp="1"/>
          </p:cNvSpPr>
          <p:nvPr>
            <p:ph idx="1"/>
          </p:nvPr>
        </p:nvSpPr>
        <p:spPr>
          <a:xfrm>
            <a:off x="813758" y="1894637"/>
            <a:ext cx="10515600" cy="4351338"/>
          </a:xfrm>
        </p:spPr>
        <p:txBody>
          <a:bodyPr/>
          <a:lstStyle/>
          <a:p>
            <a:r>
              <a:rPr lang="cs-CZ" b="1" dirty="0"/>
              <a:t>Archeologie médií </a:t>
            </a:r>
            <a:r>
              <a:rPr lang="cs-CZ" dirty="0"/>
              <a:t>(</a:t>
            </a:r>
            <a:r>
              <a:rPr lang="cs-CZ" dirty="0" err="1"/>
              <a:t>Erkki</a:t>
            </a:r>
            <a:r>
              <a:rPr lang="cs-CZ" dirty="0"/>
              <a:t> </a:t>
            </a:r>
            <a:r>
              <a:rPr lang="cs-CZ" dirty="0" err="1"/>
              <a:t>Huhtamo</a:t>
            </a:r>
            <a:r>
              <a:rPr lang="cs-CZ" dirty="0"/>
              <a:t> a další)</a:t>
            </a:r>
          </a:p>
          <a:p>
            <a:pPr marL="0" indent="0">
              <a:buNone/>
            </a:pPr>
            <a:r>
              <a:rPr lang="cs-CZ" sz="2400" dirty="0"/>
              <a:t>(klíčové pojmy: </a:t>
            </a:r>
            <a:r>
              <a:rPr lang="cs-CZ" sz="2400" dirty="0" err="1"/>
              <a:t>topoi</a:t>
            </a:r>
            <a:r>
              <a:rPr lang="cs-CZ" sz="2400" dirty="0"/>
              <a:t>/</a:t>
            </a:r>
            <a:r>
              <a:rPr lang="cs-CZ" sz="2400" dirty="0" err="1"/>
              <a:t>topos</a:t>
            </a:r>
            <a:r>
              <a:rPr lang="cs-CZ" sz="2400" dirty="0"/>
              <a:t>, médium jako diskursivní objekt)</a:t>
            </a:r>
          </a:p>
          <a:p>
            <a:r>
              <a:rPr lang="cs-CZ" i="1" dirty="0"/>
              <a:t>„Archeologie nespočívá v pátrání po objevech; a zůstává netečná k onomu momentu (dojemnému, to přiznávám), kdy se někdo poprvé přesvědčil o nějaké pravdě; nesnaží se o navrácení světla těchto slavnostních úsvitů. Nikoli však proto, aby se zabývala průměrnými fenomény mínění a šedí toho, co mohl v nějaké době kdokoli na světě opakovat. Zkoumá texty […významných vědců…] nikoli proto, aby sestavila seznam svatých zakladatelů; ukazuje pravidelnost diskursivní praxe.“ </a:t>
            </a:r>
            <a:r>
              <a:rPr lang="cs-CZ" dirty="0"/>
              <a:t>(M. </a:t>
            </a:r>
            <a:r>
              <a:rPr lang="cs-CZ" dirty="0" err="1"/>
              <a:t>Foucault</a:t>
            </a:r>
            <a:r>
              <a:rPr lang="cs-CZ" dirty="0"/>
              <a:t>, AV, s. 218-219) </a:t>
            </a:r>
          </a:p>
          <a:p>
            <a:endParaRPr lang="cs-CZ" dirty="0"/>
          </a:p>
        </p:txBody>
      </p:sp>
    </p:spTree>
    <p:extLst>
      <p:ext uri="{BB962C8B-B14F-4D97-AF65-F5344CB8AC3E}">
        <p14:creationId xmlns:p14="http://schemas.microsoft.com/office/powerpoint/2010/main" val="1959637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741467"/>
          </a:xfrm>
        </p:spPr>
        <p:txBody>
          <a:bodyPr>
            <a:normAutofit fontScale="90000"/>
          </a:bodyPr>
          <a:lstStyle/>
          <a:p>
            <a:r>
              <a:rPr lang="cs-CZ" sz="4000" b="1" dirty="0">
                <a:highlight>
                  <a:srgbClr val="FFFF00"/>
                </a:highlight>
                <a:latin typeface="+mn-lt"/>
              </a:rPr>
              <a:t>PAMĚŤ </a:t>
            </a:r>
            <a:br>
              <a:rPr lang="cs-CZ" sz="4000" b="1" dirty="0">
                <a:highlight>
                  <a:srgbClr val="FFFF00"/>
                </a:highlight>
                <a:latin typeface="+mn-lt"/>
              </a:rPr>
            </a:br>
            <a:r>
              <a:rPr lang="cs-CZ" sz="40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p:txBody>
          <a:bodyPr/>
          <a:lstStyle/>
          <a:p>
            <a:pPr marL="0" indent="0">
              <a:buNone/>
            </a:pPr>
            <a:r>
              <a:rPr lang="cs-CZ" sz="3200" b="1" dirty="0">
                <a:highlight>
                  <a:srgbClr val="00FF00"/>
                </a:highlight>
              </a:rPr>
              <a:t>Paměť, individuální a kolektivní	</a:t>
            </a:r>
          </a:p>
          <a:p>
            <a:pPr marL="0" indent="0" algn="just">
              <a:buNone/>
            </a:pPr>
            <a:r>
              <a:rPr lang="cs-CZ" sz="2400" b="1" dirty="0">
                <a:highlight>
                  <a:srgbClr val="00FFFF"/>
                </a:highlight>
              </a:rPr>
              <a:t>Zájem o minulost/paměť: </a:t>
            </a:r>
            <a:r>
              <a:rPr lang="cs-CZ" sz="2400" dirty="0"/>
              <a:t>*80., </a:t>
            </a:r>
            <a:r>
              <a:rPr lang="cs-CZ" sz="2400" b="1" dirty="0"/>
              <a:t>90. léta 20. stol. </a:t>
            </a:r>
          </a:p>
          <a:p>
            <a:pPr marL="0" indent="0" algn="just">
              <a:buNone/>
            </a:pPr>
            <a:r>
              <a:rPr lang="cs-CZ" sz="2400" b="1" dirty="0">
                <a:highlight>
                  <a:srgbClr val="00FFFF"/>
                </a:highlight>
              </a:rPr>
              <a:t>Paměť je transdisciplinární výzkumný problém</a:t>
            </a:r>
            <a:r>
              <a:rPr lang="cs-CZ" sz="2400" dirty="0"/>
              <a:t>, zahrnuje neurologii, lékařství, psychologii, stejně jako literární vědu, kulturní studia a politologii. </a:t>
            </a:r>
          </a:p>
          <a:p>
            <a:pPr marL="0" indent="0" algn="just">
              <a:buNone/>
            </a:pPr>
            <a:r>
              <a:rPr lang="cs-CZ" sz="2400" dirty="0"/>
              <a:t>Zájem o minulost a paměť má různé podoby: Je </a:t>
            </a:r>
            <a:r>
              <a:rPr lang="cs-CZ" sz="2400" b="1" dirty="0">
                <a:highlight>
                  <a:srgbClr val="00FFFF"/>
                </a:highlight>
              </a:rPr>
              <a:t>důsledkem krize velkých vyprávění </a:t>
            </a:r>
            <a:r>
              <a:rPr lang="cs-CZ" sz="2400" dirty="0"/>
              <a:t>(viz </a:t>
            </a:r>
            <a:r>
              <a:rPr lang="cs-CZ" sz="2400" dirty="0" err="1"/>
              <a:t>Lyotard</a:t>
            </a:r>
            <a:r>
              <a:rPr lang="cs-CZ" sz="2400" dirty="0"/>
              <a:t> a postmoderna) a mezi jeho projevy řadíme i </a:t>
            </a:r>
            <a:r>
              <a:rPr lang="cs-CZ" sz="2400" b="1" dirty="0">
                <a:highlight>
                  <a:srgbClr val="00FFFF"/>
                </a:highlight>
              </a:rPr>
              <a:t>retro-nostalgii v hudbě, módě a estetice</a:t>
            </a:r>
            <a:r>
              <a:rPr lang="cs-CZ" sz="2400" dirty="0"/>
              <a:t>. </a:t>
            </a:r>
          </a:p>
          <a:p>
            <a:pPr marL="0" indent="0" algn="just">
              <a:buNone/>
            </a:pPr>
            <a:endParaRPr lang="cs-CZ" b="1" dirty="0"/>
          </a:p>
        </p:txBody>
      </p:sp>
    </p:spTree>
    <p:extLst>
      <p:ext uri="{BB962C8B-B14F-4D97-AF65-F5344CB8AC3E}">
        <p14:creationId xmlns:p14="http://schemas.microsoft.com/office/powerpoint/2010/main" val="2627987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b="1" dirty="0">
                <a:highlight>
                  <a:srgbClr val="FFFF00"/>
                </a:highlight>
                <a:latin typeface="+mn-lt"/>
              </a:rPr>
              <a:t>PAMĚŤ </a:t>
            </a:r>
            <a:br>
              <a:rPr lang="cs-CZ" sz="4000" b="1" dirty="0">
                <a:highlight>
                  <a:srgbClr val="FFFF00"/>
                </a:highlight>
                <a:latin typeface="+mn-lt"/>
              </a:rPr>
            </a:br>
            <a:r>
              <a:rPr lang="cs-CZ" sz="40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p:txBody>
          <a:bodyPr/>
          <a:lstStyle/>
          <a:p>
            <a:pPr marL="0" indent="0">
              <a:buNone/>
            </a:pPr>
            <a:r>
              <a:rPr lang="cs-CZ" b="1" dirty="0">
                <a:highlight>
                  <a:srgbClr val="00FF00"/>
                </a:highlight>
              </a:rPr>
              <a:t>Paměť , Individuální a kolektivní</a:t>
            </a:r>
            <a:r>
              <a:rPr lang="cs-CZ" b="1" dirty="0"/>
              <a:t>	</a:t>
            </a:r>
          </a:p>
          <a:p>
            <a:pPr marL="0" indent="0" algn="just">
              <a:buNone/>
            </a:pPr>
            <a:r>
              <a:rPr lang="cs-CZ" sz="2400" b="1" dirty="0"/>
              <a:t>4 důvody zájmu o paměť (A. </a:t>
            </a:r>
            <a:r>
              <a:rPr lang="cs-CZ" sz="2400" b="1" dirty="0" err="1"/>
              <a:t>Assmann</a:t>
            </a:r>
            <a:r>
              <a:rPr lang="cs-CZ" sz="2400" b="1" dirty="0"/>
              <a:t>)</a:t>
            </a:r>
          </a:p>
          <a:p>
            <a:pPr marL="0" indent="0" algn="just">
              <a:buNone/>
            </a:pPr>
            <a:endParaRPr lang="cs-CZ" sz="2400" b="1" dirty="0"/>
          </a:p>
          <a:p>
            <a:pPr marL="0" indent="0" algn="just">
              <a:buNone/>
            </a:pPr>
            <a:r>
              <a:rPr lang="cs-CZ" sz="2400" b="1" dirty="0">
                <a:highlight>
                  <a:srgbClr val="00FFFF"/>
                </a:highlight>
              </a:rPr>
              <a:t>1.) konec velkých vyprávění</a:t>
            </a:r>
          </a:p>
          <a:p>
            <a:pPr marL="0" indent="0" algn="just">
              <a:buNone/>
            </a:pPr>
            <a:r>
              <a:rPr lang="cs-CZ" sz="2400" b="1" dirty="0">
                <a:highlight>
                  <a:srgbClr val="00FFFF"/>
                </a:highlight>
              </a:rPr>
              <a:t>2.) </a:t>
            </a:r>
            <a:r>
              <a:rPr lang="cs-CZ" sz="2400" b="1" dirty="0" err="1">
                <a:highlight>
                  <a:srgbClr val="00FFFF"/>
                </a:highlight>
              </a:rPr>
              <a:t>postkoloniální</a:t>
            </a:r>
            <a:r>
              <a:rPr lang="cs-CZ" sz="2400" b="1" dirty="0">
                <a:highlight>
                  <a:srgbClr val="00FFFF"/>
                </a:highlight>
              </a:rPr>
              <a:t> situace</a:t>
            </a:r>
          </a:p>
          <a:p>
            <a:pPr marL="0" indent="0" algn="just">
              <a:buNone/>
            </a:pPr>
            <a:r>
              <a:rPr lang="cs-CZ" sz="2400" b="1" dirty="0">
                <a:highlight>
                  <a:srgbClr val="00FFFF"/>
                </a:highlight>
              </a:rPr>
              <a:t>3.) posttraumatická situace po Holocaustu a odchod generace svědků těchto traumat</a:t>
            </a:r>
          </a:p>
          <a:p>
            <a:pPr marL="0" indent="0" algn="just">
              <a:buNone/>
            </a:pPr>
            <a:r>
              <a:rPr lang="cs-CZ" sz="2400" b="1" dirty="0">
                <a:highlight>
                  <a:srgbClr val="00FFFF"/>
                </a:highlight>
              </a:rPr>
              <a:t>4.) digitální revoluce v ICT a změna statusu informace</a:t>
            </a:r>
          </a:p>
          <a:p>
            <a:pPr marL="0" indent="0" algn="just">
              <a:buNone/>
            </a:pPr>
            <a:r>
              <a:rPr lang="cs-CZ" b="1" dirty="0"/>
              <a:t>	</a:t>
            </a:r>
          </a:p>
        </p:txBody>
      </p:sp>
    </p:spTree>
    <p:extLst>
      <p:ext uri="{BB962C8B-B14F-4D97-AF65-F5344CB8AC3E}">
        <p14:creationId xmlns:p14="http://schemas.microsoft.com/office/powerpoint/2010/main" val="147116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729893"/>
          </a:xfrm>
        </p:spPr>
        <p:txBody>
          <a:bodyPr>
            <a:normAutofit fontScale="90000"/>
          </a:bodyPr>
          <a:lstStyle/>
          <a:p>
            <a:r>
              <a:rPr lang="cs-CZ" sz="3600" b="1" dirty="0">
                <a:highlight>
                  <a:srgbClr val="FFFF00"/>
                </a:highlight>
                <a:latin typeface="+mn-lt"/>
              </a:rPr>
              <a:t>PAMĚŤ </a:t>
            </a:r>
            <a:br>
              <a:rPr lang="cs-CZ" sz="3600" b="1" dirty="0">
                <a:highlight>
                  <a:srgbClr val="FFFF00"/>
                </a:highlight>
                <a:latin typeface="+mn-lt"/>
              </a:rPr>
            </a:br>
            <a:r>
              <a:rPr lang="cs-CZ" sz="36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p:txBody>
          <a:bodyPr/>
          <a:lstStyle/>
          <a:p>
            <a:pPr marL="0" indent="0">
              <a:buNone/>
            </a:pPr>
            <a:r>
              <a:rPr lang="cs-CZ" b="1" dirty="0">
                <a:highlight>
                  <a:srgbClr val="00FF00"/>
                </a:highlight>
              </a:rPr>
              <a:t>Paměť, Individuální a kolektivní</a:t>
            </a:r>
            <a:r>
              <a:rPr lang="cs-CZ" b="1" dirty="0"/>
              <a:t>	</a:t>
            </a:r>
          </a:p>
          <a:p>
            <a:pPr marL="0" indent="0" algn="just">
              <a:buNone/>
            </a:pPr>
            <a:r>
              <a:rPr lang="cs-CZ" sz="2400" b="1" dirty="0"/>
              <a:t>2 teze o paměti (A. </a:t>
            </a:r>
            <a:r>
              <a:rPr lang="cs-CZ" sz="2400" b="1" dirty="0" err="1"/>
              <a:t>Assmann</a:t>
            </a:r>
            <a:r>
              <a:rPr lang="cs-CZ" sz="2400" b="1" dirty="0"/>
              <a:t>)</a:t>
            </a:r>
          </a:p>
          <a:p>
            <a:pPr marL="0" indent="0" algn="just">
              <a:buNone/>
            </a:pPr>
            <a:r>
              <a:rPr lang="cs-CZ" sz="2400" b="1" dirty="0">
                <a:highlight>
                  <a:srgbClr val="00FFFF"/>
                </a:highlight>
              </a:rPr>
              <a:t>Individuální a kolektivní paměť se vzájemně ovlivňují</a:t>
            </a:r>
          </a:p>
          <a:p>
            <a:pPr marL="0" indent="0" algn="just">
              <a:buNone/>
            </a:pPr>
            <a:r>
              <a:rPr lang="cs-CZ" sz="2400" b="1" dirty="0">
                <a:highlight>
                  <a:srgbClr val="00FFFF"/>
                </a:highlight>
              </a:rPr>
              <a:t>Kolektivní paměť (M. </a:t>
            </a:r>
            <a:r>
              <a:rPr lang="cs-CZ" sz="2400" b="1" dirty="0" err="1">
                <a:highlight>
                  <a:srgbClr val="00FFFF"/>
                </a:highlight>
              </a:rPr>
              <a:t>Halbwachs</a:t>
            </a:r>
            <a:r>
              <a:rPr lang="cs-CZ" sz="2400" b="1" dirty="0">
                <a:highlight>
                  <a:srgbClr val="00FFFF"/>
                </a:highlight>
              </a:rPr>
              <a:t>, 1925) je příliš vágní pojem a je třeba jej revidovat.</a:t>
            </a:r>
          </a:p>
          <a:p>
            <a:pPr marL="0" indent="0" algn="just">
              <a:buNone/>
            </a:pPr>
            <a:endParaRPr lang="cs-CZ" sz="2400" b="1" dirty="0"/>
          </a:p>
        </p:txBody>
      </p:sp>
    </p:spTree>
    <p:extLst>
      <p:ext uri="{BB962C8B-B14F-4D97-AF65-F5344CB8AC3E}">
        <p14:creationId xmlns:p14="http://schemas.microsoft.com/office/powerpoint/2010/main" val="3315068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602571"/>
          </a:xfrm>
        </p:spPr>
        <p:txBody>
          <a:bodyPr>
            <a:normAutofit fontScale="90000"/>
          </a:bodyPr>
          <a:lstStyle/>
          <a:p>
            <a:r>
              <a:rPr lang="cs-CZ" sz="3600" b="1" dirty="0">
                <a:highlight>
                  <a:srgbClr val="FFFF00"/>
                </a:highlight>
                <a:latin typeface="+mn-lt"/>
              </a:rPr>
              <a:t>PAMĚŤ </a:t>
            </a:r>
            <a:br>
              <a:rPr lang="cs-CZ" sz="3600" b="1" dirty="0">
                <a:highlight>
                  <a:srgbClr val="FFFF00"/>
                </a:highlight>
                <a:latin typeface="+mn-lt"/>
              </a:rPr>
            </a:br>
            <a:r>
              <a:rPr lang="cs-CZ" sz="3600" b="1" dirty="0">
                <a:highlight>
                  <a:srgbClr val="FFFF00"/>
                </a:highlight>
                <a:latin typeface="+mn-lt"/>
              </a:rPr>
              <a:t>ZÁJEM O PAMĚŤ JAKO REAKCE NA POSTMODERNÍ KRIZI VELKÝCH VYPRÁVĚNÍ</a:t>
            </a:r>
            <a:br>
              <a:rPr lang="cs-CZ" sz="2400" b="1" dirty="0"/>
            </a:br>
            <a:endParaRPr lang="cs-CZ" sz="2400" b="1" dirty="0"/>
          </a:p>
        </p:txBody>
      </p:sp>
      <p:sp>
        <p:nvSpPr>
          <p:cNvPr id="3" name="Zástupný symbol pro obsah 2"/>
          <p:cNvSpPr>
            <a:spLocks noGrp="1"/>
          </p:cNvSpPr>
          <p:nvPr>
            <p:ph idx="1"/>
          </p:nvPr>
        </p:nvSpPr>
        <p:spPr>
          <a:xfrm>
            <a:off x="838200" y="2057119"/>
            <a:ext cx="10515600" cy="4351338"/>
          </a:xfrm>
        </p:spPr>
        <p:txBody>
          <a:bodyPr>
            <a:normAutofit/>
          </a:bodyPr>
          <a:lstStyle/>
          <a:p>
            <a:pPr marL="0" indent="0">
              <a:buNone/>
            </a:pPr>
            <a:r>
              <a:rPr lang="cs-CZ" b="1" dirty="0">
                <a:highlight>
                  <a:srgbClr val="00FF00"/>
                </a:highlight>
              </a:rPr>
              <a:t>Paměť , Individuální a kolektivní	</a:t>
            </a:r>
          </a:p>
          <a:p>
            <a:pPr marL="0" indent="0" algn="just">
              <a:buNone/>
            </a:pPr>
            <a:r>
              <a:rPr lang="cs-CZ" sz="2400" b="1" dirty="0"/>
              <a:t>Maurice </a:t>
            </a:r>
            <a:r>
              <a:rPr lang="cs-CZ" sz="2400" b="1" dirty="0" err="1"/>
              <a:t>Halbwachs</a:t>
            </a:r>
            <a:r>
              <a:rPr lang="cs-CZ" sz="2400" b="1" dirty="0"/>
              <a:t> (1877–1945)</a:t>
            </a:r>
          </a:p>
          <a:p>
            <a:pPr marL="0" indent="0" algn="just">
              <a:buNone/>
            </a:pPr>
            <a:r>
              <a:rPr lang="cs-CZ" sz="2400" dirty="0"/>
              <a:t>Sociolog paměti. </a:t>
            </a:r>
          </a:p>
          <a:p>
            <a:pPr marL="0" indent="0" algn="just">
              <a:buNone/>
            </a:pPr>
            <a:r>
              <a:rPr lang="cs-CZ" sz="2400" b="1" dirty="0"/>
              <a:t>Autor konceptu KOLEKTIVNÍ PAMĚŤ </a:t>
            </a:r>
            <a:r>
              <a:rPr lang="cs-CZ" sz="2400" dirty="0"/>
              <a:t>(20. až 40. léta 20. stol.)</a:t>
            </a:r>
          </a:p>
          <a:p>
            <a:pPr marL="0" indent="0" algn="just">
              <a:buNone/>
            </a:pPr>
            <a:endParaRPr lang="cs-CZ" sz="2400" dirty="0"/>
          </a:p>
          <a:p>
            <a:pPr marL="0" indent="0" algn="just">
              <a:buNone/>
            </a:pPr>
            <a:r>
              <a:rPr lang="cs-CZ" sz="2400" b="1" dirty="0" err="1"/>
              <a:t>Halbwachs</a:t>
            </a:r>
            <a:r>
              <a:rPr lang="cs-CZ" sz="2400" b="1" dirty="0"/>
              <a:t> a Bergson</a:t>
            </a:r>
            <a:r>
              <a:rPr lang="cs-CZ" sz="2400" dirty="0"/>
              <a:t>: paměť jako „</a:t>
            </a:r>
            <a:r>
              <a:rPr lang="cs-CZ" sz="2400" b="1" dirty="0">
                <a:highlight>
                  <a:srgbClr val="00FFFF"/>
                </a:highlight>
              </a:rPr>
              <a:t>obrazy nepřítomných věcí</a:t>
            </a:r>
            <a:r>
              <a:rPr lang="cs-CZ" sz="2400" dirty="0"/>
              <a:t>“</a:t>
            </a:r>
          </a:p>
          <a:p>
            <a:pPr marL="0" indent="0" algn="just">
              <a:buNone/>
            </a:pPr>
            <a:r>
              <a:rPr lang="cs-CZ" sz="2400" b="1" dirty="0" err="1"/>
              <a:t>Halbwachs</a:t>
            </a:r>
            <a:r>
              <a:rPr lang="cs-CZ" sz="2400" b="1" dirty="0"/>
              <a:t> vs. C. G. Jung: </a:t>
            </a:r>
            <a:r>
              <a:rPr lang="cs-CZ" sz="2400" b="1" dirty="0">
                <a:highlight>
                  <a:srgbClr val="00FFFF"/>
                </a:highlight>
              </a:rPr>
              <a:t>kolektivní paměť vs. kolektivní nevědomí </a:t>
            </a:r>
            <a:r>
              <a:rPr lang="cs-CZ" sz="2400" dirty="0"/>
              <a:t>(sociologická vs. fylogenetická definice paměti), tj. </a:t>
            </a:r>
            <a:r>
              <a:rPr lang="cs-CZ" sz="2400" b="1" dirty="0"/>
              <a:t>kolektivní paměť jako produkt kulturní dědičnosti (socializace jedince) vs. kolektivní paměť jako výraz biologické dědičnosti</a:t>
            </a:r>
            <a:r>
              <a:rPr lang="cs-CZ" sz="2400" dirty="0"/>
              <a:t>.</a:t>
            </a:r>
          </a:p>
          <a:p>
            <a:pPr marL="0" indent="0" algn="just">
              <a:buNone/>
            </a:pPr>
            <a:endParaRPr lang="cs-CZ" sz="2400" dirty="0"/>
          </a:p>
          <a:p>
            <a:pPr marL="0" indent="0" algn="just">
              <a:buNone/>
            </a:pPr>
            <a:endParaRPr lang="cs-CZ" sz="2400" dirty="0"/>
          </a:p>
        </p:txBody>
      </p:sp>
    </p:spTree>
    <p:extLst>
      <p:ext uri="{BB962C8B-B14F-4D97-AF65-F5344CB8AC3E}">
        <p14:creationId xmlns:p14="http://schemas.microsoft.com/office/powerpoint/2010/main" val="681817335"/>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3410</Words>
  <Application>Microsoft Office PowerPoint</Application>
  <PresentationFormat>Širokoúhlá obrazovka</PresentationFormat>
  <Paragraphs>346</Paragraphs>
  <Slides>52</Slides>
  <Notes>0</Notes>
  <HiddenSlides>1</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52</vt:i4>
      </vt:variant>
    </vt:vector>
  </HeadingPairs>
  <TitlesOfParts>
    <vt:vector size="57" baseType="lpstr">
      <vt:lpstr>Arial</vt:lpstr>
      <vt:lpstr>Arial Black</vt:lpstr>
      <vt:lpstr>Calibri</vt:lpstr>
      <vt:lpstr>Calibri Light</vt:lpstr>
      <vt:lpstr>Motiv Office</vt:lpstr>
      <vt:lpstr>New Media Art Obsessions_II </vt:lpstr>
      <vt:lpstr>PAMĚŤ  ZÁJEM O PAMĚŤ JAKO REAKCE NA POSTMODERNÍ KRIZI VELKÝCH VYPRÁVĚNÍ </vt:lpstr>
      <vt:lpstr>PAMĚŤ  ZÁJEM O PAMĚŤ JAKO REAKCE NA POSTMODERNÍ KRIZI VELKÝCH VYPRÁVĚNÍ </vt:lpstr>
      <vt:lpstr>  PAMĚŤ  ZÁJEM O PAMĚŤ JAKO REAKCE NA POSTMODERNÍ KRIZI VELKÝCH VYPRÁVĚNÍ   </vt:lpstr>
      <vt:lpstr>PAMĚŤ  ZÁJEM O PAMĚŤ JAKO REAKCE NA POSTMODERNÍ KRIZI VELKÝCH VYPRÁVĚNÍ </vt:lpstr>
      <vt:lpstr>PAMĚŤ  ZÁJEM O PAMĚŤ JAKO REAKCE NA POSTMODERNÍ KRIZI VELKÝCH VYPRÁVĚNÍ </vt:lpstr>
      <vt:lpstr>PAMĚŤ  ZÁJEM O PAMĚŤ JAKO REAKCE NA POSTMODERNÍ KRIZI VELKÝCH VYPRÁVĚNÍ </vt:lpstr>
      <vt:lpstr>PAMĚŤ  ZÁJEM O PAMĚŤ JAKO REAKCE NA POSTMODERNÍ KRIZI VELKÝCH VYPRÁVĚNÍ </vt:lpstr>
      <vt:lpstr>PAMĚŤ  ZÁJEM O PAMĚŤ JAKO REAKCE NA POSTMODERNÍ KRIZI VELKÝCH VYPRÁVĚNÍ </vt:lpstr>
      <vt:lpstr>PAMĚŤ  ZÁJEM O PAMĚŤ JAKO REAKCE NA POSTMODERNÍ KRIZI VELKÝCH VYPRÁVĚNÍ </vt:lpstr>
      <vt:lpstr>PAMĚŤ  ZÁJEM O PAMĚŤ JAKO REAKCE NA POSTMODERNÍ KRIZI VELKÝCH VYPRÁVĚNÍ</vt:lpstr>
      <vt:lpstr>PAMĚŤ  ZÁJEM O PAMĚŤ JAKO REAKCE NA POSTMODERNÍ KRIZI VELKÝCH VYPRÁVĚNÍ </vt:lpstr>
      <vt:lpstr>PAMĚŤ  ZÁJEM O PAMĚŤ JAKO REAKCE NA POSTMODERNÍ KRIZI VELKÝCH VYPRÁVĚNÍ </vt:lpstr>
      <vt:lpstr>PAMĚŤ  ZÁJEM O PAMĚŤ JAKO REAKCE NA POSTMODERNÍ KRIZI VELKÝCH VYPRÁVĚNÍ</vt:lpstr>
      <vt:lpstr>PAMĚŤ  ZÁJEM O PAMĚŤ JAKO REAKCE NA POSTMODERNÍ KRIZI VELKÝCH VYPRÁVĚNÍ</vt:lpstr>
      <vt:lpstr>PAMĚŤ  ZÁJEM O PAMĚŤ JAKO REAKCE NA POSTMODERNÍ KRIZI VELKÝCH VYPRÁVĚNÍ</vt:lpstr>
      <vt:lpstr>PAMĚŤ  ZÁJEM O PAMĚŤ JAKO REAKCE NA POSTMODERNÍ KRIZI VELKÝCH VYPRÁVĚNÍ</vt:lpstr>
      <vt:lpstr>PAMĚŤ  ZÁJEM O PAMĚŤ JAKO REAKCE NA POSTMODERNÍ KRIZI VELKÝCH VYPRÁVĚNÍ</vt:lpstr>
      <vt:lpstr>PAMĚŤ  ZÁJEM O PAMĚŤ JAKO REAKCE NA POSTMODERNÍ KRIZI VELKÝCH VYPRÁVĚNÍ</vt:lpstr>
      <vt:lpstr>PAMĚŤ  ZÁJEM O PAMĚŤ JAKO REAKCE NA POSTMODERNÍ KRIZI VELKÝCH VYPRÁVĚNÍ</vt:lpstr>
      <vt:lpstr>PAMĚŤ  ZÁJEM O PAMĚŤ JAKO REAKCE NA POSTMODERNÍ KRIZI VELKÝCH VYPRÁVĚNÍ</vt:lpstr>
      <vt:lpstr>PAMĚŤ  ZÁJEM O PAMĚŤ JAKO REAKCE NA POSTMODERNÍ KRIZI VELKÝCH VYPRÁVĚNÍ</vt:lpstr>
      <vt:lpstr>Prezentace aplikace PowerPoint</vt:lpstr>
      <vt:lpstr>Média paměti Mnemotechnická tradice a divadlo paměti  </vt:lpstr>
      <vt:lpstr>Média paměti Mnemotechnická tradice a divadlo paměti </vt:lpstr>
      <vt:lpstr>Média paměti Mnemotechnická tradice a divadlo paměti</vt:lpstr>
      <vt:lpstr>Média paměti Mnemotechnická tradice a divadlo paměti</vt:lpstr>
      <vt:lpstr>Média paměti Mnemotechnická tradice a divadlo paměti</vt:lpstr>
      <vt:lpstr>New Media Art Obsessions_II </vt:lpstr>
      <vt:lpstr>Divadla paměti Mnemotechnická tradice a média paměti</vt:lpstr>
      <vt:lpstr>Divadla paměti Mnemotechnická tradice a média paměti</vt:lpstr>
      <vt:lpstr>Divadla paměti Mnemotechnická tradice a média paměti</vt:lpstr>
      <vt:lpstr>Divadla paměti Mnemotechnická tradice a média paměti</vt:lpstr>
      <vt:lpstr>Divadla paměti Mnemotechnická tradice a média paměti</vt:lpstr>
      <vt:lpstr>Divadla paměti Mnemotechnická tradice a média paměti</vt:lpstr>
      <vt:lpstr>Divadla paměti Mnemotechnická tradice a média paměti</vt:lpstr>
      <vt:lpstr>Divadla paměti Mnemotechnická tradice a média paměti</vt:lpstr>
      <vt:lpstr>Divadla paměti  Mnemotechnická tradice a média paměti</vt:lpstr>
      <vt:lpstr>New Media Art Obsessions_II </vt:lpstr>
      <vt:lpstr>Divadla paměti 2 Nová historie / krize dokumentu / reenactment</vt:lpstr>
      <vt:lpstr>Divadla paměti 2 Nová historie_krize dokumentu_reenactment</vt:lpstr>
      <vt:lpstr>Divadla paměti 2 Nová historie_krize dokumentu_reenactment</vt:lpstr>
      <vt:lpstr>Divadla paměti 2 Nová historie_krize dokumentu_reenactment</vt:lpstr>
      <vt:lpstr>Divadla paměti 2 Nová historie_krize dokumentu_reenactment</vt:lpstr>
      <vt:lpstr>Divadla paměti 2 Nová historie_krize dokumentu_reenactment</vt:lpstr>
      <vt:lpstr>Memory Theatre 2 Nová historie / krize dokumentu / reenactment</vt:lpstr>
      <vt:lpstr>Memory Theatre 2 Nová historie / krize dokumentu / reenactment</vt:lpstr>
      <vt:lpstr>Memory Theatre 2 Nová historie / krize dokumentu / reenactment</vt:lpstr>
      <vt:lpstr>Q&amp;A</vt:lpstr>
      <vt:lpstr>Nová historie_krize dokumentu_reenactment</vt:lpstr>
      <vt:lpstr>Nová historie_krize dokumentu_reenactment</vt:lpstr>
      <vt:lpstr>Nová historie_krize dokumentu_reenactment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Nástroje interpretace novomediálního díla II</dc:title>
  <dc:creator>Horakova</dc:creator>
  <cp:lastModifiedBy>Jana Horáková</cp:lastModifiedBy>
  <cp:revision>69</cp:revision>
  <dcterms:created xsi:type="dcterms:W3CDTF">2015-02-24T16:16:11Z</dcterms:created>
  <dcterms:modified xsi:type="dcterms:W3CDTF">2024-04-03T21:31:06Z</dcterms:modified>
</cp:coreProperties>
</file>