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257" r:id="rId3"/>
    <p:sldId id="258" r:id="rId4"/>
    <p:sldId id="294" r:id="rId5"/>
    <p:sldId id="295" r:id="rId6"/>
    <p:sldId id="259" r:id="rId7"/>
    <p:sldId id="288" r:id="rId8"/>
    <p:sldId id="264" r:id="rId9"/>
    <p:sldId id="296" r:id="rId10"/>
    <p:sldId id="297" r:id="rId11"/>
    <p:sldId id="268" r:id="rId12"/>
    <p:sldId id="269" r:id="rId13"/>
    <p:sldId id="299" r:id="rId14"/>
    <p:sldId id="300" r:id="rId15"/>
    <p:sldId id="301" r:id="rId16"/>
    <p:sldId id="260" r:id="rId17"/>
    <p:sldId id="298" r:id="rId18"/>
    <p:sldId id="274" r:id="rId19"/>
    <p:sldId id="277" r:id="rId20"/>
    <p:sldId id="275" r:id="rId21"/>
    <p:sldId id="276" r:id="rId22"/>
    <p:sldId id="302" r:id="rId23"/>
    <p:sldId id="303" r:id="rId24"/>
    <p:sldId id="261" r:id="rId25"/>
    <p:sldId id="262" r:id="rId26"/>
    <p:sldId id="305" r:id="rId27"/>
    <p:sldId id="263" r:id="rId28"/>
    <p:sldId id="316" r:id="rId29"/>
    <p:sldId id="270" r:id="rId30"/>
    <p:sldId id="320" r:id="rId31"/>
    <p:sldId id="321" r:id="rId32"/>
    <p:sldId id="322" r:id="rId33"/>
    <p:sldId id="323" r:id="rId34"/>
    <p:sldId id="324" r:id="rId35"/>
    <p:sldId id="325" r:id="rId36"/>
    <p:sldId id="265" r:id="rId37"/>
    <p:sldId id="266" r:id="rId38"/>
    <p:sldId id="326" r:id="rId39"/>
    <p:sldId id="327" r:id="rId40"/>
    <p:sldId id="267" r:id="rId41"/>
    <p:sldId id="317" r:id="rId42"/>
    <p:sldId id="318" r:id="rId43"/>
    <p:sldId id="272" r:id="rId44"/>
    <p:sldId id="273" r:id="rId45"/>
    <p:sldId id="319" r:id="rId46"/>
    <p:sldId id="328" r:id="rId47"/>
    <p:sldId id="329" r:id="rId48"/>
    <p:sldId id="330" r:id="rId49"/>
    <p:sldId id="331" r:id="rId50"/>
    <p:sldId id="332" r:id="rId51"/>
    <p:sldId id="333"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81"/>
  </p:normalViewPr>
  <p:slideViewPr>
    <p:cSldViewPr snapToGrid="0">
      <p:cViewPr varScale="1">
        <p:scale>
          <a:sx n="111" d="100"/>
          <a:sy n="111"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6AFB9-7BD9-D547-93C0-E4142CE91FD9}" type="datetimeFigureOut">
              <a:rPr lang="cs-CZ" smtClean="0"/>
              <a:t>09.05.2024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FAFEE-A736-7044-8A5B-D8CE864C0EAC}" type="slidenum">
              <a:rPr lang="cs-CZ" smtClean="0"/>
              <a:t>‹#›</a:t>
            </a:fld>
            <a:endParaRPr lang="cs-CZ"/>
          </a:p>
        </p:txBody>
      </p:sp>
    </p:spTree>
    <p:extLst>
      <p:ext uri="{BB962C8B-B14F-4D97-AF65-F5344CB8AC3E}">
        <p14:creationId xmlns:p14="http://schemas.microsoft.com/office/powerpoint/2010/main" val="234301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AFEE571-DA39-1340-8E8E-6346C52F4BD9}" type="slidenum">
              <a:rPr lang="cs-CZ" smtClean="0"/>
              <a:t>26</a:t>
            </a:fld>
            <a:endParaRPr lang="cs-CZ"/>
          </a:p>
        </p:txBody>
      </p:sp>
    </p:spTree>
    <p:extLst>
      <p:ext uri="{BB962C8B-B14F-4D97-AF65-F5344CB8AC3E}">
        <p14:creationId xmlns:p14="http://schemas.microsoft.com/office/powerpoint/2010/main" val="182028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5/9/24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530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5/9/24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96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5/9/24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324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5/9/24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9273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5/9/24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657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5/9/24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50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5/9/24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600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5/9/24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554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5/9/24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79422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5/9/24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8049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5/9/24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6314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5/9/24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6281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uk.wikipedia.org/wiki/%D0%A1%D0%B5%D1%80%D0%B3%D1%96%D0%B9_%D0%96%D0%B0%D0%B4%D0%B0%D0%BD" TargetMode="External"/><Relationship Id="rId3" Type="http://schemas.openxmlformats.org/officeDocument/2006/relationships/hyperlink" Target="https://uk.wikipedia.org/wiki/%D0%9B%D0%B5%D1%81%D1%8C_%D0%9F%D0%BE%D0%B4%D0%B5%D1%80%D0%B2%27%D1%8F%D0%BD%D1%81%D1%8C%D0%BA%D0%B8%D0%B9" TargetMode="External"/><Relationship Id="rId7" Type="http://schemas.openxmlformats.org/officeDocument/2006/relationships/hyperlink" Target="https://uk.wikipedia.org/wiki/%D0%84%D0%B2%D0%B3%D0%B5%D0%BD_%D0%9F%D0%B0%D1%88%D0%BA%D0%BE%D0%B2%D1%81%D1%8C%D0%BA%D0%B8%D0%B9" TargetMode="External"/><Relationship Id="rId2" Type="http://schemas.openxmlformats.org/officeDocument/2006/relationships/hyperlink" Target="https://uk.wikipedia.org/wiki/%D0%92%D0%BE%D0%BB%D0%BE%D0%B4%D0%B8%D0%BC%D0%B8%D1%80_%D0%94%D1%96%D0%B1%D1%80%D0%BE%D0%B2%D0%B0" TargetMode="External"/><Relationship Id="rId1" Type="http://schemas.openxmlformats.org/officeDocument/2006/relationships/slideLayout" Target="../slideLayouts/slideLayout2.xml"/><Relationship Id="rId6" Type="http://schemas.openxmlformats.org/officeDocument/2006/relationships/hyperlink" Target="https://uk.wikipedia.org/wiki/%D0%A2%D0%B0%D1%80%D0%B0%D1%81_%D0%9F%D1%80%D0%BE%D1%85%D0%B0%D1%81%D1%8C%D0%BA%D0%BE" TargetMode="External"/><Relationship Id="rId11" Type="http://schemas.openxmlformats.org/officeDocument/2006/relationships/hyperlink" Target="https://uk.wikipedia.org/wiki/%D0%A1%D1%83%D1%87%D0%B0%D1%81%D0%BD%D0%B0_%D1%83%D0%BA%D1%80%D0%B0%D1%97%D0%BD%D1%81%D1%8C%D0%BA%D0%B0_%D0%BB%D1%96%D1%82%D0%B5%D1%80%D0%B0%D1%82%D1%83%D1%80%D0%B0#cite_note-FOOTNOTE%D0%A2.%D0%86._%D0%93%D1%83%D0%BD%D0%B4%D0%BE%D1%80%D0%BE%D0%B2%D0%B0,_%D0%9F%D1%96%D1%81%D0%BB%D1%8F%D1%87%D0%BE%D1%80%D0%BD%D0%BE%D0%B1%D0%B8%D0%BB%D1%8C%D1%81%D1%8C%D0%BA%D0%B0_%D0%B1%D1%96%D0%B1%D0%BB%D1%96%D0%BE%D1%82%D0%B5%D0%BA%D0%B0,_2-%D0%B3%D0%B5_%D0%B2%D0%B8%D0%B4.2013323-22" TargetMode="External"/><Relationship Id="rId5" Type="http://schemas.openxmlformats.org/officeDocument/2006/relationships/hyperlink" Target="https://uk.wikipedia.org/wiki/%D0%91%D1%83-%D0%91%D0%B0-%D0%91%D1%83" TargetMode="External"/><Relationship Id="rId10" Type="http://schemas.openxmlformats.org/officeDocument/2006/relationships/hyperlink" Target="https://uk.wikipedia.org/wiki/%D0%A1%D1%83%D1%87%D0%B0%D1%81%D0%BD%D0%B0_%D1%83%D0%BA%D1%80%D0%B0%D1%97%D0%BD%D1%81%D1%8C%D0%BA%D0%B0_%D0%BB%D1%96%D1%82%D0%B5%D1%80%D0%B0%D1%82%D1%83%D1%80%D0%B0#cite_note-FOOTNOTE%D0%A2.%D0%86._%D0%93%D1%83%D0%BD%D0%B4%D0%BE%D1%80%D0%BE%D0%B2%D0%B0,_%D0%9F%D1%96%D1%81%D0%BB%D1%8F%D1%87%D0%BE%D1%80%D0%BD%D0%BE%D0%B1%D0%B8%D0%BB%D1%8C%D1%81%D1%8C%D0%BA%D0%B0_%D0%B1%D1%96%D0%B1%D0%BB%D1%96%D0%BE%D1%82%D0%B5%D0%BA%D0%B0,_2-%D0%B3%D0%B5_%D0%B2%D0%B8%D0%B4.201379-21" TargetMode="External"/><Relationship Id="rId4" Type="http://schemas.openxmlformats.org/officeDocument/2006/relationships/hyperlink" Target="https://uk.wikipedia.org/wiki/%D0%91%D0%BE%D0%B3%D0%B4%D0%B0%D0%BD_%D0%96%D0%BE%D0%BB%D0%B4%D0%B0%D0%BA" TargetMode="External"/><Relationship Id="rId9" Type="http://schemas.openxmlformats.org/officeDocument/2006/relationships/hyperlink" Target="https://uk.wikipedia.org/wiki/%D0%AE%D1%80%D1%96%D0%B9_%D0%92%D0%B8%D0%BD%D0%BD%D0%B8%D1%87%D1%83%D0%BA"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Video 25" descr="Plovoucí čísla a písmena na začátku knihy">
            <a:extLst>
              <a:ext uri="{FF2B5EF4-FFF2-40B4-BE49-F238E27FC236}">
                <a16:creationId xmlns:a16="http://schemas.microsoft.com/office/drawing/2014/main" id="{573A3F10-5E01-82B3-80F2-28E47E865F1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3"/>
          <a:stretch/>
        </p:blipFill>
        <p:spPr>
          <a:xfrm>
            <a:off x="20" y="10"/>
            <a:ext cx="12191980" cy="6857990"/>
          </a:xfrm>
          <a:prstGeom prst="rect">
            <a:avLst/>
          </a:prstGeom>
        </p:spPr>
      </p:pic>
      <p:sp>
        <p:nvSpPr>
          <p:cNvPr id="27" name="Rectangle 10">
            <a:extLst>
              <a:ext uri="{FF2B5EF4-FFF2-40B4-BE49-F238E27FC236}">
                <a16:creationId xmlns:a16="http://schemas.microsoft.com/office/drawing/2014/main" id="{4B986F88-1433-4AF7-AF71-41A89DC93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46064">
                <a:srgbClr val="000000">
                  <a:alpha val="30000"/>
                </a:srgbClr>
              </a:gs>
              <a:gs pos="68000">
                <a:srgbClr val="000000">
                  <a:alpha val="20000"/>
                </a:srgbClr>
              </a:gs>
              <a:gs pos="0">
                <a:schemeClr val="tx1">
                  <a:alpha val="0"/>
                </a:schemeClr>
              </a:gs>
              <a:gs pos="26000">
                <a:schemeClr val="tx1">
                  <a:alpha val="2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1C0B8C6-5BC2-CBAD-F95E-8DC77E1DC43E}"/>
              </a:ext>
            </a:extLst>
          </p:cNvPr>
          <p:cNvSpPr>
            <a:spLocks noGrp="1"/>
          </p:cNvSpPr>
          <p:nvPr>
            <p:ph type="ctrTitle"/>
          </p:nvPr>
        </p:nvSpPr>
        <p:spPr>
          <a:xfrm>
            <a:off x="1097280" y="758952"/>
            <a:ext cx="10058400" cy="3566160"/>
          </a:xfrm>
        </p:spPr>
        <p:txBody>
          <a:bodyPr>
            <a:normAutofit/>
          </a:bodyPr>
          <a:lstStyle/>
          <a:p>
            <a:r>
              <a:rPr lang="cs-CZ" b="0" i="0" u="none" strike="noStrike" dirty="0">
                <a:solidFill>
                  <a:srgbClr val="FFFFFF"/>
                </a:solidFill>
                <a:effectLst/>
                <a:latin typeface="Open Sans" panose="020B0606030504020204" pitchFamily="34" charset="0"/>
              </a:rPr>
              <a:t>Ukrajinská literatura po roce 2000</a:t>
            </a:r>
            <a:endParaRPr lang="cs-CZ" dirty="0">
              <a:solidFill>
                <a:srgbClr val="FFFFFF"/>
              </a:solidFill>
            </a:endParaRPr>
          </a:p>
        </p:txBody>
      </p:sp>
      <p:sp>
        <p:nvSpPr>
          <p:cNvPr id="3" name="Podnadpis 2">
            <a:extLst>
              <a:ext uri="{FF2B5EF4-FFF2-40B4-BE49-F238E27FC236}">
                <a16:creationId xmlns:a16="http://schemas.microsoft.com/office/drawing/2014/main" id="{4320F997-8B6C-3749-F394-546C2437A9D5}"/>
              </a:ext>
            </a:extLst>
          </p:cNvPr>
          <p:cNvSpPr>
            <a:spLocks noGrp="1"/>
          </p:cNvSpPr>
          <p:nvPr>
            <p:ph type="subTitle" idx="1"/>
          </p:nvPr>
        </p:nvSpPr>
        <p:spPr>
          <a:xfrm>
            <a:off x="1116218" y="4784662"/>
            <a:ext cx="10058400" cy="1143000"/>
          </a:xfrm>
        </p:spPr>
        <p:txBody>
          <a:bodyPr>
            <a:normAutofit/>
          </a:bodyPr>
          <a:lstStyle/>
          <a:p>
            <a:r>
              <a:rPr lang="cs-CZ" dirty="0">
                <a:solidFill>
                  <a:srgbClr val="FFFFFF"/>
                </a:solidFill>
              </a:rPr>
              <a:t>Jaro 2024</a:t>
            </a:r>
          </a:p>
          <a:p>
            <a:r>
              <a:rPr lang="cs-CZ" sz="1800" i="1" dirty="0">
                <a:solidFill>
                  <a:schemeClr val="bg1"/>
                </a:solidFill>
              </a:rPr>
              <a:t>Mgr. Krystyna Kuznietsova, </a:t>
            </a:r>
            <a:r>
              <a:rPr lang="cs-CZ" sz="1800" i="1" dirty="0" err="1">
                <a:solidFill>
                  <a:schemeClr val="bg1"/>
                </a:solidFill>
              </a:rPr>
              <a:t>pH.D.</a:t>
            </a:r>
            <a:endParaRPr lang="cs-CZ" sz="1800" i="1" dirty="0">
              <a:solidFill>
                <a:schemeClr val="bg1"/>
              </a:solidFill>
            </a:endParaRPr>
          </a:p>
          <a:p>
            <a:endParaRPr lang="cs-CZ" dirty="0">
              <a:solidFill>
                <a:srgbClr val="FFFFFF"/>
              </a:solidFill>
            </a:endParaRPr>
          </a:p>
          <a:p>
            <a:endParaRPr lang="cs-CZ" dirty="0">
              <a:solidFill>
                <a:srgbClr val="FFFFFF"/>
              </a:solidFill>
            </a:endParaRPr>
          </a:p>
        </p:txBody>
      </p:sp>
      <p:cxnSp>
        <p:nvCxnSpPr>
          <p:cNvPr id="28" name="Straight Connector 12">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9" name="Rectangle 14">
            <a:extLst>
              <a:ext uri="{FF2B5EF4-FFF2-40B4-BE49-F238E27FC236}">
                <a16:creationId xmlns:a16="http://schemas.microsoft.com/office/drawing/2014/main" id="{A44FFD5D-B985-4624-BBCD-50AD2E16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6400798"/>
            <a:ext cx="12188952" cy="457201"/>
          </a:xfrm>
          <a:prstGeom prst="rect">
            <a:avLst/>
          </a:prstGeom>
          <a:gradFill>
            <a:gsLst>
              <a:gs pos="61000">
                <a:srgbClr val="000000">
                  <a:alpha val="10000"/>
                </a:srgbClr>
              </a:gs>
              <a:gs pos="7000">
                <a:schemeClr val="tx1">
                  <a:alpha val="0"/>
                </a:schemeClr>
              </a:gs>
              <a:gs pos="10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91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mute="1">
                <p:cTn id="12" repeatCount="indefinite" fill="hold" display="0">
                  <p:stCondLst>
                    <p:cond delay="indefinite"/>
                  </p:stCondLst>
                </p:cTn>
                <p:tgtEl>
                  <p:spTgt spid="2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C241DE-0B4C-BE72-011D-4457FA53D1A2}"/>
              </a:ext>
            </a:extLst>
          </p:cNvPr>
          <p:cNvSpPr>
            <a:spLocks noGrp="1"/>
          </p:cNvSpPr>
          <p:nvPr>
            <p:ph type="title"/>
          </p:nvPr>
        </p:nvSpPr>
        <p:spPr/>
        <p:txBody>
          <a:bodyPr/>
          <a:lstStyle/>
          <a:p>
            <a:pPr algn="ctr"/>
            <a:r>
              <a:rPr lang="uk-UA" dirty="0"/>
              <a:t>Юрій Винничук </a:t>
            </a:r>
            <a:br>
              <a:rPr lang="uk-UA" dirty="0"/>
            </a:br>
            <a:r>
              <a:rPr lang="uk-UA" dirty="0"/>
              <a:t>історичні містифікації</a:t>
            </a:r>
            <a:endParaRPr lang="cs-CZ" dirty="0"/>
          </a:p>
        </p:txBody>
      </p:sp>
      <p:pic>
        <p:nvPicPr>
          <p:cNvPr id="5" name="Zástupný obsah 4" descr="Obsah obrázku text, vysoké podpatky, kniha, plakát&#10;&#10;Popis byl vytvořen automaticky">
            <a:extLst>
              <a:ext uri="{FF2B5EF4-FFF2-40B4-BE49-F238E27FC236}">
                <a16:creationId xmlns:a16="http://schemas.microsoft.com/office/drawing/2014/main" id="{0A3D6C2B-9E60-365D-00E1-48A8CAA8A762}"/>
              </a:ext>
            </a:extLst>
          </p:cNvPr>
          <p:cNvPicPr>
            <a:picLocks noGrp="1" noChangeAspect="1"/>
          </p:cNvPicPr>
          <p:nvPr>
            <p:ph idx="1"/>
          </p:nvPr>
        </p:nvPicPr>
        <p:blipFill>
          <a:blip r:embed="rId2"/>
          <a:stretch>
            <a:fillRect/>
          </a:stretch>
        </p:blipFill>
        <p:spPr>
          <a:xfrm>
            <a:off x="153134" y="2276841"/>
            <a:ext cx="2552700" cy="3338146"/>
          </a:xfrm>
        </p:spPr>
      </p:pic>
      <p:pic>
        <p:nvPicPr>
          <p:cNvPr id="7" name="Obrázek 6" descr="Obsah obrázku text, kniha, kytara, fikce&#10;&#10;Popis byl vytvořen automaticky">
            <a:extLst>
              <a:ext uri="{FF2B5EF4-FFF2-40B4-BE49-F238E27FC236}">
                <a16:creationId xmlns:a16="http://schemas.microsoft.com/office/drawing/2014/main" id="{56F275B2-0319-EC0D-C708-5D82940B4EB1}"/>
              </a:ext>
            </a:extLst>
          </p:cNvPr>
          <p:cNvPicPr>
            <a:picLocks noChangeAspect="1"/>
          </p:cNvPicPr>
          <p:nvPr/>
        </p:nvPicPr>
        <p:blipFill>
          <a:blip r:embed="rId3"/>
          <a:stretch>
            <a:fillRect/>
          </a:stretch>
        </p:blipFill>
        <p:spPr>
          <a:xfrm>
            <a:off x="2571293" y="1243013"/>
            <a:ext cx="3555187" cy="5486400"/>
          </a:xfrm>
          <a:prstGeom prst="rect">
            <a:avLst/>
          </a:prstGeom>
        </p:spPr>
      </p:pic>
      <p:pic>
        <p:nvPicPr>
          <p:cNvPr id="9" name="Obrázek 8" descr="Obsah obrázku text, kniha, plakát, obraz&#10;&#10;Popis byl vytvořen automaticky">
            <a:extLst>
              <a:ext uri="{FF2B5EF4-FFF2-40B4-BE49-F238E27FC236}">
                <a16:creationId xmlns:a16="http://schemas.microsoft.com/office/drawing/2014/main" id="{25723CDA-2D0C-D6DB-5574-1754C4980CD4}"/>
              </a:ext>
            </a:extLst>
          </p:cNvPr>
          <p:cNvPicPr>
            <a:picLocks noChangeAspect="1"/>
          </p:cNvPicPr>
          <p:nvPr/>
        </p:nvPicPr>
        <p:blipFill>
          <a:blip r:embed="rId4"/>
          <a:stretch>
            <a:fillRect/>
          </a:stretch>
        </p:blipFill>
        <p:spPr>
          <a:xfrm>
            <a:off x="8636812" y="1243012"/>
            <a:ext cx="3555188" cy="5486401"/>
          </a:xfrm>
          <a:prstGeom prst="rect">
            <a:avLst/>
          </a:prstGeom>
        </p:spPr>
      </p:pic>
      <p:pic>
        <p:nvPicPr>
          <p:cNvPr id="11" name="Obrázek 10" descr="Obsah obrázku text, strom, snímek obrazovky, Obal knihy&#10;&#10;Popis byl vytvořen automaticky">
            <a:extLst>
              <a:ext uri="{FF2B5EF4-FFF2-40B4-BE49-F238E27FC236}">
                <a16:creationId xmlns:a16="http://schemas.microsoft.com/office/drawing/2014/main" id="{B6D5F7A9-DF65-FC5C-0CF1-187DE400162B}"/>
              </a:ext>
            </a:extLst>
          </p:cNvPr>
          <p:cNvPicPr>
            <a:picLocks noChangeAspect="1"/>
          </p:cNvPicPr>
          <p:nvPr/>
        </p:nvPicPr>
        <p:blipFill>
          <a:blip r:embed="rId5"/>
          <a:stretch>
            <a:fillRect/>
          </a:stretch>
        </p:blipFill>
        <p:spPr>
          <a:xfrm>
            <a:off x="5715615" y="1243012"/>
            <a:ext cx="3555187" cy="5486400"/>
          </a:xfrm>
          <a:prstGeom prst="rect">
            <a:avLst/>
          </a:prstGeom>
        </p:spPr>
      </p:pic>
    </p:spTree>
    <p:extLst>
      <p:ext uri="{BB962C8B-B14F-4D97-AF65-F5344CB8AC3E}">
        <p14:creationId xmlns:p14="http://schemas.microsoft.com/office/powerpoint/2010/main" val="331974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soba, muž&#10;&#10;Popis byl vytvořen automaticky">
            <a:extLst>
              <a:ext uri="{FF2B5EF4-FFF2-40B4-BE49-F238E27FC236}">
                <a16:creationId xmlns:a16="http://schemas.microsoft.com/office/drawing/2014/main" id="{E8813361-8E78-6C46-A5E1-C33A6112978D}"/>
              </a:ext>
            </a:extLst>
          </p:cNvPr>
          <p:cNvPicPr>
            <a:picLocks noChangeAspect="1"/>
          </p:cNvPicPr>
          <p:nvPr/>
        </p:nvPicPr>
        <p:blipFill rotWithShape="1">
          <a:blip r:embed="rId2">
            <a:alphaModFix/>
          </a:blip>
          <a:srcRect l="34988" r="6739"/>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3D679DE6-BFA8-6342-A144-998FEA1AD21D}"/>
              </a:ext>
            </a:extLst>
          </p:cNvPr>
          <p:cNvSpPr>
            <a:spLocks noGrp="1"/>
          </p:cNvSpPr>
          <p:nvPr>
            <p:ph type="title"/>
          </p:nvPr>
        </p:nvSpPr>
        <p:spPr>
          <a:xfrm>
            <a:off x="386367" y="0"/>
            <a:ext cx="6516710" cy="755912"/>
          </a:xfrm>
        </p:spPr>
        <p:txBody>
          <a:bodyPr>
            <a:normAutofit/>
          </a:bodyPr>
          <a:lstStyle/>
          <a:p>
            <a:r>
              <a:rPr lang="uk-UA" sz="2800" b="1" dirty="0">
                <a:solidFill>
                  <a:srgbClr val="000000"/>
                </a:solidFill>
              </a:rPr>
              <a:t>Олесь </a:t>
            </a:r>
            <a:r>
              <a:rPr lang="uk-UA" sz="2800" b="1" dirty="0" err="1">
                <a:solidFill>
                  <a:srgbClr val="000000"/>
                </a:solidFill>
              </a:rPr>
              <a:t>Ульяненко</a:t>
            </a:r>
            <a:r>
              <a:rPr lang="uk-UA" sz="2800" b="1" dirty="0">
                <a:solidFill>
                  <a:srgbClr val="000000"/>
                </a:solidFill>
              </a:rPr>
              <a:t> «</a:t>
            </a:r>
            <a:r>
              <a:rPr lang="uk-UA" sz="2800" b="1" dirty="0" err="1">
                <a:solidFill>
                  <a:srgbClr val="000000"/>
                </a:solidFill>
              </a:rPr>
              <a:t>Сталінка</a:t>
            </a:r>
            <a:r>
              <a:rPr lang="uk-UA" sz="2800" b="1" dirty="0">
                <a:solidFill>
                  <a:srgbClr val="000000"/>
                </a:solidFill>
              </a:rPr>
              <a:t>»</a:t>
            </a:r>
            <a:endParaRPr lang="cs-CZ" sz="2800" b="1" dirty="0">
              <a:solidFill>
                <a:srgbClr val="000000"/>
              </a:solidFill>
            </a:endParaRPr>
          </a:p>
        </p:txBody>
      </p:sp>
      <p:sp>
        <p:nvSpPr>
          <p:cNvPr id="3" name="Zástupný obsah 2">
            <a:extLst>
              <a:ext uri="{FF2B5EF4-FFF2-40B4-BE49-F238E27FC236}">
                <a16:creationId xmlns:a16="http://schemas.microsoft.com/office/drawing/2014/main" id="{9C87B83B-A504-2E49-88DF-684A983B99A2}"/>
              </a:ext>
            </a:extLst>
          </p:cNvPr>
          <p:cNvSpPr>
            <a:spLocks noGrp="1"/>
          </p:cNvSpPr>
          <p:nvPr>
            <p:ph idx="1"/>
          </p:nvPr>
        </p:nvSpPr>
        <p:spPr>
          <a:xfrm>
            <a:off x="180304" y="751443"/>
            <a:ext cx="5617239" cy="5501076"/>
          </a:xfrm>
        </p:spPr>
        <p:txBody>
          <a:bodyPr anchor="ctr">
            <a:normAutofit fontScale="92500" lnSpcReduction="20000"/>
          </a:bodyPr>
          <a:lstStyle/>
          <a:p>
            <a:r>
              <a:rPr lang="uk-UA" sz="1600" dirty="0">
                <a:solidFill>
                  <a:srgbClr val="000000"/>
                </a:solidFill>
              </a:rPr>
              <a:t>Характер людини зумовлюється не лише її фізіологічною природою і біологічними законами, а й характером відповідного середовища, освіти, спадковістю. Патологія часто проявляється в процесі виховання, наслідування аномальної поведінки батьків. Так, для головного героя роману саме спадковість є рушійною силою його долі.</a:t>
            </a:r>
          </a:p>
          <a:p>
            <a:r>
              <a:rPr lang="uk-UA" sz="1600" dirty="0">
                <a:solidFill>
                  <a:srgbClr val="000000"/>
                </a:solidFill>
              </a:rPr>
              <a:t>Історія біологічного виродження роду </a:t>
            </a:r>
            <a:r>
              <a:rPr lang="uk-UA" sz="1600" dirty="0" err="1">
                <a:solidFill>
                  <a:srgbClr val="000000"/>
                </a:solidFill>
              </a:rPr>
              <a:t>Піскур-Піскарьових</a:t>
            </a:r>
            <a:r>
              <a:rPr lang="uk-UA" sz="1600" dirty="0">
                <a:solidFill>
                  <a:srgbClr val="000000"/>
                </a:solidFill>
              </a:rPr>
              <a:t>, представленого в трьох поколіннях. Виродження зумовлено розплатою за сталінський гріх діда </a:t>
            </a:r>
            <a:r>
              <a:rPr lang="uk-UA" sz="1600" dirty="0" err="1">
                <a:solidFill>
                  <a:srgbClr val="000000"/>
                </a:solidFill>
              </a:rPr>
              <a:t>Піскура</a:t>
            </a:r>
            <a:r>
              <a:rPr lang="uk-UA" sz="1600" dirty="0">
                <a:solidFill>
                  <a:srgbClr val="000000"/>
                </a:solidFill>
              </a:rPr>
              <a:t>, який все своє життя намагається імітувати риси зовнішності й манеру поведінки Сталіна. </a:t>
            </a:r>
          </a:p>
          <a:p>
            <a:r>
              <a:rPr lang="uk-UA" sz="1600" dirty="0">
                <a:solidFill>
                  <a:srgbClr val="000000"/>
                </a:solidFill>
              </a:rPr>
              <a:t>«Героїчне» минуле стає нікому не потрібним.</a:t>
            </a:r>
          </a:p>
          <a:p>
            <a:r>
              <a:rPr lang="uk-UA" sz="1600" dirty="0">
                <a:solidFill>
                  <a:srgbClr val="000000"/>
                </a:solidFill>
              </a:rPr>
              <a:t>Гостре відчуття смерті, нещасливе дитинство </a:t>
            </a:r>
            <a:r>
              <a:rPr lang="uk-UA" sz="1600" dirty="0" err="1">
                <a:solidFill>
                  <a:srgbClr val="000000"/>
                </a:solidFill>
              </a:rPr>
              <a:t>Горіка</a:t>
            </a:r>
            <a:r>
              <a:rPr lang="uk-UA" sz="1600" dirty="0">
                <a:solidFill>
                  <a:srgbClr val="000000"/>
                </a:solidFill>
              </a:rPr>
              <a:t> (головного героя), його батько пияк.</a:t>
            </a:r>
          </a:p>
          <a:p>
            <a:r>
              <a:rPr lang="uk-UA" sz="1600" dirty="0">
                <a:solidFill>
                  <a:srgbClr val="000000"/>
                </a:solidFill>
              </a:rPr>
              <a:t>Байдужість та агресивність з боку оточення призвичаює </a:t>
            </a:r>
            <a:r>
              <a:rPr lang="uk-UA" sz="1600" dirty="0" err="1">
                <a:solidFill>
                  <a:srgbClr val="000000"/>
                </a:solidFill>
              </a:rPr>
              <a:t>Горіка</a:t>
            </a:r>
            <a:r>
              <a:rPr lang="uk-UA" sz="1600" dirty="0">
                <a:solidFill>
                  <a:srgbClr val="000000"/>
                </a:solidFill>
              </a:rPr>
              <a:t> до низьких способів виживання – за допомогою фізичної сили, жорстокості та насильства, які й стануть головними орієнтирами в його подальшому житті.</a:t>
            </a:r>
          </a:p>
          <a:p>
            <a:r>
              <a:rPr lang="uk-UA" sz="1600" dirty="0">
                <a:solidFill>
                  <a:srgbClr val="000000"/>
                </a:solidFill>
              </a:rPr>
              <a:t>У романі «</a:t>
            </a:r>
            <a:r>
              <a:rPr lang="uk-UA" sz="1600" dirty="0" err="1">
                <a:solidFill>
                  <a:srgbClr val="000000"/>
                </a:solidFill>
              </a:rPr>
              <a:t>Сталінка</a:t>
            </a:r>
            <a:r>
              <a:rPr lang="uk-UA" sz="1600" dirty="0">
                <a:solidFill>
                  <a:srgbClr val="000000"/>
                </a:solidFill>
              </a:rPr>
              <a:t>» О. </a:t>
            </a:r>
            <a:r>
              <a:rPr lang="uk-UA" sz="1600" dirty="0" err="1">
                <a:solidFill>
                  <a:srgbClr val="000000"/>
                </a:solidFill>
              </a:rPr>
              <a:t>Ульяненко</a:t>
            </a:r>
            <a:r>
              <a:rPr lang="uk-UA" sz="1600" dirty="0">
                <a:solidFill>
                  <a:srgbClr val="000000"/>
                </a:solidFill>
              </a:rPr>
              <a:t> здійснив психоаналіз тоталітаризму, звернувся до сучасного буття, до проблеми духовності, яка набуває ключового значення на межі століть.</a:t>
            </a:r>
            <a:endParaRPr lang="cs-CZ" sz="1600" dirty="0">
              <a:solidFill>
                <a:srgbClr val="000000"/>
              </a:solidFill>
            </a:endParaRPr>
          </a:p>
        </p:txBody>
      </p:sp>
    </p:spTree>
    <p:extLst>
      <p:ext uri="{BB962C8B-B14F-4D97-AF65-F5344CB8AC3E}">
        <p14:creationId xmlns:p14="http://schemas.microsoft.com/office/powerpoint/2010/main" val="2802853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soba, muž, zeď, interiér&#10;&#10;Popis byl vytvořen automaticky">
            <a:extLst>
              <a:ext uri="{FF2B5EF4-FFF2-40B4-BE49-F238E27FC236}">
                <a16:creationId xmlns:a16="http://schemas.microsoft.com/office/drawing/2014/main" id="{A046BBCD-EE6C-1043-93E3-5C2EA227D156}"/>
              </a:ext>
            </a:extLst>
          </p:cNvPr>
          <p:cNvPicPr>
            <a:picLocks noChangeAspect="1"/>
          </p:cNvPicPr>
          <p:nvPr/>
        </p:nvPicPr>
        <p:blipFill rotWithShape="1">
          <a:blip r:embed="rId2"/>
          <a:srcRect r="-1" b="11143"/>
          <a:stretch/>
        </p:blipFill>
        <p:spPr>
          <a:xfrm>
            <a:off x="0" y="824248"/>
            <a:ext cx="5381422" cy="603375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Zástupný obsah 2">
            <a:extLst>
              <a:ext uri="{FF2B5EF4-FFF2-40B4-BE49-F238E27FC236}">
                <a16:creationId xmlns:a16="http://schemas.microsoft.com/office/drawing/2014/main" id="{F55753D0-C2C0-D24B-B0D0-527DDD7E45BE}"/>
              </a:ext>
            </a:extLst>
          </p:cNvPr>
          <p:cNvSpPr>
            <a:spLocks noGrp="1"/>
          </p:cNvSpPr>
          <p:nvPr>
            <p:ph idx="1"/>
          </p:nvPr>
        </p:nvSpPr>
        <p:spPr>
          <a:xfrm>
            <a:off x="5249265" y="462413"/>
            <a:ext cx="6354599" cy="6221723"/>
          </a:xfrm>
        </p:spPr>
        <p:txBody>
          <a:bodyPr>
            <a:normAutofit fontScale="92500" lnSpcReduction="20000"/>
          </a:bodyPr>
          <a:lstStyle/>
          <a:p>
            <a:pPr algn="just"/>
            <a:r>
              <a:rPr lang="uk-UA" sz="2000" dirty="0"/>
              <a:t>Сюжет побудований на розкритті таємничих жорстоких убивств, які протягом тривалого часу здійснює головний персонаж – Іван </a:t>
            </a:r>
            <a:r>
              <a:rPr lang="uk-UA" sz="2000" dirty="0" err="1"/>
              <a:t>Білозуб</a:t>
            </a:r>
            <a:r>
              <a:rPr lang="uk-UA" sz="2000" dirty="0"/>
              <a:t>.</a:t>
            </a:r>
          </a:p>
          <a:p>
            <a:pPr algn="just"/>
            <a:r>
              <a:rPr lang="uk-UA" sz="2000" dirty="0"/>
              <a:t>Детективний сюжет, сюжетна лінія зосереджена на процесі розслідування різноманітних злочинів, а інша побудована на нагнітанні різноманітних злочинних дій і намірів. Чорний роман.</a:t>
            </a:r>
          </a:p>
          <a:p>
            <a:pPr algn="just"/>
            <a:r>
              <a:rPr lang="uk-UA" sz="2000" dirty="0"/>
              <a:t>У головному персонажі – прояв у людині небезпечних темних сил, про існування яких звичайна людина зазвичай навіть не здогадується.</a:t>
            </a:r>
          </a:p>
          <a:p>
            <a:pPr algn="just"/>
            <a:r>
              <a:rPr lang="uk-UA" sz="2000" dirty="0"/>
              <a:t>Головним спостерігачем за вбивцею є сам автор – </a:t>
            </a:r>
            <a:r>
              <a:rPr lang="uk-UA" sz="2000" dirty="0" err="1"/>
              <a:t>найпроникливіший</a:t>
            </a:r>
            <a:r>
              <a:rPr lang="uk-UA" sz="2000" dirty="0"/>
              <a:t> аналітик. Допоміжні герої – Ракша. Ракша й Іван – персонажі-суперники, які воюють за незвичайну жінку – </a:t>
            </a:r>
            <a:r>
              <a:rPr lang="uk-UA" sz="2000" dirty="0" err="1"/>
              <a:t>Ліліт</a:t>
            </a:r>
            <a:r>
              <a:rPr lang="uk-UA" sz="2000" dirty="0"/>
              <a:t>.</a:t>
            </a:r>
          </a:p>
          <a:p>
            <a:pPr algn="just"/>
            <a:r>
              <a:rPr lang="uk-UA" sz="2000" dirty="0"/>
              <a:t>Другорядну, але досить смислову роль в історії маніяка відіграють його батьки, персонажі-маргінали Комета і </a:t>
            </a:r>
            <a:r>
              <a:rPr lang="uk-UA" sz="2000" dirty="0" err="1"/>
              <a:t>Ромодан</a:t>
            </a:r>
            <a:r>
              <a:rPr lang="uk-UA" sz="2000" dirty="0"/>
              <a:t>. Символічним є фінал роману, в якому чеченець </a:t>
            </a:r>
            <a:r>
              <a:rPr lang="uk-UA" sz="2000" dirty="0" err="1"/>
              <a:t>Ромодан</a:t>
            </a:r>
            <a:r>
              <a:rPr lang="uk-UA" sz="2000" dirty="0"/>
              <a:t> позбавляє життя Івана Білозуба.</a:t>
            </a:r>
          </a:p>
          <a:p>
            <a:pPr algn="just"/>
            <a:r>
              <a:rPr lang="uk-UA" sz="2000" dirty="0"/>
              <a:t>Аналіз вбивств Івана.</a:t>
            </a:r>
            <a:endParaRPr lang="cs-CZ" sz="2000" dirty="0"/>
          </a:p>
        </p:txBody>
      </p:sp>
      <p:sp>
        <p:nvSpPr>
          <p:cNvPr id="2" name="Nadpis 1">
            <a:extLst>
              <a:ext uri="{FF2B5EF4-FFF2-40B4-BE49-F238E27FC236}">
                <a16:creationId xmlns:a16="http://schemas.microsoft.com/office/drawing/2014/main" id="{E52CB059-5817-9041-8D5E-7EBC0BD19C2B}"/>
              </a:ext>
            </a:extLst>
          </p:cNvPr>
          <p:cNvSpPr>
            <a:spLocks noGrp="1"/>
          </p:cNvSpPr>
          <p:nvPr>
            <p:ph type="title"/>
          </p:nvPr>
        </p:nvSpPr>
        <p:spPr>
          <a:xfrm>
            <a:off x="287576" y="0"/>
            <a:ext cx="11797331" cy="6981568"/>
          </a:xfrm>
        </p:spPr>
        <p:txBody>
          <a:bodyPr>
            <a:normAutofit fontScale="90000"/>
          </a:bodyPr>
          <a:lstStyle/>
          <a:p>
            <a:r>
              <a:rPr lang="uk-UA" b="1" dirty="0"/>
              <a:t>Олесь </a:t>
            </a:r>
            <a:r>
              <a:rPr lang="uk-UA" b="1" dirty="0" err="1"/>
              <a:t>Ульяненко</a:t>
            </a:r>
            <a:br>
              <a:rPr lang="uk-UA" dirty="0"/>
            </a:br>
            <a:br>
              <a:rPr lang="uk-UA" dirty="0"/>
            </a:br>
            <a:br>
              <a:rPr lang="uk-UA" dirty="0"/>
            </a:br>
            <a:br>
              <a:rPr lang="uk-UA" dirty="0"/>
            </a:br>
            <a:br>
              <a:rPr lang="uk-UA" dirty="0"/>
            </a:br>
            <a:br>
              <a:rPr lang="uk-UA" dirty="0"/>
            </a:br>
            <a:br>
              <a:rPr lang="uk-UA" dirty="0"/>
            </a:br>
            <a:br>
              <a:rPr lang="uk-UA" dirty="0"/>
            </a:br>
            <a:br>
              <a:rPr lang="uk-UA" dirty="0"/>
            </a:br>
            <a:br>
              <a:rPr lang="uk-UA" dirty="0"/>
            </a:br>
            <a:r>
              <a:rPr lang="uk-UA" dirty="0"/>
              <a:t> </a:t>
            </a:r>
            <a:br>
              <a:rPr lang="uk-UA" b="1" dirty="0"/>
            </a:br>
            <a:r>
              <a:rPr lang="uk-UA" b="1" dirty="0"/>
              <a:t>          </a:t>
            </a:r>
            <a:r>
              <a:rPr lang="cs-CZ" b="1" dirty="0"/>
              <a:t>                               </a:t>
            </a:r>
            <a:r>
              <a:rPr lang="uk-UA" b="1" dirty="0">
                <a:solidFill>
                  <a:schemeClr val="bg1"/>
                </a:solidFill>
              </a:rPr>
              <a:t>«Дофін Сатани»</a:t>
            </a:r>
            <a:endParaRPr lang="cs-CZ" b="1" dirty="0">
              <a:solidFill>
                <a:schemeClr val="bg1"/>
              </a:solidFill>
            </a:endParaRPr>
          </a:p>
        </p:txBody>
      </p:sp>
    </p:spTree>
    <p:extLst>
      <p:ext uri="{BB962C8B-B14F-4D97-AF65-F5344CB8AC3E}">
        <p14:creationId xmlns:p14="http://schemas.microsoft.com/office/powerpoint/2010/main" val="4157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E5CE4-9DD6-3940-9DD3-C920B8BAB686}"/>
              </a:ext>
            </a:extLst>
          </p:cNvPr>
          <p:cNvSpPr>
            <a:spLocks noGrp="1"/>
          </p:cNvSpPr>
          <p:nvPr>
            <p:ph type="title"/>
          </p:nvPr>
        </p:nvSpPr>
        <p:spPr>
          <a:xfrm>
            <a:off x="793750" y="871351"/>
            <a:ext cx="6487886" cy="935037"/>
          </a:xfrm>
        </p:spPr>
        <p:txBody>
          <a:bodyPr vert="horz" lIns="91440" tIns="45720" rIns="91440" bIns="45720" rtlCol="0" anchor="b">
            <a:noAutofit/>
          </a:bodyPr>
          <a:lstStyle/>
          <a:p>
            <a:br>
              <a:rPr lang="en-US" sz="4400" dirty="0">
                <a:gradFill flip="none" rotWithShape="1">
                  <a:gsLst>
                    <a:gs pos="0">
                      <a:schemeClr val="accent5">
                        <a:alpha val="70000"/>
                      </a:schemeClr>
                    </a:gs>
                    <a:gs pos="100000">
                      <a:schemeClr val="accent1">
                        <a:alpha val="70000"/>
                      </a:schemeClr>
                    </a:gs>
                  </a:gsLst>
                  <a:lin ang="0" scaled="1"/>
                  <a:tileRect/>
                </a:gradFill>
              </a:rPr>
            </a:br>
            <a:r>
              <a:rPr lang="en-US" sz="4400" dirty="0" err="1">
                <a:gradFill flip="none" rotWithShape="1">
                  <a:gsLst>
                    <a:gs pos="0">
                      <a:schemeClr val="accent5">
                        <a:alpha val="70000"/>
                      </a:schemeClr>
                    </a:gs>
                    <a:gs pos="100000">
                      <a:schemeClr val="accent1">
                        <a:alpha val="70000"/>
                      </a:schemeClr>
                    </a:gs>
                  </a:gsLst>
                  <a:lin ang="0" scaled="1"/>
                  <a:tileRect/>
                </a:gradFill>
              </a:rPr>
              <a:t>Tvorba</a:t>
            </a:r>
            <a:r>
              <a:rPr lang="en-US" sz="4400" dirty="0">
                <a:gradFill flip="none" rotWithShape="1">
                  <a:gsLst>
                    <a:gs pos="0">
                      <a:schemeClr val="accent5">
                        <a:alpha val="70000"/>
                      </a:schemeClr>
                    </a:gs>
                    <a:gs pos="100000">
                      <a:schemeClr val="accent1">
                        <a:alpha val="70000"/>
                      </a:schemeClr>
                    </a:gs>
                  </a:gsLst>
                  <a:lin ang="0" scaled="1"/>
                  <a:tileRect/>
                </a:gradFill>
              </a:rPr>
              <a:t> Jana </a:t>
            </a:r>
            <a:r>
              <a:rPr lang="en-US" sz="4400" dirty="0" err="1">
                <a:gradFill flip="none" rotWithShape="1">
                  <a:gsLst>
                    <a:gs pos="0">
                      <a:schemeClr val="accent5">
                        <a:alpha val="70000"/>
                      </a:schemeClr>
                    </a:gs>
                    <a:gs pos="100000">
                      <a:schemeClr val="accent1">
                        <a:alpha val="70000"/>
                      </a:schemeClr>
                    </a:gs>
                  </a:gsLst>
                  <a:lin ang="0" scaled="1"/>
                  <a:tileRect/>
                </a:gradFill>
              </a:rPr>
              <a:t>Blabána</a:t>
            </a:r>
            <a:r>
              <a:rPr lang="en-US" sz="4400" dirty="0">
                <a:gradFill flip="none" rotWithShape="1">
                  <a:gsLst>
                    <a:gs pos="0">
                      <a:schemeClr val="accent5">
                        <a:alpha val="70000"/>
                      </a:schemeClr>
                    </a:gs>
                    <a:gs pos="100000">
                      <a:schemeClr val="accent1">
                        <a:alpha val="70000"/>
                      </a:schemeClr>
                    </a:gs>
                  </a:gsLst>
                  <a:lin ang="0" scaled="1"/>
                  <a:tileRect/>
                </a:gradFill>
              </a:rPr>
              <a:t> a </a:t>
            </a:r>
            <a:r>
              <a:rPr lang="en-US" sz="4400" dirty="0" err="1">
                <a:gradFill flip="none" rotWithShape="1">
                  <a:gsLst>
                    <a:gs pos="0">
                      <a:schemeClr val="accent5">
                        <a:alpha val="70000"/>
                      </a:schemeClr>
                    </a:gs>
                    <a:gs pos="100000">
                      <a:schemeClr val="accent1">
                        <a:alpha val="70000"/>
                      </a:schemeClr>
                    </a:gs>
                  </a:gsLst>
                  <a:lin ang="0" scaled="1"/>
                  <a:tileRect/>
                </a:gradFill>
              </a:rPr>
              <a:t>Olesja</a:t>
            </a:r>
            <a:r>
              <a:rPr lang="en-US" sz="4400" dirty="0">
                <a:gradFill flip="none" rotWithShape="1">
                  <a:gsLst>
                    <a:gs pos="0">
                      <a:schemeClr val="accent5">
                        <a:alpha val="70000"/>
                      </a:schemeClr>
                    </a:gs>
                    <a:gs pos="100000">
                      <a:schemeClr val="accent1">
                        <a:alpha val="70000"/>
                      </a:schemeClr>
                    </a:gs>
                  </a:gsLst>
                  <a:lin ang="0" scaled="1"/>
                  <a:tileRect/>
                </a:gradFill>
              </a:rPr>
              <a:t> </a:t>
            </a:r>
            <a:r>
              <a:rPr lang="en-US" sz="4400" dirty="0" err="1">
                <a:gradFill flip="none" rotWithShape="1">
                  <a:gsLst>
                    <a:gs pos="0">
                      <a:schemeClr val="accent5">
                        <a:alpha val="70000"/>
                      </a:schemeClr>
                    </a:gs>
                    <a:gs pos="100000">
                      <a:schemeClr val="accent1">
                        <a:alpha val="70000"/>
                      </a:schemeClr>
                    </a:gs>
                  </a:gsLst>
                  <a:lin ang="0" scaled="1"/>
                  <a:tileRect/>
                </a:gradFill>
              </a:rPr>
              <a:t>Uljanenka</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pic>
        <p:nvPicPr>
          <p:cNvPr id="11" name="Obrázek 10" descr="Obsah obrázku osoba, muž, nošení, pózování&#10;&#10;Popis byl vytvořen automaticky">
            <a:extLst>
              <a:ext uri="{FF2B5EF4-FFF2-40B4-BE49-F238E27FC236}">
                <a16:creationId xmlns:a16="http://schemas.microsoft.com/office/drawing/2014/main" id="{4F6C9400-992D-254E-99F1-BC5EA3CEF51F}"/>
              </a:ext>
            </a:extLst>
          </p:cNvPr>
          <p:cNvPicPr>
            <a:picLocks noChangeAspect="1"/>
          </p:cNvPicPr>
          <p:nvPr/>
        </p:nvPicPr>
        <p:blipFill rotWithShape="1">
          <a:blip r:embed="rId2">
            <a:alphaModFix amt="80000"/>
          </a:blip>
          <a:srcRect t="24406" r="1" b="16407"/>
          <a:stretch/>
        </p:blipFill>
        <p:spPr>
          <a:xfrm>
            <a:off x="7665959" y="488577"/>
            <a:ext cx="4036466" cy="2940423"/>
          </a:xfrm>
          <a:prstGeom prst="rect">
            <a:avLst/>
          </a:prstGeom>
        </p:spPr>
      </p:pic>
      <p:pic>
        <p:nvPicPr>
          <p:cNvPr id="6" name="Obrázek 5" descr="Obsah obrázku osoba, muž&#10;&#10;Popis byl vytvořen automaticky">
            <a:extLst>
              <a:ext uri="{FF2B5EF4-FFF2-40B4-BE49-F238E27FC236}">
                <a16:creationId xmlns:a16="http://schemas.microsoft.com/office/drawing/2014/main" id="{8101F05A-FD03-BE48-9DEF-318CFED56972}"/>
              </a:ext>
            </a:extLst>
          </p:cNvPr>
          <p:cNvPicPr>
            <a:picLocks noChangeAspect="1"/>
          </p:cNvPicPr>
          <p:nvPr/>
        </p:nvPicPr>
        <p:blipFill rotWithShape="1">
          <a:blip r:embed="rId3">
            <a:alphaModFix amt="80000"/>
          </a:blip>
          <a:srcRect l="18762" r="1" b="1"/>
          <a:stretch/>
        </p:blipFill>
        <p:spPr>
          <a:xfrm>
            <a:off x="7665959" y="3425452"/>
            <a:ext cx="4036466" cy="2943971"/>
          </a:xfrm>
          <a:prstGeom prst="rect">
            <a:avLst/>
          </a:prstGeom>
        </p:spPr>
      </p:pic>
      <p:sp>
        <p:nvSpPr>
          <p:cNvPr id="7" name="TextovéPole 6">
            <a:extLst>
              <a:ext uri="{FF2B5EF4-FFF2-40B4-BE49-F238E27FC236}">
                <a16:creationId xmlns:a16="http://schemas.microsoft.com/office/drawing/2014/main" id="{A73CB8C4-EAB5-4B4E-A088-E85F3A4DEBA8}"/>
              </a:ext>
            </a:extLst>
          </p:cNvPr>
          <p:cNvSpPr txBox="1"/>
          <p:nvPr/>
        </p:nvSpPr>
        <p:spPr>
          <a:xfrm>
            <a:off x="704850" y="1806388"/>
            <a:ext cx="6576786" cy="4801314"/>
          </a:xfrm>
          <a:prstGeom prst="rect">
            <a:avLst/>
          </a:prstGeom>
          <a:noFill/>
        </p:spPr>
        <p:txBody>
          <a:bodyPr wrap="square" rtlCol="0">
            <a:spAutoFit/>
          </a:bodyPr>
          <a:lstStyle/>
          <a:p>
            <a:pPr marL="285750" indent="-285750">
              <a:buFont typeface="Arial" panose="020B0604020202020204" pitchFamily="34" charset="0"/>
              <a:buChar char="•"/>
            </a:pPr>
            <a:r>
              <a:rPr lang="cs-CZ" dirty="0"/>
              <a:t>odcizení, neschopnost dorozumění mezi blízkými lidmi, pocity osamění a vyprázdnění vlastního života</a:t>
            </a:r>
          </a:p>
          <a:p>
            <a:pPr marL="285750" indent="-285750">
              <a:buFont typeface="Arial" panose="020B0604020202020204" pitchFamily="34" charset="0"/>
              <a:buChar char="•"/>
            </a:pPr>
            <a:r>
              <a:rPr lang="cs-CZ" dirty="0"/>
              <a:t>dramatické osudy lidí, kteří se dostávají do tíživých životních situací, epizodické útržky z cizích životů ve chvíli zlomů, v okamžik jejich existenciálních zkoušek</a:t>
            </a:r>
          </a:p>
          <a:p>
            <a:pPr marL="285750" indent="-285750">
              <a:buFont typeface="Arial" panose="020B0604020202020204" pitchFamily="34" charset="0"/>
              <a:buChar char="•"/>
            </a:pPr>
            <a:r>
              <a:rPr lang="cs-CZ" dirty="0"/>
              <a:t>pokus popsat a diagnostikovat životní pocit člověka na konci 20. a počátku 21. století</a:t>
            </a:r>
          </a:p>
          <a:p>
            <a:pPr marL="285750" indent="-285750">
              <a:buFont typeface="Arial" panose="020B0604020202020204" pitchFamily="34" charset="0"/>
              <a:buChar char="•"/>
            </a:pPr>
            <a:r>
              <a:rPr lang="cs-CZ" dirty="0"/>
              <a:t>pravda o člověku, který žije v nelidské společnosti</a:t>
            </a:r>
          </a:p>
          <a:p>
            <a:endParaRPr lang="cs-CZ" dirty="0"/>
          </a:p>
          <a:p>
            <a:r>
              <a:rPr lang="cs-CZ" dirty="0"/>
              <a:t>Jan Balabán: “</a:t>
            </a:r>
            <a:r>
              <a:rPr lang="cs-CZ" i="1" dirty="0"/>
              <a:t>Jediný vývoj, o který se snažím, je jít dál od sebe, od autobiografičnosti, [...]. Psaní vnímám</a:t>
            </a:r>
          </a:p>
          <a:p>
            <a:r>
              <a:rPr lang="cs-CZ" i="1" dirty="0"/>
              <a:t>jako proces, ne jako psaní něčeho. Je to můj způsob pořádání světa</a:t>
            </a:r>
            <a:r>
              <a:rPr lang="cs-CZ" dirty="0"/>
              <a:t>.“</a:t>
            </a:r>
          </a:p>
          <a:p>
            <a:r>
              <a:rPr lang="cs-CZ" dirty="0" err="1"/>
              <a:t>Oles</a:t>
            </a:r>
            <a:r>
              <a:rPr lang="cs-CZ" dirty="0"/>
              <a:t>‘ </a:t>
            </a:r>
            <a:r>
              <a:rPr lang="cs-CZ" dirty="0" err="1"/>
              <a:t>Uljanenko</a:t>
            </a:r>
            <a:r>
              <a:rPr lang="cs-CZ" dirty="0"/>
              <a:t>: </a:t>
            </a:r>
            <a:r>
              <a:rPr lang="ru-RU" dirty="0"/>
              <a:t>«</a:t>
            </a:r>
            <a:r>
              <a:rPr lang="ru-RU" i="1" dirty="0"/>
              <a:t>я хапаю картинку і пропускаю через </a:t>
            </a:r>
            <a:r>
              <a:rPr lang="ru-RU" i="1" dirty="0" err="1"/>
              <a:t>якісь</a:t>
            </a:r>
            <a:r>
              <a:rPr lang="ru-RU" i="1" dirty="0"/>
              <a:t> </a:t>
            </a:r>
            <a:r>
              <a:rPr lang="ru-RU" i="1" dirty="0" err="1"/>
              <a:t>філософські</a:t>
            </a:r>
            <a:r>
              <a:rPr lang="ru-RU" i="1" dirty="0"/>
              <a:t>, </a:t>
            </a:r>
            <a:r>
              <a:rPr lang="ru-RU" i="1" dirty="0" err="1"/>
              <a:t>релігійні</a:t>
            </a:r>
            <a:r>
              <a:rPr lang="ru-RU" i="1" dirty="0"/>
              <a:t> </a:t>
            </a:r>
            <a:r>
              <a:rPr lang="ru-RU" i="1" dirty="0" err="1"/>
              <a:t>свої</a:t>
            </a:r>
            <a:r>
              <a:rPr lang="ru-RU" i="1" dirty="0"/>
              <a:t> </a:t>
            </a:r>
            <a:r>
              <a:rPr lang="ru-RU" i="1" dirty="0" err="1"/>
              <a:t>уподобання</a:t>
            </a:r>
            <a:r>
              <a:rPr lang="ru-RU" i="1" dirty="0"/>
              <a:t>, але </a:t>
            </a:r>
            <a:r>
              <a:rPr lang="ru-RU" i="1" dirty="0" err="1"/>
              <a:t>намагаюся</a:t>
            </a:r>
            <a:r>
              <a:rPr lang="ru-RU" i="1" dirty="0"/>
              <a:t> </a:t>
            </a:r>
            <a:r>
              <a:rPr lang="ru-RU" i="1" dirty="0" err="1"/>
              <a:t>робити</a:t>
            </a:r>
            <a:r>
              <a:rPr lang="ru-RU" i="1" dirty="0"/>
              <a:t> так, </a:t>
            </a:r>
            <a:r>
              <a:rPr lang="ru-RU" i="1" dirty="0" err="1"/>
              <a:t>щоб</a:t>
            </a:r>
            <a:r>
              <a:rPr lang="ru-RU" i="1" dirty="0"/>
              <a:t> у </a:t>
            </a:r>
            <a:r>
              <a:rPr lang="ru-RU" i="1" dirty="0" err="1"/>
              <a:t>тексті</a:t>
            </a:r>
            <a:r>
              <a:rPr lang="ru-RU" i="1" dirty="0"/>
              <a:t> мене </a:t>
            </a:r>
            <a:r>
              <a:rPr lang="ru-RU" i="1" dirty="0" err="1"/>
              <a:t>було</a:t>
            </a:r>
            <a:r>
              <a:rPr lang="ru-RU" i="1" dirty="0"/>
              <a:t> </a:t>
            </a:r>
            <a:r>
              <a:rPr lang="ru-RU" i="1" dirty="0" err="1"/>
              <a:t>якнайменше</a:t>
            </a:r>
            <a:r>
              <a:rPr lang="ru-RU" dirty="0"/>
              <a:t>».</a:t>
            </a:r>
            <a:endParaRPr lang="cs-CZ" dirty="0"/>
          </a:p>
          <a:p>
            <a:endParaRPr lang="cs-CZ" dirty="0"/>
          </a:p>
        </p:txBody>
      </p:sp>
    </p:spTree>
    <p:extLst>
      <p:ext uri="{BB962C8B-B14F-4D97-AF65-F5344CB8AC3E}">
        <p14:creationId xmlns:p14="http://schemas.microsoft.com/office/powerpoint/2010/main" val="124404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A6A2A5-AC6C-CF4D-BE9F-8457CAC95695}"/>
              </a:ext>
            </a:extLst>
          </p:cNvPr>
          <p:cNvSpPr>
            <a:spLocks noGrp="1"/>
          </p:cNvSpPr>
          <p:nvPr>
            <p:ph type="title"/>
          </p:nvPr>
        </p:nvSpPr>
        <p:spPr>
          <a:xfrm>
            <a:off x="838201" y="-1"/>
            <a:ext cx="5914937" cy="1612901"/>
          </a:xfrm>
        </p:spPr>
        <p:txBody>
          <a:bodyPr anchor="b">
            <a:normAutofit/>
          </a:bodyPr>
          <a:lstStyle/>
          <a:p>
            <a:r>
              <a:rPr lang="cs-CZ" sz="4400" dirty="0">
                <a:gradFill flip="none" rotWithShape="1">
                  <a:gsLst>
                    <a:gs pos="0">
                      <a:schemeClr val="accent5">
                        <a:alpha val="70000"/>
                      </a:schemeClr>
                    </a:gs>
                    <a:gs pos="100000">
                      <a:schemeClr val="accent1">
                        <a:alpha val="70000"/>
                      </a:schemeClr>
                    </a:gs>
                  </a:gsLst>
                  <a:lin ang="0" scaled="1"/>
                  <a:tileRect/>
                </a:gradFill>
              </a:rPr>
              <a:t>Psaní je duchovní věc</a:t>
            </a:r>
          </a:p>
        </p:txBody>
      </p:sp>
      <p:sp>
        <p:nvSpPr>
          <p:cNvPr id="3" name="Zástupný obsah 2">
            <a:extLst>
              <a:ext uri="{FF2B5EF4-FFF2-40B4-BE49-F238E27FC236}">
                <a16:creationId xmlns:a16="http://schemas.microsoft.com/office/drawing/2014/main" id="{C90DF1D8-CC06-6140-9473-1661C0D7F4A2}"/>
              </a:ext>
            </a:extLst>
          </p:cNvPr>
          <p:cNvSpPr>
            <a:spLocks noGrp="1"/>
          </p:cNvSpPr>
          <p:nvPr>
            <p:ph idx="1"/>
          </p:nvPr>
        </p:nvSpPr>
        <p:spPr>
          <a:xfrm>
            <a:off x="660768" y="1935956"/>
            <a:ext cx="6092370" cy="4096544"/>
          </a:xfrm>
        </p:spPr>
        <p:txBody>
          <a:bodyPr>
            <a:normAutofit/>
          </a:bodyPr>
          <a:lstStyle/>
          <a:p>
            <a:pPr>
              <a:lnSpc>
                <a:spcPct val="100000"/>
              </a:lnSpc>
            </a:pPr>
            <a:r>
              <a:rPr lang="cs-CZ" sz="1500" dirty="0">
                <a:solidFill>
                  <a:schemeClr val="tx2">
                    <a:alpha val="60000"/>
                  </a:schemeClr>
                </a:solidFill>
              </a:rPr>
              <a:t>psaní je duchovní věc, ale zároveň je to řemeslo</a:t>
            </a:r>
          </a:p>
          <a:p>
            <a:pPr>
              <a:lnSpc>
                <a:spcPct val="100000"/>
              </a:lnSpc>
            </a:pPr>
            <a:r>
              <a:rPr lang="cs-CZ" sz="1500" dirty="0" err="1">
                <a:solidFill>
                  <a:schemeClr val="tx2">
                    <a:alpha val="60000"/>
                  </a:schemeClr>
                </a:solidFill>
              </a:rPr>
              <a:t>deziluzivní</a:t>
            </a:r>
            <a:r>
              <a:rPr lang="cs-CZ" sz="1500" dirty="0">
                <a:solidFill>
                  <a:schemeClr val="tx2">
                    <a:alpha val="60000"/>
                  </a:schemeClr>
                </a:solidFill>
              </a:rPr>
              <a:t> vnímání normalizačního světa, z něhož není úniku</a:t>
            </a:r>
          </a:p>
          <a:p>
            <a:pPr>
              <a:lnSpc>
                <a:spcPct val="100000"/>
              </a:lnSpc>
            </a:pPr>
            <a:r>
              <a:rPr lang="cs-CZ" sz="1500" dirty="0">
                <a:solidFill>
                  <a:schemeClr val="tx2">
                    <a:alpha val="60000"/>
                  </a:schemeClr>
                </a:solidFill>
              </a:rPr>
              <a:t>umělecké chápání moderní společnosti, zbavené duchovního, tj. Boha</a:t>
            </a:r>
          </a:p>
          <a:p>
            <a:pPr>
              <a:lnSpc>
                <a:spcPct val="100000"/>
              </a:lnSpc>
            </a:pPr>
            <a:r>
              <a:rPr lang="cs-CZ" sz="1500" dirty="0">
                <a:solidFill>
                  <a:schemeClr val="tx2">
                    <a:alpha val="60000"/>
                  </a:schemeClr>
                </a:solidFill>
              </a:rPr>
              <a:t>osobitý styl</a:t>
            </a:r>
          </a:p>
          <a:p>
            <a:pPr>
              <a:lnSpc>
                <a:spcPct val="100000"/>
              </a:lnSpc>
            </a:pPr>
            <a:r>
              <a:rPr lang="cs-CZ" sz="1500" dirty="0">
                <a:solidFill>
                  <a:schemeClr val="tx2">
                    <a:alpha val="60000"/>
                  </a:schemeClr>
                </a:solidFill>
              </a:rPr>
              <a:t>marné hledání smysluplného života</a:t>
            </a:r>
          </a:p>
          <a:p>
            <a:pPr>
              <a:lnSpc>
                <a:spcPct val="100000"/>
              </a:lnSpc>
            </a:pPr>
            <a:r>
              <a:rPr lang="cs-CZ" sz="1500" dirty="0">
                <a:solidFill>
                  <a:schemeClr val="tx2">
                    <a:alpha val="60000"/>
                  </a:schemeClr>
                </a:solidFill>
              </a:rPr>
              <a:t>zničení náboženské tradice a víry v Boha jako základu morálního zdraví národa</a:t>
            </a:r>
          </a:p>
          <a:p>
            <a:pPr>
              <a:lnSpc>
                <a:spcPct val="100000"/>
              </a:lnSpc>
            </a:pPr>
            <a:r>
              <a:rPr lang="cs-CZ" sz="1500" dirty="0">
                <a:solidFill>
                  <a:schemeClr val="tx2">
                    <a:alpha val="60000"/>
                  </a:schemeClr>
                </a:solidFill>
              </a:rPr>
              <a:t>duchovní prázdno</a:t>
            </a:r>
          </a:p>
        </p:txBody>
      </p:sp>
      <p:pic>
        <p:nvPicPr>
          <p:cNvPr id="5" name="Obrázek 4">
            <a:extLst>
              <a:ext uri="{FF2B5EF4-FFF2-40B4-BE49-F238E27FC236}">
                <a16:creationId xmlns:a16="http://schemas.microsoft.com/office/drawing/2014/main" id="{4DDE0E1B-63A3-C84E-9764-482D7D1E70B1}"/>
              </a:ext>
            </a:extLst>
          </p:cNvPr>
          <p:cNvPicPr>
            <a:picLocks noChangeAspect="1"/>
          </p:cNvPicPr>
          <p:nvPr/>
        </p:nvPicPr>
        <p:blipFill rotWithShape="1">
          <a:blip r:embed="rId2">
            <a:alphaModFix amt="80000"/>
          </a:blip>
          <a:srcRect t="12620" r="2" b="40299"/>
          <a:stretch/>
        </p:blipFill>
        <p:spPr>
          <a:xfrm>
            <a:off x="7236476" y="1"/>
            <a:ext cx="4952475" cy="3428999"/>
          </a:xfrm>
          <a:prstGeom prst="rect">
            <a:avLst/>
          </a:prstGeom>
        </p:spPr>
      </p:pic>
      <p:pic>
        <p:nvPicPr>
          <p:cNvPr id="7" name="Obrázek 6" descr="Obsah obrázku text&#10;&#10;Popis byl vytvořen automaticky">
            <a:extLst>
              <a:ext uri="{FF2B5EF4-FFF2-40B4-BE49-F238E27FC236}">
                <a16:creationId xmlns:a16="http://schemas.microsoft.com/office/drawing/2014/main" id="{FB16CCD4-7095-DF46-9135-610533F8FE55}"/>
              </a:ext>
            </a:extLst>
          </p:cNvPr>
          <p:cNvPicPr>
            <a:picLocks noChangeAspect="1"/>
          </p:cNvPicPr>
          <p:nvPr/>
        </p:nvPicPr>
        <p:blipFill rotWithShape="1">
          <a:blip r:embed="rId3">
            <a:alphaModFix amt="80000"/>
          </a:blip>
          <a:srcRect t="35248" r="1" b="19792"/>
          <a:stretch/>
        </p:blipFill>
        <p:spPr>
          <a:xfrm>
            <a:off x="7236475" y="3429000"/>
            <a:ext cx="4952475" cy="3428999"/>
          </a:xfrm>
          <a:prstGeom prst="rect">
            <a:avLst/>
          </a:prstGeom>
        </p:spPr>
      </p:pic>
    </p:spTree>
    <p:extLst>
      <p:ext uri="{BB962C8B-B14F-4D97-AF65-F5344CB8AC3E}">
        <p14:creationId xmlns:p14="http://schemas.microsoft.com/office/powerpoint/2010/main" val="3016743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3F687C-1B76-0340-A6C2-3439C2E26435}"/>
              </a:ext>
            </a:extLst>
          </p:cNvPr>
          <p:cNvSpPr>
            <a:spLocks noGrp="1"/>
          </p:cNvSpPr>
          <p:nvPr>
            <p:ph type="title"/>
          </p:nvPr>
        </p:nvSpPr>
        <p:spPr/>
        <p:txBody>
          <a:bodyPr/>
          <a:lstStyle/>
          <a:p>
            <a:pPr algn="ctr"/>
            <a:r>
              <a:rPr lang="cs-CZ" dirty="0"/>
              <a:t>Samota</a:t>
            </a:r>
          </a:p>
        </p:txBody>
      </p:sp>
      <p:graphicFrame>
        <p:nvGraphicFramePr>
          <p:cNvPr id="4" name="Tabulka 4">
            <a:extLst>
              <a:ext uri="{FF2B5EF4-FFF2-40B4-BE49-F238E27FC236}">
                <a16:creationId xmlns:a16="http://schemas.microsoft.com/office/drawing/2014/main" id="{3ABEEBB1-BF6B-DF42-82A8-CE9BCC593F4E}"/>
              </a:ext>
            </a:extLst>
          </p:cNvPr>
          <p:cNvGraphicFramePr>
            <a:graphicFrameLocks noGrp="1"/>
          </p:cNvGraphicFramePr>
          <p:nvPr>
            <p:ph idx="1"/>
          </p:nvPr>
        </p:nvGraphicFramePr>
        <p:xfrm>
          <a:off x="838200" y="1828800"/>
          <a:ext cx="10515600" cy="3200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177026392"/>
                    </a:ext>
                  </a:extLst>
                </a:gridCol>
                <a:gridCol w="5257800">
                  <a:extLst>
                    <a:ext uri="{9D8B030D-6E8A-4147-A177-3AD203B41FA5}">
                      <a16:colId xmlns:a16="http://schemas.microsoft.com/office/drawing/2014/main" val="4064926417"/>
                    </a:ext>
                  </a:extLst>
                </a:gridCol>
              </a:tblGrid>
              <a:tr h="0">
                <a:tc>
                  <a:txBody>
                    <a:bodyPr/>
                    <a:lstStyle/>
                    <a:p>
                      <a:pPr algn="ctr"/>
                      <a:r>
                        <a:rPr lang="cs-CZ" dirty="0" err="1"/>
                        <a:t>Oles</a:t>
                      </a:r>
                      <a:r>
                        <a:rPr lang="cs-CZ" dirty="0"/>
                        <a:t>‘ </a:t>
                      </a:r>
                      <a:r>
                        <a:rPr lang="cs-CZ" dirty="0" err="1"/>
                        <a:t>Uljanenko</a:t>
                      </a:r>
                      <a:r>
                        <a:rPr lang="cs-CZ" dirty="0"/>
                        <a:t> </a:t>
                      </a:r>
                    </a:p>
                  </a:txBody>
                  <a:tcPr/>
                </a:tc>
                <a:tc>
                  <a:txBody>
                    <a:bodyPr/>
                    <a:lstStyle/>
                    <a:p>
                      <a:pPr algn="ctr"/>
                      <a:r>
                        <a:rPr lang="cs-CZ" dirty="0"/>
                        <a:t>Jan Balabán</a:t>
                      </a:r>
                    </a:p>
                  </a:txBody>
                  <a:tcPr/>
                </a:tc>
                <a:extLst>
                  <a:ext uri="{0D108BD9-81ED-4DB2-BD59-A6C34878D82A}">
                    <a16:rowId xmlns:a16="http://schemas.microsoft.com/office/drawing/2014/main" val="2253557600"/>
                  </a:ext>
                </a:extLst>
              </a:tr>
              <a:tr h="370840">
                <a:tc>
                  <a:txBody>
                    <a:bodyPr/>
                    <a:lstStyle/>
                    <a:p>
                      <a:pPr marL="285750" indent="-285750">
                        <a:buFont typeface="Arial" panose="020B0604020202020204" pitchFamily="34" charset="0"/>
                        <a:buChar char="•"/>
                      </a:pPr>
                      <a:r>
                        <a:rPr lang="cs-CZ" dirty="0"/>
                        <a:t>samota, jež vzniká ze zoufalství</a:t>
                      </a:r>
                    </a:p>
                    <a:p>
                      <a:pPr marL="285750" indent="-285750">
                        <a:buFont typeface="Arial" panose="020B0604020202020204" pitchFamily="34" charset="0"/>
                        <a:buChar char="•"/>
                      </a:pPr>
                      <a:r>
                        <a:rPr lang="cs-CZ" dirty="0"/>
                        <a:t>samota jako výsledek chybění pocitu domova</a:t>
                      </a:r>
                    </a:p>
                    <a:p>
                      <a:pPr marL="285750" indent="-285750">
                        <a:buFont typeface="Arial" panose="020B0604020202020204" pitchFamily="34" charset="0"/>
                        <a:buChar char="•"/>
                      </a:pPr>
                      <a:r>
                        <a:rPr lang="cs-CZ" dirty="0"/>
                        <a:t>samota, jež vniká z pocitu zbytečnosti člověka v tomto světě</a:t>
                      </a:r>
                    </a:p>
                    <a:p>
                      <a:pPr marL="285750" indent="-285750">
                        <a:buFont typeface="Arial" panose="020B0604020202020204" pitchFamily="34" charset="0"/>
                        <a:buChar char="•"/>
                      </a:pPr>
                      <a:r>
                        <a:rPr lang="cs-CZ" dirty="0"/>
                        <a:t>umělé osamění (sebevyloučení ze společnosti za účelem získání výhod)</a:t>
                      </a:r>
                    </a:p>
                    <a:p>
                      <a:pPr marL="285750" indent="-285750">
                        <a:buFont typeface="Arial" panose="020B0604020202020204" pitchFamily="34" charset="0"/>
                        <a:buChar char="•"/>
                      </a:pPr>
                      <a:r>
                        <a:rPr lang="cs-CZ" dirty="0"/>
                        <a:t>pocity samoty ve společnosti</a:t>
                      </a:r>
                    </a:p>
                    <a:p>
                      <a:endParaRPr lang="cs-CZ" dirty="0"/>
                    </a:p>
                    <a:p>
                      <a:endParaRPr lang="cs-CZ" dirty="0"/>
                    </a:p>
                    <a:p>
                      <a:r>
                        <a:rPr lang="cs-CZ" dirty="0"/>
                        <a:t> </a:t>
                      </a: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800" b="0" i="0" u="none" strike="noStrike" kern="1200" dirty="0">
                          <a:solidFill>
                            <a:schemeClr val="dk1"/>
                          </a:solidFill>
                          <a:effectLst/>
                          <a:latin typeface="+mn-lt"/>
                          <a:ea typeface="+mn-ea"/>
                          <a:cs typeface="+mn-cs"/>
                        </a:rPr>
                        <a:t>odcizení a časté nedorozumění mezi blízkými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800" b="0" i="0" u="none" strike="noStrike" kern="1200" dirty="0">
                          <a:solidFill>
                            <a:schemeClr val="dk1"/>
                          </a:solidFill>
                          <a:effectLst/>
                          <a:latin typeface="+mn-lt"/>
                          <a:ea typeface="+mn-ea"/>
                          <a:cs typeface="+mn-cs"/>
                        </a:rPr>
                        <a:t>neschopnost být s někým a zároveň neschopnost být sám</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cs-CZ" sz="1800" b="0" i="0" u="none" strike="noStrike" kern="120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a:t>
                      </a:r>
                      <a:r>
                        <a:rPr lang="cs-CZ" sz="1800" b="0" i="1" u="none" strike="noStrike" kern="1200" dirty="0">
                          <a:solidFill>
                            <a:schemeClr val="dk1"/>
                          </a:solidFill>
                          <a:effectLst/>
                          <a:latin typeface="+mn-lt"/>
                          <a:ea typeface="+mn-ea"/>
                          <a:cs typeface="+mn-cs"/>
                        </a:rPr>
                        <a:t>když se</a:t>
                      </a:r>
                      <a:r>
                        <a:rPr lang="cs-CZ" sz="1800" b="0" i="0" u="none" strike="noStrike" kern="1200" dirty="0">
                          <a:solidFill>
                            <a:schemeClr val="dk1"/>
                          </a:solidFill>
                          <a:effectLst/>
                          <a:latin typeface="+mn-lt"/>
                          <a:ea typeface="+mn-ea"/>
                          <a:cs typeface="+mn-cs"/>
                        </a:rPr>
                        <a:t> [spisovatel] </a:t>
                      </a:r>
                      <a:r>
                        <a:rPr lang="cs-CZ" sz="1800" b="0" i="1" u="none" strike="noStrike" kern="1200" dirty="0">
                          <a:solidFill>
                            <a:schemeClr val="dk1"/>
                          </a:solidFill>
                          <a:effectLst/>
                          <a:latin typeface="+mn-lt"/>
                          <a:ea typeface="+mn-ea"/>
                          <a:cs typeface="+mn-cs"/>
                        </a:rPr>
                        <a:t>s tou samotou setkává vnitřně a vidí ji kolem sebe, vidí zabrzděnou komunikaci a neschopnost s někým být i s nikým nebýt u mladých i starých, tak se to do jeho díla dostává jako téma</a:t>
                      </a:r>
                      <a:r>
                        <a:rPr lang="cs-CZ" sz="1800" b="0" i="0" u="none" strike="noStrike" kern="1200" dirty="0">
                          <a:solidFill>
                            <a:schemeClr val="dk1"/>
                          </a:solidFill>
                          <a:effectLst/>
                          <a:latin typeface="+mn-lt"/>
                          <a:ea typeface="+mn-ea"/>
                          <a:cs typeface="+mn-cs"/>
                        </a:rPr>
                        <a:t>“</a:t>
                      </a:r>
                    </a:p>
                    <a:p>
                      <a:endParaRPr lang="cs-CZ" dirty="0"/>
                    </a:p>
                  </a:txBody>
                  <a:tcPr/>
                </a:tc>
                <a:extLst>
                  <a:ext uri="{0D108BD9-81ED-4DB2-BD59-A6C34878D82A}">
                    <a16:rowId xmlns:a16="http://schemas.microsoft.com/office/drawing/2014/main" val="2522740995"/>
                  </a:ext>
                </a:extLst>
              </a:tr>
            </a:tbl>
          </a:graphicData>
        </a:graphic>
      </p:graphicFrame>
      <p:sp>
        <p:nvSpPr>
          <p:cNvPr id="5" name="TextovéPole 4">
            <a:extLst>
              <a:ext uri="{FF2B5EF4-FFF2-40B4-BE49-F238E27FC236}">
                <a16:creationId xmlns:a16="http://schemas.microsoft.com/office/drawing/2014/main" id="{373171E8-E0B4-E043-AB3B-8D991CAEEB93}"/>
              </a:ext>
            </a:extLst>
          </p:cNvPr>
          <p:cNvSpPr txBox="1"/>
          <p:nvPr/>
        </p:nvSpPr>
        <p:spPr>
          <a:xfrm>
            <a:off x="813927" y="5706031"/>
            <a:ext cx="10539873" cy="369332"/>
          </a:xfrm>
          <a:prstGeom prst="rect">
            <a:avLst/>
          </a:prstGeom>
          <a:noFill/>
        </p:spPr>
        <p:txBody>
          <a:bodyPr wrap="none" rtlCol="0">
            <a:spAutoFit/>
          </a:bodyPr>
          <a:lstStyle/>
          <a:p>
            <a:r>
              <a:rPr lang="cs-CZ" dirty="0"/>
              <a:t>Samota a pocit prázdna – vzniká pocit prázdna z osamělosti nebo prázdno vyvolává pocity samoty? </a:t>
            </a:r>
          </a:p>
        </p:txBody>
      </p:sp>
      <p:sp>
        <p:nvSpPr>
          <p:cNvPr id="6" name="TextovéPole 5">
            <a:extLst>
              <a:ext uri="{FF2B5EF4-FFF2-40B4-BE49-F238E27FC236}">
                <a16:creationId xmlns:a16="http://schemas.microsoft.com/office/drawing/2014/main" id="{08BB6CA5-2535-3C48-B08E-837D30481E27}"/>
              </a:ext>
            </a:extLst>
          </p:cNvPr>
          <p:cNvSpPr txBox="1"/>
          <p:nvPr/>
        </p:nvSpPr>
        <p:spPr>
          <a:xfrm>
            <a:off x="838200" y="5059700"/>
            <a:ext cx="10096500" cy="646331"/>
          </a:xfrm>
          <a:prstGeom prst="rect">
            <a:avLst/>
          </a:prstGeom>
          <a:noFill/>
        </p:spPr>
        <p:txBody>
          <a:bodyPr wrap="square" rtlCol="0">
            <a:spAutoFit/>
          </a:bodyPr>
          <a:lstStyle/>
          <a:p>
            <a:r>
              <a:rPr lang="cs-CZ" dirty="0"/>
              <a:t>Nikolaj </a:t>
            </a:r>
            <a:r>
              <a:rPr lang="cs-CZ" dirty="0" err="1"/>
              <a:t>Berdjajev</a:t>
            </a:r>
            <a:r>
              <a:rPr lang="cs-CZ" dirty="0"/>
              <a:t>: „</a:t>
            </a:r>
            <a:r>
              <a:rPr lang="cs-CZ" i="1" dirty="0"/>
              <a:t>existují různé formy a stupně osamělosti, ale nejbolestivější je samota ve společnosti</a:t>
            </a:r>
            <a:r>
              <a:rPr lang="cs-CZ" dirty="0"/>
              <a:t>“</a:t>
            </a:r>
          </a:p>
        </p:txBody>
      </p:sp>
    </p:spTree>
    <p:extLst>
      <p:ext uri="{BB962C8B-B14F-4D97-AF65-F5344CB8AC3E}">
        <p14:creationId xmlns:p14="http://schemas.microsoft.com/office/powerpoint/2010/main" val="333339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B25558-039C-1A4C-9E9E-8EA8306632ED}"/>
              </a:ext>
            </a:extLst>
          </p:cNvPr>
          <p:cNvSpPr>
            <a:spLocks noGrp="1"/>
          </p:cNvSpPr>
          <p:nvPr>
            <p:ph type="title"/>
          </p:nvPr>
        </p:nvSpPr>
        <p:spPr>
          <a:xfrm>
            <a:off x="838200" y="243493"/>
            <a:ext cx="10515600" cy="1325563"/>
          </a:xfrm>
        </p:spPr>
        <p:txBody>
          <a:bodyPr/>
          <a:lstStyle/>
          <a:p>
            <a:pPr algn="ctr"/>
            <a:r>
              <a:rPr lang="cs-CZ" dirty="0"/>
              <a:t>Bůh</a:t>
            </a:r>
          </a:p>
        </p:txBody>
      </p:sp>
      <p:sp>
        <p:nvSpPr>
          <p:cNvPr id="3" name="Zástupný obsah 2">
            <a:extLst>
              <a:ext uri="{FF2B5EF4-FFF2-40B4-BE49-F238E27FC236}">
                <a16:creationId xmlns:a16="http://schemas.microsoft.com/office/drawing/2014/main" id="{B429A5CE-B902-B240-BD4A-7A6B1B73AC26}"/>
              </a:ext>
            </a:extLst>
          </p:cNvPr>
          <p:cNvSpPr>
            <a:spLocks noGrp="1"/>
          </p:cNvSpPr>
          <p:nvPr>
            <p:ph idx="1"/>
          </p:nvPr>
        </p:nvSpPr>
        <p:spPr>
          <a:xfrm>
            <a:off x="838200" y="1403956"/>
            <a:ext cx="10515600" cy="5060343"/>
          </a:xfrm>
        </p:spPr>
        <p:txBody>
          <a:bodyPr>
            <a:normAutofit fontScale="85000" lnSpcReduction="10000"/>
          </a:bodyPr>
          <a:lstStyle/>
          <a:p>
            <a:r>
              <a:rPr lang="cs-CZ" dirty="0"/>
              <a:t>O. </a:t>
            </a:r>
            <a:r>
              <a:rPr lang="cs-CZ" dirty="0" err="1"/>
              <a:t>Uljanenko</a:t>
            </a:r>
            <a:r>
              <a:rPr lang="cs-CZ" dirty="0"/>
              <a:t>: "Bůh je přítomen v mých dílech, ale tak neprůhledně jako vzduch kolem nás"</a:t>
            </a:r>
          </a:p>
          <a:p>
            <a:r>
              <a:rPr lang="cs-CZ" dirty="0"/>
              <a:t>Jeden ze způsob překonat samotu je obrátit se k Bohu</a:t>
            </a:r>
          </a:p>
          <a:p>
            <a:r>
              <a:rPr lang="cs-CZ" dirty="0"/>
              <a:t>N. </a:t>
            </a:r>
            <a:r>
              <a:rPr lang="cs-CZ" dirty="0" err="1"/>
              <a:t>Berdjajev</a:t>
            </a:r>
            <a:r>
              <a:rPr lang="cs-CZ" dirty="0"/>
              <a:t> považuje, že Bůh je jakýmsi překonáním samoty, která vzniká z touhy člověka po Bohu. A láska k Bohu je tvůrčí stav mysli, láska k Bohu překonává útlak, pomáhá najít osvobození, je odhalením duchovního člověka</a:t>
            </a:r>
          </a:p>
          <a:p>
            <a:r>
              <a:rPr lang="cs-CZ" dirty="0"/>
              <a:t>Samota může být překonaná skrze modlitbu</a:t>
            </a:r>
          </a:p>
          <a:p>
            <a:r>
              <a:rPr lang="cs-CZ" dirty="0"/>
              <a:t>Bůh zachraňuje vnitřní chaotický svět a pomáhá získávat harmonii duševního života</a:t>
            </a:r>
          </a:p>
          <a:p>
            <a:r>
              <a:rPr lang="cs-CZ" dirty="0"/>
              <a:t>hledání smyslu víry v Boha</a:t>
            </a:r>
          </a:p>
          <a:p>
            <a:r>
              <a:rPr lang="cs-CZ" dirty="0"/>
              <a:t>O. </a:t>
            </a:r>
            <a:r>
              <a:rPr lang="cs-CZ" dirty="0" err="1"/>
              <a:t>Uljanenko</a:t>
            </a:r>
            <a:r>
              <a:rPr lang="cs-CZ" dirty="0"/>
              <a:t> považuje, že příčina degradace společnosti spočívá v absenci (popř. ztrátě) duchovní tradice</a:t>
            </a:r>
          </a:p>
          <a:p>
            <a:r>
              <a:rPr lang="cs-CZ" dirty="0"/>
              <a:t>Postavy J. Balabána a O. </a:t>
            </a:r>
            <a:r>
              <a:rPr lang="cs-CZ" dirty="0" err="1"/>
              <a:t>Uljanenka</a:t>
            </a:r>
            <a:r>
              <a:rPr lang="cs-CZ" dirty="0"/>
              <a:t> nemůžou najít cestu z tíživých životních situací, protože buď zpochybňují existenci Boha nebo pociťují, že je zcela nedostupná</a:t>
            </a:r>
          </a:p>
          <a:p>
            <a:r>
              <a:rPr lang="cs-CZ" dirty="0"/>
              <a:t>Oba spisovatelé se ve svých postavách snaží zahlednout opravdového člověka, naznačují, jakým směrem se mají vydat, aby nalezli “světlo, dobro a lásku“.</a:t>
            </a:r>
          </a:p>
          <a:p>
            <a:r>
              <a:rPr lang="cs-CZ" dirty="0"/>
              <a:t>Před smrti se člověk vždy obrací k Bohu</a:t>
            </a:r>
          </a:p>
        </p:txBody>
      </p:sp>
    </p:spTree>
    <p:extLst>
      <p:ext uri="{BB962C8B-B14F-4D97-AF65-F5344CB8AC3E}">
        <p14:creationId xmlns:p14="http://schemas.microsoft.com/office/powerpoint/2010/main" val="137233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88654F-A781-E155-367D-A9E981C19380}"/>
              </a:ext>
            </a:extLst>
          </p:cNvPr>
          <p:cNvSpPr>
            <a:spLocks noGrp="1"/>
          </p:cNvSpPr>
          <p:nvPr>
            <p:ph type="title"/>
          </p:nvPr>
        </p:nvSpPr>
        <p:spPr>
          <a:xfrm>
            <a:off x="1233204" y="410170"/>
            <a:ext cx="10058400" cy="1450757"/>
          </a:xfrm>
        </p:spPr>
        <p:txBody>
          <a:bodyPr>
            <a:normAutofit fontScale="90000"/>
          </a:bodyPr>
          <a:lstStyle/>
          <a:p>
            <a:r>
              <a:rPr lang="uk-UA" dirty="0"/>
              <a:t>Сергій Жадан            Ярослав </a:t>
            </a:r>
            <a:r>
              <a:rPr lang="uk-UA" dirty="0" err="1"/>
              <a:t>Рудіш</a:t>
            </a:r>
            <a:br>
              <a:rPr lang="uk-UA" dirty="0"/>
            </a:br>
            <a:r>
              <a:rPr lang="uk-UA" dirty="0"/>
              <a:t>Депеш Мод           Небо під Берліном</a:t>
            </a:r>
            <a:endParaRPr lang="cs-CZ" dirty="0"/>
          </a:p>
        </p:txBody>
      </p:sp>
      <p:pic>
        <p:nvPicPr>
          <p:cNvPr id="5" name="Zástupný obsah 4" descr="Obsah obrázku text, Obal knihy, román, muž&#10;&#10;Popis byl vytvořen automaticky">
            <a:extLst>
              <a:ext uri="{FF2B5EF4-FFF2-40B4-BE49-F238E27FC236}">
                <a16:creationId xmlns:a16="http://schemas.microsoft.com/office/drawing/2014/main" id="{B6B7A3F8-FACA-515B-6595-DB3A04A27AD5}"/>
              </a:ext>
            </a:extLst>
          </p:cNvPr>
          <p:cNvPicPr>
            <a:picLocks noGrp="1" noChangeAspect="1"/>
          </p:cNvPicPr>
          <p:nvPr>
            <p:ph idx="1"/>
          </p:nvPr>
        </p:nvPicPr>
        <p:blipFill>
          <a:blip r:embed="rId2"/>
          <a:stretch>
            <a:fillRect/>
          </a:stretch>
        </p:blipFill>
        <p:spPr>
          <a:xfrm>
            <a:off x="1533241" y="2009462"/>
            <a:ext cx="2938746" cy="4066590"/>
          </a:xfrm>
        </p:spPr>
      </p:pic>
      <p:pic>
        <p:nvPicPr>
          <p:cNvPr id="7" name="Obrázek 6" descr="Obsah obrázku text, kniha, snímek obrazovky&#10;&#10;Popis byl vytvořen automaticky">
            <a:extLst>
              <a:ext uri="{FF2B5EF4-FFF2-40B4-BE49-F238E27FC236}">
                <a16:creationId xmlns:a16="http://schemas.microsoft.com/office/drawing/2014/main" id="{41E43020-95B8-A6EB-A83E-7A1C531092D5}"/>
              </a:ext>
            </a:extLst>
          </p:cNvPr>
          <p:cNvPicPr>
            <a:picLocks noChangeAspect="1"/>
          </p:cNvPicPr>
          <p:nvPr/>
        </p:nvPicPr>
        <p:blipFill>
          <a:blip r:embed="rId3"/>
          <a:stretch>
            <a:fillRect/>
          </a:stretch>
        </p:blipFill>
        <p:spPr>
          <a:xfrm>
            <a:off x="5665823" y="2036762"/>
            <a:ext cx="5625781" cy="4039290"/>
          </a:xfrm>
          <a:prstGeom prst="rect">
            <a:avLst/>
          </a:prstGeom>
        </p:spPr>
      </p:pic>
    </p:spTree>
    <p:extLst>
      <p:ext uri="{BB962C8B-B14F-4D97-AF65-F5344CB8AC3E}">
        <p14:creationId xmlns:p14="http://schemas.microsoft.com/office/powerpoint/2010/main" val="3196036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F61DB-7C64-4E4C-AEB0-246BDF45C110}"/>
              </a:ext>
            </a:extLst>
          </p:cNvPr>
          <p:cNvSpPr>
            <a:spLocks noGrp="1"/>
          </p:cNvSpPr>
          <p:nvPr>
            <p:ph type="title"/>
          </p:nvPr>
        </p:nvSpPr>
        <p:spPr>
          <a:xfrm>
            <a:off x="5998633" y="0"/>
            <a:ext cx="6493874" cy="1807305"/>
          </a:xfrm>
        </p:spPr>
        <p:txBody>
          <a:bodyPr>
            <a:normAutofit/>
          </a:bodyPr>
          <a:lstStyle/>
          <a:p>
            <a:r>
              <a:rPr lang="uk-UA" sz="4000" dirty="0">
                <a:latin typeface="Times New Roman" panose="02020603050405020304" pitchFamily="18" charset="0"/>
                <a:cs typeface="Times New Roman" panose="02020603050405020304" pitchFamily="18" charset="0"/>
              </a:rPr>
              <a:t>Марія </a:t>
            </a:r>
            <a:r>
              <a:rPr lang="uk-UA" sz="4000" dirty="0" err="1">
                <a:latin typeface="Times New Roman" panose="02020603050405020304" pitchFamily="18" charset="0"/>
                <a:cs typeface="Times New Roman" panose="02020603050405020304" pitchFamily="18" charset="0"/>
              </a:rPr>
              <a:t>Матіос</a:t>
            </a:r>
            <a:r>
              <a:rPr lang="uk-UA" sz="4000" dirty="0">
                <a:latin typeface="Times New Roman" panose="02020603050405020304" pitchFamily="18" charset="0"/>
                <a:cs typeface="Times New Roman" panose="02020603050405020304" pitchFamily="18" charset="0"/>
              </a:rPr>
              <a:t> </a:t>
            </a:r>
            <a:br>
              <a:rPr lang="en-US" sz="4000" dirty="0">
                <a:latin typeface="Times New Roman" panose="02020603050405020304" pitchFamily="18" charset="0"/>
                <a:cs typeface="Times New Roman" panose="02020603050405020304" pitchFamily="18" charset="0"/>
              </a:rPr>
            </a:br>
            <a:r>
              <a:rPr lang="uk-UA" sz="4000" dirty="0">
                <a:latin typeface="Times New Roman" panose="02020603050405020304" pitchFamily="18" charset="0"/>
                <a:cs typeface="Times New Roman" panose="02020603050405020304" pitchFamily="18" charset="0"/>
              </a:rPr>
              <a:t>мала проза</a:t>
            </a:r>
            <a:endParaRPr lang="cs-CZ" sz="4000" dirty="0">
              <a:latin typeface="Times New Roman" panose="02020603050405020304" pitchFamily="18" charset="0"/>
              <a:cs typeface="Times New Roman" panose="02020603050405020304" pitchFamily="18" charset="0"/>
            </a:endParaRPr>
          </a:p>
        </p:txBody>
      </p:sp>
      <p:pic>
        <p:nvPicPr>
          <p:cNvPr id="7" name="Obrázek 6" descr="Obsah obrázku osoba, interiér, vsedě&#10;&#10;Popis byl vytvořen automaticky">
            <a:extLst>
              <a:ext uri="{FF2B5EF4-FFF2-40B4-BE49-F238E27FC236}">
                <a16:creationId xmlns:a16="http://schemas.microsoft.com/office/drawing/2014/main" id="{0C11FB05-3471-EA4A-91DD-A7247D0646C8}"/>
              </a:ext>
            </a:extLst>
          </p:cNvPr>
          <p:cNvPicPr>
            <a:picLocks noChangeAspect="1"/>
          </p:cNvPicPr>
          <p:nvPr/>
        </p:nvPicPr>
        <p:blipFill rotWithShape="1">
          <a:blip r:embed="rId2"/>
          <a:srcRect l="10281" r="53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Zástupný obsah 2">
            <a:extLst>
              <a:ext uri="{FF2B5EF4-FFF2-40B4-BE49-F238E27FC236}">
                <a16:creationId xmlns:a16="http://schemas.microsoft.com/office/drawing/2014/main" id="{7C8B014D-72B6-E745-A095-1A64406CBAF9}"/>
              </a:ext>
            </a:extLst>
          </p:cNvPr>
          <p:cNvSpPr>
            <a:spLocks noGrp="1"/>
          </p:cNvSpPr>
          <p:nvPr>
            <p:ph idx="1"/>
          </p:nvPr>
        </p:nvSpPr>
        <p:spPr>
          <a:xfrm>
            <a:off x="5998633" y="1824447"/>
            <a:ext cx="5721142" cy="4969024"/>
          </a:xfrm>
        </p:spPr>
        <p:txBody>
          <a:bodyPr>
            <a:normAutofit fontScale="85000" lnSpcReduction="10000"/>
          </a:bodyPr>
          <a:lstStyle/>
          <a:p>
            <a:pPr algn="just"/>
            <a:r>
              <a:rPr lang="uk-UA" sz="1800" b="1" dirty="0">
                <a:latin typeface="Times New Roman" panose="02020603050405020304" pitchFamily="18" charset="0"/>
                <a:cs typeface="Times New Roman" panose="02020603050405020304" pitchFamily="18" charset="0"/>
              </a:rPr>
              <a:t>Мала проза національної тематики </a:t>
            </a:r>
            <a:r>
              <a:rPr lang="uk-UA" sz="1800" dirty="0">
                <a:latin typeface="Times New Roman" panose="02020603050405020304" pitchFamily="18" charset="0"/>
                <a:cs typeface="Times New Roman" panose="02020603050405020304" pitchFamily="18" charset="0"/>
              </a:rPr>
              <a:t>(оповідання, новели, маленькі повісті): збірки «Життя коротке», «Нація» (2001), «Фуршет від Марії </a:t>
            </a:r>
            <a:r>
              <a:rPr lang="uk-UA" sz="1800" dirty="0" err="1">
                <a:latin typeface="Times New Roman" panose="02020603050405020304" pitchFamily="18" charset="0"/>
                <a:cs typeface="Times New Roman" panose="02020603050405020304" pitchFamily="18" charset="0"/>
              </a:rPr>
              <a:t>Матіос</a:t>
            </a:r>
            <a:r>
              <a:rPr lang="uk-UA" sz="1800" dirty="0">
                <a:latin typeface="Times New Roman" panose="02020603050405020304" pitchFamily="18" charset="0"/>
                <a:cs typeface="Times New Roman" panose="02020603050405020304" pitchFamily="18" charset="0"/>
              </a:rPr>
              <a:t>» (2002).</a:t>
            </a:r>
          </a:p>
          <a:p>
            <a:pPr algn="just"/>
            <a:r>
              <a:rPr lang="uk-UA" sz="1800" dirty="0">
                <a:latin typeface="Times New Roman" panose="02020603050405020304" pitchFamily="18" charset="0"/>
                <a:cs typeface="Times New Roman" panose="02020603050405020304" pitchFamily="18" charset="0"/>
              </a:rPr>
              <a:t>В оповіданнях «Нація», «Апокаліпсис», «Одкровення» розгорнуто вираз почуттів героїв на колоритному національному тлі, неймовірність </a:t>
            </a:r>
            <a:r>
              <a:rPr lang="uk-UA" sz="1800" dirty="0" err="1">
                <a:latin typeface="Times New Roman" panose="02020603050405020304" pitchFamily="18" charset="0"/>
                <a:cs typeface="Times New Roman" panose="02020603050405020304" pitchFamily="18" charset="0"/>
              </a:rPr>
              <a:t>подієвих</a:t>
            </a:r>
            <a:r>
              <a:rPr lang="uk-UA" sz="1800" dirty="0">
                <a:latin typeface="Times New Roman" panose="02020603050405020304" pitchFamily="18" charset="0"/>
                <a:cs typeface="Times New Roman" panose="02020603050405020304" pitchFamily="18" charset="0"/>
              </a:rPr>
              <a:t> перипетій в їхній історії нерідко постає на грані неможливого, сягаючи меж фантастичного, ірреального, детективного, але не перекреслює їх зв’язку із реальною дійсністю.</a:t>
            </a:r>
          </a:p>
          <a:p>
            <a:pPr algn="just"/>
            <a:r>
              <a:rPr lang="uk-UA" sz="1800" dirty="0">
                <a:latin typeface="Times New Roman" panose="02020603050405020304" pitchFamily="18" charset="0"/>
                <a:cs typeface="Times New Roman" panose="02020603050405020304" pitchFamily="18" charset="0"/>
              </a:rPr>
              <a:t>У цих творах ідеться про події повоєнного буття на території Західної України та Буковини в розірваному протистоянням – людина проти людини – абсурдному світі, психологічно відтворено неймовірні ситуації свідомих і несвідомих дій, станів персонажів.</a:t>
            </a:r>
          </a:p>
          <a:p>
            <a:pPr algn="just"/>
            <a:r>
              <a:rPr lang="uk-UA" sz="1800" b="1" dirty="0">
                <a:latin typeface="Times New Roman" panose="02020603050405020304" pitchFamily="18" charset="0"/>
                <a:cs typeface="Times New Roman" panose="02020603050405020304" pitchFamily="18" charset="0"/>
              </a:rPr>
              <a:t>Любовна мала проза</a:t>
            </a:r>
            <a:r>
              <a:rPr lang="uk-UA" sz="1800" dirty="0">
                <a:latin typeface="Times New Roman" panose="02020603050405020304" pitchFamily="18" charset="0"/>
                <a:cs typeface="Times New Roman" panose="02020603050405020304" pitchFamily="18" charset="0"/>
              </a:rPr>
              <a:t>: «Гірша любов від недуги». </a:t>
            </a:r>
          </a:p>
          <a:p>
            <a:pPr algn="just"/>
            <a:r>
              <a:rPr lang="uk-UA" sz="1800" dirty="0">
                <a:latin typeface="Times New Roman" panose="02020603050405020304" pitchFamily="18" charset="0"/>
                <a:cs typeface="Times New Roman" panose="02020603050405020304" pitchFamily="18" charset="0"/>
              </a:rPr>
              <a:t>«Короткі історії» авторки автобіографічні і біографічні – «невигадані історії невигаданих людей минулого – ХХ століття».</a:t>
            </a: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219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C46B20C1-2E7B-AE4D-B117-DFCD304AF4CA}"/>
              </a:ext>
            </a:extLst>
          </p:cNvPr>
          <p:cNvSpPr>
            <a:spLocks noGrp="1"/>
          </p:cNvSpPr>
          <p:nvPr>
            <p:ph type="title"/>
          </p:nvPr>
        </p:nvSpPr>
        <p:spPr>
          <a:xfrm>
            <a:off x="7518551" y="702203"/>
            <a:ext cx="10515600" cy="1325563"/>
          </a:xfrm>
        </p:spPr>
        <p:txBody>
          <a:bodyPr>
            <a:normAutofit fontScale="90000"/>
          </a:bodyPr>
          <a:lstStyle/>
          <a:p>
            <a:r>
              <a:rPr lang="uk-UA" dirty="0">
                <a:latin typeface="Times New Roman" panose="02020603050405020304" pitchFamily="18" charset="0"/>
                <a:cs typeface="Times New Roman" panose="02020603050405020304" pitchFamily="18" charset="0"/>
              </a:rPr>
              <a:t>Марія </a:t>
            </a:r>
            <a:r>
              <a:rPr lang="uk-UA" dirty="0" err="1">
                <a:latin typeface="Times New Roman" panose="02020603050405020304" pitchFamily="18" charset="0"/>
                <a:cs typeface="Times New Roman" panose="02020603050405020304" pitchFamily="18" charset="0"/>
              </a:rPr>
              <a:t>Матіос</a:t>
            </a:r>
            <a:r>
              <a:rPr lang="uk-UA"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велика проза</a:t>
            </a:r>
            <a:endParaRPr lang="cs-CZ"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A9BFB66B-E74A-D646-80D6-3CD2F64AEAEE}"/>
              </a:ext>
            </a:extLst>
          </p:cNvPr>
          <p:cNvSpPr>
            <a:spLocks noGrp="1"/>
          </p:cNvSpPr>
          <p:nvPr>
            <p:ph idx="1"/>
          </p:nvPr>
        </p:nvSpPr>
        <p:spPr>
          <a:xfrm>
            <a:off x="816453" y="702203"/>
            <a:ext cx="5885645" cy="5795492"/>
          </a:xfrm>
        </p:spPr>
        <p:txBody>
          <a:bodyPr>
            <a:normAutofit fontScale="92500" lnSpcReduction="20000"/>
          </a:bodyPr>
          <a:lstStyle/>
          <a:p>
            <a:pPr algn="just"/>
            <a:r>
              <a:rPr lang="uk-UA" sz="1800" dirty="0">
                <a:latin typeface="Times New Roman" panose="02020603050405020304" pitchFamily="18" charset="0"/>
                <a:cs typeface="Times New Roman" panose="02020603050405020304" pitchFamily="18" charset="0"/>
              </a:rPr>
              <a:t>Повість «Солодка </a:t>
            </a:r>
            <a:r>
              <a:rPr lang="uk-UA" sz="1800" dirty="0" err="1">
                <a:latin typeface="Times New Roman" panose="02020603050405020304" pitchFamily="18" charset="0"/>
                <a:cs typeface="Times New Roman" panose="02020603050405020304" pitchFamily="18" charset="0"/>
              </a:rPr>
              <a:t>Даруся</a:t>
            </a:r>
            <a:r>
              <a:rPr lang="uk-UA" sz="1800" dirty="0">
                <a:latin typeface="Times New Roman" panose="02020603050405020304" pitchFamily="18" charset="0"/>
                <a:cs typeface="Times New Roman" panose="02020603050405020304" pitchFamily="18" charset="0"/>
              </a:rPr>
              <a:t>» – травма минулого ХХ століття, що відбивається на персонажах.</a:t>
            </a:r>
          </a:p>
          <a:p>
            <a:pPr algn="just"/>
            <a:r>
              <a:rPr lang="uk-UA" sz="1800" dirty="0">
                <a:latin typeface="Times New Roman" panose="02020603050405020304" pitchFamily="18" charset="0"/>
                <a:cs typeface="Times New Roman" panose="02020603050405020304" pitchFamily="18" charset="0"/>
              </a:rPr>
              <a:t>Три частини твору творять спільну «драму на три життя»: </a:t>
            </a:r>
            <a:r>
              <a:rPr lang="uk-UA" sz="1800" dirty="0" err="1">
                <a:latin typeface="Times New Roman" panose="02020603050405020304" pitchFamily="18" charset="0"/>
                <a:cs typeface="Times New Roman" panose="02020603050405020304" pitchFamily="18" charset="0"/>
              </a:rPr>
              <a:t>Дарусі</a:t>
            </a:r>
            <a:r>
              <a:rPr lang="uk-UA" sz="1800" dirty="0">
                <a:latin typeface="Times New Roman" panose="02020603050405020304" pitchFamily="18" charset="0"/>
                <a:cs typeface="Times New Roman" panose="02020603050405020304" pitchFamily="18" charset="0"/>
              </a:rPr>
              <a:t>, Івана </a:t>
            </a:r>
            <a:r>
              <a:rPr lang="uk-UA" sz="1800" dirty="0" err="1">
                <a:latin typeface="Times New Roman" panose="02020603050405020304" pitchFamily="18" charset="0"/>
                <a:cs typeface="Times New Roman" panose="02020603050405020304" pitchFamily="18" charset="0"/>
              </a:rPr>
              <a:t>Цвичка</a:t>
            </a:r>
            <a:r>
              <a:rPr lang="uk-UA" sz="1800" dirty="0">
                <a:latin typeface="Times New Roman" panose="02020603050405020304" pitchFamily="18" charset="0"/>
                <a:cs typeface="Times New Roman" panose="02020603050405020304" pitchFamily="18" charset="0"/>
              </a:rPr>
              <a:t>, батьків </a:t>
            </a:r>
            <a:r>
              <a:rPr lang="uk-UA" sz="1800" dirty="0" err="1">
                <a:latin typeface="Times New Roman" panose="02020603050405020304" pitchFamily="18" charset="0"/>
                <a:cs typeface="Times New Roman" panose="02020603050405020304" pitchFamily="18" charset="0"/>
              </a:rPr>
              <a:t>Дарусі</a:t>
            </a:r>
            <a:r>
              <a:rPr lang="uk-UA" sz="1800" dirty="0">
                <a:latin typeface="Times New Roman" panose="02020603050405020304" pitchFamily="18" charset="0"/>
                <a:cs typeface="Times New Roman" panose="02020603050405020304" pitchFamily="18" charset="0"/>
              </a:rPr>
              <a:t> – Михайла та </a:t>
            </a:r>
            <a:r>
              <a:rPr lang="uk-UA" sz="1800" dirty="0" err="1">
                <a:latin typeface="Times New Roman" panose="02020603050405020304" pitchFamily="18" charset="0"/>
                <a:cs typeface="Times New Roman" panose="02020603050405020304" pitchFamily="18" charset="0"/>
              </a:rPr>
              <a:t>Матронки</a:t>
            </a:r>
            <a:endParaRPr lang="uk-UA" sz="1800" dirty="0">
              <a:latin typeface="Times New Roman" panose="02020603050405020304" pitchFamily="18" charset="0"/>
              <a:cs typeface="Times New Roman" panose="02020603050405020304" pitchFamily="18" charset="0"/>
            </a:endParaRPr>
          </a:p>
          <a:p>
            <a:pPr algn="just"/>
            <a:r>
              <a:rPr lang="uk-UA" sz="1800" dirty="0">
                <a:latin typeface="Times New Roman" panose="02020603050405020304" pitchFamily="18" charset="0"/>
                <a:cs typeface="Times New Roman" panose="02020603050405020304" pitchFamily="18" charset="0"/>
              </a:rPr>
              <a:t>«Майже ніколи не навпаки» (2007) - сімейна сага в новелах, складається з трьох новел: «Чотири – як рідні – брати», «Будьте здорові, тату», «Гойданка життя».</a:t>
            </a:r>
          </a:p>
          <a:p>
            <a:pPr algn="just"/>
            <a:r>
              <a:rPr lang="uk-UA" sz="1800" dirty="0">
                <a:latin typeface="Times New Roman" panose="02020603050405020304" pitchFamily="18" charset="0"/>
                <a:cs typeface="Times New Roman" panose="02020603050405020304" pitchFamily="18" charset="0"/>
              </a:rPr>
              <a:t>У родині </a:t>
            </a:r>
            <a:r>
              <a:rPr lang="uk-UA" sz="1800" dirty="0" err="1">
                <a:latin typeface="Times New Roman" panose="02020603050405020304" pitchFamily="18" charset="0"/>
                <a:cs typeface="Times New Roman" panose="02020603050405020304" pitchFamily="18" charset="0"/>
              </a:rPr>
              <a:t>Чев’юків</a:t>
            </a:r>
            <a:r>
              <a:rPr lang="uk-UA" sz="1800" dirty="0">
                <a:latin typeface="Times New Roman" panose="02020603050405020304" pitchFamily="18" charset="0"/>
                <a:cs typeface="Times New Roman" panose="02020603050405020304" pitchFamily="18" charset="0"/>
              </a:rPr>
              <a:t> кожен персонаж є виразником опозиції «одні» – «інші», що розкривається найчастіше через зовнішні вияви психологічного стану – внутрішній неспокій, тривогу, страждання чи затаєну ненависть, жадобу помсти, через жести, міміку.</a:t>
            </a:r>
          </a:p>
          <a:p>
            <a:pPr algn="just"/>
            <a:r>
              <a:rPr lang="uk-UA" sz="1800" dirty="0">
                <a:latin typeface="Times New Roman" panose="02020603050405020304" pitchFamily="18" charset="0"/>
                <a:cs typeface="Times New Roman" panose="02020603050405020304" pitchFamily="18" charset="0"/>
              </a:rPr>
              <a:t>У другій новелі це вже родина </a:t>
            </a:r>
            <a:r>
              <a:rPr lang="uk-UA" sz="1800" dirty="0" err="1">
                <a:latin typeface="Times New Roman" panose="02020603050405020304" pitchFamily="18" charset="0"/>
                <a:cs typeface="Times New Roman" panose="02020603050405020304" pitchFamily="18" charset="0"/>
              </a:rPr>
              <a:t>Варварчуків</a:t>
            </a:r>
            <a:r>
              <a:rPr lang="uk-UA" sz="1800" dirty="0">
                <a:latin typeface="Times New Roman" panose="02020603050405020304" pitchFamily="18" charset="0"/>
                <a:cs typeface="Times New Roman" panose="02020603050405020304" pitchFamily="18" charset="0"/>
              </a:rPr>
              <a:t>.</a:t>
            </a:r>
          </a:p>
          <a:p>
            <a:pPr algn="just"/>
            <a:r>
              <a:rPr lang="uk-UA" sz="1800" dirty="0">
                <a:latin typeface="Times New Roman" panose="02020603050405020304" pitchFamily="18" charset="0"/>
                <a:cs typeface="Times New Roman" panose="02020603050405020304" pitchFamily="18" charset="0"/>
              </a:rPr>
              <a:t>У третій новелі – «</a:t>
            </a:r>
            <a:r>
              <a:rPr lang="uk-UA" sz="1800" dirty="0" err="1">
                <a:latin typeface="Times New Roman" panose="02020603050405020304" pitchFamily="18" charset="0"/>
                <a:cs typeface="Times New Roman" panose="02020603050405020304" pitchFamily="18" charset="0"/>
              </a:rPr>
              <a:t>іншість</a:t>
            </a:r>
            <a:r>
              <a:rPr lang="uk-UA" sz="1800" dirty="0">
                <a:latin typeface="Times New Roman" panose="02020603050405020304" pitchFamily="18" charset="0"/>
                <a:cs typeface="Times New Roman" panose="02020603050405020304" pitchFamily="18" charset="0"/>
              </a:rPr>
              <a:t>» жіночих образів</a:t>
            </a:r>
          </a:p>
          <a:p>
            <a:pPr algn="just"/>
            <a:r>
              <a:rPr lang="uk-UA" sz="1800" dirty="0">
                <a:latin typeface="Times New Roman" panose="02020603050405020304" pitchFamily="18" charset="0"/>
                <a:cs typeface="Times New Roman" panose="02020603050405020304" pitchFamily="18" charset="0"/>
              </a:rPr>
              <a:t>Повість «Москалиця» - світ у вимірах історії Першої – Другої світових воєн та повоєнної дійсності, від якої перекидається часовий міст до сучасності. Тут знайдемо протиставлення світу «своїх» – «чужих».</a:t>
            </a:r>
            <a:endParaRPr lang="cs-CZ" sz="1800" dirty="0">
              <a:latin typeface="Times New Roman" panose="02020603050405020304" pitchFamily="18" charset="0"/>
              <a:cs typeface="Times New Roman" panose="02020603050405020304" pitchFamily="18" charset="0"/>
            </a:endParaRPr>
          </a:p>
        </p:txBody>
      </p:sp>
      <p:pic>
        <p:nvPicPr>
          <p:cNvPr id="7" name="Obrázek 6" descr="Obsah obrázku zeď&#10;&#10;Popis byl vytvořen automaticky">
            <a:extLst>
              <a:ext uri="{FF2B5EF4-FFF2-40B4-BE49-F238E27FC236}">
                <a16:creationId xmlns:a16="http://schemas.microsoft.com/office/drawing/2014/main" id="{800BC2A2-1767-304D-BD6F-8A80940884FB}"/>
              </a:ext>
            </a:extLst>
          </p:cNvPr>
          <p:cNvPicPr>
            <a:picLocks noChangeAspect="1"/>
          </p:cNvPicPr>
          <p:nvPr/>
        </p:nvPicPr>
        <p:blipFill rotWithShape="1">
          <a:blip r:embed="rId2"/>
          <a:srcRect t="7006" r="-1" b="37303"/>
          <a:stretch/>
        </p:blipFill>
        <p:spPr>
          <a:xfrm>
            <a:off x="7282300" y="2306880"/>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633042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DF9FAE7-127A-9BC8-E6B2-8A32ECE4C1B8}"/>
              </a:ext>
            </a:extLst>
          </p:cNvPr>
          <p:cNvSpPr>
            <a:spLocks noGrp="1"/>
          </p:cNvSpPr>
          <p:nvPr>
            <p:ph type="title"/>
          </p:nvPr>
        </p:nvSpPr>
        <p:spPr>
          <a:xfrm>
            <a:off x="651685" y="1421032"/>
            <a:ext cx="6253317" cy="2904080"/>
          </a:xfrm>
        </p:spPr>
        <p:txBody>
          <a:bodyPr vert="horz" lIns="91440" tIns="45720" rIns="91440" bIns="45720" rtlCol="0" anchor="b">
            <a:noAutofit/>
          </a:bodyPr>
          <a:lstStyle/>
          <a:p>
            <a:r>
              <a:rPr lang="cs-CZ" sz="4800" dirty="0">
                <a:solidFill>
                  <a:schemeClr val="tx1">
                    <a:lumMod val="85000"/>
                    <a:lumOff val="15000"/>
                  </a:schemeClr>
                </a:solidFill>
              </a:rPr>
              <a:t>Na začátku 21. století je ukrajinský spisovatel jako dřevorubec v poušti</a:t>
            </a:r>
          </a:p>
        </p:txBody>
      </p:sp>
      <p:cxnSp>
        <p:nvCxnSpPr>
          <p:cNvPr id="16" name="Straight Connector 15">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Zástupný obsah 4" descr="Obsah obrázku text, plakát, kniha, savec&#10;&#10;Popis byl vytvořen automaticky">
            <a:extLst>
              <a:ext uri="{FF2B5EF4-FFF2-40B4-BE49-F238E27FC236}">
                <a16:creationId xmlns:a16="http://schemas.microsoft.com/office/drawing/2014/main" id="{4448E9C6-E67E-F5F9-D4F0-B4E8CA23F107}"/>
              </a:ext>
            </a:extLst>
          </p:cNvPr>
          <p:cNvPicPr>
            <a:picLocks noGrp="1" noChangeAspect="1"/>
          </p:cNvPicPr>
          <p:nvPr>
            <p:ph idx="1"/>
          </p:nvPr>
        </p:nvPicPr>
        <p:blipFill rotWithShape="1">
          <a:blip r:embed="rId2"/>
          <a:srcRect r="-2" b="10118"/>
          <a:stretch/>
        </p:blipFill>
        <p:spPr>
          <a:xfrm>
            <a:off x="7556686" y="1"/>
            <a:ext cx="4635315" cy="6857999"/>
          </a:xfrm>
          <a:prstGeom prst="rect">
            <a:avLst/>
          </a:prstGeom>
        </p:spPr>
      </p:pic>
    </p:spTree>
    <p:extLst>
      <p:ext uri="{BB962C8B-B14F-4D97-AF65-F5344CB8AC3E}">
        <p14:creationId xmlns:p14="http://schemas.microsoft.com/office/powerpoint/2010/main" val="3122401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5A08F-C392-C54B-A0D2-56A4C7C23E2F}"/>
              </a:ext>
            </a:extLst>
          </p:cNvPr>
          <p:cNvSpPr>
            <a:spLocks noGrp="1"/>
          </p:cNvSpPr>
          <p:nvPr>
            <p:ph type="title"/>
          </p:nvPr>
        </p:nvSpPr>
        <p:spPr>
          <a:xfrm>
            <a:off x="4250027" y="403997"/>
            <a:ext cx="6781800" cy="1338696"/>
          </a:xfrm>
        </p:spPr>
        <p:txBody>
          <a:bodyPr>
            <a:normAutofit fontScale="90000"/>
          </a:bodyPr>
          <a:lstStyle/>
          <a:p>
            <a:r>
              <a:rPr lang="uk-UA" dirty="0">
                <a:latin typeface="Times New Roman" panose="02020603050405020304" pitchFamily="18" charset="0"/>
                <a:cs typeface="Times New Roman" panose="02020603050405020304" pitchFamily="18" charset="0"/>
              </a:rPr>
              <a:t>Галина </a:t>
            </a:r>
            <a:r>
              <a:rPr lang="uk-UA" dirty="0" err="1">
                <a:latin typeface="Times New Roman" panose="02020603050405020304" pitchFamily="18" charset="0"/>
                <a:cs typeface="Times New Roman" panose="02020603050405020304" pitchFamily="18" charset="0"/>
              </a:rPr>
              <a:t>Пагутяк</a:t>
            </a:r>
            <a:br>
              <a:rPr lang="en-US" dirty="0">
                <a:latin typeface="Times New Roman" panose="02020603050405020304" pitchFamily="18" charset="0"/>
                <a:cs typeface="Times New Roman" panose="02020603050405020304" pitchFamily="18" charset="0"/>
              </a:rPr>
            </a:br>
            <a:endParaRPr lang="cs-CZ" dirty="0">
              <a:latin typeface="Times New Roman" panose="02020603050405020304" pitchFamily="18" charset="0"/>
              <a:cs typeface="Times New Roman" panose="02020603050405020304" pitchFamily="18" charset="0"/>
            </a:endParaRPr>
          </a:p>
        </p:txBody>
      </p:sp>
      <p:pic>
        <p:nvPicPr>
          <p:cNvPr id="5" name="Obrázek 4" descr="Obsah obrázku osoba&#10;&#10;Popis byl vytvořen automaticky">
            <a:extLst>
              <a:ext uri="{FF2B5EF4-FFF2-40B4-BE49-F238E27FC236}">
                <a16:creationId xmlns:a16="http://schemas.microsoft.com/office/drawing/2014/main" id="{E6704AFC-6B06-1E47-90EC-6EB14C45429B}"/>
              </a:ext>
            </a:extLst>
          </p:cNvPr>
          <p:cNvPicPr>
            <a:picLocks noChangeAspect="1"/>
          </p:cNvPicPr>
          <p:nvPr/>
        </p:nvPicPr>
        <p:blipFill rotWithShape="1">
          <a:blip r:embed="rId2"/>
          <a:srcRect l="14091" r="3931"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Zástupný obsah 2">
            <a:extLst>
              <a:ext uri="{FF2B5EF4-FFF2-40B4-BE49-F238E27FC236}">
                <a16:creationId xmlns:a16="http://schemas.microsoft.com/office/drawing/2014/main" id="{E350049C-5952-1549-9211-8FA9BD5AEEC0}"/>
              </a:ext>
            </a:extLst>
          </p:cNvPr>
          <p:cNvSpPr>
            <a:spLocks noGrp="1"/>
          </p:cNvSpPr>
          <p:nvPr>
            <p:ph idx="1"/>
          </p:nvPr>
        </p:nvSpPr>
        <p:spPr>
          <a:xfrm>
            <a:off x="4089040" y="1161056"/>
            <a:ext cx="7103773" cy="5011568"/>
          </a:xfrm>
        </p:spPr>
        <p:txBody>
          <a:bodyPr anchor="t">
            <a:normAutofit fontScale="92500" lnSpcReduction="20000"/>
          </a:bodyPr>
          <a:lstStyle/>
          <a:p>
            <a:pPr algn="just"/>
            <a:r>
              <a:rPr lang="uk-UA" sz="2000" dirty="0" err="1">
                <a:latin typeface="Times New Roman" panose="02020603050405020304" pitchFamily="18" charset="0"/>
                <a:cs typeface="Times New Roman" panose="02020603050405020304" pitchFamily="18" charset="0"/>
              </a:rPr>
              <a:t>Екзистенціалістські</a:t>
            </a:r>
            <a:r>
              <a:rPr lang="uk-UA" sz="2000" dirty="0">
                <a:latin typeface="Times New Roman" panose="02020603050405020304" pitchFamily="18" charset="0"/>
                <a:cs typeface="Times New Roman" panose="02020603050405020304" pitchFamily="18" charset="0"/>
              </a:rPr>
              <a:t> твори – пошуки сенсу буття</a:t>
            </a:r>
          </a:p>
          <a:p>
            <a:pPr algn="just"/>
            <a:r>
              <a:rPr lang="uk-UA" sz="2000" dirty="0">
                <a:latin typeface="Times New Roman" panose="02020603050405020304" pitchFamily="18" charset="0"/>
                <a:cs typeface="Times New Roman" panose="02020603050405020304" pitchFamily="18" charset="0"/>
              </a:rPr>
              <a:t>«Господар» - науково-фантастичний твір</a:t>
            </a:r>
          </a:p>
          <a:p>
            <a:pPr algn="just"/>
            <a:r>
              <a:rPr lang="uk-UA" sz="2000" dirty="0">
                <a:latin typeface="Times New Roman" panose="02020603050405020304" pitchFamily="18" charset="0"/>
                <a:cs typeface="Times New Roman" panose="02020603050405020304" pitchFamily="18" charset="0"/>
              </a:rPr>
              <a:t>«Компроміс» </a:t>
            </a:r>
            <a:r>
              <a:rPr lang="uk-UA" sz="2000">
                <a:latin typeface="Times New Roman" panose="02020603050405020304" pitchFamily="18" charset="0"/>
                <a:cs typeface="Times New Roman" panose="02020603050405020304" pitchFamily="18" charset="0"/>
              </a:rPr>
              <a:t>- ранній </a:t>
            </a:r>
            <a:r>
              <a:rPr lang="uk-UA" sz="2000" dirty="0">
                <a:latin typeface="Times New Roman" panose="02020603050405020304" pitchFamily="18" charset="0"/>
                <a:cs typeface="Times New Roman" panose="02020603050405020304" pitchFamily="18" charset="0"/>
              </a:rPr>
              <a:t>роман, авторка експериментує із жанром; містичні фрагменти</a:t>
            </a:r>
          </a:p>
          <a:p>
            <a:pPr algn="just"/>
            <a:r>
              <a:rPr lang="uk-UA" sz="2000" dirty="0">
                <a:latin typeface="Times New Roman" panose="02020603050405020304" pitchFamily="18" charset="0"/>
                <a:cs typeface="Times New Roman" panose="02020603050405020304" pitchFamily="18" charset="0"/>
              </a:rPr>
              <a:t>Романи «Гірчичне зерно», «Зачаровані музиканти»</a:t>
            </a:r>
          </a:p>
          <a:p>
            <a:pPr algn="just"/>
            <a:r>
              <a:rPr lang="uk-UA" sz="2000" dirty="0">
                <a:latin typeface="Times New Roman" panose="02020603050405020304" pitchFamily="18" charset="0"/>
                <a:cs typeface="Times New Roman" panose="02020603050405020304" pitchFamily="18" charset="0"/>
              </a:rPr>
              <a:t>Вершина творчості «Слуга з </a:t>
            </a:r>
            <a:r>
              <a:rPr lang="uk-UA" sz="2000" dirty="0" err="1">
                <a:latin typeface="Times New Roman" panose="02020603050405020304" pitchFamily="18" charset="0"/>
                <a:cs typeface="Times New Roman" panose="02020603050405020304" pitchFamily="18" charset="0"/>
              </a:rPr>
              <a:t>Добромиля</a:t>
            </a:r>
            <a:r>
              <a:rPr lang="uk-UA" sz="2000" dirty="0">
                <a:latin typeface="Times New Roman" panose="02020603050405020304" pitchFamily="18" charset="0"/>
                <a:cs typeface="Times New Roman" panose="02020603050405020304" pitchFamily="18" charset="0"/>
              </a:rPr>
              <a:t>»</a:t>
            </a:r>
          </a:p>
          <a:p>
            <a:pPr algn="just"/>
            <a:r>
              <a:rPr lang="uk-UA" sz="2000" dirty="0">
                <a:latin typeface="Times New Roman" panose="02020603050405020304" pitchFamily="18" charset="0"/>
                <a:cs typeface="Times New Roman" panose="02020603050405020304" pitchFamily="18" charset="0"/>
              </a:rPr>
              <a:t>Дилогія про Притулок - «Писар Східних Воріт Притулку», «Писар Західних Воріт Притулку»</a:t>
            </a:r>
          </a:p>
          <a:p>
            <a:pPr algn="just"/>
            <a:r>
              <a:rPr lang="uk-UA" sz="2000" dirty="0">
                <a:latin typeface="Times New Roman" panose="02020603050405020304" pitchFamily="18" charset="0"/>
                <a:cs typeface="Times New Roman" panose="02020603050405020304" pitchFamily="18" charset="0"/>
              </a:rPr>
              <a:t>«Кіт з потонулого будинку» - основна причина людських нещасть – егоїзм.</a:t>
            </a:r>
          </a:p>
          <a:p>
            <a:pPr algn="just"/>
            <a:r>
              <a:rPr lang="uk-UA" sz="2000" dirty="0">
                <a:latin typeface="Times New Roman" panose="02020603050405020304" pitchFamily="18" charset="0"/>
                <a:cs typeface="Times New Roman" panose="02020603050405020304" pitchFamily="18" charset="0"/>
              </a:rPr>
              <a:t>Роман «Маґнат» (2014) – головний герой стає випадковим свідком містичної боротьби темної і світлої сил за душу помираючого маґната Яна Щасного </a:t>
            </a:r>
            <a:r>
              <a:rPr lang="uk-UA" sz="2000" dirty="0" err="1">
                <a:latin typeface="Times New Roman" panose="02020603050405020304" pitchFamily="18" charset="0"/>
                <a:cs typeface="Times New Roman" panose="02020603050405020304" pitchFamily="18" charset="0"/>
              </a:rPr>
              <a:t>Гербурта</a:t>
            </a:r>
            <a:r>
              <a:rPr lang="uk-UA" sz="2000" dirty="0">
                <a:latin typeface="Times New Roman" panose="02020603050405020304" pitchFamily="18" charset="0"/>
                <a:cs typeface="Times New Roman" panose="02020603050405020304" pitchFamily="18" charset="0"/>
              </a:rPr>
              <a:t>. Мотив </a:t>
            </a:r>
            <a:r>
              <a:rPr lang="uk-UA" sz="2000" dirty="0" err="1">
                <a:latin typeface="Times New Roman" panose="02020603050405020304" pitchFamily="18" charset="0"/>
                <a:cs typeface="Times New Roman" panose="02020603050405020304" pitchFamily="18" charset="0"/>
              </a:rPr>
              <a:t>лвійництва</a:t>
            </a:r>
            <a:r>
              <a:rPr lang="uk-UA" sz="2000" dirty="0">
                <a:latin typeface="Times New Roman" panose="02020603050405020304" pitchFamily="18" charset="0"/>
                <a:cs typeface="Times New Roman" panose="02020603050405020304" pitchFamily="18" charset="0"/>
              </a:rPr>
              <a:t>, дзеркальності зображення людської душі.</a:t>
            </a:r>
          </a:p>
        </p:txBody>
      </p:sp>
    </p:spTree>
    <p:extLst>
      <p:ext uri="{BB962C8B-B14F-4D97-AF65-F5344CB8AC3E}">
        <p14:creationId xmlns:p14="http://schemas.microsoft.com/office/powerpoint/2010/main" val="3967170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8EDC3C-6966-BB4B-BFCD-635648C2051C}"/>
              </a:ext>
            </a:extLst>
          </p:cNvPr>
          <p:cNvSpPr>
            <a:spLocks noGrp="1"/>
          </p:cNvSpPr>
          <p:nvPr>
            <p:ph type="title"/>
          </p:nvPr>
        </p:nvSpPr>
        <p:spPr>
          <a:xfrm>
            <a:off x="9445968" y="1037163"/>
            <a:ext cx="6881026" cy="1322887"/>
          </a:xfrm>
        </p:spPr>
        <p:txBody>
          <a:bodyPr>
            <a:normAutofit fontScale="90000"/>
          </a:bodyPr>
          <a:lstStyle/>
          <a:p>
            <a:r>
              <a:rPr lang="uk-UA" dirty="0"/>
              <a:t>Євгенія </a:t>
            </a:r>
            <a:br>
              <a:rPr lang="cs-CZ" dirty="0"/>
            </a:br>
            <a:r>
              <a:rPr lang="uk-UA" dirty="0" err="1"/>
              <a:t>Коненко</a:t>
            </a:r>
            <a:r>
              <a:rPr lang="uk-UA" dirty="0"/>
              <a:t> </a:t>
            </a:r>
            <a:br>
              <a:rPr lang="en-US" dirty="0"/>
            </a:br>
            <a:endParaRPr lang="cs-CZ" dirty="0"/>
          </a:p>
        </p:txBody>
      </p:sp>
      <p:sp>
        <p:nvSpPr>
          <p:cNvPr id="3" name="Zástupný obsah 2">
            <a:extLst>
              <a:ext uri="{FF2B5EF4-FFF2-40B4-BE49-F238E27FC236}">
                <a16:creationId xmlns:a16="http://schemas.microsoft.com/office/drawing/2014/main" id="{CF31D14B-139A-914E-8F1D-E80C30797379}"/>
              </a:ext>
            </a:extLst>
          </p:cNvPr>
          <p:cNvSpPr>
            <a:spLocks noGrp="1"/>
          </p:cNvSpPr>
          <p:nvPr>
            <p:ph idx="1"/>
          </p:nvPr>
        </p:nvSpPr>
        <p:spPr>
          <a:xfrm>
            <a:off x="213485" y="121894"/>
            <a:ext cx="8515755" cy="6228832"/>
          </a:xfrm>
        </p:spPr>
        <p:txBody>
          <a:bodyPr>
            <a:normAutofit fontScale="92500" lnSpcReduction="10000"/>
          </a:bodyPr>
          <a:lstStyle/>
          <a:p>
            <a:pPr algn="just"/>
            <a:r>
              <a:rPr lang="uk-UA" sz="1600" dirty="0">
                <a:latin typeface="Times New Roman" panose="02020603050405020304" pitchFamily="18" charset="0"/>
                <a:cs typeface="Times New Roman" panose="02020603050405020304" pitchFamily="18" charset="0"/>
              </a:rPr>
              <a:t>Роман «Імітація» – століття «імітації державотворення, імітації мистецької і творчої, імітації інтелектуальних дискусій, імітації доброчинності, імітації розбудови громадянського суспільства». Цей пере­лік легко продовжити – імітації любові, дружби, честі, творчості…</a:t>
            </a:r>
          </a:p>
          <a:p>
            <a:pPr algn="just"/>
            <a:r>
              <a:rPr lang="uk-UA" sz="1600" dirty="0" err="1">
                <a:latin typeface="Times New Roman" panose="02020603050405020304" pitchFamily="18" charset="0"/>
                <a:cs typeface="Times New Roman" panose="02020603050405020304" pitchFamily="18" charset="0"/>
              </a:rPr>
              <a:t>Київськии</a:t>
            </a:r>
            <a:r>
              <a:rPr lang="uk-UA" sz="1600" dirty="0">
                <a:latin typeface="Times New Roman" panose="02020603050405020304" pitchFamily="18" charset="0"/>
                <a:cs typeface="Times New Roman" panose="02020603050405020304" pitchFamily="18" charset="0"/>
              </a:rPr>
              <a:t>̆ колорит і стосунки у </a:t>
            </a:r>
            <a:r>
              <a:rPr lang="uk-UA" sz="1600" dirty="0" err="1">
                <a:latin typeface="Times New Roman" panose="02020603050405020304" pitchFamily="18" charset="0"/>
                <a:cs typeface="Times New Roman" panose="02020603050405020304" pitchFamily="18" charset="0"/>
              </a:rPr>
              <a:t>нетрадиційному</a:t>
            </a:r>
            <a:r>
              <a:rPr lang="uk-UA" sz="1600" dirty="0">
                <a:latin typeface="Times New Roman" panose="02020603050405020304" pitchFamily="18" charset="0"/>
                <a:cs typeface="Times New Roman" panose="02020603050405020304" pitchFamily="18" charset="0"/>
              </a:rPr>
              <a:t> «чотирикутнику»: Лариса Лавриненко, подруга Мар’яни </a:t>
            </a:r>
            <a:r>
              <a:rPr lang="uk-UA" sz="1600" dirty="0" err="1">
                <a:latin typeface="Times New Roman" panose="02020603050405020304" pitchFamily="18" charset="0"/>
                <a:cs typeface="Times New Roman" panose="02020603050405020304" pitchFamily="18" charset="0"/>
              </a:rPr>
              <a:t>Хрипович</a:t>
            </a:r>
            <a:r>
              <a:rPr lang="uk-UA" sz="1600" dirty="0">
                <a:latin typeface="Times New Roman" panose="02020603050405020304" pitchFamily="18" charset="0"/>
                <a:cs typeface="Times New Roman" panose="02020603050405020304" pitchFamily="18" charset="0"/>
              </a:rPr>
              <a:t>, розслідує </a:t>
            </a:r>
            <a:r>
              <a:rPr lang="uk-UA" sz="1600" dirty="0" err="1">
                <a:latin typeface="Times New Roman" panose="02020603050405020304" pitchFamily="18" charset="0"/>
                <a:cs typeface="Times New Roman" panose="02020603050405020304" pitchFamily="18" charset="0"/>
              </a:rPr>
              <a:t>їі</a:t>
            </a:r>
            <a:r>
              <a:rPr lang="uk-UA" sz="1600" dirty="0">
                <a:latin typeface="Times New Roman" panose="02020603050405020304" pitchFamily="18" charset="0"/>
                <a:cs typeface="Times New Roman" panose="02020603050405020304" pitchFamily="18" charset="0"/>
              </a:rPr>
              <a:t>̈ смерть разом з Олександром </a:t>
            </a:r>
            <a:r>
              <a:rPr lang="uk-UA" sz="1600" dirty="0" err="1">
                <a:latin typeface="Times New Roman" panose="02020603050405020304" pitchFamily="18" charset="0"/>
                <a:cs typeface="Times New Roman" panose="02020603050405020304" pitchFamily="18" charset="0"/>
              </a:rPr>
              <a:t>Чеканчуком</a:t>
            </a:r>
            <a:r>
              <a:rPr lang="uk-UA" sz="1600" dirty="0">
                <a:latin typeface="Times New Roman" panose="02020603050405020304" pitchFamily="18" charset="0"/>
                <a:cs typeface="Times New Roman" panose="02020603050405020304" pitchFamily="18" charset="0"/>
              </a:rPr>
              <a:t> і Олександром </a:t>
            </a:r>
            <a:r>
              <a:rPr lang="uk-UA" sz="1600" dirty="0" err="1">
                <a:latin typeface="Times New Roman" panose="02020603050405020304" pitchFamily="18" charset="0"/>
                <a:cs typeface="Times New Roman" panose="02020603050405020304" pitchFamily="18" charset="0"/>
              </a:rPr>
              <a:t>Риженком</a:t>
            </a:r>
            <a:r>
              <a:rPr lang="uk-UA" sz="1600" dirty="0">
                <a:latin typeface="Times New Roman" panose="02020603050405020304" pitchFamily="18" charset="0"/>
                <a:cs typeface="Times New Roman" panose="02020603050405020304" pitchFamily="18" charset="0"/>
              </a:rPr>
              <a:t> – між усіма ними досить складні зв’язки. Лариса за­хоплювалася </a:t>
            </a:r>
            <a:r>
              <a:rPr lang="uk-UA" sz="1600" dirty="0" err="1">
                <a:latin typeface="Times New Roman" panose="02020603050405020304" pitchFamily="18" charset="0"/>
                <a:cs typeface="Times New Roman" panose="02020603050405020304" pitchFamily="18" charset="0"/>
              </a:rPr>
              <a:t>Чеканчуком</a:t>
            </a:r>
            <a:r>
              <a:rPr lang="uk-UA" sz="1600" dirty="0">
                <a:latin typeface="Times New Roman" panose="02020603050405020304" pitchFamily="18" charset="0"/>
                <a:cs typeface="Times New Roman" panose="02020603050405020304" pitchFamily="18" charset="0"/>
              </a:rPr>
              <a:t> у студентські роки, пізніше він став коханцем Мар’яни. </a:t>
            </a:r>
            <a:r>
              <a:rPr lang="uk-UA" sz="1600" dirty="0" err="1">
                <a:latin typeface="Times New Roman" panose="02020603050405020304" pitchFamily="18" charset="0"/>
                <a:cs typeface="Times New Roman" panose="02020603050405020304" pitchFamily="18" charset="0"/>
              </a:rPr>
              <a:t>Їі</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актуальнии</a:t>
            </a:r>
            <a:r>
              <a:rPr lang="uk-UA" sz="1600" dirty="0">
                <a:latin typeface="Times New Roman" panose="02020603050405020304" pitchFamily="18" charset="0"/>
                <a:cs typeface="Times New Roman" panose="02020603050405020304" pitchFamily="18" charset="0"/>
              </a:rPr>
              <a:t>̆, хоча </a:t>
            </a:r>
            <a:r>
              <a:rPr lang="uk-UA" sz="1600" dirty="0" err="1">
                <a:latin typeface="Times New Roman" panose="02020603050405020304" pitchFamily="18" charset="0"/>
                <a:cs typeface="Times New Roman" panose="02020603050405020304" pitchFamily="18" charset="0"/>
              </a:rPr>
              <a:t>и</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одружении</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бойфренд</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Риженко</a:t>
            </a:r>
            <a:r>
              <a:rPr lang="uk-UA" sz="1600" dirty="0">
                <a:latin typeface="Times New Roman" panose="02020603050405020304" pitchFamily="18" charset="0"/>
                <a:cs typeface="Times New Roman" panose="02020603050405020304" pitchFamily="18" charset="0"/>
              </a:rPr>
              <a:t> замолоду мав стосунки з </a:t>
            </a:r>
            <a:r>
              <a:rPr lang="uk-UA" sz="1600" dirty="0" err="1">
                <a:latin typeface="Times New Roman" panose="02020603050405020304" pitchFamily="18" charset="0"/>
                <a:cs typeface="Times New Roman" panose="02020603050405020304" pitchFamily="18" charset="0"/>
              </a:rPr>
              <a:t>покійною</a:t>
            </a:r>
            <a:r>
              <a:rPr lang="uk-UA" sz="1600" dirty="0">
                <a:latin typeface="Times New Roman" panose="02020603050405020304" pitchFamily="18" charset="0"/>
                <a:cs typeface="Times New Roman" panose="02020603050405020304" pitchFamily="18" charset="0"/>
              </a:rPr>
              <a:t>. </a:t>
            </a:r>
          </a:p>
          <a:p>
            <a:pPr algn="just"/>
            <a:r>
              <a:rPr lang="uk-UA" sz="1600" dirty="0" err="1">
                <a:latin typeface="Times New Roman" panose="02020603050405020304" pitchFamily="18" charset="0"/>
                <a:cs typeface="Times New Roman" panose="02020603050405020304" pitchFamily="18" charset="0"/>
              </a:rPr>
              <a:t>Київськии</a:t>
            </a:r>
            <a:r>
              <a:rPr lang="uk-UA" sz="1600" dirty="0">
                <a:latin typeface="Times New Roman" panose="02020603050405020304" pitchFamily="18" charset="0"/>
                <a:cs typeface="Times New Roman" panose="02020603050405020304" pitchFamily="18" charset="0"/>
              </a:rPr>
              <a:t>̆ колорит, </a:t>
            </a:r>
            <a:r>
              <a:rPr lang="uk-UA" sz="1600" dirty="0" err="1">
                <a:latin typeface="Times New Roman" panose="02020603050405020304" pitchFamily="18" charset="0"/>
                <a:cs typeface="Times New Roman" panose="02020603050405020304" pitchFamily="18" charset="0"/>
              </a:rPr>
              <a:t>притаманнии</a:t>
            </a:r>
            <a:r>
              <a:rPr lang="uk-UA" sz="1600" dirty="0">
                <a:latin typeface="Times New Roman" panose="02020603050405020304" pitchFamily="18" charset="0"/>
                <a:cs typeface="Times New Roman" panose="02020603050405020304" pitchFamily="18" charset="0"/>
              </a:rPr>
              <a:t>̆ творчості Є. Коно­ненко, </a:t>
            </a:r>
            <a:r>
              <a:rPr lang="uk-UA" sz="1600" dirty="0" err="1">
                <a:latin typeface="Times New Roman" panose="02020603050405020304" pitchFamily="18" charset="0"/>
                <a:cs typeface="Times New Roman" panose="02020603050405020304" pitchFamily="18" charset="0"/>
              </a:rPr>
              <a:t>сприймається</a:t>
            </a:r>
            <a:r>
              <a:rPr lang="uk-UA" sz="1600" dirty="0">
                <a:latin typeface="Times New Roman" panose="02020603050405020304" pitchFamily="18" charset="0"/>
                <a:cs typeface="Times New Roman" panose="02020603050405020304" pitchFamily="18" charset="0"/>
              </a:rPr>
              <a:t> на рівні топонімів і скупих </a:t>
            </a:r>
            <a:r>
              <a:rPr lang="uk-UA" sz="1600" dirty="0" err="1">
                <a:latin typeface="Times New Roman" panose="02020603050405020304" pitchFamily="18" charset="0"/>
                <a:cs typeface="Times New Roman" panose="02020603050405020304" pitchFamily="18" charset="0"/>
              </a:rPr>
              <a:t>пейзаж</a:t>
            </a:r>
            <a:r>
              <a:rPr lang="uk-UA" sz="1600" dirty="0">
                <a:latin typeface="Times New Roman" panose="02020603050405020304" pitchFamily="18" charset="0"/>
                <a:cs typeface="Times New Roman" panose="02020603050405020304" pitchFamily="18" charset="0"/>
              </a:rPr>
              <a:t>­ них замальовок. Іноді здається, що знаєш будинок, в яко­му мешкає Лариса Лавриненко, від імені </a:t>
            </a:r>
            <a:r>
              <a:rPr lang="uk-UA" sz="1600" dirty="0" err="1">
                <a:latin typeface="Times New Roman" panose="02020603050405020304" pitchFamily="18" charset="0"/>
                <a:cs typeface="Times New Roman" panose="02020603050405020304" pitchFamily="18" charset="0"/>
              </a:rPr>
              <a:t>якоі</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и</a:t>
            </a:r>
            <a:r>
              <a:rPr lang="uk-UA" sz="1600" dirty="0">
                <a:latin typeface="Times New Roman" panose="02020603050405020304" pitchFamily="18" charset="0"/>
                <a:cs typeface="Times New Roman" panose="02020603050405020304" pitchFamily="18" charset="0"/>
              </a:rPr>
              <a:t>̆ ведеться приватне розслідування у справі про вбивство жінок в «</a:t>
            </a:r>
            <a:r>
              <a:rPr lang="uk-UA" sz="1600" dirty="0" err="1">
                <a:latin typeface="Times New Roman" panose="02020603050405020304" pitchFamily="18" charset="0"/>
                <a:cs typeface="Times New Roman" panose="02020603050405020304" pitchFamily="18" charset="0"/>
              </a:rPr>
              <a:t>Імітаціі</a:t>
            </a:r>
            <a:r>
              <a:rPr lang="uk-UA" sz="1600" dirty="0">
                <a:latin typeface="Times New Roman" panose="02020603050405020304" pitchFamily="18" charset="0"/>
                <a:cs typeface="Times New Roman" panose="02020603050405020304" pitchFamily="18" charset="0"/>
              </a:rPr>
              <a:t>̈», «Зраді» </a:t>
            </a:r>
            <a:r>
              <a:rPr lang="uk-UA" sz="1600" dirty="0" err="1">
                <a:latin typeface="Times New Roman" panose="02020603050405020304" pitchFamily="18" charset="0"/>
                <a:cs typeface="Times New Roman" panose="02020603050405020304" pitchFamily="18" charset="0"/>
              </a:rPr>
              <a:t>и</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Ностальгіі</a:t>
            </a:r>
            <a:r>
              <a:rPr lang="uk-UA" sz="1600" dirty="0">
                <a:latin typeface="Times New Roman" panose="02020603050405020304" pitchFamily="18" charset="0"/>
                <a:cs typeface="Times New Roman" panose="02020603050405020304" pitchFamily="18" charset="0"/>
              </a:rPr>
              <a:t>̈». </a:t>
            </a:r>
          </a:p>
          <a:p>
            <a:pPr algn="just"/>
            <a:r>
              <a:rPr lang="uk-UA" sz="1600" dirty="0">
                <a:latin typeface="Times New Roman" panose="02020603050405020304" pitchFamily="18" charset="0"/>
                <a:cs typeface="Times New Roman" panose="02020603050405020304" pitchFamily="18" charset="0"/>
              </a:rPr>
              <a:t>Роман «Ностальгія» – </a:t>
            </a:r>
            <a:r>
              <a:rPr lang="uk-UA" sz="1600" dirty="0" err="1">
                <a:latin typeface="Times New Roman" panose="02020603050405020304" pitchFamily="18" charset="0"/>
                <a:cs typeface="Times New Roman" panose="02020603050405020304" pitchFamily="18" charset="0"/>
              </a:rPr>
              <a:t>найменш</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міщанськии</a:t>
            </a:r>
            <a:r>
              <a:rPr lang="uk-UA" sz="1600" dirty="0">
                <a:latin typeface="Times New Roman" panose="02020603050405020304" pitchFamily="18" charset="0"/>
                <a:cs typeface="Times New Roman" panose="02020603050405020304" pitchFamily="18" charset="0"/>
              </a:rPr>
              <a:t>̆. Можливо, тому, що в ньому порушується важлива проблема приватного життя у сталінському суспільстві. За сюжетом, персонаж роману Микола Шуліка на початку перебудови отримує в КДБ (згодом цю практи­ку було </a:t>
            </a:r>
            <a:r>
              <a:rPr lang="uk-UA" sz="1600" dirty="0" err="1">
                <a:latin typeface="Times New Roman" panose="02020603050405020304" pitchFamily="18" charset="0"/>
                <a:cs typeface="Times New Roman" panose="02020603050405020304" pitchFamily="18" charset="0"/>
              </a:rPr>
              <a:t>зупинено</a:t>
            </a:r>
            <a:r>
              <a:rPr lang="uk-UA" sz="1600" dirty="0">
                <a:latin typeface="Times New Roman" panose="02020603050405020304" pitchFamily="18" charset="0"/>
                <a:cs typeface="Times New Roman" panose="02020603050405020304" pitchFamily="18" charset="0"/>
              </a:rPr>
              <a:t>) особисту справу дівчини, яку кохав у молодості. Зі справи він дізнається, що </a:t>
            </a:r>
            <a:r>
              <a:rPr lang="uk-UA" sz="1600" dirty="0" err="1">
                <a:latin typeface="Times New Roman" panose="02020603050405020304" pitchFamily="18" charset="0"/>
                <a:cs typeface="Times New Roman" panose="02020603050405020304" pitchFamily="18" charset="0"/>
              </a:rPr>
              <a:t>його</a:t>
            </a:r>
            <a:r>
              <a:rPr lang="uk-UA" sz="1600" dirty="0">
                <a:latin typeface="Times New Roman" panose="02020603050405020304" pitchFamily="18" charset="0"/>
                <a:cs typeface="Times New Roman" panose="02020603050405020304" pitchFamily="18" charset="0"/>
              </a:rPr>
              <a:t> теперішня дружина </a:t>
            </a:r>
            <a:r>
              <a:rPr lang="uk-UA" sz="1600" dirty="0" err="1">
                <a:latin typeface="Times New Roman" panose="02020603050405020304" pitchFamily="18" charset="0"/>
                <a:cs typeface="Times New Roman" panose="02020603050405020304" pitchFamily="18" charset="0"/>
              </a:rPr>
              <a:t>Таїсія</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Димич</a:t>
            </a:r>
            <a:r>
              <a:rPr lang="uk-UA" sz="1600" dirty="0">
                <a:latin typeface="Times New Roman" panose="02020603050405020304" pitchFamily="18" charset="0"/>
                <a:cs typeface="Times New Roman" panose="02020603050405020304" pitchFamily="18" charset="0"/>
              </a:rPr>
              <a:t> написала після </a:t>
            </a:r>
            <a:r>
              <a:rPr lang="uk-UA" sz="1600" dirty="0" err="1">
                <a:latin typeface="Times New Roman" panose="02020603050405020304" pitchFamily="18" charset="0"/>
                <a:cs typeface="Times New Roman" panose="02020603050405020304" pitchFamily="18" charset="0"/>
              </a:rPr>
              <a:t>війни</a:t>
            </a:r>
            <a:r>
              <a:rPr lang="uk-UA" sz="1600" dirty="0">
                <a:latin typeface="Times New Roman" panose="02020603050405020304" pitchFamily="18" charset="0"/>
                <a:cs typeface="Times New Roman" panose="02020603050405020304" pitchFamily="18" charset="0"/>
              </a:rPr>
              <a:t> донос на Раєчку в НКВС, щоб у </a:t>
            </a:r>
            <a:r>
              <a:rPr lang="uk-UA" sz="1600" dirty="0" err="1">
                <a:latin typeface="Times New Roman" panose="02020603050405020304" pitchFamily="18" charset="0"/>
                <a:cs typeface="Times New Roman" panose="02020603050405020304" pitchFamily="18" charset="0"/>
              </a:rPr>
              <a:t>такии</a:t>
            </a:r>
            <a:r>
              <a:rPr lang="uk-UA" sz="1600" dirty="0">
                <a:latin typeface="Times New Roman" panose="02020603050405020304" pitchFamily="18" charset="0"/>
                <a:cs typeface="Times New Roman" panose="02020603050405020304" pitchFamily="18" charset="0"/>
              </a:rPr>
              <a:t>̆ спосіб позбутися суперниці, – Раєчка загинула в таборах. У результаті Шуліка зарубав спочатку дружину, а потім себе. </a:t>
            </a:r>
          </a:p>
          <a:p>
            <a:pPr algn="just"/>
            <a:r>
              <a:rPr lang="uk-UA" sz="1600" dirty="0" err="1">
                <a:latin typeface="Times New Roman" panose="02020603050405020304" pitchFamily="18" charset="0"/>
                <a:cs typeface="Times New Roman" panose="02020603050405020304" pitchFamily="18" charset="0"/>
              </a:rPr>
              <a:t>Есеи</a:t>
            </a:r>
            <a:r>
              <a:rPr lang="uk-UA" sz="1600" dirty="0">
                <a:latin typeface="Times New Roman" panose="02020603050405020304" pitchFamily="18" charset="0"/>
                <a:cs typeface="Times New Roman" panose="02020603050405020304" pitchFamily="18" charset="0"/>
              </a:rPr>
              <a:t>̆ «Без мужика» побудовано на протиставленні двох світів: статичного чоловічого (тоталітарного, колоніально­го) і динамічного жіночого (приватного, сексуального, бун­тівного). З цього випливає, що українські чоловіки і жінки взагалі існують у різних суспільствах. Є. Кононенко відки­дає тезу, за якою чоловіки </a:t>
            </a:r>
            <a:r>
              <a:rPr lang="uk-UA" sz="1600" dirty="0" err="1">
                <a:latin typeface="Times New Roman" panose="02020603050405020304" pitchFamily="18" charset="0"/>
                <a:cs typeface="Times New Roman" panose="02020603050405020304" pitchFamily="18" charset="0"/>
              </a:rPr>
              <a:t>и</a:t>
            </a:r>
            <a:r>
              <a:rPr lang="uk-UA" sz="1600" dirty="0">
                <a:latin typeface="Times New Roman" panose="02020603050405020304" pitchFamily="18" charset="0"/>
                <a:cs typeface="Times New Roman" panose="02020603050405020304" pitchFamily="18" charset="0"/>
              </a:rPr>
              <a:t>̆ жінки в </a:t>
            </a:r>
            <a:r>
              <a:rPr lang="uk-UA" sz="1600" dirty="0" err="1">
                <a:latin typeface="Times New Roman" panose="02020603050405020304" pitchFamily="18" charset="0"/>
                <a:cs typeface="Times New Roman" panose="02020603050405020304" pitchFamily="18" charset="0"/>
              </a:rPr>
              <a:t>сучасніи</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Україні</a:t>
            </a:r>
            <a:r>
              <a:rPr lang="uk-UA" sz="1600" dirty="0">
                <a:latin typeface="Times New Roman" panose="02020603050405020304" pitchFamily="18" charset="0"/>
                <a:cs typeface="Times New Roman" panose="02020603050405020304" pitchFamily="18" charset="0"/>
              </a:rPr>
              <a:t> одна­ково зневажені. Вона вважає, що українська жінка зазнає </a:t>
            </a:r>
            <a:r>
              <a:rPr lang="uk-UA" sz="1600" dirty="0" err="1">
                <a:latin typeface="Times New Roman" panose="02020603050405020304" pitchFamily="18" charset="0"/>
                <a:cs typeface="Times New Roman" panose="02020603050405020304" pitchFamily="18" charset="0"/>
              </a:rPr>
              <a:t>подвійноі</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дискримінаціі</a:t>
            </a:r>
            <a:r>
              <a:rPr lang="uk-UA" sz="1600" dirty="0">
                <a:latin typeface="Times New Roman" panose="02020603050405020304" pitchFamily="18" charset="0"/>
                <a:cs typeface="Times New Roman" panose="02020603050405020304" pitchFamily="18" charset="0"/>
              </a:rPr>
              <a:t>̈ – від держави і від чоловіків. </a:t>
            </a:r>
          </a:p>
        </p:txBody>
      </p:sp>
      <p:pic>
        <p:nvPicPr>
          <p:cNvPr id="5" name="Obrázek 4" descr="Obsah obrázku osoba, interiér, červená&#10;&#10;Popis byl vytvořen automaticky">
            <a:extLst>
              <a:ext uri="{FF2B5EF4-FFF2-40B4-BE49-F238E27FC236}">
                <a16:creationId xmlns:a16="http://schemas.microsoft.com/office/drawing/2014/main" id="{1B0F277F-64F0-F644-9E66-95AEA2D78AA1}"/>
              </a:ext>
            </a:extLst>
          </p:cNvPr>
          <p:cNvPicPr>
            <a:picLocks noChangeAspect="1"/>
          </p:cNvPicPr>
          <p:nvPr/>
        </p:nvPicPr>
        <p:blipFill>
          <a:blip r:embed="rId2"/>
          <a:stretch>
            <a:fillRect/>
          </a:stretch>
        </p:blipFill>
        <p:spPr>
          <a:xfrm>
            <a:off x="9071542" y="2501853"/>
            <a:ext cx="2906973" cy="3318984"/>
          </a:xfrm>
          <a:prstGeom prst="rect">
            <a:avLst/>
          </a:prstGeom>
        </p:spPr>
      </p:pic>
    </p:spTree>
    <p:extLst>
      <p:ext uri="{BB962C8B-B14F-4D97-AF65-F5344CB8AC3E}">
        <p14:creationId xmlns:p14="http://schemas.microsoft.com/office/powerpoint/2010/main" val="1218475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353C078-64E1-BF6B-AA0F-4EBE3FD5CC08}"/>
              </a:ext>
            </a:extLst>
          </p:cNvPr>
          <p:cNvSpPr>
            <a:spLocks noGrp="1"/>
          </p:cNvSpPr>
          <p:nvPr>
            <p:ph type="title"/>
          </p:nvPr>
        </p:nvSpPr>
        <p:spPr>
          <a:xfrm>
            <a:off x="439148" y="180217"/>
            <a:ext cx="5127171" cy="941471"/>
          </a:xfrm>
        </p:spPr>
        <p:txBody>
          <a:bodyPr>
            <a:normAutofit/>
          </a:bodyPr>
          <a:lstStyle/>
          <a:p>
            <a:r>
              <a:rPr lang="uk-UA" sz="4400" dirty="0"/>
              <a:t>Ірен Роздобудько</a:t>
            </a:r>
            <a:endParaRPr lang="cs-CZ" sz="4400" dirty="0"/>
          </a:p>
        </p:txBody>
      </p:sp>
      <p:pic>
        <p:nvPicPr>
          <p:cNvPr id="5" name="Zástupný obsah 4" descr="Obsah obrázku osoba, text, oblečení, Lidská tvář&#10;&#10;Popis byl vytvořen automaticky">
            <a:extLst>
              <a:ext uri="{FF2B5EF4-FFF2-40B4-BE49-F238E27FC236}">
                <a16:creationId xmlns:a16="http://schemas.microsoft.com/office/drawing/2014/main" id="{DEC75131-DCB2-61F2-D657-588DB61D6519}"/>
              </a:ext>
            </a:extLst>
          </p:cNvPr>
          <p:cNvPicPr>
            <a:picLocks noChangeAspect="1"/>
          </p:cNvPicPr>
          <p:nvPr/>
        </p:nvPicPr>
        <p:blipFill>
          <a:blip r:embed="rId2"/>
          <a:stretch>
            <a:fillRect/>
          </a:stretch>
        </p:blipFill>
        <p:spPr>
          <a:xfrm>
            <a:off x="705365" y="1301905"/>
            <a:ext cx="3748390" cy="5247747"/>
          </a:xfrm>
          <a:prstGeom prst="rect">
            <a:avLst/>
          </a:prstGeom>
        </p:spPr>
      </p:pic>
      <p:cxnSp>
        <p:nvCxnSpPr>
          <p:cNvPr id="18" name="Straight Connector 13">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8">
            <a:extLst>
              <a:ext uri="{FF2B5EF4-FFF2-40B4-BE49-F238E27FC236}">
                <a16:creationId xmlns:a16="http://schemas.microsoft.com/office/drawing/2014/main" id="{7F82E81A-D24E-C8C3-8A7B-0B8FA32E9A24}"/>
              </a:ext>
            </a:extLst>
          </p:cNvPr>
          <p:cNvSpPr>
            <a:spLocks noGrp="1"/>
          </p:cNvSpPr>
          <p:nvPr>
            <p:ph idx="1"/>
          </p:nvPr>
        </p:nvSpPr>
        <p:spPr>
          <a:xfrm>
            <a:off x="4722471" y="1121688"/>
            <a:ext cx="6816385" cy="5247747"/>
          </a:xfrm>
        </p:spPr>
        <p:txBody>
          <a:bodyPr>
            <a:normAutofit fontScale="85000" lnSpcReduction="10000"/>
          </a:bodyPr>
          <a:lstStyle/>
          <a:p>
            <a:r>
              <a:rPr lang="uk-UA" b="1" dirty="0"/>
              <a:t>«Мерці» </a:t>
            </a:r>
            <a:r>
              <a:rPr lang="uk-UA" dirty="0"/>
              <a:t>(«Пастка для жар-птиці», 2000) – детективний трилер</a:t>
            </a:r>
          </a:p>
          <a:p>
            <a:r>
              <a:rPr lang="uk-UA" dirty="0"/>
              <a:t>Головна героїня – Віра.</a:t>
            </a:r>
          </a:p>
          <a:p>
            <a:pPr algn="just"/>
            <a:r>
              <a:rPr lang="uk-UA" dirty="0"/>
              <a:t>Атмосфера страху, яка пронизує твір, створюється і психологічними засобами, і елементами детективу. Знайдемо тут ретроспективний злочин, низку убивств, перебіг розслідування, образ слідчого.</a:t>
            </a:r>
          </a:p>
          <a:p>
            <a:pPr algn="just"/>
            <a:r>
              <a:rPr lang="uk-UA" dirty="0"/>
              <a:t>Некласичний детектив – розслідування не становить головної сюжетної лінії, а таємницю злочину розкриває не слідчий, а автор. Образ слідчого створений за класичними детективними канонами.</a:t>
            </a:r>
          </a:p>
          <a:p>
            <a:pPr algn="just"/>
            <a:r>
              <a:rPr lang="uk-UA" dirty="0"/>
              <a:t>Детективною проблематикою роман не вичерпується. Порушено у ньому й універсальні </a:t>
            </a:r>
            <a:r>
              <a:rPr lang="uk-UA" dirty="0" err="1"/>
              <a:t>екзистенційні</a:t>
            </a:r>
            <a:r>
              <a:rPr lang="uk-UA" dirty="0"/>
              <a:t> проблеми – існування людини в сучасному урбанізованому світі, що робить особу особистістю, чому зникає «смак до життя», чи можливо змінити свою долю.</a:t>
            </a:r>
          </a:p>
          <a:p>
            <a:pPr algn="just"/>
            <a:r>
              <a:rPr lang="uk-UA" dirty="0"/>
              <a:t>Чоловічі образи – Альберт сучасний урбанізований чоловік, холодний і неприступний, Стас – чутливий невдаха.</a:t>
            </a:r>
          </a:p>
          <a:p>
            <a:r>
              <a:rPr lang="uk-UA" b="1" dirty="0"/>
              <a:t>«Ґудзик» </a:t>
            </a:r>
            <a:r>
              <a:rPr lang="uk-UA" dirty="0"/>
              <a:t>(2005) – роман із любовним трикутником.</a:t>
            </a:r>
          </a:p>
          <a:p>
            <a:r>
              <a:rPr lang="ru-RU" dirty="0"/>
              <a:t>Денис</a:t>
            </a:r>
            <a:r>
              <a:rPr lang="uk-UA" dirty="0"/>
              <a:t> – </a:t>
            </a:r>
            <a:r>
              <a:rPr lang="ru-RU" dirty="0" err="1"/>
              <a:t>Єлизавета</a:t>
            </a:r>
            <a:r>
              <a:rPr lang="uk-UA" dirty="0"/>
              <a:t> – </a:t>
            </a:r>
            <a:r>
              <a:rPr lang="ru-RU" dirty="0" err="1"/>
              <a:t>Ліка</a:t>
            </a:r>
            <a:endParaRPr lang="uk-UA" dirty="0"/>
          </a:p>
        </p:txBody>
      </p:sp>
      <p:sp>
        <p:nvSpPr>
          <p:cNvPr id="16" name="Rectangle 15">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2550734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48878" y="318271"/>
            <a:ext cx="8770571" cy="1560716"/>
          </a:xfrm>
        </p:spPr>
        <p:txBody>
          <a:bodyPr>
            <a:normAutofit fontScale="90000"/>
          </a:bodyPr>
          <a:lstStyle/>
          <a:p>
            <a:pPr algn="ctr"/>
            <a:r>
              <a:rPr lang="cs-CZ" dirty="0"/>
              <a:t>Ukrajinská próza posledních let.</a:t>
            </a:r>
            <a:br>
              <a:rPr lang="cs-CZ" dirty="0"/>
            </a:br>
            <a:r>
              <a:rPr lang="cs-CZ" dirty="0"/>
              <a:t> Hledání identity. </a:t>
            </a:r>
          </a:p>
        </p:txBody>
      </p:sp>
      <p:sp>
        <p:nvSpPr>
          <p:cNvPr id="3" name="Zástupný symbol pro obsah 2"/>
          <p:cNvSpPr>
            <a:spLocks noGrp="1"/>
          </p:cNvSpPr>
          <p:nvPr>
            <p:ph idx="1"/>
          </p:nvPr>
        </p:nvSpPr>
        <p:spPr>
          <a:xfrm>
            <a:off x="3421429" y="2462463"/>
            <a:ext cx="7443087" cy="3651504"/>
          </a:xfrm>
        </p:spPr>
        <p:txBody>
          <a:bodyPr/>
          <a:lstStyle/>
          <a:p>
            <a:r>
              <a:rPr lang="cs-CZ" dirty="0">
                <a:latin typeface="+mj-lt"/>
              </a:rPr>
              <a:t>Hledání identity 	(</a:t>
            </a:r>
            <a:r>
              <a:rPr lang="cs-CZ" i="1" dirty="0">
                <a:latin typeface="+mj-lt"/>
              </a:rPr>
              <a:t>v ukrajinské literatuře se vždy těsně 			prolíná s hledáním národní identity</a:t>
            </a:r>
            <a:r>
              <a:rPr lang="cs-CZ" dirty="0">
                <a:latin typeface="+mj-lt"/>
              </a:rPr>
              <a:t>)</a:t>
            </a:r>
            <a:endParaRPr lang="uk-UA" dirty="0">
              <a:latin typeface="+mj-lt"/>
            </a:endParaRPr>
          </a:p>
          <a:p>
            <a:pPr marL="457200" indent="-457200">
              <a:buFont typeface="+mj-lt"/>
              <a:buAutoNum type="arabicPeriod"/>
            </a:pPr>
            <a:r>
              <a:rPr lang="cs-CZ" dirty="0">
                <a:latin typeface="+mj-lt"/>
              </a:rPr>
              <a:t>hledání své identity ve složitém období války</a:t>
            </a:r>
          </a:p>
          <a:p>
            <a:pPr marL="457200" indent="-457200">
              <a:buFont typeface="+mj-lt"/>
              <a:buAutoNum type="arabicPeriod"/>
            </a:pPr>
            <a:r>
              <a:rPr lang="cs-CZ" dirty="0">
                <a:latin typeface="+mj-lt"/>
              </a:rPr>
              <a:t>návrat k minulosti pro přehodnocení současnosti</a:t>
            </a:r>
          </a:p>
          <a:p>
            <a:pPr marL="457200" indent="-457200">
              <a:buFont typeface="+mj-lt"/>
              <a:buAutoNum type="arabicPeriod"/>
            </a:pPr>
            <a:r>
              <a:rPr lang="cs-CZ" dirty="0">
                <a:latin typeface="+mj-lt"/>
              </a:rPr>
              <a:t>próza míst a měst jako ještě jedna možnost hledání své identity </a:t>
            </a:r>
          </a:p>
        </p:txBody>
      </p:sp>
    </p:spTree>
    <p:extLst>
      <p:ext uri="{BB962C8B-B14F-4D97-AF65-F5344CB8AC3E}">
        <p14:creationId xmlns:p14="http://schemas.microsoft.com/office/powerpoint/2010/main" val="600032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806872" y="-274504"/>
            <a:ext cx="5907504" cy="5905588"/>
          </a:xfrm>
        </p:spPr>
        <p:txBody>
          <a:bodyPr>
            <a:normAutofit/>
          </a:bodyPr>
          <a:lstStyle/>
          <a:p>
            <a:pPr algn="r"/>
            <a:r>
              <a:rPr lang="cs-CZ" sz="3600" dirty="0">
                <a:solidFill>
                  <a:schemeClr val="accent2">
                    <a:lumMod val="75000"/>
                  </a:schemeClr>
                </a:solidFill>
              </a:rPr>
              <a:t>1. hledání své identity ve složitém období války</a:t>
            </a:r>
            <a:br>
              <a:rPr lang="cs-CZ" sz="3600" dirty="0">
                <a:solidFill>
                  <a:schemeClr val="accent2">
                    <a:lumMod val="75000"/>
                  </a:schemeClr>
                </a:solidFill>
              </a:rPr>
            </a:br>
            <a:br>
              <a:rPr lang="uk-UA" dirty="0">
                <a:solidFill>
                  <a:schemeClr val="accent2">
                    <a:lumMod val="75000"/>
                  </a:schemeClr>
                </a:solidFill>
              </a:rPr>
            </a:br>
            <a:r>
              <a:rPr lang="uk-UA" dirty="0"/>
              <a:t>Сергій </a:t>
            </a:r>
            <a:r>
              <a:rPr lang="uk-UA" dirty="0" err="1"/>
              <a:t>Жадан</a:t>
            </a:r>
            <a:r>
              <a:rPr lang="uk-UA" dirty="0"/>
              <a:t> </a:t>
            </a:r>
            <a:br>
              <a:rPr lang="uk-UA" dirty="0"/>
            </a:br>
            <a:r>
              <a:rPr lang="ru-RU" dirty="0"/>
              <a:t> «</a:t>
            </a:r>
            <a:r>
              <a:rPr lang="uk-UA" dirty="0"/>
              <a:t>Інтернат</a:t>
            </a:r>
            <a:r>
              <a:rPr lang="ru-RU" dirty="0"/>
              <a:t>»</a:t>
            </a:r>
            <a:br>
              <a:rPr lang="uk-UA" dirty="0"/>
            </a:br>
            <a:br>
              <a:rPr lang="uk-UA" dirty="0"/>
            </a:br>
            <a:r>
              <a:rPr lang="uk-UA" dirty="0"/>
              <a:t>2017</a:t>
            </a:r>
            <a:endParaRPr lang="cs-CZ" dirty="0"/>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86737" y="577515"/>
            <a:ext cx="3771628" cy="5438595"/>
          </a:xfrm>
        </p:spPr>
      </p:pic>
    </p:spTree>
    <p:extLst>
      <p:ext uri="{BB962C8B-B14F-4D97-AF65-F5344CB8AC3E}">
        <p14:creationId xmlns:p14="http://schemas.microsoft.com/office/powerpoint/2010/main" val="1101639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8624" y="192468"/>
            <a:ext cx="9606975" cy="1687924"/>
          </a:xfrm>
        </p:spPr>
        <p:txBody>
          <a:bodyPr/>
          <a:lstStyle/>
          <a:p>
            <a:r>
              <a:rPr lang="uk-UA" sz="3600" dirty="0">
                <a:solidFill>
                  <a:schemeClr val="accent4">
                    <a:lumMod val="75000"/>
                  </a:schemeClr>
                </a:solidFill>
              </a:rPr>
              <a:t>2. </a:t>
            </a:r>
            <a:r>
              <a:rPr lang="cs-CZ" sz="3600" dirty="0">
                <a:solidFill>
                  <a:schemeClr val="accent4">
                    <a:lumMod val="75000"/>
                  </a:schemeClr>
                </a:solidFill>
              </a:rPr>
              <a:t>návrat k minulosti pro přehodnocení současnosti</a:t>
            </a:r>
            <a:br>
              <a:rPr lang="cs-CZ" dirty="0">
                <a:solidFill>
                  <a:schemeClr val="accent4">
                    <a:lumMod val="75000"/>
                  </a:schemeClr>
                </a:solidFill>
              </a:rPr>
            </a:br>
            <a:endParaRPr lang="cs-CZ" dirty="0">
              <a:solidFill>
                <a:schemeClr val="accent4">
                  <a:lumMod val="75000"/>
                </a:schemeClr>
              </a:solidFill>
            </a:endParaRPr>
          </a:p>
        </p:txBody>
      </p:sp>
      <p:sp>
        <p:nvSpPr>
          <p:cNvPr id="4" name="Zástupný symbol pro text 3"/>
          <p:cNvSpPr>
            <a:spLocks noGrp="1"/>
          </p:cNvSpPr>
          <p:nvPr>
            <p:ph type="body" sz="half" idx="2"/>
          </p:nvPr>
        </p:nvSpPr>
        <p:spPr>
          <a:xfrm>
            <a:off x="654970" y="1380624"/>
            <a:ext cx="4283242" cy="5137483"/>
          </a:xfrm>
        </p:spPr>
        <p:txBody>
          <a:bodyPr>
            <a:normAutofit/>
          </a:bodyPr>
          <a:lstStyle/>
          <a:p>
            <a:pPr algn="ctr"/>
            <a:r>
              <a:rPr lang="uk-UA" sz="2000" dirty="0">
                <a:latin typeface="+mj-lt"/>
              </a:rPr>
              <a:t>Наталка </a:t>
            </a:r>
            <a:r>
              <a:rPr lang="uk-UA" sz="2000" dirty="0" err="1">
                <a:latin typeface="+mj-lt"/>
              </a:rPr>
              <a:t>Сняданко</a:t>
            </a:r>
            <a:r>
              <a:rPr lang="uk-UA" sz="2000" dirty="0">
                <a:latin typeface="+mj-lt"/>
              </a:rPr>
              <a:t> </a:t>
            </a:r>
          </a:p>
          <a:p>
            <a:pPr algn="ctr"/>
            <a:r>
              <a:rPr lang="ru-RU" sz="2000" dirty="0"/>
              <a:t>«</a:t>
            </a:r>
            <a:r>
              <a:rPr lang="uk-UA" sz="2000" i="1" dirty="0">
                <a:solidFill>
                  <a:schemeClr val="tx1"/>
                </a:solidFill>
                <a:latin typeface="+mj-lt"/>
              </a:rPr>
              <a:t>Охайні прописи ерцгерцога Вільгельма</a:t>
            </a:r>
            <a:r>
              <a:rPr lang="ru-RU" sz="2000" dirty="0">
                <a:solidFill>
                  <a:schemeClr val="tx1"/>
                </a:solidFill>
              </a:rPr>
              <a:t>»</a:t>
            </a:r>
            <a:endParaRPr lang="cs-CZ" sz="2000" dirty="0">
              <a:solidFill>
                <a:schemeClr val="tx1"/>
              </a:solidFill>
            </a:endParaRPr>
          </a:p>
          <a:p>
            <a:pPr algn="ctr"/>
            <a:endParaRPr lang="cs-CZ" sz="2000" dirty="0">
              <a:latin typeface="+mj-lt"/>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138" y="2515978"/>
            <a:ext cx="2916905" cy="4342022"/>
          </a:xfrm>
          <a:prstGeom prst="rect">
            <a:avLst/>
          </a:prstGeom>
        </p:spPr>
      </p:pic>
      <p:sp>
        <p:nvSpPr>
          <p:cNvPr id="6" name="Zástupný symbol pro text 3"/>
          <p:cNvSpPr txBox="1">
            <a:spLocks/>
          </p:cNvSpPr>
          <p:nvPr/>
        </p:nvSpPr>
        <p:spPr>
          <a:xfrm>
            <a:off x="5307932" y="1380623"/>
            <a:ext cx="4283242" cy="5137483"/>
          </a:xfrm>
          <a:prstGeom prst="rect">
            <a:avLst/>
          </a:prstGeom>
        </p:spPr>
        <p:txBody>
          <a:bodyPr vert="horz" lIns="91440" tIns="45720" rIns="91440" bIns="45720" rtlCol="0">
            <a:normAutofit/>
          </a:bodyPr>
          <a:lstStyle>
            <a:lvl1pPr marL="0" indent="0" algn="l" defTabSz="914400" rtl="0" eaLnBrk="1" latinLnBrk="0" hangingPunct="1">
              <a:lnSpc>
                <a:spcPct val="111000"/>
              </a:lnSpc>
              <a:spcBef>
                <a:spcPts val="1400"/>
              </a:spcBef>
              <a:buFont typeface="Corbel" panose="020B0503020204020204" pitchFamily="34" charset="0"/>
              <a:buNone/>
              <a:defRPr sz="1600" kern="1200">
                <a:solidFill>
                  <a:schemeClr val="tx2">
                    <a:lumMod val="75000"/>
                    <a:lumOff val="25000"/>
                  </a:schemeClr>
                </a:solidFill>
                <a:latin typeface="+mn-lt"/>
                <a:ea typeface="+mn-ea"/>
                <a:cs typeface="+mn-cs"/>
              </a:defRPr>
            </a:lvl1pPr>
            <a:lvl2pPr marL="457200" indent="0" algn="l" defTabSz="914400" rtl="0" eaLnBrk="1" latinLnBrk="0" hangingPunct="1">
              <a:lnSpc>
                <a:spcPct val="111000"/>
              </a:lnSpc>
              <a:spcBef>
                <a:spcPts val="930"/>
              </a:spcBef>
              <a:buFont typeface="Corbel" panose="020B0503020204020204" pitchFamily="34" charset="0"/>
              <a:buNone/>
              <a:defRPr sz="1400" kern="1200">
                <a:solidFill>
                  <a:schemeClr val="tx2">
                    <a:lumMod val="75000"/>
                    <a:lumOff val="25000"/>
                  </a:schemeClr>
                </a:solidFill>
                <a:latin typeface="+mn-lt"/>
                <a:ea typeface="+mn-ea"/>
                <a:cs typeface="+mn-cs"/>
              </a:defRPr>
            </a:lvl2pPr>
            <a:lvl3pPr marL="914400" indent="0" algn="l" defTabSz="914400" rtl="0" eaLnBrk="1" latinLnBrk="0" hangingPunct="1">
              <a:lnSpc>
                <a:spcPct val="111000"/>
              </a:lnSpc>
              <a:spcBef>
                <a:spcPts val="930"/>
              </a:spcBef>
              <a:buFont typeface="Corbel" panose="020B0503020204020204" pitchFamily="34" charset="0"/>
              <a:buNone/>
              <a:defRPr sz="1200" i="1" kern="1200">
                <a:solidFill>
                  <a:schemeClr val="tx2">
                    <a:lumMod val="75000"/>
                    <a:lumOff val="25000"/>
                  </a:schemeClr>
                </a:solidFill>
                <a:latin typeface="+mn-lt"/>
                <a:ea typeface="+mn-ea"/>
                <a:cs typeface="+mn-cs"/>
              </a:defRPr>
            </a:lvl3pPr>
            <a:lvl4pPr marL="1371600" indent="0" algn="l" defTabSz="914400" rtl="0" eaLnBrk="1" latinLnBrk="0" hangingPunct="1">
              <a:lnSpc>
                <a:spcPct val="111000"/>
              </a:lnSpc>
              <a:spcBef>
                <a:spcPts val="930"/>
              </a:spcBef>
              <a:buFont typeface="Corbel" panose="020B0503020204020204" pitchFamily="34" charset="0"/>
              <a:buNone/>
              <a:defRPr sz="1000" kern="1200">
                <a:solidFill>
                  <a:schemeClr val="tx2">
                    <a:lumMod val="75000"/>
                    <a:lumOff val="25000"/>
                  </a:schemeClr>
                </a:solidFill>
                <a:latin typeface="+mn-lt"/>
                <a:ea typeface="+mn-ea"/>
                <a:cs typeface="+mn-cs"/>
              </a:defRPr>
            </a:lvl4pPr>
            <a:lvl5pPr marL="1828800" indent="0" algn="l" defTabSz="914400" rtl="0" eaLnBrk="1" latinLnBrk="0" hangingPunct="1">
              <a:lnSpc>
                <a:spcPct val="111000"/>
              </a:lnSpc>
              <a:spcBef>
                <a:spcPts val="930"/>
              </a:spcBef>
              <a:buFont typeface="Corbel" panose="020B0503020204020204" pitchFamily="34" charset="0"/>
              <a:buNone/>
              <a:defRPr sz="1000" i="1" kern="1200">
                <a:solidFill>
                  <a:schemeClr val="tx2">
                    <a:lumMod val="75000"/>
                    <a:lumOff val="25000"/>
                  </a:schemeClr>
                </a:solidFill>
                <a:latin typeface="+mn-lt"/>
                <a:ea typeface="+mn-ea"/>
                <a:cs typeface="+mn-cs"/>
              </a:defRPr>
            </a:lvl5pPr>
            <a:lvl6pPr marL="2286000" indent="0" algn="l" defTabSz="914400" rtl="0" eaLnBrk="1" latinLnBrk="0" hangingPunct="1">
              <a:lnSpc>
                <a:spcPct val="111000"/>
              </a:lnSpc>
              <a:spcBef>
                <a:spcPts val="930"/>
              </a:spcBef>
              <a:buFont typeface="Corbel" panose="020B0503020204020204" pitchFamily="34" charset="0"/>
              <a:buNone/>
              <a:defRPr sz="1000" kern="1200">
                <a:solidFill>
                  <a:schemeClr val="accent1">
                    <a:lumMod val="75000"/>
                  </a:schemeClr>
                </a:solidFill>
                <a:latin typeface="+mn-lt"/>
                <a:ea typeface="+mn-ea"/>
                <a:cs typeface="+mn-cs"/>
              </a:defRPr>
            </a:lvl6pPr>
            <a:lvl7pPr marL="2743200" indent="0" algn="l" defTabSz="914400" rtl="0" eaLnBrk="1" latinLnBrk="0" hangingPunct="1">
              <a:lnSpc>
                <a:spcPct val="111000"/>
              </a:lnSpc>
              <a:spcBef>
                <a:spcPts val="930"/>
              </a:spcBef>
              <a:buFont typeface="Corbel" panose="020B0503020204020204" pitchFamily="34" charset="0"/>
              <a:buNone/>
              <a:defRPr sz="1000" i="1" kern="1200">
                <a:solidFill>
                  <a:schemeClr val="accent1">
                    <a:lumMod val="75000"/>
                  </a:schemeClr>
                </a:solidFill>
                <a:latin typeface="+mn-lt"/>
                <a:ea typeface="+mn-ea"/>
                <a:cs typeface="+mn-cs"/>
              </a:defRPr>
            </a:lvl7pPr>
            <a:lvl8pPr marL="3200400" indent="0" algn="l" defTabSz="914400" rtl="0" eaLnBrk="1" latinLnBrk="0" hangingPunct="1">
              <a:lnSpc>
                <a:spcPct val="111000"/>
              </a:lnSpc>
              <a:spcBef>
                <a:spcPts val="930"/>
              </a:spcBef>
              <a:buFont typeface="Corbel" panose="020B0503020204020204" pitchFamily="34" charset="0"/>
              <a:buNone/>
              <a:defRPr sz="1000" kern="1200">
                <a:solidFill>
                  <a:schemeClr val="accent1">
                    <a:lumMod val="75000"/>
                  </a:schemeClr>
                </a:solidFill>
                <a:latin typeface="+mn-lt"/>
                <a:ea typeface="+mn-ea"/>
                <a:cs typeface="+mn-cs"/>
              </a:defRPr>
            </a:lvl8pPr>
            <a:lvl9pPr marL="3657600" indent="0" algn="l" defTabSz="914400" rtl="0" eaLnBrk="1" latinLnBrk="0" hangingPunct="1">
              <a:lnSpc>
                <a:spcPct val="111000"/>
              </a:lnSpc>
              <a:spcBef>
                <a:spcPts val="930"/>
              </a:spcBef>
              <a:buFont typeface="Corbel" panose="020B0503020204020204" pitchFamily="34" charset="0"/>
              <a:buNone/>
              <a:defRPr sz="1000" i="1" kern="1200">
                <a:solidFill>
                  <a:schemeClr val="accent1">
                    <a:lumMod val="75000"/>
                  </a:schemeClr>
                </a:solidFill>
                <a:latin typeface="+mn-lt"/>
                <a:ea typeface="+mn-ea"/>
                <a:cs typeface="+mn-cs"/>
              </a:defRPr>
            </a:lvl9pPr>
          </a:lstStyle>
          <a:p>
            <a:pPr algn="ctr"/>
            <a:r>
              <a:rPr lang="ru-RU" sz="2000" dirty="0" err="1">
                <a:latin typeface="+mj-lt"/>
              </a:rPr>
              <a:t>Тетяна</a:t>
            </a:r>
            <a:r>
              <a:rPr lang="ru-RU" sz="2000" dirty="0">
                <a:latin typeface="+mj-lt"/>
              </a:rPr>
              <a:t> Малярчук </a:t>
            </a:r>
          </a:p>
          <a:p>
            <a:pPr algn="ctr"/>
            <a:r>
              <a:rPr lang="ru-RU" sz="2000" dirty="0">
                <a:latin typeface="+mj-lt"/>
              </a:rPr>
              <a:t>«</a:t>
            </a:r>
            <a:r>
              <a:rPr lang="ru-RU" sz="2000" i="1" dirty="0" err="1">
                <a:latin typeface="+mj-lt"/>
              </a:rPr>
              <a:t>Забуття</a:t>
            </a:r>
            <a:r>
              <a:rPr lang="ru-RU" sz="2000" dirty="0">
                <a:latin typeface="+mj-lt"/>
              </a:rPr>
              <a:t>»</a:t>
            </a:r>
            <a:endParaRPr lang="cs-CZ" sz="2000" dirty="0">
              <a:latin typeface="+mj-lt"/>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596" y="2299515"/>
            <a:ext cx="2855913" cy="4218591"/>
          </a:xfrm>
          <a:prstGeom prst="rect">
            <a:avLst/>
          </a:prstGeom>
        </p:spPr>
      </p:pic>
    </p:spTree>
    <p:extLst>
      <p:ext uri="{BB962C8B-B14F-4D97-AF65-F5344CB8AC3E}">
        <p14:creationId xmlns:p14="http://schemas.microsoft.com/office/powerpoint/2010/main" val="1389939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22133" y="255341"/>
            <a:ext cx="8770571" cy="779192"/>
          </a:xfrm>
        </p:spPr>
        <p:txBody>
          <a:bodyPr/>
          <a:lstStyle/>
          <a:p>
            <a:pPr algn="ctr"/>
            <a:r>
              <a:rPr lang="cs-CZ" dirty="0">
                <a:solidFill>
                  <a:schemeClr val="accent6">
                    <a:lumMod val="75000"/>
                  </a:schemeClr>
                </a:solidFill>
              </a:rPr>
              <a:t>3. próza míst a měst</a:t>
            </a:r>
          </a:p>
        </p:txBody>
      </p:sp>
      <p:sp>
        <p:nvSpPr>
          <p:cNvPr id="3" name="Zástupný symbol pro obsah 2"/>
          <p:cNvSpPr>
            <a:spLocks noGrp="1"/>
          </p:cNvSpPr>
          <p:nvPr>
            <p:ph sz="half" idx="1"/>
          </p:nvPr>
        </p:nvSpPr>
        <p:spPr>
          <a:xfrm>
            <a:off x="1572560" y="862263"/>
            <a:ext cx="4280835" cy="5133474"/>
          </a:xfrm>
        </p:spPr>
        <p:txBody>
          <a:bodyPr>
            <a:normAutofit/>
          </a:bodyPr>
          <a:lstStyle/>
          <a:p>
            <a:pPr marL="0" lvl="0" indent="0">
              <a:lnSpc>
                <a:spcPct val="100000"/>
              </a:lnSpc>
              <a:spcBef>
                <a:spcPts val="0"/>
              </a:spcBef>
              <a:buNone/>
            </a:pPr>
            <a:r>
              <a:rPr lang="uk-UA" sz="2200" dirty="0">
                <a:latin typeface="+mj-lt"/>
              </a:rPr>
              <a:t>Катерина Калитко</a:t>
            </a:r>
          </a:p>
          <a:p>
            <a:pPr marL="0" lvl="0" indent="0">
              <a:lnSpc>
                <a:spcPct val="100000"/>
              </a:lnSpc>
              <a:spcBef>
                <a:spcPts val="0"/>
              </a:spcBef>
              <a:buNone/>
            </a:pPr>
            <a:r>
              <a:rPr lang="ru-RU" sz="2200" dirty="0"/>
              <a:t>«</a:t>
            </a:r>
            <a:r>
              <a:rPr lang="uk-UA" sz="2200" i="1" dirty="0">
                <a:latin typeface="+mj-lt"/>
              </a:rPr>
              <a:t>Земля загублених, або маленькі страшні казки</a:t>
            </a:r>
            <a:r>
              <a:rPr lang="ru-RU" sz="2200" dirty="0"/>
              <a:t>» </a:t>
            </a:r>
            <a:r>
              <a:rPr lang="uk-UA" sz="2200" dirty="0">
                <a:latin typeface="+mj-lt"/>
              </a:rPr>
              <a:t> </a:t>
            </a:r>
            <a:endParaRPr lang="cs-CZ" sz="2200" dirty="0">
              <a:latin typeface="+mj-lt"/>
            </a:endParaRPr>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367565" y="2086258"/>
            <a:ext cx="2652949" cy="4009743"/>
          </a:xfrm>
        </p:spPr>
      </p:pic>
      <p:sp>
        <p:nvSpPr>
          <p:cNvPr id="7" name="Obdélník 6"/>
          <p:cNvSpPr/>
          <p:nvPr/>
        </p:nvSpPr>
        <p:spPr>
          <a:xfrm>
            <a:off x="7815519" y="761999"/>
            <a:ext cx="3768436" cy="1107996"/>
          </a:xfrm>
          <a:prstGeom prst="rect">
            <a:avLst/>
          </a:prstGeom>
        </p:spPr>
        <p:txBody>
          <a:bodyPr wrap="square">
            <a:spAutoFit/>
          </a:bodyPr>
          <a:lstStyle/>
          <a:p>
            <a:pPr lvl="0"/>
            <a:r>
              <a:rPr lang="uk-UA" sz="2200" dirty="0">
                <a:latin typeface="+mj-lt"/>
              </a:rPr>
              <a:t> </a:t>
            </a:r>
          </a:p>
          <a:p>
            <a:pPr lvl="0"/>
            <a:r>
              <a:rPr lang="uk-UA" sz="2200" dirty="0" err="1">
                <a:latin typeface="+mj-lt"/>
              </a:rPr>
              <a:t>Амеліна</a:t>
            </a:r>
            <a:r>
              <a:rPr lang="uk-UA" sz="2200" dirty="0">
                <a:latin typeface="+mj-lt"/>
              </a:rPr>
              <a:t> Вікторія</a:t>
            </a:r>
          </a:p>
          <a:p>
            <a:pPr lvl="0"/>
            <a:r>
              <a:rPr lang="ru-RU" sz="2200" dirty="0">
                <a:latin typeface="+mj-lt"/>
              </a:rPr>
              <a:t>«</a:t>
            </a:r>
            <a:r>
              <a:rPr lang="uk-UA" sz="2200" i="1" dirty="0">
                <a:latin typeface="+mj-lt"/>
              </a:rPr>
              <a:t>Дім для Дома</a:t>
            </a:r>
            <a:r>
              <a:rPr lang="ru-RU" sz="2200" dirty="0">
                <a:latin typeface="+mj-lt"/>
              </a:rPr>
              <a:t>» </a:t>
            </a:r>
            <a:endParaRPr lang="cs-CZ" sz="2200" dirty="0">
              <a:latin typeface="+mj-lt"/>
            </a:endParaRP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519" y="2086258"/>
            <a:ext cx="2716032" cy="4043008"/>
          </a:xfrm>
          <a:prstGeom prst="rect">
            <a:avLst/>
          </a:prstGeom>
        </p:spPr>
      </p:pic>
    </p:spTree>
    <p:extLst>
      <p:ext uri="{BB962C8B-B14F-4D97-AF65-F5344CB8AC3E}">
        <p14:creationId xmlns:p14="http://schemas.microsoft.com/office/powerpoint/2010/main" val="946564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33698" y="380126"/>
            <a:ext cx="8770573" cy="776097"/>
          </a:xfrm>
        </p:spPr>
        <p:txBody>
          <a:bodyPr/>
          <a:lstStyle/>
          <a:p>
            <a:pPr algn="ctr"/>
            <a:r>
              <a:rPr lang="cs-CZ" dirty="0">
                <a:solidFill>
                  <a:schemeClr val="accent6">
                    <a:lumMod val="75000"/>
                  </a:schemeClr>
                </a:solidFill>
              </a:rPr>
              <a:t>3. próza míst a měst</a:t>
            </a:r>
          </a:p>
        </p:txBody>
      </p:sp>
      <p:sp>
        <p:nvSpPr>
          <p:cNvPr id="3" name="Zástupný symbol pro text 2"/>
          <p:cNvSpPr>
            <a:spLocks noGrp="1"/>
          </p:cNvSpPr>
          <p:nvPr>
            <p:ph type="body" idx="1"/>
          </p:nvPr>
        </p:nvSpPr>
        <p:spPr>
          <a:xfrm>
            <a:off x="4059561" y="1277101"/>
            <a:ext cx="4385286" cy="823912"/>
          </a:xfrm>
        </p:spPr>
        <p:txBody>
          <a:bodyPr>
            <a:noAutofit/>
          </a:bodyPr>
          <a:lstStyle/>
          <a:p>
            <a:pPr>
              <a:spcBef>
                <a:spcPts val="0"/>
              </a:spcBef>
            </a:pPr>
            <a:r>
              <a:rPr lang="ru-RU" sz="2000" dirty="0" err="1">
                <a:solidFill>
                  <a:schemeClr val="tx1"/>
                </a:solidFill>
                <a:latin typeface="+mj-lt"/>
              </a:rPr>
              <a:t>Йван</a:t>
            </a:r>
            <a:r>
              <a:rPr lang="ru-RU" sz="2000" dirty="0">
                <a:solidFill>
                  <a:schemeClr val="tx1"/>
                </a:solidFill>
                <a:latin typeface="+mj-lt"/>
              </a:rPr>
              <a:t> Козленко</a:t>
            </a:r>
            <a:r>
              <a:rPr lang="uk-UA" sz="2000" dirty="0">
                <a:solidFill>
                  <a:schemeClr val="tx1"/>
                </a:solidFill>
                <a:latin typeface="+mj-lt"/>
              </a:rPr>
              <a:t> </a:t>
            </a:r>
            <a:r>
              <a:rPr lang="ru-RU" sz="2000" dirty="0">
                <a:solidFill>
                  <a:schemeClr val="tx1"/>
                </a:solidFill>
              </a:rPr>
              <a:t>«</a:t>
            </a:r>
            <a:r>
              <a:rPr lang="ru-RU" sz="2000" i="1" dirty="0">
                <a:solidFill>
                  <a:schemeClr val="tx1"/>
                </a:solidFill>
                <a:latin typeface="+mj-lt"/>
              </a:rPr>
              <a:t>Танжер</a:t>
            </a:r>
            <a:r>
              <a:rPr lang="ru-RU" sz="2000" dirty="0">
                <a:solidFill>
                  <a:schemeClr val="tx1"/>
                </a:solidFill>
                <a:latin typeface="+mj-lt"/>
              </a:rPr>
              <a:t>»</a:t>
            </a:r>
            <a:endParaRPr lang="cs-CZ" sz="2000" dirty="0">
              <a:solidFill>
                <a:schemeClr val="tx1"/>
              </a:solidFill>
              <a:latin typeface="+mj-lt"/>
            </a:endParaRPr>
          </a:p>
        </p:txBody>
      </p:sp>
      <p:pic>
        <p:nvPicPr>
          <p:cNvPr id="7" name="Zástupný symbol pro obsah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048" t="4928" r="12640" b="9861"/>
          <a:stretch/>
        </p:blipFill>
        <p:spPr>
          <a:xfrm>
            <a:off x="4538378" y="2263201"/>
            <a:ext cx="2983832" cy="4161661"/>
          </a:xfrm>
        </p:spPr>
      </p:pic>
      <p:sp>
        <p:nvSpPr>
          <p:cNvPr id="5" name="Zástupný symbol pro text 4"/>
          <p:cNvSpPr>
            <a:spLocks noGrp="1"/>
          </p:cNvSpPr>
          <p:nvPr>
            <p:ph type="body" sz="quarter" idx="3"/>
          </p:nvPr>
        </p:nvSpPr>
        <p:spPr>
          <a:xfrm>
            <a:off x="8019711" y="1253731"/>
            <a:ext cx="4160520" cy="823912"/>
          </a:xfrm>
        </p:spPr>
        <p:txBody>
          <a:bodyPr>
            <a:normAutofit/>
          </a:bodyPr>
          <a:lstStyle/>
          <a:p>
            <a:r>
              <a:rPr lang="uk-UA" sz="2000" dirty="0">
                <a:solidFill>
                  <a:schemeClr val="tx1"/>
                </a:solidFill>
                <a:latin typeface="+mj-lt"/>
              </a:rPr>
              <a:t>Маркіян </a:t>
            </a:r>
            <a:r>
              <a:rPr lang="uk-UA" sz="2000" dirty="0" err="1">
                <a:solidFill>
                  <a:schemeClr val="tx1"/>
                </a:solidFill>
                <a:latin typeface="+mj-lt"/>
              </a:rPr>
              <a:t>Камиш</a:t>
            </a:r>
            <a:r>
              <a:rPr lang="uk-UA" sz="2000" dirty="0">
                <a:solidFill>
                  <a:schemeClr val="tx1"/>
                </a:solidFill>
                <a:latin typeface="+mj-lt"/>
              </a:rPr>
              <a:t> </a:t>
            </a:r>
            <a:r>
              <a:rPr lang="ru-RU" sz="2000" dirty="0">
                <a:solidFill>
                  <a:schemeClr val="tx1"/>
                </a:solidFill>
                <a:latin typeface="+mj-lt"/>
              </a:rPr>
              <a:t>«</a:t>
            </a:r>
            <a:r>
              <a:rPr lang="uk-UA" sz="2000" i="1" dirty="0" err="1">
                <a:solidFill>
                  <a:schemeClr val="tx1"/>
                </a:solidFill>
                <a:latin typeface="+mj-lt"/>
              </a:rPr>
              <a:t>Чормет</a:t>
            </a:r>
            <a:r>
              <a:rPr lang="ru-RU" sz="2000" dirty="0">
                <a:solidFill>
                  <a:schemeClr val="tx1"/>
                </a:solidFill>
                <a:latin typeface="+mj-lt"/>
              </a:rPr>
              <a:t>»</a:t>
            </a:r>
            <a:endParaRPr lang="cs-CZ" sz="2000" dirty="0">
              <a:solidFill>
                <a:schemeClr val="tx1"/>
              </a:solidFill>
              <a:latin typeface="+mj-lt"/>
            </a:endParaRPr>
          </a:p>
        </p:txBody>
      </p:sp>
      <p:pic>
        <p:nvPicPr>
          <p:cNvPr id="8" name="Zástupný symbol pro obsah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464397" y="2308732"/>
            <a:ext cx="2650623" cy="4070601"/>
          </a:xfr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4" y="2308732"/>
            <a:ext cx="2651217" cy="4186132"/>
          </a:xfrm>
          <a:prstGeom prst="rect">
            <a:avLst/>
          </a:prstGeom>
        </p:spPr>
      </p:pic>
      <p:sp>
        <p:nvSpPr>
          <p:cNvPr id="10" name="Nadpis 1"/>
          <p:cNvSpPr txBox="1">
            <a:spLocks/>
          </p:cNvSpPr>
          <p:nvPr/>
        </p:nvSpPr>
        <p:spPr>
          <a:xfrm>
            <a:off x="524380" y="1270068"/>
            <a:ext cx="7495331" cy="168792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uk-UA" sz="2000" b="1" dirty="0"/>
              <a:t>Максим </a:t>
            </a:r>
            <a:r>
              <a:rPr lang="uk-UA" sz="2000" b="1" dirty="0" err="1"/>
              <a:t>Дупешко</a:t>
            </a:r>
            <a:r>
              <a:rPr lang="uk-UA" sz="2000" b="1" dirty="0"/>
              <a:t> </a:t>
            </a:r>
            <a:br>
              <a:rPr lang="uk-UA" sz="2000" b="1" dirty="0"/>
            </a:br>
            <a:r>
              <a:rPr lang="ru-RU" sz="2000" b="1" dirty="0"/>
              <a:t>«</a:t>
            </a:r>
            <a:r>
              <a:rPr lang="uk-UA" sz="2000" b="1" i="1" dirty="0"/>
              <a:t>Історія, варта цілого </a:t>
            </a:r>
            <a:br>
              <a:rPr lang="uk-UA" sz="2000" b="1" i="1" dirty="0"/>
            </a:br>
            <a:r>
              <a:rPr lang="uk-UA" sz="2000" b="1" i="1" dirty="0"/>
              <a:t>яблуневого саду</a:t>
            </a:r>
            <a:r>
              <a:rPr lang="ru-RU" sz="2000" b="1" dirty="0"/>
              <a:t>»</a:t>
            </a:r>
            <a:endParaRPr lang="cs-CZ" sz="2000" b="1" dirty="0"/>
          </a:p>
        </p:txBody>
      </p:sp>
    </p:spTree>
    <p:extLst>
      <p:ext uri="{BB962C8B-B14F-4D97-AF65-F5344CB8AC3E}">
        <p14:creationId xmlns:p14="http://schemas.microsoft.com/office/powerpoint/2010/main" val="1079040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2" name="Straight Connector 1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81AF00A-2851-814B-82DA-F29583761039}"/>
              </a:ext>
            </a:extLst>
          </p:cNvPr>
          <p:cNvSpPr>
            <a:spLocks noGrp="1"/>
          </p:cNvSpPr>
          <p:nvPr>
            <p:ph type="title"/>
          </p:nvPr>
        </p:nvSpPr>
        <p:spPr>
          <a:xfrm>
            <a:off x="1097280" y="286603"/>
            <a:ext cx="6437363" cy="1450757"/>
          </a:xfrm>
        </p:spPr>
        <p:txBody>
          <a:bodyPr vert="horz" lIns="91440" tIns="45720" rIns="91440" bIns="45720" rtlCol="0" anchor="b">
            <a:normAutofit/>
          </a:bodyPr>
          <a:lstStyle/>
          <a:p>
            <a:r>
              <a:rPr lang="en-US" sz="3000"/>
              <a:t>Найновіші романи про життя в Радянському Союзі на межі ХХ та ХХІ століть </a:t>
            </a:r>
          </a:p>
        </p:txBody>
      </p:sp>
      <p:cxnSp>
        <p:nvCxnSpPr>
          <p:cNvPr id="16" name="Straight Connector 1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Zástupný obsah 3">
            <a:extLst>
              <a:ext uri="{FF2B5EF4-FFF2-40B4-BE49-F238E27FC236}">
                <a16:creationId xmlns:a16="http://schemas.microsoft.com/office/drawing/2014/main" id="{009B6F5F-6A1F-C340-A4D6-528C10A8B95F}"/>
              </a:ext>
            </a:extLst>
          </p:cNvPr>
          <p:cNvSpPr>
            <a:spLocks noGrp="1"/>
          </p:cNvSpPr>
          <p:nvPr>
            <p:ph sz="half" idx="2"/>
          </p:nvPr>
        </p:nvSpPr>
        <p:spPr>
          <a:xfrm>
            <a:off x="1097281" y="2108201"/>
            <a:ext cx="6388242" cy="3760891"/>
          </a:xfrm>
        </p:spPr>
        <p:txBody>
          <a:bodyPr vert="horz" lIns="0" tIns="45720" rIns="0" bIns="45720" rtlCol="0">
            <a:normAutofit/>
          </a:bodyPr>
          <a:lstStyle/>
          <a:p>
            <a:pPr>
              <a:lnSpc>
                <a:spcPct val="90000"/>
              </a:lnSpc>
            </a:pPr>
            <a:r>
              <a:rPr lang="en-US" sz="1800" dirty="0" err="1"/>
              <a:t>Павло</a:t>
            </a:r>
            <a:r>
              <a:rPr lang="en-US" sz="1800" dirty="0"/>
              <a:t> </a:t>
            </a:r>
            <a:r>
              <a:rPr lang="en-US" sz="1800" dirty="0" err="1"/>
              <a:t>Коробчук</a:t>
            </a:r>
            <a:r>
              <a:rPr lang="en-US" sz="1800" dirty="0"/>
              <a:t> «</a:t>
            </a:r>
            <a:r>
              <a:rPr lang="en-US" sz="1800" dirty="0" err="1"/>
              <a:t>Ключові</a:t>
            </a:r>
            <a:r>
              <a:rPr lang="en-US" sz="1800" dirty="0"/>
              <a:t> </a:t>
            </a:r>
            <a:r>
              <a:rPr lang="en-US" sz="1800" dirty="0" err="1"/>
              <a:t>клапани</a:t>
            </a:r>
            <a:r>
              <a:rPr lang="en-US" sz="1800" dirty="0"/>
              <a:t>» 2019 – </a:t>
            </a:r>
            <a:r>
              <a:rPr lang="en-US" sz="1800" dirty="0" err="1"/>
              <a:t>художня</a:t>
            </a:r>
            <a:r>
              <a:rPr lang="en-US" sz="1800" dirty="0"/>
              <a:t> </a:t>
            </a:r>
            <a:r>
              <a:rPr lang="en-US" sz="1800" dirty="0" err="1"/>
              <a:t>історія</a:t>
            </a:r>
            <a:r>
              <a:rPr lang="en-US" sz="1800" dirty="0"/>
              <a:t> </a:t>
            </a:r>
            <a:r>
              <a:rPr lang="en-US" sz="1800" dirty="0" err="1"/>
              <a:t>Незалежності</a:t>
            </a:r>
            <a:r>
              <a:rPr lang="en-US" sz="1800" dirty="0"/>
              <a:t>, </a:t>
            </a:r>
            <a:r>
              <a:rPr lang="en-US" sz="1800" dirty="0" err="1"/>
              <a:t>книжка</a:t>
            </a:r>
            <a:r>
              <a:rPr lang="en-US" sz="1800" dirty="0"/>
              <a:t> </a:t>
            </a:r>
            <a:r>
              <a:rPr lang="en-US" sz="1800" dirty="0" err="1"/>
              <a:t>про</a:t>
            </a:r>
            <a:r>
              <a:rPr lang="en-US" sz="1800" dirty="0"/>
              <a:t> </a:t>
            </a:r>
            <a:r>
              <a:rPr lang="en-US" sz="1800" dirty="0" err="1"/>
              <a:t>дружбу</a:t>
            </a:r>
            <a:r>
              <a:rPr lang="en-US" sz="1800" dirty="0"/>
              <a:t>, </a:t>
            </a:r>
            <a:r>
              <a:rPr lang="en-US" sz="1800" dirty="0" err="1"/>
              <a:t>славу</a:t>
            </a:r>
            <a:r>
              <a:rPr lang="en-US" sz="1800" dirty="0"/>
              <a:t> </a:t>
            </a:r>
            <a:r>
              <a:rPr lang="en-US" sz="1800" dirty="0" err="1"/>
              <a:t>і</a:t>
            </a:r>
            <a:r>
              <a:rPr lang="en-US" sz="1800" dirty="0"/>
              <a:t> </a:t>
            </a:r>
            <a:r>
              <a:rPr lang="en-US" sz="1800" dirty="0" err="1"/>
              <a:t>звинувачення</a:t>
            </a:r>
            <a:r>
              <a:rPr lang="en-US" sz="1800" dirty="0"/>
              <a:t>, </a:t>
            </a:r>
            <a:r>
              <a:rPr lang="en-US" sz="1800" dirty="0" err="1"/>
              <a:t>хворобу</a:t>
            </a:r>
            <a:r>
              <a:rPr lang="en-US" sz="1800" dirty="0"/>
              <a:t> </a:t>
            </a:r>
            <a:r>
              <a:rPr lang="en-US" sz="1800" dirty="0" err="1"/>
              <a:t>і</a:t>
            </a:r>
            <a:r>
              <a:rPr lang="en-US" sz="1800" dirty="0"/>
              <a:t> </a:t>
            </a:r>
            <a:r>
              <a:rPr lang="en-US" sz="1800" dirty="0" err="1"/>
              <a:t>любов</a:t>
            </a:r>
            <a:r>
              <a:rPr lang="en-US" sz="1800" dirty="0"/>
              <a:t>, </a:t>
            </a:r>
            <a:r>
              <a:rPr lang="en-US" sz="1800" dirty="0" err="1"/>
              <a:t>музику</a:t>
            </a:r>
            <a:r>
              <a:rPr lang="en-US" sz="1800" dirty="0"/>
              <a:t> </a:t>
            </a:r>
            <a:r>
              <a:rPr lang="en-US" sz="1800" dirty="0" err="1"/>
              <a:t>й</a:t>
            </a:r>
            <a:r>
              <a:rPr lang="en-US" sz="1800" dirty="0"/>
              <a:t> </a:t>
            </a:r>
            <a:r>
              <a:rPr lang="en-US" sz="1800" dirty="0" err="1"/>
              <a:t>мужність</a:t>
            </a:r>
            <a:r>
              <a:rPr lang="en-US" sz="1800" dirty="0"/>
              <a:t>. </a:t>
            </a:r>
            <a:r>
              <a:rPr lang="en-US" sz="1800" dirty="0" err="1"/>
              <a:t>Це</a:t>
            </a:r>
            <a:r>
              <a:rPr lang="en-US" sz="1800" dirty="0"/>
              <a:t> </a:t>
            </a:r>
            <a:r>
              <a:rPr lang="en-US" sz="1800" dirty="0" err="1"/>
              <a:t>життя</a:t>
            </a:r>
            <a:r>
              <a:rPr lang="en-US" sz="1800" dirty="0"/>
              <a:t> </a:t>
            </a:r>
            <a:r>
              <a:rPr lang="en-US" sz="1800" dirty="0" err="1"/>
              <a:t>чотирьох</a:t>
            </a:r>
            <a:r>
              <a:rPr lang="en-US" sz="1800" dirty="0"/>
              <a:t> </a:t>
            </a:r>
            <a:r>
              <a:rPr lang="en-US" sz="1800" dirty="0" err="1"/>
              <a:t>шкільних</a:t>
            </a:r>
            <a:r>
              <a:rPr lang="en-US" sz="1800" dirty="0"/>
              <a:t> </a:t>
            </a:r>
            <a:r>
              <a:rPr lang="en-US" sz="1800" dirty="0" err="1"/>
              <a:t>друзів</a:t>
            </a:r>
            <a:r>
              <a:rPr lang="en-US" sz="1800" dirty="0"/>
              <a:t>, </a:t>
            </a:r>
            <a:r>
              <a:rPr lang="en-US" sz="1800" dirty="0" err="1"/>
              <a:t>кожне</a:t>
            </a:r>
            <a:r>
              <a:rPr lang="en-US" sz="1800" dirty="0"/>
              <a:t> </a:t>
            </a:r>
            <a:r>
              <a:rPr lang="en-US" sz="1800" dirty="0" err="1"/>
              <a:t>з</a:t>
            </a:r>
            <a:r>
              <a:rPr lang="en-US" sz="1800" dirty="0"/>
              <a:t> </a:t>
            </a:r>
            <a:r>
              <a:rPr lang="en-US" sz="1800" dirty="0" err="1"/>
              <a:t>яких</a:t>
            </a:r>
            <a:r>
              <a:rPr lang="en-US" sz="1800" dirty="0"/>
              <a:t> </a:t>
            </a:r>
            <a:r>
              <a:rPr lang="en-US" sz="1800" dirty="0" err="1"/>
              <a:t>є</a:t>
            </a:r>
            <a:r>
              <a:rPr lang="en-US" sz="1800" dirty="0"/>
              <a:t> </a:t>
            </a:r>
            <a:r>
              <a:rPr lang="en-US" sz="1800" dirty="0" err="1"/>
              <a:t>варіантом</a:t>
            </a:r>
            <a:r>
              <a:rPr lang="en-US" sz="1800" dirty="0"/>
              <a:t> </a:t>
            </a:r>
            <a:r>
              <a:rPr lang="en-US" sz="1800" dirty="0" err="1"/>
              <a:t>розвитку</a:t>
            </a:r>
            <a:r>
              <a:rPr lang="en-US" sz="1800" dirty="0"/>
              <a:t> </a:t>
            </a:r>
            <a:r>
              <a:rPr lang="en-US" sz="1800" dirty="0" err="1"/>
              <a:t>країни</a:t>
            </a:r>
            <a:r>
              <a:rPr lang="en-US" sz="1800" dirty="0"/>
              <a:t>. </a:t>
            </a:r>
            <a:r>
              <a:rPr lang="en-US" sz="1800" dirty="0" err="1"/>
              <a:t>Зрештою</a:t>
            </a:r>
            <a:r>
              <a:rPr lang="en-US" sz="1800" dirty="0"/>
              <a:t> </a:t>
            </a:r>
            <a:r>
              <a:rPr lang="en-US" sz="1800" dirty="0" err="1"/>
              <a:t>герої</a:t>
            </a:r>
            <a:r>
              <a:rPr lang="en-US" sz="1800" dirty="0"/>
              <a:t> </a:t>
            </a:r>
            <a:r>
              <a:rPr lang="en-US" sz="1800" dirty="0" err="1"/>
              <a:t>мають</a:t>
            </a:r>
            <a:r>
              <a:rPr lang="en-US" sz="1800" dirty="0"/>
              <a:t> </a:t>
            </a:r>
            <a:r>
              <a:rPr lang="en-US" sz="1800" dirty="0" err="1"/>
              <a:t>знову</a:t>
            </a:r>
            <a:r>
              <a:rPr lang="en-US" sz="1800" dirty="0"/>
              <a:t> </a:t>
            </a:r>
            <a:r>
              <a:rPr lang="en-US" sz="1800" dirty="0" err="1"/>
              <a:t>зібратися</a:t>
            </a:r>
            <a:r>
              <a:rPr lang="en-US" sz="1800" dirty="0"/>
              <a:t> </a:t>
            </a:r>
            <a:r>
              <a:rPr lang="en-US" sz="1800" dirty="0" err="1"/>
              <a:t>для</a:t>
            </a:r>
            <a:r>
              <a:rPr lang="en-US" sz="1800" dirty="0"/>
              <a:t> </a:t>
            </a:r>
            <a:r>
              <a:rPr lang="en-US" sz="1800" dirty="0" err="1"/>
              <a:t>розкриття</a:t>
            </a:r>
            <a:r>
              <a:rPr lang="en-US" sz="1800" dirty="0"/>
              <a:t> </a:t>
            </a:r>
            <a:r>
              <a:rPr lang="en-US" sz="1800" dirty="0" err="1"/>
              <a:t>больових</a:t>
            </a:r>
            <a:r>
              <a:rPr lang="en-US" sz="1800" dirty="0"/>
              <a:t> </a:t>
            </a:r>
            <a:r>
              <a:rPr lang="en-US" sz="1800" dirty="0" err="1"/>
              <a:t>точок</a:t>
            </a:r>
            <a:r>
              <a:rPr lang="en-US" sz="1800" dirty="0"/>
              <a:t> </a:t>
            </a:r>
            <a:r>
              <a:rPr lang="en-US" sz="1800" dirty="0" err="1"/>
              <a:t>минулого</a:t>
            </a:r>
            <a:r>
              <a:rPr lang="en-US" sz="1800" dirty="0"/>
              <a:t>, </a:t>
            </a:r>
            <a:r>
              <a:rPr lang="en-US" sz="1800" dirty="0" err="1"/>
              <a:t>для</a:t>
            </a:r>
            <a:r>
              <a:rPr lang="en-US" sz="1800" dirty="0"/>
              <a:t> </a:t>
            </a:r>
            <a:r>
              <a:rPr lang="en-US" sz="1800" dirty="0" err="1"/>
              <a:t>початку</a:t>
            </a:r>
            <a:r>
              <a:rPr lang="en-US" sz="1800" dirty="0"/>
              <a:t> </a:t>
            </a:r>
            <a:r>
              <a:rPr lang="en-US" sz="1800" dirty="0" err="1"/>
              <a:t>нового</a:t>
            </a:r>
            <a:r>
              <a:rPr lang="en-US" sz="1800" dirty="0"/>
              <a:t> </a:t>
            </a:r>
            <a:r>
              <a:rPr lang="en-US" sz="1800" dirty="0" err="1"/>
              <a:t>кровообігу</a:t>
            </a:r>
            <a:r>
              <a:rPr lang="en-US" sz="1800" dirty="0"/>
              <a:t>.</a:t>
            </a:r>
          </a:p>
          <a:p>
            <a:pPr>
              <a:lnSpc>
                <a:spcPct val="90000"/>
              </a:lnSpc>
            </a:pPr>
            <a:r>
              <a:rPr lang="en-US" sz="1800" dirty="0" err="1"/>
              <a:t>Артем</a:t>
            </a:r>
            <a:r>
              <a:rPr lang="en-US" sz="1800" dirty="0"/>
              <a:t> </a:t>
            </a:r>
            <a:r>
              <a:rPr lang="en-US" sz="1800" dirty="0" err="1"/>
              <a:t>Чех</a:t>
            </a:r>
            <a:r>
              <a:rPr lang="en-US" sz="1800" dirty="0"/>
              <a:t> «</a:t>
            </a:r>
            <a:r>
              <a:rPr lang="en-US" sz="1800" dirty="0" err="1"/>
              <a:t>Хто</a:t>
            </a:r>
            <a:r>
              <a:rPr lang="en-US" sz="1800" dirty="0"/>
              <a:t> </a:t>
            </a:r>
            <a:r>
              <a:rPr lang="en-US" sz="1800" dirty="0" err="1"/>
              <a:t>ти</a:t>
            </a:r>
            <a:r>
              <a:rPr lang="en-US" sz="1800" dirty="0"/>
              <a:t> </a:t>
            </a:r>
            <a:r>
              <a:rPr lang="en-US" sz="1800" dirty="0" err="1"/>
              <a:t>такий</a:t>
            </a:r>
            <a:r>
              <a:rPr lang="en-US" sz="1800" dirty="0"/>
              <a:t>?» 2021. </a:t>
            </a:r>
            <a:r>
              <a:rPr lang="en-US" sz="1800" dirty="0" err="1"/>
              <a:t>Це</a:t>
            </a:r>
            <a:r>
              <a:rPr lang="en-US" sz="1800" dirty="0"/>
              <a:t> </a:t>
            </a:r>
            <a:r>
              <a:rPr lang="en-US" sz="1800" dirty="0" err="1"/>
              <a:t>класичний</a:t>
            </a:r>
            <a:r>
              <a:rPr lang="en-US" sz="1800" dirty="0"/>
              <a:t> </a:t>
            </a:r>
            <a:r>
              <a:rPr lang="en-US" sz="1800" dirty="0" err="1"/>
              <a:t>роман</a:t>
            </a:r>
            <a:r>
              <a:rPr lang="en-US" sz="1800" dirty="0"/>
              <a:t> </a:t>
            </a:r>
            <a:r>
              <a:rPr lang="en-US" sz="1800" dirty="0" err="1"/>
              <a:t>виховання</a:t>
            </a:r>
            <a:r>
              <a:rPr lang="en-US" sz="1800" dirty="0"/>
              <a:t>. </a:t>
            </a:r>
            <a:r>
              <a:rPr lang="en-US" sz="1800" dirty="0" err="1"/>
              <a:t>Історія</a:t>
            </a:r>
            <a:r>
              <a:rPr lang="en-US" sz="1800" dirty="0"/>
              <a:t> </a:t>
            </a:r>
            <a:r>
              <a:rPr lang="en-US" sz="1800" dirty="0" err="1"/>
              <a:t>дружби</a:t>
            </a:r>
            <a:r>
              <a:rPr lang="en-US" sz="1800" dirty="0"/>
              <a:t> </a:t>
            </a:r>
            <a:r>
              <a:rPr lang="en-US" sz="1800" dirty="0" err="1"/>
              <a:t>тривалістю</a:t>
            </a:r>
            <a:r>
              <a:rPr lang="en-US" sz="1800" dirty="0"/>
              <a:t> </a:t>
            </a:r>
            <a:r>
              <a:rPr lang="en-US" sz="1800" dirty="0" err="1"/>
              <a:t>у</a:t>
            </a:r>
            <a:r>
              <a:rPr lang="en-US" sz="1800" dirty="0"/>
              <a:t> 10 </a:t>
            </a:r>
            <a:r>
              <a:rPr lang="en-US" sz="1800" dirty="0" err="1"/>
              <a:t>років</a:t>
            </a:r>
            <a:r>
              <a:rPr lang="en-US" sz="1800" dirty="0"/>
              <a:t> </a:t>
            </a:r>
            <a:r>
              <a:rPr lang="en-US" sz="1800" dirty="0" err="1"/>
              <a:t>між</a:t>
            </a:r>
            <a:r>
              <a:rPr lang="en-US" sz="1800" dirty="0"/>
              <a:t> </a:t>
            </a:r>
            <a:r>
              <a:rPr lang="en-US" sz="1800" dirty="0" err="1"/>
              <a:t>простим</a:t>
            </a:r>
            <a:r>
              <a:rPr lang="en-US" sz="1800" dirty="0"/>
              <a:t> </a:t>
            </a:r>
            <a:r>
              <a:rPr lang="en-US" sz="1800" dirty="0" err="1"/>
              <a:t>хлопчиком</a:t>
            </a:r>
            <a:r>
              <a:rPr lang="en-US" sz="1800" dirty="0"/>
              <a:t> </a:t>
            </a:r>
            <a:r>
              <a:rPr lang="en-US" sz="1800" dirty="0" err="1"/>
              <a:t>з</a:t>
            </a:r>
            <a:r>
              <a:rPr lang="en-US" sz="1800" dirty="0"/>
              <a:t> </a:t>
            </a:r>
            <a:r>
              <a:rPr lang="en-US" sz="1800" dirty="0" err="1"/>
              <a:t>провінції</a:t>
            </a:r>
            <a:r>
              <a:rPr lang="en-US" sz="1800" dirty="0"/>
              <a:t> </a:t>
            </a:r>
            <a:r>
              <a:rPr lang="en-US" sz="1800" dirty="0" err="1"/>
              <a:t>Тимофієм</a:t>
            </a:r>
            <a:r>
              <a:rPr lang="en-US" sz="1800" dirty="0"/>
              <a:t> </a:t>
            </a:r>
            <a:r>
              <a:rPr lang="en-US" sz="1800" dirty="0" err="1"/>
              <a:t>та</a:t>
            </a:r>
            <a:r>
              <a:rPr lang="en-US" sz="1800" dirty="0"/>
              <a:t> </a:t>
            </a:r>
            <a:r>
              <a:rPr lang="en-US" sz="1800" dirty="0" err="1"/>
              <a:t>ветераном</a:t>
            </a:r>
            <a:r>
              <a:rPr lang="en-US" sz="1800" dirty="0"/>
              <a:t> </a:t>
            </a:r>
            <a:r>
              <a:rPr lang="en-US" sz="1800" dirty="0" err="1"/>
              <a:t>війни</a:t>
            </a:r>
            <a:r>
              <a:rPr lang="en-US" sz="1800" dirty="0"/>
              <a:t> </a:t>
            </a:r>
            <a:r>
              <a:rPr lang="en-US" sz="1800" dirty="0" err="1"/>
              <a:t>в</a:t>
            </a:r>
            <a:r>
              <a:rPr lang="en-US" sz="1800" dirty="0"/>
              <a:t> </a:t>
            </a:r>
            <a:r>
              <a:rPr lang="en-US" sz="1800" dirty="0" err="1"/>
              <a:t>Афганістані</a:t>
            </a:r>
            <a:r>
              <a:rPr lang="en-US" sz="1800" dirty="0"/>
              <a:t> </a:t>
            </a:r>
            <a:r>
              <a:rPr lang="en-US" sz="1800" dirty="0" err="1"/>
              <a:t>Феліксом</a:t>
            </a:r>
            <a:r>
              <a:rPr lang="en-US" sz="1800" dirty="0"/>
              <a:t>. </a:t>
            </a:r>
            <a:r>
              <a:rPr lang="en-US" sz="1800" dirty="0" err="1"/>
              <a:t>Це</a:t>
            </a:r>
            <a:r>
              <a:rPr lang="en-US" sz="1800" dirty="0"/>
              <a:t> </a:t>
            </a:r>
            <a:r>
              <a:rPr lang="en-US" sz="1800" dirty="0" err="1"/>
              <a:t>роман</a:t>
            </a:r>
            <a:r>
              <a:rPr lang="en-US" sz="1800" dirty="0"/>
              <a:t> </a:t>
            </a:r>
            <a:r>
              <a:rPr lang="en-US" sz="1800" dirty="0" err="1"/>
              <a:t>не</a:t>
            </a:r>
            <a:r>
              <a:rPr lang="en-US" sz="1800" dirty="0"/>
              <a:t> </a:t>
            </a:r>
            <a:r>
              <a:rPr lang="en-US" sz="1800" dirty="0" err="1"/>
              <a:t>лише</a:t>
            </a:r>
            <a:r>
              <a:rPr lang="en-US" sz="1800" dirty="0"/>
              <a:t> </a:t>
            </a:r>
            <a:r>
              <a:rPr lang="en-US" sz="1800" dirty="0" err="1"/>
              <a:t>про</a:t>
            </a:r>
            <a:r>
              <a:rPr lang="en-US" sz="1800" dirty="0"/>
              <a:t> </a:t>
            </a:r>
            <a:r>
              <a:rPr lang="en-US" sz="1800" dirty="0" err="1"/>
              <a:t>дорослішання</a:t>
            </a:r>
            <a:r>
              <a:rPr lang="en-US" sz="1800" dirty="0"/>
              <a:t> </a:t>
            </a:r>
            <a:r>
              <a:rPr lang="en-US" sz="1800" dirty="0" err="1"/>
              <a:t>в</a:t>
            </a:r>
            <a:r>
              <a:rPr lang="en-US" sz="1800" dirty="0"/>
              <a:t> </a:t>
            </a:r>
            <a:r>
              <a:rPr lang="en-US" sz="1800" dirty="0" err="1"/>
              <a:t>умовах</a:t>
            </a:r>
            <a:r>
              <a:rPr lang="en-US" sz="1800" dirty="0"/>
              <a:t> </a:t>
            </a:r>
            <a:r>
              <a:rPr lang="en-US" sz="1800" dirty="0" err="1"/>
              <a:t>останнього</a:t>
            </a:r>
            <a:r>
              <a:rPr lang="en-US" sz="1800" dirty="0"/>
              <a:t> </a:t>
            </a:r>
            <a:r>
              <a:rPr lang="en-US" sz="1800" dirty="0" err="1"/>
              <a:t>десятиріччя</a:t>
            </a:r>
            <a:r>
              <a:rPr lang="en-US" sz="1800" dirty="0"/>
              <a:t> </a:t>
            </a:r>
            <a:r>
              <a:rPr lang="en-US" sz="1800" dirty="0" err="1"/>
              <a:t>двадцятого</a:t>
            </a:r>
            <a:r>
              <a:rPr lang="en-US" sz="1800" dirty="0"/>
              <a:t> </a:t>
            </a:r>
            <a:r>
              <a:rPr lang="en-US" sz="1800" dirty="0" err="1"/>
              <a:t>століття</a:t>
            </a:r>
            <a:r>
              <a:rPr lang="en-US" sz="1800" dirty="0"/>
              <a:t>, </a:t>
            </a:r>
            <a:r>
              <a:rPr lang="en-US" sz="1800" dirty="0" err="1"/>
              <a:t>але</a:t>
            </a:r>
            <a:r>
              <a:rPr lang="en-US" sz="1800" dirty="0"/>
              <a:t> </a:t>
            </a:r>
            <a:r>
              <a:rPr lang="en-US" sz="1800" dirty="0" err="1"/>
              <a:t>й</a:t>
            </a:r>
            <a:r>
              <a:rPr lang="en-US" sz="1800" dirty="0"/>
              <a:t> </a:t>
            </a:r>
            <a:r>
              <a:rPr lang="en-US" sz="1800" dirty="0" err="1"/>
              <a:t>про</a:t>
            </a:r>
            <a:r>
              <a:rPr lang="en-US" sz="1800" dirty="0"/>
              <a:t> </a:t>
            </a:r>
            <a:r>
              <a:rPr lang="en-US" sz="1800" dirty="0" err="1"/>
              <a:t>посттравматичний</a:t>
            </a:r>
            <a:r>
              <a:rPr lang="en-US" sz="1800" dirty="0"/>
              <a:t> </a:t>
            </a:r>
            <a:r>
              <a:rPr lang="en-US" sz="1800" dirty="0" err="1"/>
              <a:t>синдром</a:t>
            </a:r>
            <a:r>
              <a:rPr lang="en-US" sz="1800" dirty="0"/>
              <a:t> </a:t>
            </a:r>
            <a:r>
              <a:rPr lang="en-US" sz="1800" dirty="0" err="1"/>
              <a:t>як</a:t>
            </a:r>
            <a:r>
              <a:rPr lang="en-US" sz="1800" dirty="0"/>
              <a:t> </a:t>
            </a:r>
            <a:r>
              <a:rPr lang="en-US" sz="1800" dirty="0" err="1"/>
              <a:t>нагадування</a:t>
            </a:r>
            <a:r>
              <a:rPr lang="en-US" sz="1800" dirty="0"/>
              <a:t> </a:t>
            </a:r>
            <a:r>
              <a:rPr lang="en-US" sz="1800" dirty="0" err="1"/>
              <a:t>тим</a:t>
            </a:r>
            <a:r>
              <a:rPr lang="en-US" sz="1800" dirty="0"/>
              <a:t>, </a:t>
            </a:r>
            <a:r>
              <a:rPr lang="en-US" sz="1800" dirty="0" err="1"/>
              <a:t>хто</a:t>
            </a:r>
            <a:r>
              <a:rPr lang="en-US" sz="1800" dirty="0"/>
              <a:t> </a:t>
            </a:r>
            <a:r>
              <a:rPr lang="en-US" sz="1800" dirty="0" err="1"/>
              <a:t>залишився</a:t>
            </a:r>
            <a:r>
              <a:rPr lang="en-US" sz="1800" dirty="0"/>
              <a:t> </a:t>
            </a:r>
            <a:r>
              <a:rPr lang="en-US" sz="1800" dirty="0" err="1"/>
              <a:t>на</a:t>
            </a:r>
            <a:r>
              <a:rPr lang="en-US" sz="1800" dirty="0"/>
              <a:t> </a:t>
            </a:r>
            <a:r>
              <a:rPr lang="en-US" sz="1800" dirty="0" err="1"/>
              <a:t>Великі</a:t>
            </a:r>
            <a:r>
              <a:rPr lang="en-US" sz="1800" dirty="0"/>
              <a:t> </a:t>
            </a:r>
            <a:r>
              <a:rPr lang="en-US" sz="1800" dirty="0" err="1"/>
              <a:t>землі</a:t>
            </a:r>
            <a:r>
              <a:rPr lang="en-US" sz="1800" dirty="0"/>
              <a:t>, </a:t>
            </a:r>
            <a:r>
              <a:rPr lang="en-US" sz="1800" dirty="0" err="1"/>
              <a:t>що</a:t>
            </a:r>
            <a:r>
              <a:rPr lang="en-US" sz="1800" dirty="0"/>
              <a:t> </a:t>
            </a:r>
            <a:r>
              <a:rPr lang="en-US" sz="1800" dirty="0" err="1"/>
              <a:t>війна</a:t>
            </a:r>
            <a:r>
              <a:rPr lang="en-US" sz="1800" dirty="0"/>
              <a:t> </a:t>
            </a:r>
            <a:r>
              <a:rPr lang="en-US" sz="1800" dirty="0" err="1"/>
              <a:t>завжди</a:t>
            </a:r>
            <a:r>
              <a:rPr lang="en-US" sz="1800" dirty="0"/>
              <a:t> </a:t>
            </a:r>
            <a:r>
              <a:rPr lang="en-US" sz="1800" dirty="0" err="1"/>
              <a:t>поруч</a:t>
            </a:r>
            <a:r>
              <a:rPr lang="en-US" sz="1800" dirty="0"/>
              <a:t>.</a:t>
            </a:r>
          </a:p>
        </p:txBody>
      </p:sp>
      <p:pic>
        <p:nvPicPr>
          <p:cNvPr id="5" name="Obrázek 4" descr="Obsah obrázku text, Obal knihy, osoba, román&#10;&#10;Popis byl vytvořen automaticky">
            <a:extLst>
              <a:ext uri="{FF2B5EF4-FFF2-40B4-BE49-F238E27FC236}">
                <a16:creationId xmlns:a16="http://schemas.microsoft.com/office/drawing/2014/main" id="{348F939B-5D6D-5BFD-3927-FAAE3D7784CF}"/>
              </a:ext>
            </a:extLst>
          </p:cNvPr>
          <p:cNvPicPr>
            <a:picLocks noChangeAspect="1"/>
          </p:cNvPicPr>
          <p:nvPr/>
        </p:nvPicPr>
        <p:blipFill>
          <a:blip r:embed="rId2"/>
          <a:stretch>
            <a:fillRect/>
          </a:stretch>
        </p:blipFill>
        <p:spPr>
          <a:xfrm>
            <a:off x="8147315" y="640081"/>
            <a:ext cx="3375890" cy="5117252"/>
          </a:xfrm>
          <a:prstGeom prst="rect">
            <a:avLst/>
          </a:prstGeom>
        </p:spPr>
      </p:pic>
      <p:sp>
        <p:nvSpPr>
          <p:cNvPr id="18" name="Rectangle 17">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3915094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E5AB8D-E142-4649-B83F-063C3AA82327}"/>
              </a:ext>
            </a:extLst>
          </p:cNvPr>
          <p:cNvSpPr>
            <a:spLocks noGrp="1"/>
          </p:cNvSpPr>
          <p:nvPr>
            <p:ph type="title"/>
          </p:nvPr>
        </p:nvSpPr>
        <p:spPr>
          <a:xfrm>
            <a:off x="4635314" y="487322"/>
            <a:ext cx="6755199" cy="1560716"/>
          </a:xfrm>
        </p:spPr>
        <p:txBody>
          <a:bodyPr>
            <a:normAutofit/>
          </a:bodyPr>
          <a:lstStyle/>
          <a:p>
            <a:r>
              <a:rPr lang="cs-CZ" dirty="0"/>
              <a:t>Viktoria </a:t>
            </a:r>
            <a:r>
              <a:rPr lang="cs-CZ" dirty="0" err="1"/>
              <a:t>Amelina</a:t>
            </a:r>
            <a:r>
              <a:rPr lang="cs-CZ" dirty="0"/>
              <a:t> </a:t>
            </a:r>
            <a:br>
              <a:rPr lang="cs-CZ" dirty="0"/>
            </a:br>
            <a:r>
              <a:rPr lang="cs-CZ" i="1" dirty="0"/>
              <a:t>Dům pro Doma</a:t>
            </a:r>
            <a:r>
              <a:rPr lang="cs-CZ" dirty="0"/>
              <a:t> (2017) </a:t>
            </a:r>
          </a:p>
        </p:txBody>
      </p:sp>
      <p:pic>
        <p:nvPicPr>
          <p:cNvPr id="4" name="Obrázek 3">
            <a:extLst>
              <a:ext uri="{FF2B5EF4-FFF2-40B4-BE49-F238E27FC236}">
                <a16:creationId xmlns:a16="http://schemas.microsoft.com/office/drawing/2014/main" id="{11E0D8B2-BA81-AB45-9CAB-89F5BA11C1F5}"/>
              </a:ext>
            </a:extLst>
          </p:cNvPr>
          <p:cNvPicPr>
            <a:picLocks noChangeAspect="1"/>
          </p:cNvPicPr>
          <p:nvPr/>
        </p:nvPicPr>
        <p:blipFill rotWithShape="1">
          <a:blip r:embed="rId2">
            <a:extLst>
              <a:ext uri="{28A0092B-C50C-407E-A947-70E740481C1C}">
                <a14:useLocalDpi xmlns:a14="http://schemas.microsoft.com/office/drawing/2010/main" val="0"/>
              </a:ext>
            </a:extLst>
          </a:blip>
          <a:srcRect t="4378" r="1" b="5863"/>
          <a:stretch/>
        </p:blipFill>
        <p:spPr>
          <a:xfrm>
            <a:off x="633999" y="640081"/>
            <a:ext cx="4001315" cy="5340702"/>
          </a:xfrm>
          <a:prstGeom prst="rect">
            <a:avLst/>
          </a:prstGeom>
          <a:noFill/>
        </p:spPr>
      </p:pic>
      <p:sp>
        <p:nvSpPr>
          <p:cNvPr id="17" name="Content Placeholder 2">
            <a:extLst>
              <a:ext uri="{FF2B5EF4-FFF2-40B4-BE49-F238E27FC236}">
                <a16:creationId xmlns:a16="http://schemas.microsoft.com/office/drawing/2014/main" id="{54C47CBE-3C0D-4A70-B857-04825273DE97}"/>
              </a:ext>
            </a:extLst>
          </p:cNvPr>
          <p:cNvSpPr>
            <a:spLocks noGrp="1"/>
          </p:cNvSpPr>
          <p:nvPr>
            <p:ph idx="1"/>
          </p:nvPr>
        </p:nvSpPr>
        <p:spPr>
          <a:xfrm>
            <a:off x="4949072" y="2438399"/>
            <a:ext cx="6755199" cy="3661955"/>
          </a:xfrm>
        </p:spPr>
        <p:txBody>
          <a:bodyPr>
            <a:normAutofit/>
          </a:bodyPr>
          <a:lstStyle/>
          <a:p>
            <a:pPr marL="0" indent="0">
              <a:buNone/>
            </a:pPr>
            <a:r>
              <a:rPr lang="cs-CZ" b="1" dirty="0"/>
              <a:t>„</a:t>
            </a:r>
            <a:r>
              <a:rPr lang="cs-CZ" b="1" dirty="0" err="1"/>
              <a:t>Чи</a:t>
            </a:r>
            <a:r>
              <a:rPr lang="cs-CZ" b="1" dirty="0"/>
              <a:t> </a:t>
            </a:r>
            <a:r>
              <a:rPr lang="cs-CZ" b="1" dirty="0" err="1"/>
              <a:t>болить</a:t>
            </a:r>
            <a:r>
              <a:rPr lang="cs-CZ" b="1" dirty="0"/>
              <a:t> </a:t>
            </a:r>
            <a:r>
              <a:rPr lang="cs-CZ" b="1" dirty="0" err="1"/>
              <a:t>собакам</a:t>
            </a:r>
            <a:r>
              <a:rPr lang="cs-CZ" b="1" dirty="0"/>
              <a:t> </a:t>
            </a:r>
            <a:r>
              <a:rPr lang="cs-CZ" b="1" dirty="0" err="1"/>
              <a:t>проблема</a:t>
            </a:r>
            <a:r>
              <a:rPr lang="cs-CZ" b="1" dirty="0"/>
              <a:t> </a:t>
            </a:r>
            <a:r>
              <a:rPr lang="cs-CZ" b="1" dirty="0" err="1"/>
              <a:t>політичної</a:t>
            </a:r>
            <a:r>
              <a:rPr lang="cs-CZ" b="1" dirty="0"/>
              <a:t> </a:t>
            </a:r>
            <a:r>
              <a:rPr lang="cs-CZ" b="1" dirty="0" err="1"/>
              <a:t>нації</a:t>
            </a:r>
            <a:r>
              <a:rPr lang="cs-CZ" b="1" dirty="0"/>
              <a:t> </a:t>
            </a:r>
            <a:r>
              <a:rPr lang="cs-CZ" b="1" dirty="0" err="1"/>
              <a:t>та</a:t>
            </a:r>
            <a:r>
              <a:rPr lang="cs-CZ" b="1" dirty="0"/>
              <a:t> </a:t>
            </a:r>
            <a:r>
              <a:rPr lang="cs-CZ" b="1" dirty="0" err="1"/>
              <a:t>добровільно</a:t>
            </a:r>
            <a:r>
              <a:rPr lang="cs-CZ" b="1" dirty="0"/>
              <a:t> </a:t>
            </a:r>
            <a:r>
              <a:rPr lang="cs-CZ" b="1" dirty="0" err="1"/>
              <a:t>обраної</a:t>
            </a:r>
            <a:r>
              <a:rPr lang="cs-CZ" b="1" dirty="0"/>
              <a:t> </a:t>
            </a:r>
            <a:r>
              <a:rPr lang="cs-CZ" b="1" dirty="0" err="1"/>
              <a:t>ідентичності</a:t>
            </a:r>
            <a:r>
              <a:rPr lang="cs-CZ" b="1" dirty="0"/>
              <a:t>?“ </a:t>
            </a:r>
          </a:p>
          <a:p>
            <a:pPr marL="0" indent="0">
              <a:buNone/>
            </a:pPr>
            <a:r>
              <a:rPr lang="cs-CZ" b="1" dirty="0"/>
              <a:t>„Co pak trápí psy problém politického národa a dobrovolně zvolené identity?“ </a:t>
            </a:r>
          </a:p>
          <a:p>
            <a:endParaRPr lang="cs-CZ" dirty="0"/>
          </a:p>
          <a:p>
            <a:endParaRPr lang="cs-CZ" dirty="0"/>
          </a:p>
          <a:p>
            <a:endParaRPr lang="cs-CZ" dirty="0"/>
          </a:p>
          <a:p>
            <a:endParaRPr lang="en-US" dirty="0"/>
          </a:p>
        </p:txBody>
      </p:sp>
    </p:spTree>
    <p:extLst>
      <p:ext uri="{BB962C8B-B14F-4D97-AF65-F5344CB8AC3E}">
        <p14:creationId xmlns:p14="http://schemas.microsoft.com/office/powerpoint/2010/main" val="317192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8DDFA-6B0B-7840-7CFC-83B96BE3FC57}"/>
              </a:ext>
            </a:extLst>
          </p:cNvPr>
          <p:cNvSpPr>
            <a:spLocks noGrp="1"/>
          </p:cNvSpPr>
          <p:nvPr>
            <p:ph type="title"/>
          </p:nvPr>
        </p:nvSpPr>
        <p:spPr/>
        <p:txBody>
          <a:bodyPr/>
          <a:lstStyle/>
          <a:p>
            <a:pPr algn="ctr"/>
            <a:r>
              <a:rPr lang="cs-CZ" dirty="0"/>
              <a:t>Předpoklady pro umělecký život v novém století</a:t>
            </a:r>
          </a:p>
        </p:txBody>
      </p:sp>
      <p:sp>
        <p:nvSpPr>
          <p:cNvPr id="5" name="Zástupný obsah 4">
            <a:extLst>
              <a:ext uri="{FF2B5EF4-FFF2-40B4-BE49-F238E27FC236}">
                <a16:creationId xmlns:a16="http://schemas.microsoft.com/office/drawing/2014/main" id="{410344A3-272B-DD70-108D-BAA5F88618B7}"/>
              </a:ext>
            </a:extLst>
          </p:cNvPr>
          <p:cNvSpPr>
            <a:spLocks noGrp="1"/>
          </p:cNvSpPr>
          <p:nvPr>
            <p:ph idx="1"/>
          </p:nvPr>
        </p:nvSpPr>
        <p:spPr>
          <a:xfrm>
            <a:off x="1097280" y="2108201"/>
            <a:ext cx="10058400" cy="4304956"/>
          </a:xfrm>
        </p:spPr>
        <p:txBody>
          <a:bodyPr>
            <a:normAutofit fontScale="92500" lnSpcReduction="20000"/>
          </a:bodyPr>
          <a:lstStyle/>
          <a:p>
            <a:pPr marL="0" indent="0">
              <a:buNone/>
            </a:pPr>
            <a:r>
              <a:rPr lang="cs-CZ" b="1" dirty="0"/>
              <a:t>Postupné zborcení oficiální kultury (literatury), neživotaschopné a stereotypní, a vznik současné ukrajinské kultury – hudby, umění a literatury.</a:t>
            </a:r>
          </a:p>
          <a:p>
            <a:r>
              <a:rPr lang="cs-CZ" dirty="0" err="1"/>
              <a:t>Transavantgarda</a:t>
            </a:r>
            <a:r>
              <a:rPr lang="cs-CZ" dirty="0"/>
              <a:t> (neoimpresionismus) v umění, </a:t>
            </a:r>
            <a:r>
              <a:rPr lang="cs-CZ" i="1" dirty="0" err="1"/>
              <a:t>bu</a:t>
            </a:r>
            <a:r>
              <a:rPr lang="cs-CZ" i="1" dirty="0"/>
              <a:t>-ba-</a:t>
            </a:r>
            <a:r>
              <a:rPr lang="cs-CZ" i="1" dirty="0" err="1"/>
              <a:t>bizm</a:t>
            </a:r>
            <a:r>
              <a:rPr lang="cs-CZ" i="1" dirty="0"/>
              <a:t> </a:t>
            </a:r>
            <a:r>
              <a:rPr lang="cs-CZ" dirty="0"/>
              <a:t>v literatuře jako obdoba postmoderny.</a:t>
            </a:r>
          </a:p>
          <a:p>
            <a:r>
              <a:rPr lang="cs-CZ" dirty="0"/>
              <a:t>Rychlý rozvoj ukrajinské rockové hudby (</a:t>
            </a:r>
            <a:r>
              <a:rPr lang="cs-CZ" dirty="0" err="1"/>
              <a:t>Mertvyj</a:t>
            </a:r>
            <a:r>
              <a:rPr lang="cs-CZ" dirty="0"/>
              <a:t> </a:t>
            </a:r>
            <a:r>
              <a:rPr lang="cs-CZ" dirty="0" err="1"/>
              <a:t>Piveň</a:t>
            </a:r>
            <a:r>
              <a:rPr lang="cs-CZ" dirty="0"/>
              <a:t>, Plač </a:t>
            </a:r>
            <a:r>
              <a:rPr lang="cs-CZ" dirty="0" err="1"/>
              <a:t>Jeremiji</a:t>
            </a:r>
            <a:r>
              <a:rPr lang="cs-CZ" dirty="0"/>
              <a:t>). Intelektualizace hudby.</a:t>
            </a:r>
          </a:p>
          <a:p>
            <a:r>
              <a:rPr lang="cs-CZ" dirty="0"/>
              <a:t>Postmoderna: Ukrajinský postmodernismus je specifický. Soc-art (jako obdoba pop-artu) se zde nekoná. Kritika</a:t>
            </a:r>
            <a:r>
              <a:rPr lang="uk-UA" dirty="0"/>
              <a:t> </a:t>
            </a:r>
            <a:r>
              <a:rPr lang="cs-CZ" dirty="0"/>
              <a:t>socialistického realismu v malé míře. Kritika předchozí literární generace. </a:t>
            </a:r>
          </a:p>
          <a:p>
            <a:pPr algn="ctr"/>
            <a:r>
              <a:rPr lang="cs-CZ" b="1" dirty="0"/>
              <a:t>POSTMODERNA </a:t>
            </a:r>
          </a:p>
          <a:p>
            <a:r>
              <a:rPr lang="cs-CZ" dirty="0"/>
              <a:t>způsobený posttotalitním stavem společnosti</a:t>
            </a:r>
          </a:p>
          <a:p>
            <a:r>
              <a:rPr lang="cs-CZ" dirty="0"/>
              <a:t>měla několik odvětví – např. literatura karnevalu – BU-BA-BU, pop-literatura – Serhij </a:t>
            </a:r>
            <a:r>
              <a:rPr lang="cs-CZ" dirty="0" err="1"/>
              <a:t>Žadan</a:t>
            </a:r>
            <a:r>
              <a:rPr lang="cs-CZ" dirty="0"/>
              <a:t>, apokalyptický postmodernismus – Jurij </a:t>
            </a:r>
            <a:r>
              <a:rPr lang="cs-CZ" dirty="0" err="1"/>
              <a:t>Izdryk</a:t>
            </a:r>
            <a:r>
              <a:rPr lang="cs-CZ" dirty="0"/>
              <a:t>, </a:t>
            </a:r>
            <a:r>
              <a:rPr lang="cs-CZ" dirty="0" err="1"/>
              <a:t>Jevhen</a:t>
            </a:r>
            <a:r>
              <a:rPr lang="cs-CZ" dirty="0"/>
              <a:t> </a:t>
            </a:r>
            <a:r>
              <a:rPr lang="cs-CZ" dirty="0" err="1"/>
              <a:t>Paškovskyj</a:t>
            </a:r>
            <a:r>
              <a:rPr lang="cs-CZ" dirty="0"/>
              <a:t> apod.</a:t>
            </a:r>
          </a:p>
          <a:p>
            <a:r>
              <a:rPr lang="cs-CZ" dirty="0"/>
              <a:t> Ironie a stylizace se staly nejběžnějšími metodami ukrajinského postmodernismu.</a:t>
            </a:r>
          </a:p>
          <a:p>
            <a:endParaRPr lang="cs-CZ" dirty="0"/>
          </a:p>
          <a:p>
            <a:endParaRPr lang="cs-CZ" dirty="0"/>
          </a:p>
        </p:txBody>
      </p:sp>
    </p:spTree>
    <p:extLst>
      <p:ext uri="{BB962C8B-B14F-4D97-AF65-F5344CB8AC3E}">
        <p14:creationId xmlns:p14="http://schemas.microsoft.com/office/powerpoint/2010/main" val="1943642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B30F084-8F05-7B4A-99C9-98E5571D7B2B}"/>
              </a:ext>
            </a:extLst>
          </p:cNvPr>
          <p:cNvSpPr>
            <a:spLocks noGrp="1"/>
          </p:cNvSpPr>
          <p:nvPr>
            <p:ph type="title"/>
          </p:nvPr>
        </p:nvSpPr>
        <p:spPr>
          <a:xfrm>
            <a:off x="1097280" y="286603"/>
            <a:ext cx="6437363" cy="1450757"/>
          </a:xfrm>
        </p:spPr>
        <p:txBody>
          <a:bodyPr>
            <a:normAutofit/>
          </a:bodyPr>
          <a:lstStyle/>
          <a:p>
            <a:r>
              <a:rPr lang="cs-CZ" sz="3300"/>
              <a:t>„</a:t>
            </a:r>
            <a:r>
              <a:rPr lang="ru-RU" sz="3300" i="1"/>
              <a:t>Мой адрес не дом и не улица. </a:t>
            </a:r>
            <a:br>
              <a:rPr lang="cs-CZ" sz="3300" i="1"/>
            </a:br>
            <a:r>
              <a:rPr lang="ru-RU" sz="3300" i="1"/>
              <a:t>Мой адрес – Советский Союз</a:t>
            </a:r>
            <a:r>
              <a:rPr lang="ru-RU" sz="3300"/>
              <a:t>“ </a:t>
            </a:r>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CFE2EAB-687E-314F-9C8A-D8FBFE81E796}"/>
              </a:ext>
            </a:extLst>
          </p:cNvPr>
          <p:cNvSpPr>
            <a:spLocks noGrp="1"/>
          </p:cNvSpPr>
          <p:nvPr>
            <p:ph idx="1"/>
          </p:nvPr>
        </p:nvSpPr>
        <p:spPr>
          <a:xfrm>
            <a:off x="1097281" y="2108201"/>
            <a:ext cx="6388242" cy="3760891"/>
          </a:xfrm>
        </p:spPr>
        <p:txBody>
          <a:bodyPr>
            <a:normAutofit/>
          </a:bodyPr>
          <a:lstStyle/>
          <a:p>
            <a:pPr>
              <a:lnSpc>
                <a:spcPct val="100000"/>
              </a:lnSpc>
            </a:pPr>
            <a:r>
              <a:rPr lang="cs-CZ" sz="1800" i="1">
                <a:latin typeface="Times New Roman" panose="02020603050405020304" pitchFamily="18" charset="0"/>
                <a:cs typeface="Times New Roman" panose="02020603050405020304" pitchFamily="18" charset="0"/>
              </a:rPr>
              <a:t>„Trauma je podstatnou kategorií kulturní zkušenosti dvacátého století […]. A důsledkem tohoto ničivého procesu je ztráta smysluplného uspořádání a vnímání světa a může se objevit i masivní narušení sebevnímání a identity.“ </a:t>
            </a:r>
          </a:p>
          <a:p>
            <a:pPr marL="0" indent="0">
              <a:lnSpc>
                <a:spcPct val="100000"/>
              </a:lnSpc>
              <a:buNone/>
            </a:pPr>
            <a:r>
              <a:rPr lang="cs-CZ" sz="1800">
                <a:latin typeface="Times New Roman" panose="02020603050405020304" pitchFamily="18" charset="0"/>
                <a:cs typeface="Times New Roman" panose="02020603050405020304" pitchFamily="18" charset="0"/>
              </a:rPr>
              <a:t>A. Kratochvil (</a:t>
            </a:r>
            <a:r>
              <a:rPr lang="cs-CZ" sz="1800" i="1">
                <a:latin typeface="Times New Roman" panose="02020603050405020304" pitchFamily="18" charset="0"/>
                <a:cs typeface="Times New Roman" panose="02020603050405020304" pitchFamily="18" charset="0"/>
              </a:rPr>
              <a:t>Paměť a trauma pohledem humanitních věd: Komentovaná antologie teoretických textů</a:t>
            </a:r>
            <a:r>
              <a:rPr lang="cs-CZ" sz="1800">
                <a:latin typeface="Times New Roman" panose="02020603050405020304" pitchFamily="18" charset="0"/>
                <a:cs typeface="Times New Roman" panose="02020603050405020304" pitchFamily="18" charset="0"/>
              </a:rPr>
              <a:t>. Praha: Akropolis, 2015, s. 93.) </a:t>
            </a:r>
          </a:p>
          <a:p>
            <a:pPr marL="342900" indent="-342900">
              <a:lnSpc>
                <a:spcPct val="100000"/>
              </a:lnSpc>
              <a:buAutoNum type="alphaUcPeriod"/>
            </a:pPr>
            <a:endParaRPr lang="cs-CZ" sz="1800"/>
          </a:p>
          <a:p>
            <a:pPr>
              <a:lnSpc>
                <a:spcPct val="100000"/>
              </a:lnSpc>
            </a:pPr>
            <a:r>
              <a:rPr lang="cs-CZ" sz="1800">
                <a:latin typeface="Times New Roman" panose="02020603050405020304" pitchFamily="18" charset="0"/>
                <a:cs typeface="Times New Roman" panose="02020603050405020304" pitchFamily="18" charset="0"/>
              </a:rPr>
              <a:t>„</a:t>
            </a:r>
            <a:r>
              <a:rPr lang="cs-CZ" sz="1800" i="1">
                <a:latin typeface="Times New Roman" panose="02020603050405020304" pitchFamily="18" charset="0"/>
                <a:cs typeface="Times New Roman" panose="02020603050405020304" pitchFamily="18" charset="0"/>
              </a:rPr>
              <a:t>více než čtvrtina (27%) respondentů </a:t>
            </a:r>
            <a:r>
              <a:rPr lang="cs-CZ" sz="1800">
                <a:latin typeface="Times New Roman" panose="02020603050405020304" pitchFamily="18" charset="0"/>
                <a:cs typeface="Times New Roman" panose="02020603050405020304" pitchFamily="18" charset="0"/>
              </a:rPr>
              <a:t>(průzkumu veřejného mínění centra </a:t>
            </a:r>
            <a:r>
              <a:rPr lang="cs-CZ" sz="1800" err="1">
                <a:latin typeface="Times New Roman" panose="02020603050405020304" pitchFamily="18" charset="0"/>
                <a:cs typeface="Times New Roman" panose="02020603050405020304" pitchFamily="18" charset="0"/>
              </a:rPr>
              <a:t>Razumkova</a:t>
            </a:r>
            <a:r>
              <a:rPr lang="cs-CZ" sz="1800">
                <a:latin typeface="Times New Roman" panose="02020603050405020304" pitchFamily="18" charset="0"/>
                <a:cs typeface="Times New Roman" panose="02020603050405020304" pitchFamily="18" charset="0"/>
              </a:rPr>
              <a:t>) </a:t>
            </a:r>
            <a:r>
              <a:rPr lang="cs-CZ" sz="1800" i="1">
                <a:latin typeface="Times New Roman" panose="02020603050405020304" pitchFamily="18" charset="0"/>
                <a:cs typeface="Times New Roman" panose="02020603050405020304" pitchFamily="18" charset="0"/>
              </a:rPr>
              <a:t>se na Ukrajině považují za občany bývalého SSSR</a:t>
            </a:r>
            <a:r>
              <a:rPr lang="cs-CZ" sz="1800">
                <a:latin typeface="Times New Roman" panose="02020603050405020304" pitchFamily="18" charset="0"/>
                <a:cs typeface="Times New Roman" panose="02020603050405020304" pitchFamily="18" charset="0"/>
              </a:rPr>
              <a:t>.“ </a:t>
            </a:r>
          </a:p>
        </p:txBody>
      </p:sp>
      <p:pic>
        <p:nvPicPr>
          <p:cNvPr id="4" name="Obrázek 3" descr="Obsah obrázku text, Průhlednost, snímek obrazovky&#10;&#10;Popis byl vytvořen automaticky">
            <a:extLst>
              <a:ext uri="{FF2B5EF4-FFF2-40B4-BE49-F238E27FC236}">
                <a16:creationId xmlns:a16="http://schemas.microsoft.com/office/drawing/2014/main" id="{31C98ECC-A805-9ABB-F1CE-FB9DB6A778EB}"/>
              </a:ext>
            </a:extLst>
          </p:cNvPr>
          <p:cNvPicPr>
            <a:picLocks noChangeAspect="1"/>
          </p:cNvPicPr>
          <p:nvPr/>
        </p:nvPicPr>
        <p:blipFill rotWithShape="1">
          <a:blip r:embed="rId2">
            <a:extLst>
              <a:ext uri="{28A0092B-C50C-407E-A947-70E740481C1C}">
                <a14:useLocalDpi xmlns:a14="http://schemas.microsoft.com/office/drawing/2010/main" val="0"/>
              </a:ext>
            </a:extLst>
          </a:blip>
          <a:srcRect t="4378" r="1" b="5863"/>
          <a:stretch/>
        </p:blipFill>
        <p:spPr>
          <a:xfrm>
            <a:off x="8129003" y="921331"/>
            <a:ext cx="3412514" cy="4554752"/>
          </a:xfrm>
          <a:prstGeom prst="rect">
            <a:avLst/>
          </a:prstGeom>
          <a:noFill/>
        </p:spPr>
      </p:pic>
      <p:sp>
        <p:nvSpPr>
          <p:cNvPr id="13" name="Rectangle 12">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105362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0CB788-CEF6-CA42-9880-DFFD2A943E95}"/>
              </a:ext>
            </a:extLst>
          </p:cNvPr>
          <p:cNvSpPr>
            <a:spLocks noGrp="1"/>
          </p:cNvSpPr>
          <p:nvPr>
            <p:ph type="ctrTitle"/>
          </p:nvPr>
        </p:nvSpPr>
        <p:spPr>
          <a:xfrm>
            <a:off x="883153" y="-323310"/>
            <a:ext cx="11308847" cy="1748729"/>
          </a:xfrm>
        </p:spPr>
        <p:txBody>
          <a:bodyPr>
            <a:normAutofit/>
          </a:bodyPr>
          <a:lstStyle/>
          <a:p>
            <a:r>
              <a:rPr lang="cs-CZ" dirty="0">
                <a:solidFill>
                  <a:schemeClr val="accent2">
                    <a:lumMod val="50000"/>
                  </a:schemeClr>
                </a:solidFill>
              </a:rPr>
              <a:t>Dům pro Doma (2017)</a:t>
            </a:r>
          </a:p>
        </p:txBody>
      </p:sp>
      <p:sp>
        <p:nvSpPr>
          <p:cNvPr id="3" name="Podnadpis 2">
            <a:extLst>
              <a:ext uri="{FF2B5EF4-FFF2-40B4-BE49-F238E27FC236}">
                <a16:creationId xmlns:a16="http://schemas.microsoft.com/office/drawing/2014/main" id="{9897D811-EB40-F545-AE45-534316B97BC9}"/>
              </a:ext>
            </a:extLst>
          </p:cNvPr>
          <p:cNvSpPr>
            <a:spLocks noGrp="1"/>
          </p:cNvSpPr>
          <p:nvPr>
            <p:ph type="subTitle" idx="1"/>
          </p:nvPr>
        </p:nvSpPr>
        <p:spPr>
          <a:xfrm>
            <a:off x="738765" y="1609070"/>
            <a:ext cx="9562547" cy="4332986"/>
          </a:xfrm>
        </p:spPr>
        <p:txBody>
          <a:bodyPr>
            <a:normAutofit fontScale="70000" lnSpcReduction="20000"/>
          </a:bodyPr>
          <a:lstStyle/>
          <a:p>
            <a:r>
              <a:rPr lang="uk-UA" dirty="0"/>
              <a:t>*** </a:t>
            </a:r>
          </a:p>
          <a:p>
            <a:r>
              <a:rPr lang="cs-CZ" dirty="0"/>
              <a:t>Tři generace</a:t>
            </a:r>
          </a:p>
          <a:p>
            <a:r>
              <a:rPr lang="cs-CZ" dirty="0"/>
              <a:t>Ivan </a:t>
            </a:r>
            <a:r>
              <a:rPr lang="cs-CZ" dirty="0" err="1"/>
              <a:t>Cilyk</a:t>
            </a:r>
            <a:r>
              <a:rPr lang="cs-CZ" dirty="0"/>
              <a:t> a </a:t>
            </a:r>
            <a:r>
              <a:rPr lang="cs-CZ" dirty="0" err="1"/>
              <a:t>Lilja</a:t>
            </a:r>
            <a:r>
              <a:rPr lang="cs-CZ" dirty="0"/>
              <a:t> </a:t>
            </a:r>
            <a:r>
              <a:rPr lang="cs-CZ" dirty="0" err="1"/>
              <a:t>Cilyk</a:t>
            </a:r>
            <a:r>
              <a:rPr lang="cs-CZ" dirty="0"/>
              <a:t>, jejich dcery Tamara a </a:t>
            </a:r>
            <a:r>
              <a:rPr lang="cs-CZ" dirty="0" err="1"/>
              <a:t>Olja</a:t>
            </a:r>
            <a:r>
              <a:rPr lang="cs-CZ" dirty="0"/>
              <a:t> a vnučky Marie (</a:t>
            </a:r>
            <a:r>
              <a:rPr lang="cs-CZ" dirty="0" err="1"/>
              <a:t>Maša</a:t>
            </a:r>
            <a:r>
              <a:rPr lang="cs-CZ" dirty="0"/>
              <a:t> a Marusja)</a:t>
            </a:r>
          </a:p>
          <a:p>
            <a:r>
              <a:rPr lang="cs-CZ" dirty="0"/>
              <a:t>Plukovníkova rodina, která často bydlela v různých částech Sovětského svazu, byla připravena se kdykoliv přesunout: „Tady je vše, co bude potřeba později, v životě, který jednoho dne začne – není známo kdy a není známo, která válka ještě musí skončit do té doby. Mezitím budoucnost čeká na knižních poličkách, ve skříních, na skříních, v kredencích a pod postelemi v krabicích.“ </a:t>
            </a:r>
          </a:p>
          <a:p>
            <a:r>
              <a:rPr lang="cs-CZ" dirty="0"/>
              <a:t>„</a:t>
            </a:r>
            <a:r>
              <a:rPr lang="uk-UA" dirty="0"/>
              <a:t>Тут складено все, що може знадобитися потім, у тому житті, яке колись розпочнеться, – невідомо коли, й невідомо, яка ще війна має для цього скінчитися. А поки майбутнє чекає на книжкових полицях, у шафах, на шафах, в сервантах і під ліжками в коробках</a:t>
            </a:r>
            <a:r>
              <a:rPr lang="cs-CZ" dirty="0"/>
              <a:t>.“ </a:t>
            </a:r>
          </a:p>
        </p:txBody>
      </p:sp>
    </p:spTree>
    <p:extLst>
      <p:ext uri="{BB962C8B-B14F-4D97-AF65-F5344CB8AC3E}">
        <p14:creationId xmlns:p14="http://schemas.microsoft.com/office/powerpoint/2010/main" val="2189991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A33A7606-93F1-1741-9F06-71FFE1B1801E}"/>
              </a:ext>
            </a:extLst>
          </p:cNvPr>
          <p:cNvSpPr>
            <a:spLocks noGrp="1"/>
          </p:cNvSpPr>
          <p:nvPr>
            <p:ph type="subTitle" idx="1"/>
          </p:nvPr>
        </p:nvSpPr>
        <p:spPr>
          <a:xfrm>
            <a:off x="1759286" y="1311798"/>
            <a:ext cx="8673427" cy="4669536"/>
          </a:xfrm>
        </p:spPr>
        <p:txBody>
          <a:bodyPr>
            <a:normAutofit fontScale="62500" lnSpcReduction="20000"/>
          </a:bodyPr>
          <a:lstStyle/>
          <a:p>
            <a:r>
              <a:rPr lang="cs-CZ" dirty="0">
                <a:solidFill>
                  <a:schemeClr val="tx1"/>
                </a:solidFill>
                <a:latin typeface="Times New Roman" panose="02020603050405020304" pitchFamily="18" charset="0"/>
                <a:cs typeface="Times New Roman" panose="02020603050405020304" pitchFamily="18" charset="0"/>
              </a:rPr>
              <a:t>„</a:t>
            </a:r>
            <a:r>
              <a:rPr lang="uk-UA" i="1" dirty="0">
                <a:solidFill>
                  <a:schemeClr val="tx1"/>
                </a:solidFill>
                <a:latin typeface="Times New Roman" panose="02020603050405020304" pitchFamily="18" charset="0"/>
                <a:cs typeface="Times New Roman" panose="02020603050405020304" pitchFamily="18" charset="0"/>
              </a:rPr>
              <a:t>У свідоцтва про народження своїх дітей Іван та Ліля записали різні національності: Тамарі – «росіянка», Олі – «українка». Ніби підкоряючись розтиражованій ідеї старшого й молодшого брата. Обидві онуки вже якимось дивом народилися росіянками</a:t>
            </a:r>
            <a:r>
              <a:rPr lang="cs-CZ" dirty="0">
                <a:solidFill>
                  <a:schemeClr val="tx1"/>
                </a:solidFill>
                <a:latin typeface="Times New Roman" panose="02020603050405020304" pitchFamily="18" charset="0"/>
                <a:cs typeface="Times New Roman" panose="02020603050405020304" pitchFamily="18" charset="0"/>
              </a:rPr>
              <a:t>.“</a:t>
            </a: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Ivan a </a:t>
            </a:r>
            <a:r>
              <a:rPr lang="cs-CZ" i="1" dirty="0" err="1">
                <a:solidFill>
                  <a:schemeClr val="tx1"/>
                </a:solidFill>
                <a:latin typeface="Times New Roman" panose="02020603050405020304" pitchFamily="18" charset="0"/>
                <a:cs typeface="Times New Roman" panose="02020603050405020304" pitchFamily="18" charset="0"/>
              </a:rPr>
              <a:t>Lilja</a:t>
            </a:r>
            <a:r>
              <a:rPr lang="cs-CZ" i="1" dirty="0">
                <a:solidFill>
                  <a:schemeClr val="tx1"/>
                </a:solidFill>
                <a:latin typeface="Times New Roman" panose="02020603050405020304" pitchFamily="18" charset="0"/>
                <a:cs typeface="Times New Roman" panose="02020603050405020304" pitchFamily="18" charset="0"/>
              </a:rPr>
              <a:t> uvedli v rodných listech svých děti různé národnosti: Tamara je Ruska, </a:t>
            </a:r>
            <a:r>
              <a:rPr lang="cs-CZ" i="1" dirty="0" err="1">
                <a:solidFill>
                  <a:schemeClr val="tx1"/>
                </a:solidFill>
                <a:latin typeface="Times New Roman" panose="02020603050405020304" pitchFamily="18" charset="0"/>
                <a:cs typeface="Times New Roman" panose="02020603050405020304" pitchFamily="18" charset="0"/>
              </a:rPr>
              <a:t>Olja</a:t>
            </a:r>
            <a:r>
              <a:rPr lang="cs-CZ" i="1" dirty="0">
                <a:solidFill>
                  <a:schemeClr val="tx1"/>
                </a:solidFill>
                <a:latin typeface="Times New Roman" panose="02020603050405020304" pitchFamily="18" charset="0"/>
                <a:cs typeface="Times New Roman" panose="02020603050405020304" pitchFamily="18" charset="0"/>
              </a:rPr>
              <a:t> je Ukrajinka. Jako by se řídili rozšířenou myšlenkou o starším a mladším bratrovi. Obě vnučky se zázračně už narodily jako Rusky</a:t>
            </a:r>
            <a:r>
              <a:rPr lang="cs-CZ" dirty="0">
                <a:solidFill>
                  <a:schemeClr val="tx1"/>
                </a:solidFill>
                <a:latin typeface="Times New Roman" panose="02020603050405020304" pitchFamily="18" charset="0"/>
                <a:cs typeface="Times New Roman" panose="02020603050405020304" pitchFamily="18" charset="0"/>
              </a:rPr>
              <a:t>.“ </a:t>
            </a:r>
          </a:p>
          <a:p>
            <a:r>
              <a:rPr lang="uk-UA" dirty="0">
                <a:solidFill>
                  <a:schemeClr val="tx1"/>
                </a:solidFill>
                <a:latin typeface="Times New Roman" panose="02020603050405020304" pitchFamily="18" charset="0"/>
                <a:cs typeface="Times New Roman" panose="02020603050405020304" pitchFamily="18" charset="0"/>
              </a:rPr>
              <a:t>***</a:t>
            </a:r>
            <a:endParaRPr lang="cs-CZ" dirty="0">
              <a:solidFill>
                <a:schemeClr val="tx1"/>
              </a:solidFill>
              <a:latin typeface="Times New Roman" panose="02020603050405020304" pitchFamily="18" charset="0"/>
              <a:cs typeface="Times New Roman" panose="02020603050405020304" pitchFamily="18" charset="0"/>
            </a:endParaRPr>
          </a:p>
          <a:p>
            <a:r>
              <a:rPr lang="uk-UA" i="1" dirty="0">
                <a:solidFill>
                  <a:schemeClr val="tx1"/>
                </a:solidFill>
                <a:latin typeface="Times New Roman" panose="02020603050405020304" pitchFamily="18" charset="0"/>
                <a:cs typeface="Times New Roman" panose="02020603050405020304" pitchFamily="18" charset="0"/>
              </a:rPr>
              <a:t>І хоча в Олиному радянському паспорті написано ж було чорним по білому «українка», ці прапори їй – чужі, й мова – чужа, й місто це раптом – чуже, та</a:t>
            </a:r>
            <a:r>
              <a:rPr lang="cs-CZ" i="1" dirty="0">
                <a:solidFill>
                  <a:schemeClr val="tx1"/>
                </a:solidFill>
                <a:latin typeface="Times New Roman" panose="02020603050405020304" pitchFamily="18" charset="0"/>
                <a:cs typeface="Times New Roman" panose="02020603050405020304" pitchFamily="18" charset="0"/>
              </a:rPr>
              <a:t>,</a:t>
            </a:r>
            <a:r>
              <a:rPr lang="uk-UA" i="1" dirty="0">
                <a:solidFill>
                  <a:schemeClr val="tx1"/>
                </a:solidFill>
                <a:latin typeface="Times New Roman" panose="02020603050405020304" pitchFamily="18" charset="0"/>
                <a:cs typeface="Times New Roman" panose="02020603050405020304" pitchFamily="18" charset="0"/>
              </a:rPr>
              <a:t> як і для більшості радянських людей…</a:t>
            </a:r>
            <a:r>
              <a:rPr lang="cs-CZ" dirty="0">
                <a:solidFill>
                  <a:schemeClr val="tx1"/>
                </a:solidFill>
                <a:latin typeface="Times New Roman" panose="02020603050405020304" pitchFamily="18" charset="0"/>
                <a:cs typeface="Times New Roman" panose="02020603050405020304" pitchFamily="18" charset="0"/>
              </a:rPr>
              <a:t>“. </a:t>
            </a:r>
            <a:endParaRPr lang="uk-UA" dirty="0">
              <a:solidFill>
                <a:schemeClr val="tx1"/>
              </a:solidFill>
              <a:latin typeface="Times New Roman" panose="02020603050405020304" pitchFamily="18" charset="0"/>
              <a:cs typeface="Times New Roman" panose="02020603050405020304" pitchFamily="18" charset="0"/>
            </a:endParaRP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I když v </a:t>
            </a:r>
            <a:r>
              <a:rPr lang="cs-CZ" i="1" dirty="0" err="1">
                <a:solidFill>
                  <a:schemeClr val="tx1"/>
                </a:solidFill>
                <a:latin typeface="Times New Roman" panose="02020603050405020304" pitchFamily="18" charset="0"/>
                <a:cs typeface="Times New Roman" panose="02020603050405020304" pitchFamily="18" charset="0"/>
              </a:rPr>
              <a:t>Oljině</a:t>
            </a:r>
            <a:r>
              <a:rPr lang="cs-CZ" i="1" dirty="0">
                <a:solidFill>
                  <a:schemeClr val="tx1"/>
                </a:solidFill>
                <a:latin typeface="Times New Roman" panose="02020603050405020304" pitchFamily="18" charset="0"/>
                <a:cs typeface="Times New Roman" panose="02020603050405020304" pitchFamily="18" charset="0"/>
              </a:rPr>
              <a:t> sovětském pase bylo napsáno černé na bílém „Ukrajinka“, tyto vlajky byly pro ni cizí, jazyk byl také cizí, najednou se i toto město stalo cizím, však jak i pro většinu sovětských lidí…</a:t>
            </a:r>
            <a:r>
              <a:rPr lang="cs-CZ" dirty="0">
                <a:solidFill>
                  <a:schemeClr val="tx1"/>
                </a:solidFill>
                <a:latin typeface="Times New Roman" panose="02020603050405020304" pitchFamily="18" charset="0"/>
                <a:cs typeface="Times New Roman" panose="02020603050405020304" pitchFamily="18" charset="0"/>
              </a:rPr>
              <a:t>“. </a:t>
            </a:r>
          </a:p>
          <a:p>
            <a:endParaRPr lang="cs-CZ" dirty="0">
              <a:solidFill>
                <a:schemeClr val="tx1"/>
              </a:solidFill>
              <a:latin typeface="Times New Roman" panose="02020603050405020304" pitchFamily="18" charset="0"/>
              <a:cs typeface="Times New Roman" panose="02020603050405020304" pitchFamily="18" charset="0"/>
            </a:endParaRPr>
          </a:p>
          <a:p>
            <a:endParaRPr lang="cs-CZ" dirty="0">
              <a:solidFill>
                <a:schemeClr val="tx1"/>
              </a:solidFill>
              <a:latin typeface="Times New Roman" panose="02020603050405020304" pitchFamily="18" charset="0"/>
              <a:cs typeface="Times New Roman" panose="02020603050405020304" pitchFamily="18" charset="0"/>
            </a:endParaRPr>
          </a:p>
        </p:txBody>
      </p:sp>
      <p:sp>
        <p:nvSpPr>
          <p:cNvPr id="4" name="Nadpis 1">
            <a:extLst>
              <a:ext uri="{FF2B5EF4-FFF2-40B4-BE49-F238E27FC236}">
                <a16:creationId xmlns:a16="http://schemas.microsoft.com/office/drawing/2014/main" id="{629CAEF8-4003-7442-9DA2-A319BAEE6E93}"/>
              </a:ext>
            </a:extLst>
          </p:cNvPr>
          <p:cNvSpPr>
            <a:spLocks noGrp="1"/>
          </p:cNvSpPr>
          <p:nvPr>
            <p:ph type="ctrTitle"/>
          </p:nvPr>
        </p:nvSpPr>
        <p:spPr>
          <a:xfrm>
            <a:off x="1576357" y="341376"/>
            <a:ext cx="9963602" cy="781558"/>
          </a:xfrm>
        </p:spPr>
        <p:txBody>
          <a:bodyPr>
            <a:noAutofit/>
          </a:bodyPr>
          <a:lstStyle/>
          <a:p>
            <a:r>
              <a:rPr lang="cs-CZ" sz="6000" dirty="0">
                <a:solidFill>
                  <a:schemeClr val="accent2">
                    <a:lumMod val="50000"/>
                  </a:schemeClr>
                </a:solidFill>
              </a:rPr>
              <a:t>otázka národní identity</a:t>
            </a:r>
          </a:p>
        </p:txBody>
      </p:sp>
    </p:spTree>
    <p:extLst>
      <p:ext uri="{BB962C8B-B14F-4D97-AF65-F5344CB8AC3E}">
        <p14:creationId xmlns:p14="http://schemas.microsoft.com/office/powerpoint/2010/main" val="4043867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EA45CC28-5174-D44E-AF85-FE4D31ADFCAD}"/>
              </a:ext>
            </a:extLst>
          </p:cNvPr>
          <p:cNvSpPr>
            <a:spLocks noGrp="1"/>
          </p:cNvSpPr>
          <p:nvPr>
            <p:ph type="subTitle" idx="1"/>
          </p:nvPr>
        </p:nvSpPr>
        <p:spPr>
          <a:xfrm>
            <a:off x="1519698" y="1231392"/>
            <a:ext cx="9152603" cy="4476877"/>
          </a:xfrm>
        </p:spPr>
        <p:txBody>
          <a:bodyPr>
            <a:normAutofit fontScale="62500" lnSpcReduction="20000"/>
          </a:bodyPr>
          <a:lstStyle/>
          <a:p>
            <a:r>
              <a:rPr lang="cs-CZ" b="1" dirty="0" err="1">
                <a:solidFill>
                  <a:schemeClr val="tx1"/>
                </a:solidFill>
                <a:latin typeface="Times New Roman" panose="02020603050405020304" pitchFamily="18" charset="0"/>
                <a:cs typeface="Times New Roman" panose="02020603050405020304" pitchFamily="18" charset="0"/>
              </a:rPr>
              <a:t>Olja</a:t>
            </a:r>
            <a:endParaRPr lang="cs-CZ" b="1" dirty="0">
              <a:solidFill>
                <a:schemeClr val="tx1"/>
              </a:solidFill>
              <a:latin typeface="Times New Roman" panose="02020603050405020304" pitchFamily="18" charset="0"/>
              <a:cs typeface="Times New Roman" panose="02020603050405020304" pitchFamily="18" charset="0"/>
            </a:endParaRPr>
          </a:p>
          <a:p>
            <a:r>
              <a:rPr lang="cs-CZ" dirty="0">
                <a:solidFill>
                  <a:schemeClr val="tx1"/>
                </a:solidFill>
                <a:latin typeface="Times New Roman" panose="02020603050405020304" pitchFamily="18" charset="0"/>
                <a:cs typeface="Times New Roman" panose="02020603050405020304" pitchFamily="18" charset="0"/>
              </a:rPr>
              <a:t>„</a:t>
            </a:r>
            <a:r>
              <a:rPr lang="uk-UA" i="1" dirty="0">
                <a:solidFill>
                  <a:schemeClr val="tx1"/>
                </a:solidFill>
                <a:latin typeface="Times New Roman" panose="02020603050405020304" pitchFamily="18" charset="0"/>
                <a:cs typeface="Times New Roman" panose="02020603050405020304" pitchFamily="18" charset="0"/>
              </a:rPr>
              <a:t>Звідки? Мама Оля застигла й мовчала. Що вона має відповісти? І справа не в тому, аби знайти правильну відповідь для перевірки. Просто справді, а звідки вона? Можливо, вона з Баку? </a:t>
            </a:r>
            <a:r>
              <a:rPr lang="cs-CZ" dirty="0">
                <a:solidFill>
                  <a:schemeClr val="tx1"/>
                </a:solidFill>
                <a:latin typeface="Times New Roman" panose="02020603050405020304" pitchFamily="18" charset="0"/>
                <a:cs typeface="Times New Roman" panose="02020603050405020304" pitchFamily="18" charset="0"/>
              </a:rPr>
              <a:t>[…] </a:t>
            </a:r>
            <a:r>
              <a:rPr lang="uk-UA" i="1" dirty="0">
                <a:solidFill>
                  <a:schemeClr val="tx1"/>
                </a:solidFill>
                <a:latin typeface="Times New Roman" panose="02020603050405020304" pitchFamily="18" charset="0"/>
                <a:cs typeface="Times New Roman" panose="02020603050405020304" pitchFamily="18" charset="0"/>
              </a:rPr>
              <a:t>А може, вона з селища на </a:t>
            </a:r>
            <a:r>
              <a:rPr lang="uk-UA" i="1" dirty="0" err="1">
                <a:solidFill>
                  <a:schemeClr val="tx1"/>
                </a:solidFill>
                <a:latin typeface="Times New Roman" panose="02020603050405020304" pitchFamily="18" charset="0"/>
                <a:cs typeface="Times New Roman" panose="02020603050405020304" pitchFamily="18" charset="0"/>
              </a:rPr>
              <a:t>Забайкаллі</a:t>
            </a:r>
            <a:r>
              <a:rPr lang="uk-UA" i="1" dirty="0">
                <a:solidFill>
                  <a:schemeClr val="tx1"/>
                </a:solidFill>
                <a:latin typeface="Times New Roman" panose="02020603050405020304" pitchFamily="18" charset="0"/>
                <a:cs typeface="Times New Roman" panose="02020603050405020304" pitchFamily="18" charset="0"/>
              </a:rPr>
              <a:t>, де ходила до першого класу? А може, з якого-небудь Саратова, де й не бувала ніколи, бо звідти втекла від невідомих бід ще її бабуся, за течією Волги аж до Каспійського моря. Чи, може, Оля таки з України? З села, куди скоро поїде батько ставити пам’ятник на могилі своєї матері. Звідки вона? – Мама Оля просто ніколи про це не думала</a:t>
            </a:r>
            <a:r>
              <a:rPr lang="cs-CZ" i="1" dirty="0">
                <a:solidFill>
                  <a:schemeClr val="tx1"/>
                </a:solidFill>
                <a:latin typeface="Times New Roman" panose="02020603050405020304" pitchFamily="18" charset="0"/>
                <a:cs typeface="Times New Roman" panose="02020603050405020304" pitchFamily="18" charset="0"/>
              </a:rPr>
              <a:t>…</a:t>
            </a:r>
            <a:r>
              <a:rPr lang="cs-CZ" dirty="0">
                <a:solidFill>
                  <a:schemeClr val="tx1"/>
                </a:solidFill>
                <a:latin typeface="Times New Roman" panose="02020603050405020304" pitchFamily="18" charset="0"/>
                <a:cs typeface="Times New Roman" panose="02020603050405020304" pitchFamily="18" charset="0"/>
              </a:rPr>
              <a:t>“.</a:t>
            </a: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Odkud? Máma </a:t>
            </a:r>
            <a:r>
              <a:rPr lang="cs-CZ" i="1" dirty="0" err="1">
                <a:solidFill>
                  <a:schemeClr val="tx1"/>
                </a:solidFill>
                <a:latin typeface="Times New Roman" panose="02020603050405020304" pitchFamily="18" charset="0"/>
                <a:cs typeface="Times New Roman" panose="02020603050405020304" pitchFamily="18" charset="0"/>
              </a:rPr>
              <a:t>Olja</a:t>
            </a:r>
            <a:r>
              <a:rPr lang="cs-CZ" i="1" dirty="0">
                <a:solidFill>
                  <a:schemeClr val="tx1"/>
                </a:solidFill>
                <a:latin typeface="Times New Roman" panose="02020603050405020304" pitchFamily="18" charset="0"/>
                <a:cs typeface="Times New Roman" panose="02020603050405020304" pitchFamily="18" charset="0"/>
              </a:rPr>
              <a:t> znehybněla a mlčela. Co má odpovědět? A nešlo o to najít správnou odpověď pro komisi. Ne. Prostě odkud je doopravdy? Možná, z Baku? […] Anebo z vesnice na Zabajkalsku, kam chodila do první třídy? Anebo z nějakého Saratova, kde nikdy nebyla, protože odtamtud utekla její babička. Utíkala z neznámých důvodů po proudu Volhy až ke Kaspickému moři. Anebo je přece z Ukrajiny? Z vesnice, kam zanedlouho pojede její otec stavět pomník na hrob své matky. Odkud je? – Máma </a:t>
            </a:r>
            <a:r>
              <a:rPr lang="cs-CZ" i="1" dirty="0" err="1">
                <a:solidFill>
                  <a:schemeClr val="tx1"/>
                </a:solidFill>
                <a:latin typeface="Times New Roman" panose="02020603050405020304" pitchFamily="18" charset="0"/>
                <a:cs typeface="Times New Roman" panose="02020603050405020304" pitchFamily="18" charset="0"/>
              </a:rPr>
              <a:t>Olja</a:t>
            </a:r>
            <a:r>
              <a:rPr lang="cs-CZ" i="1" dirty="0">
                <a:solidFill>
                  <a:schemeClr val="tx1"/>
                </a:solidFill>
                <a:latin typeface="Times New Roman" panose="02020603050405020304" pitchFamily="18" charset="0"/>
                <a:cs typeface="Times New Roman" panose="02020603050405020304" pitchFamily="18" charset="0"/>
              </a:rPr>
              <a:t> prostě nikdy o tom nepřemýšlela…</a:t>
            </a:r>
            <a:r>
              <a:rPr lang="cs-CZ" dirty="0">
                <a:solidFill>
                  <a:schemeClr val="tx1"/>
                </a:solidFill>
                <a:latin typeface="Times New Roman" panose="02020603050405020304" pitchFamily="18" charset="0"/>
                <a:cs typeface="Times New Roman" panose="02020603050405020304" pitchFamily="18" charset="0"/>
              </a:rPr>
              <a:t>“.</a:t>
            </a:r>
          </a:p>
        </p:txBody>
      </p:sp>
      <p:sp>
        <p:nvSpPr>
          <p:cNvPr id="5" name="Nadpis 1">
            <a:extLst>
              <a:ext uri="{FF2B5EF4-FFF2-40B4-BE49-F238E27FC236}">
                <a16:creationId xmlns:a16="http://schemas.microsoft.com/office/drawing/2014/main" id="{C7B65EBF-E2FD-5346-85BC-43A6303F6C31}"/>
              </a:ext>
            </a:extLst>
          </p:cNvPr>
          <p:cNvSpPr>
            <a:spLocks noGrp="1"/>
          </p:cNvSpPr>
          <p:nvPr>
            <p:ph type="ctrTitle"/>
          </p:nvPr>
        </p:nvSpPr>
        <p:spPr>
          <a:xfrm>
            <a:off x="1576357" y="341376"/>
            <a:ext cx="9824706" cy="781558"/>
          </a:xfrm>
        </p:spPr>
        <p:txBody>
          <a:bodyPr>
            <a:noAutofit/>
          </a:bodyPr>
          <a:lstStyle/>
          <a:p>
            <a:r>
              <a:rPr lang="cs-CZ" sz="6600" dirty="0">
                <a:solidFill>
                  <a:schemeClr val="accent2">
                    <a:lumMod val="50000"/>
                  </a:schemeClr>
                </a:solidFill>
              </a:rPr>
              <a:t>otázka národní identity</a:t>
            </a:r>
          </a:p>
        </p:txBody>
      </p:sp>
    </p:spTree>
    <p:extLst>
      <p:ext uri="{BB962C8B-B14F-4D97-AF65-F5344CB8AC3E}">
        <p14:creationId xmlns:p14="http://schemas.microsoft.com/office/powerpoint/2010/main" val="2344575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06256235-64E2-7B40-A946-122EC29847F2}"/>
              </a:ext>
            </a:extLst>
          </p:cNvPr>
          <p:cNvSpPr>
            <a:spLocks noGrp="1"/>
          </p:cNvSpPr>
          <p:nvPr>
            <p:ph type="subTitle" idx="1"/>
          </p:nvPr>
        </p:nvSpPr>
        <p:spPr>
          <a:xfrm>
            <a:off x="1772213" y="1215145"/>
            <a:ext cx="8993323" cy="4856471"/>
          </a:xfrm>
        </p:spPr>
        <p:txBody>
          <a:bodyPr>
            <a:normAutofit fontScale="55000" lnSpcReduction="20000"/>
          </a:bodyPr>
          <a:lstStyle/>
          <a:p>
            <a:r>
              <a:rPr lang="cs-CZ" b="1" dirty="0" err="1">
                <a:solidFill>
                  <a:schemeClr val="tx1"/>
                </a:solidFill>
                <a:latin typeface="Times New Roman" panose="02020603050405020304" pitchFamily="18" charset="0"/>
                <a:cs typeface="Times New Roman" panose="02020603050405020304" pitchFamily="18" charset="0"/>
              </a:rPr>
              <a:t>Lilja</a:t>
            </a:r>
            <a:r>
              <a:rPr lang="cs-CZ" b="1" dirty="0">
                <a:solidFill>
                  <a:schemeClr val="tx1"/>
                </a:solidFill>
                <a:latin typeface="Times New Roman" panose="02020603050405020304" pitchFamily="18" charset="0"/>
                <a:cs typeface="Times New Roman" panose="02020603050405020304" pitchFamily="18" charset="0"/>
              </a:rPr>
              <a:t> </a:t>
            </a:r>
            <a:r>
              <a:rPr lang="cs-CZ" b="1" dirty="0" err="1">
                <a:solidFill>
                  <a:schemeClr val="tx1"/>
                </a:solidFill>
                <a:latin typeface="Times New Roman" panose="02020603050405020304" pitchFamily="18" charset="0"/>
                <a:cs typeface="Times New Roman" panose="02020603050405020304" pitchFamily="18" charset="0"/>
              </a:rPr>
              <a:t>Cilyk</a:t>
            </a:r>
            <a:endParaRPr lang="cs-CZ" b="1" dirty="0">
              <a:solidFill>
                <a:schemeClr val="tx1"/>
              </a:solidFill>
              <a:latin typeface="Times New Roman" panose="02020603050405020304" pitchFamily="18" charset="0"/>
              <a:cs typeface="Times New Roman" panose="02020603050405020304" pitchFamily="18" charset="0"/>
            </a:endParaRPr>
          </a:p>
          <a:p>
            <a:r>
              <a:rPr lang="cs-CZ" dirty="0">
                <a:solidFill>
                  <a:schemeClr val="tx1"/>
                </a:solidFill>
                <a:latin typeface="Times New Roman" panose="02020603050405020304" pitchFamily="18" charset="0"/>
                <a:cs typeface="Times New Roman" panose="02020603050405020304" pitchFamily="18" charset="0"/>
              </a:rPr>
              <a:t>„</a:t>
            </a:r>
            <a:r>
              <a:rPr lang="uk-UA" i="1" dirty="0">
                <a:solidFill>
                  <a:schemeClr val="tx1"/>
                </a:solidFill>
                <a:latin typeface="Times New Roman" panose="02020603050405020304" pitchFamily="18" charset="0"/>
                <a:cs typeface="Times New Roman" panose="02020603050405020304" pitchFamily="18" charset="0"/>
              </a:rPr>
              <a:t>Якби раптом взялась вона переписати всі ці рецепти так, щоб з гучним заголовком, як в пані Віри, щоб це вийшла за збірка? «Нічиї рецепти»? «Соціалістичні рецепти»? «Рецепти звідусюди й нізвідки»? Так, здається так було б добре – звідусюди й нізвідки.</a:t>
            </a:r>
            <a:r>
              <a:rPr lang="cs-CZ" dirty="0">
                <a:solidFill>
                  <a:schemeClr val="tx1"/>
                </a:solidFill>
                <a:latin typeface="Times New Roman" panose="02020603050405020304" pitchFamily="18" charset="0"/>
                <a:cs typeface="Times New Roman" panose="02020603050405020304" pitchFamily="18" charset="0"/>
              </a:rPr>
              <a:t>“ </a:t>
            </a: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Kdyby najednou chtěla sepsat všechny tyto recepty tak, aby kuchařka měla křiklavý název, jak to má paní Věra, jaká by to byla sbírka? "Ničí kuchyně"? "Socialistická kuchyně"? "Recepty odnikud a odevšad "? Ano, zdá se, že by to bylo nejlepší – odnikud a odevšad.“ </a:t>
            </a:r>
          </a:p>
          <a:p>
            <a:r>
              <a:rPr lang="cs-CZ" b="1" dirty="0">
                <a:solidFill>
                  <a:schemeClr val="tx1"/>
                </a:solidFill>
                <a:latin typeface="Times New Roman" panose="02020603050405020304" pitchFamily="18" charset="0"/>
                <a:cs typeface="Times New Roman" panose="02020603050405020304" pitchFamily="18" charset="0"/>
              </a:rPr>
              <a:t>Ivan </a:t>
            </a:r>
            <a:r>
              <a:rPr lang="cs-CZ" b="1" dirty="0" err="1">
                <a:solidFill>
                  <a:schemeClr val="tx1"/>
                </a:solidFill>
                <a:latin typeface="Times New Roman" panose="02020603050405020304" pitchFamily="18" charset="0"/>
                <a:cs typeface="Times New Roman" panose="02020603050405020304" pitchFamily="18" charset="0"/>
              </a:rPr>
              <a:t>Cilyk</a:t>
            </a:r>
            <a:endParaRPr lang="cs-CZ" b="1" dirty="0">
              <a:solidFill>
                <a:schemeClr val="tx1"/>
              </a:solidFill>
              <a:latin typeface="Times New Roman" panose="02020603050405020304" pitchFamily="18" charset="0"/>
              <a:cs typeface="Times New Roman" panose="02020603050405020304" pitchFamily="18" charset="0"/>
            </a:endParaRPr>
          </a:p>
          <a:p>
            <a:r>
              <a:rPr lang="cs-CZ" dirty="0">
                <a:solidFill>
                  <a:schemeClr val="tx1"/>
                </a:solidFill>
                <a:latin typeface="Times New Roman" panose="02020603050405020304" pitchFamily="18" charset="0"/>
                <a:cs typeface="Times New Roman" panose="02020603050405020304" pitchFamily="18" charset="0"/>
              </a:rPr>
              <a:t>„</a:t>
            </a:r>
            <a:r>
              <a:rPr lang="uk-UA" i="1" dirty="0">
                <a:solidFill>
                  <a:schemeClr val="tx1"/>
                </a:solidFill>
                <a:latin typeface="Times New Roman" panose="02020603050405020304" pitchFamily="18" charset="0"/>
                <a:cs typeface="Times New Roman" panose="02020603050405020304" pitchFamily="18" charset="0"/>
              </a:rPr>
              <a:t>Говорили ж майже однаковою говіркою (не при чужих, поміж собою)</a:t>
            </a:r>
            <a:r>
              <a:rPr lang="cs-CZ" i="1" dirty="0">
                <a:solidFill>
                  <a:schemeClr val="tx1"/>
                </a:solidFill>
                <a:latin typeface="Times New Roman" panose="02020603050405020304" pitchFamily="18" charset="0"/>
                <a:cs typeface="Times New Roman" panose="02020603050405020304" pitchFamily="18" charset="0"/>
              </a:rPr>
              <a:t>.</a:t>
            </a:r>
            <a:r>
              <a:rPr lang="cs-CZ" dirty="0">
                <a:solidFill>
                  <a:schemeClr val="tx1"/>
                </a:solidFill>
                <a:latin typeface="Times New Roman" panose="02020603050405020304" pitchFamily="18" charset="0"/>
                <a:cs typeface="Times New Roman" panose="02020603050405020304" pitchFamily="18" charset="0"/>
              </a:rPr>
              <a:t>“ </a:t>
            </a: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Mluvili skoro stejným nářečím (ale ne s cizími, jenom mezi sebou).</a:t>
            </a:r>
            <a:endParaRPr lang="uk-UA" i="1" dirty="0">
              <a:solidFill>
                <a:schemeClr val="tx1"/>
              </a:solidFill>
              <a:latin typeface="Times New Roman" panose="02020603050405020304" pitchFamily="18" charset="0"/>
              <a:cs typeface="Times New Roman" panose="02020603050405020304" pitchFamily="18" charset="0"/>
            </a:endParaRPr>
          </a:p>
          <a:p>
            <a:r>
              <a:rPr lang="uk-UA" dirty="0">
                <a:solidFill>
                  <a:schemeClr val="tx1"/>
                </a:solidFill>
                <a:latin typeface="Times New Roman" panose="02020603050405020304" pitchFamily="18" charset="0"/>
                <a:cs typeface="Times New Roman" panose="02020603050405020304" pitchFamily="18" charset="0"/>
              </a:rPr>
              <a:t>***</a:t>
            </a:r>
            <a:endParaRPr lang="cs-CZ" dirty="0">
              <a:solidFill>
                <a:schemeClr val="tx1"/>
              </a:solidFill>
              <a:latin typeface="Times New Roman" panose="02020603050405020304" pitchFamily="18" charset="0"/>
              <a:cs typeface="Times New Roman" panose="02020603050405020304" pitchFamily="18" charset="0"/>
            </a:endParaRPr>
          </a:p>
          <a:p>
            <a:r>
              <a:rPr lang="cs-CZ" dirty="0">
                <a:solidFill>
                  <a:schemeClr val="tx1"/>
                </a:solidFill>
                <a:latin typeface="Times New Roman" panose="02020603050405020304" pitchFamily="18" charset="0"/>
                <a:cs typeface="Times New Roman" panose="02020603050405020304" pitchFamily="18" charset="0"/>
              </a:rPr>
              <a:t>„</a:t>
            </a:r>
            <a:r>
              <a:rPr lang="uk-UA" i="1" dirty="0">
                <a:solidFill>
                  <a:schemeClr val="tx1"/>
                </a:solidFill>
                <a:latin typeface="Times New Roman" panose="02020603050405020304" pitchFamily="18" charset="0"/>
                <a:cs typeface="Times New Roman" panose="02020603050405020304" pitchFamily="18" charset="0"/>
              </a:rPr>
              <a:t>Кричав українською посеред карельських сосон, як серед своїх. Хто його там чув? Хіба що диспетчер. Хто його там розумів? Хіба привиди</a:t>
            </a:r>
            <a:r>
              <a:rPr lang="uk-UA" dirty="0">
                <a:solidFill>
                  <a:schemeClr val="tx1"/>
                </a:solidFill>
                <a:latin typeface="Times New Roman" panose="02020603050405020304" pitchFamily="18" charset="0"/>
                <a:cs typeface="Times New Roman" panose="02020603050405020304" pitchFamily="18" charset="0"/>
              </a:rPr>
              <a:t>.</a:t>
            </a:r>
            <a:r>
              <a:rPr lang="cs-CZ" dirty="0">
                <a:solidFill>
                  <a:schemeClr val="tx1"/>
                </a:solidFill>
                <a:latin typeface="Times New Roman" panose="02020603050405020304" pitchFamily="18" charset="0"/>
                <a:cs typeface="Times New Roman" panose="02020603050405020304" pitchFamily="18" charset="0"/>
              </a:rPr>
              <a:t>“ </a:t>
            </a: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Křičel ukrajinsky uprostřed karelských borovic, jako by byl mezi svými. Kdo ho tam slyšel? Leda tak dispečer. Kdo mu rozuměl? Leda tak duchové.</a:t>
            </a:r>
            <a:r>
              <a:rPr lang="cs-CZ" dirty="0">
                <a:solidFill>
                  <a:schemeClr val="tx1"/>
                </a:solidFill>
                <a:latin typeface="Times New Roman" panose="02020603050405020304" pitchFamily="18" charset="0"/>
                <a:cs typeface="Times New Roman" panose="02020603050405020304" pitchFamily="18" charset="0"/>
              </a:rPr>
              <a:t>“ </a:t>
            </a:r>
          </a:p>
          <a:p>
            <a:endParaRPr lang="cs-CZ" b="1" dirty="0">
              <a:solidFill>
                <a:schemeClr val="tx1"/>
              </a:solidFill>
              <a:latin typeface="Times New Roman" panose="02020603050405020304" pitchFamily="18" charset="0"/>
              <a:cs typeface="Times New Roman" panose="02020603050405020304" pitchFamily="18" charset="0"/>
            </a:endParaRPr>
          </a:p>
        </p:txBody>
      </p:sp>
      <p:sp>
        <p:nvSpPr>
          <p:cNvPr id="4" name="Nadpis 1">
            <a:extLst>
              <a:ext uri="{FF2B5EF4-FFF2-40B4-BE49-F238E27FC236}">
                <a16:creationId xmlns:a16="http://schemas.microsoft.com/office/drawing/2014/main" id="{97051D7E-1A0F-7145-BA61-43606EF513C9}"/>
              </a:ext>
            </a:extLst>
          </p:cNvPr>
          <p:cNvSpPr>
            <a:spLocks noGrp="1"/>
          </p:cNvSpPr>
          <p:nvPr>
            <p:ph type="ctrTitle"/>
          </p:nvPr>
        </p:nvSpPr>
        <p:spPr>
          <a:xfrm>
            <a:off x="1765725" y="451104"/>
            <a:ext cx="9450143" cy="764041"/>
          </a:xfrm>
        </p:spPr>
        <p:txBody>
          <a:bodyPr>
            <a:noAutofit/>
          </a:bodyPr>
          <a:lstStyle/>
          <a:p>
            <a:r>
              <a:rPr lang="cs-CZ" sz="6600" dirty="0">
                <a:solidFill>
                  <a:schemeClr val="accent2">
                    <a:lumMod val="50000"/>
                  </a:schemeClr>
                </a:solidFill>
              </a:rPr>
              <a:t>otázka národní </a:t>
            </a:r>
            <a:r>
              <a:rPr lang="cs-CZ" sz="5400" dirty="0">
                <a:solidFill>
                  <a:schemeClr val="accent2">
                    <a:lumMod val="50000"/>
                  </a:schemeClr>
                </a:solidFill>
              </a:rPr>
              <a:t>identity</a:t>
            </a:r>
            <a:endParaRPr lang="cs-CZ" sz="6600" dirty="0">
              <a:solidFill>
                <a:schemeClr val="accent2">
                  <a:lumMod val="50000"/>
                </a:schemeClr>
              </a:solidFill>
            </a:endParaRPr>
          </a:p>
        </p:txBody>
      </p:sp>
    </p:spTree>
    <p:extLst>
      <p:ext uri="{BB962C8B-B14F-4D97-AF65-F5344CB8AC3E}">
        <p14:creationId xmlns:p14="http://schemas.microsoft.com/office/powerpoint/2010/main" val="3067393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C7CCA3-67D4-8B41-89EC-CE591AED4195}"/>
              </a:ext>
            </a:extLst>
          </p:cNvPr>
          <p:cNvSpPr>
            <a:spLocks noGrp="1"/>
          </p:cNvSpPr>
          <p:nvPr>
            <p:ph type="ctrTitle"/>
          </p:nvPr>
        </p:nvSpPr>
        <p:spPr>
          <a:xfrm>
            <a:off x="1551973" y="1097280"/>
            <a:ext cx="8679915" cy="739657"/>
          </a:xfrm>
        </p:spPr>
        <p:txBody>
          <a:bodyPr>
            <a:normAutofit fontScale="90000"/>
          </a:bodyPr>
          <a:lstStyle/>
          <a:p>
            <a:r>
              <a:rPr lang="cs-CZ" dirty="0">
                <a:solidFill>
                  <a:schemeClr val="tx1"/>
                </a:solidFill>
              </a:rPr>
              <a:t>město</a:t>
            </a:r>
          </a:p>
        </p:txBody>
      </p:sp>
      <p:sp>
        <p:nvSpPr>
          <p:cNvPr id="3" name="Podnadpis 2">
            <a:extLst>
              <a:ext uri="{FF2B5EF4-FFF2-40B4-BE49-F238E27FC236}">
                <a16:creationId xmlns:a16="http://schemas.microsoft.com/office/drawing/2014/main" id="{7FA403A1-E432-6444-954F-5B860868D3E6}"/>
              </a:ext>
            </a:extLst>
          </p:cNvPr>
          <p:cNvSpPr>
            <a:spLocks noGrp="1"/>
          </p:cNvSpPr>
          <p:nvPr>
            <p:ph type="subTitle" idx="1"/>
          </p:nvPr>
        </p:nvSpPr>
        <p:spPr>
          <a:xfrm>
            <a:off x="1670305" y="2028698"/>
            <a:ext cx="8778240" cy="3274822"/>
          </a:xfrm>
        </p:spPr>
        <p:txBody>
          <a:bodyPr>
            <a:normAutofit fontScale="62500" lnSpcReduction="20000"/>
          </a:bodyPr>
          <a:lstStyle/>
          <a:p>
            <a:r>
              <a:rPr lang="cs-CZ" dirty="0">
                <a:solidFill>
                  <a:schemeClr val="tx1"/>
                </a:solidFill>
                <a:latin typeface="Times New Roman" panose="02020603050405020304" pitchFamily="18" charset="0"/>
                <a:cs typeface="Times New Roman" panose="02020603050405020304" pitchFamily="18" charset="0"/>
              </a:rPr>
              <a:t>Lvov také byl sovětským městem, nehledě na bohatou evropskou minulost.</a:t>
            </a:r>
          </a:p>
          <a:p>
            <a:r>
              <a:rPr lang="cs-CZ" dirty="0">
                <a:solidFill>
                  <a:schemeClr val="tx1"/>
                </a:solidFill>
                <a:latin typeface="Times New Roman" panose="02020603050405020304" pitchFamily="18" charset="0"/>
                <a:cs typeface="Times New Roman" panose="02020603050405020304" pitchFamily="18" charset="0"/>
              </a:rPr>
              <a:t>Přestěhovalci ovlivňovali město stejně, jak i ono ovlivňovalo je.</a:t>
            </a:r>
          </a:p>
          <a:p>
            <a:endParaRPr lang="cs-CZ" dirty="0">
              <a:solidFill>
                <a:schemeClr val="tx1"/>
              </a:solidFill>
              <a:latin typeface="Times New Roman" panose="02020603050405020304" pitchFamily="18" charset="0"/>
              <a:cs typeface="Times New Roman" panose="02020603050405020304" pitchFamily="18" charset="0"/>
            </a:endParaRPr>
          </a:p>
          <a:p>
            <a:r>
              <a:rPr lang="cs-CZ" dirty="0">
                <a:solidFill>
                  <a:schemeClr val="tx1"/>
                </a:solidFill>
                <a:latin typeface="Times New Roman" panose="02020603050405020304" pitchFamily="18" charset="0"/>
                <a:cs typeface="Times New Roman" panose="02020603050405020304" pitchFamily="18" charset="0"/>
              </a:rPr>
              <a:t>„</a:t>
            </a:r>
            <a:r>
              <a:rPr lang="uk-UA" i="1" dirty="0">
                <a:solidFill>
                  <a:schemeClr val="tx1"/>
                </a:solidFill>
                <a:latin typeface="Times New Roman" panose="02020603050405020304" pitchFamily="18" charset="0"/>
                <a:cs typeface="Times New Roman" panose="02020603050405020304" pitchFamily="18" charset="0"/>
              </a:rPr>
              <a:t>Львів поки що не розуміє. В цій його наївній відвертості, де те, що зруйноване, так і виглядає зруйнованим, і зникла синагога виглядає лише зниклою синагогою, – місту ніхто не повірить. Ніхто не побачить його</a:t>
            </a:r>
            <a:r>
              <a:rPr lang="uk-UA" dirty="0">
                <a:solidFill>
                  <a:schemeClr val="tx1"/>
                </a:solidFill>
                <a:latin typeface="Times New Roman" panose="02020603050405020304" pitchFamily="18" charset="0"/>
                <a:cs typeface="Times New Roman" panose="02020603050405020304" pitchFamily="18" charset="0"/>
              </a:rPr>
              <a:t>.</a:t>
            </a:r>
            <a:r>
              <a:rPr lang="cs-CZ" dirty="0">
                <a:solidFill>
                  <a:schemeClr val="tx1"/>
                </a:solidFill>
                <a:latin typeface="Times New Roman" panose="02020603050405020304" pitchFamily="18" charset="0"/>
                <a:cs typeface="Times New Roman" panose="02020603050405020304" pitchFamily="18" charset="0"/>
              </a:rPr>
              <a:t>“</a:t>
            </a: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Lvov zatím nerozumí. V takové té své naivní upřímnosti, kde to, co je zničeno, stále vypadá zničeně, a zbouraná synagoga vypadá jenom jako zbouraná synagoga, nikdo městu neuvěří. Nikdo ho neuvidí.</a:t>
            </a:r>
            <a:r>
              <a:rPr lang="cs-CZ"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0769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71D563CF-FFC4-B649-BF84-E292D654D644}"/>
              </a:ext>
            </a:extLst>
          </p:cNvPr>
          <p:cNvSpPr>
            <a:spLocks noGrp="1"/>
          </p:cNvSpPr>
          <p:nvPr>
            <p:ph type="subTitle" idx="1"/>
          </p:nvPr>
        </p:nvSpPr>
        <p:spPr>
          <a:xfrm>
            <a:off x="1759286" y="1356862"/>
            <a:ext cx="8673427" cy="4389120"/>
          </a:xfrm>
        </p:spPr>
        <p:txBody>
          <a:bodyPr>
            <a:normAutofit fontScale="77500" lnSpcReduction="20000"/>
          </a:bodyPr>
          <a:lstStyle/>
          <a:p>
            <a:r>
              <a:rPr lang="cs-CZ" sz="2000" dirty="0">
                <a:solidFill>
                  <a:schemeClr val="tx1"/>
                </a:solidFill>
                <a:latin typeface="Times New Roman" panose="02020603050405020304" pitchFamily="18" charset="0"/>
                <a:cs typeface="Times New Roman" panose="02020603050405020304" pitchFamily="18" charset="0"/>
              </a:rPr>
              <a:t>„</a:t>
            </a:r>
            <a:r>
              <a:rPr lang="cs-CZ" sz="2000" i="1" dirty="0">
                <a:solidFill>
                  <a:schemeClr val="tx1"/>
                </a:solidFill>
                <a:latin typeface="Times New Roman" panose="02020603050405020304" pitchFamily="18" charset="0"/>
                <a:cs typeface="Times New Roman" panose="02020603050405020304" pitchFamily="18" charset="0"/>
              </a:rPr>
              <a:t>V románu je epizoda, kde dívka musí vyprávět o své rodině ve škole. Bere fotografii se svým dědečkem, který je v uniformě sovětské armády. Ale dospělí jí říkají, že to není to, na co se musí zaměřit a o čem musí mluvit. Vzniká určitá bílá skvrna. Protože, i když dokážeme odstranit sovětské symboly na stěnách stanice metra, není možné je vyškrtnout z rodinných fotografií. Musíme tedy chápat naši historii jiným způsobem.</a:t>
            </a:r>
            <a:r>
              <a:rPr lang="cs-CZ" sz="2000" dirty="0">
                <a:solidFill>
                  <a:schemeClr val="tx1"/>
                </a:solidFill>
                <a:latin typeface="Times New Roman" panose="02020603050405020304" pitchFamily="18" charset="0"/>
                <a:cs typeface="Times New Roman" panose="02020603050405020304" pitchFamily="18" charset="0"/>
              </a:rPr>
              <a:t>“ </a:t>
            </a:r>
          </a:p>
          <a:p>
            <a:r>
              <a:rPr lang="uk-UA" sz="2000" dirty="0">
                <a:solidFill>
                  <a:schemeClr val="tx1"/>
                </a:solidFill>
                <a:latin typeface="Times New Roman" panose="02020603050405020304" pitchFamily="18" charset="0"/>
                <a:cs typeface="Times New Roman" panose="02020603050405020304" pitchFamily="18" charset="0"/>
              </a:rPr>
              <a:t>***</a:t>
            </a:r>
            <a:endParaRPr lang="cs-CZ" sz="2000" dirty="0">
              <a:solidFill>
                <a:schemeClr val="tx1"/>
              </a:solidFill>
              <a:latin typeface="Times New Roman" panose="02020603050405020304" pitchFamily="18" charset="0"/>
              <a:cs typeface="Times New Roman" panose="02020603050405020304" pitchFamily="18" charset="0"/>
            </a:endParaRPr>
          </a:p>
          <a:p>
            <a:r>
              <a:rPr lang="cs-CZ" sz="2000" dirty="0">
                <a:solidFill>
                  <a:schemeClr val="tx1"/>
                </a:solidFill>
                <a:latin typeface="Times New Roman" panose="02020603050405020304" pitchFamily="18" charset="0"/>
                <a:cs typeface="Times New Roman" panose="02020603050405020304" pitchFamily="18" charset="0"/>
              </a:rPr>
              <a:t>„</a:t>
            </a:r>
            <a:r>
              <a:rPr lang="uk-UA" sz="2000" i="1" dirty="0">
                <a:solidFill>
                  <a:schemeClr val="tx1"/>
                </a:solidFill>
                <a:latin typeface="Times New Roman" panose="02020603050405020304" pitchFamily="18" charset="0"/>
                <a:cs typeface="Times New Roman" panose="02020603050405020304" pitchFamily="18" charset="0"/>
              </a:rPr>
              <a:t>Дім там, де тебе пам’ятають, – розпорошений, як уламки замерзлих річок над Землею. Я можу зараз сказати «моє місто», та це так само безглуздо, як сказати «моє повітря».</a:t>
            </a:r>
            <a:r>
              <a:rPr lang="cs-CZ" sz="2000" dirty="0">
                <a:solidFill>
                  <a:schemeClr val="tx1"/>
                </a:solidFill>
                <a:latin typeface="Times New Roman" panose="02020603050405020304" pitchFamily="18" charset="0"/>
                <a:cs typeface="Times New Roman" panose="02020603050405020304" pitchFamily="18" charset="0"/>
              </a:rPr>
              <a:t> […] </a:t>
            </a:r>
            <a:r>
              <a:rPr lang="uk-UA" sz="2000" i="1" dirty="0">
                <a:solidFill>
                  <a:schemeClr val="tx1"/>
                </a:solidFill>
                <a:latin typeface="Times New Roman" panose="02020603050405020304" pitchFamily="18" charset="0"/>
                <a:cs typeface="Times New Roman" panose="02020603050405020304" pitchFamily="18" charset="0"/>
              </a:rPr>
              <a:t>Дім наш, доки він в нас.</a:t>
            </a:r>
            <a:r>
              <a:rPr lang="cs-CZ" sz="2000" dirty="0">
                <a:solidFill>
                  <a:schemeClr val="tx1"/>
                </a:solidFill>
                <a:latin typeface="Times New Roman" panose="02020603050405020304" pitchFamily="18" charset="0"/>
                <a:cs typeface="Times New Roman" panose="02020603050405020304" pitchFamily="18" charset="0"/>
              </a:rPr>
              <a:t>“</a:t>
            </a:r>
          </a:p>
          <a:p>
            <a:r>
              <a:rPr lang="cs-CZ" sz="2000" dirty="0">
                <a:solidFill>
                  <a:schemeClr val="tx1"/>
                </a:solidFill>
                <a:latin typeface="Times New Roman" panose="02020603050405020304" pitchFamily="18" charset="0"/>
                <a:cs typeface="Times New Roman" panose="02020603050405020304" pitchFamily="18" charset="0"/>
              </a:rPr>
              <a:t>„</a:t>
            </a:r>
            <a:r>
              <a:rPr lang="cs-CZ" sz="2000" i="1" dirty="0">
                <a:solidFill>
                  <a:schemeClr val="tx1"/>
                </a:solidFill>
                <a:latin typeface="Times New Roman" panose="02020603050405020304" pitchFamily="18" charset="0"/>
                <a:cs typeface="Times New Roman" panose="02020603050405020304" pitchFamily="18" charset="0"/>
              </a:rPr>
              <a:t>Dům je tam, kde se na vás pamatuje. Rozptýlen jako trosky zamrzlých řek nad Zemí. Teď mohu říci „moje město“, ale je to stejně absurdní jako říkat „můj vzduch“. […] Dům je náš, dokud je v nás</a:t>
            </a:r>
            <a:r>
              <a:rPr lang="cs-CZ" sz="2000" dirty="0">
                <a:solidFill>
                  <a:schemeClr val="tx1"/>
                </a:solidFill>
                <a:latin typeface="Times New Roman" panose="02020603050405020304" pitchFamily="18" charset="0"/>
                <a:cs typeface="Times New Roman" panose="02020603050405020304" pitchFamily="18" charset="0"/>
              </a:rPr>
              <a:t>“. </a:t>
            </a:r>
            <a:endParaRPr lang="uk-UA" sz="2000" dirty="0">
              <a:solidFill>
                <a:schemeClr val="tx1"/>
              </a:solidFill>
              <a:latin typeface="Times New Roman" panose="02020603050405020304" pitchFamily="18" charset="0"/>
              <a:cs typeface="Times New Roman" panose="02020603050405020304" pitchFamily="18" charset="0"/>
            </a:endParaRPr>
          </a:p>
          <a:p>
            <a:endParaRPr lang="cs-CZ"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806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5D66B65-6C01-8048-B962-DB3F1D79F66C}"/>
              </a:ext>
            </a:extLst>
          </p:cNvPr>
          <p:cNvSpPr>
            <a:spLocks noGrp="1"/>
          </p:cNvSpPr>
          <p:nvPr>
            <p:ph type="ctrTitle"/>
          </p:nvPr>
        </p:nvSpPr>
        <p:spPr>
          <a:xfrm>
            <a:off x="5172074" y="286603"/>
            <a:ext cx="5983605" cy="1450757"/>
          </a:xfrm>
        </p:spPr>
        <p:txBody>
          <a:bodyPr vert="horz" lIns="91440" tIns="45720" rIns="91440" bIns="45720" rtlCol="0" anchor="b">
            <a:normAutofit/>
          </a:bodyPr>
          <a:lstStyle/>
          <a:p>
            <a:r>
              <a:rPr lang="en-US" sz="4800">
                <a:solidFill>
                  <a:schemeClr val="tx1">
                    <a:lumMod val="75000"/>
                    <a:lumOff val="25000"/>
                  </a:schemeClr>
                </a:solidFill>
              </a:rPr>
              <a:t>Jvan Kozlenko Tanger (2017)</a:t>
            </a:r>
          </a:p>
        </p:txBody>
      </p:sp>
      <p:pic>
        <p:nvPicPr>
          <p:cNvPr id="4" name="Zástupný symbol pro obsah 6" descr="Obsah obrázku muž, fotka, paluba, mladý&#10;&#10;Popis byl vytvořen automaticky">
            <a:extLst>
              <a:ext uri="{FF2B5EF4-FFF2-40B4-BE49-F238E27FC236}">
                <a16:creationId xmlns:a16="http://schemas.microsoft.com/office/drawing/2014/main" id="{B86ED90B-CD2D-5294-11BD-42A180360C9F}"/>
              </a:ext>
            </a:extLst>
          </p:cNvPr>
          <p:cNvPicPr>
            <a:picLocks noChangeAspect="1"/>
          </p:cNvPicPr>
          <p:nvPr/>
        </p:nvPicPr>
        <p:blipFill rotWithShape="1">
          <a:blip r:embed="rId2">
            <a:extLst>
              <a:ext uri="{28A0092B-C50C-407E-A947-70E740481C1C}">
                <a14:useLocalDpi xmlns:a14="http://schemas.microsoft.com/office/drawing/2010/main" val="0"/>
              </a:ext>
            </a:extLst>
          </a:blip>
          <a:srcRect l="7658" r="4002"/>
          <a:stretch/>
        </p:blipFill>
        <p:spPr>
          <a:xfrm>
            <a:off x="20" y="10"/>
            <a:ext cx="4580077" cy="6400784"/>
          </a:xfrm>
          <a:prstGeom prst="rect">
            <a:avLst/>
          </a:prstGeom>
        </p:spPr>
      </p:pic>
      <p:cxnSp>
        <p:nvCxnSpPr>
          <p:cNvPr id="15"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Podnadpis 2">
            <a:extLst>
              <a:ext uri="{FF2B5EF4-FFF2-40B4-BE49-F238E27FC236}">
                <a16:creationId xmlns:a16="http://schemas.microsoft.com/office/drawing/2014/main" id="{05E10659-D24D-3B4A-A934-B563155409C9}"/>
              </a:ext>
            </a:extLst>
          </p:cNvPr>
          <p:cNvSpPr>
            <a:spLocks noGrp="1"/>
          </p:cNvSpPr>
          <p:nvPr>
            <p:ph type="subTitle" idx="1"/>
          </p:nvPr>
        </p:nvSpPr>
        <p:spPr>
          <a:xfrm>
            <a:off x="5172074" y="2108201"/>
            <a:ext cx="5983606" cy="3760891"/>
          </a:xfrm>
        </p:spPr>
        <p:txBody>
          <a:bodyPr vert="horz" lIns="0" tIns="45720" rIns="0" bIns="45720" rtlCol="0">
            <a:normAutofit/>
          </a:bodyPr>
          <a:lstStyle/>
          <a:p>
            <a:pPr>
              <a:lnSpc>
                <a:spcPct val="90000"/>
              </a:lnSpc>
            </a:pPr>
            <a:r>
              <a:rPr lang="en-US" sz="1300">
                <a:solidFill>
                  <a:schemeClr val="tx1">
                    <a:lumMod val="75000"/>
                    <a:lumOff val="25000"/>
                  </a:schemeClr>
                </a:solidFill>
              </a:rPr>
              <a:t>„</a:t>
            </a:r>
            <a:r>
              <a:rPr lang="en-US" sz="1300" i="1">
                <a:solidFill>
                  <a:schemeClr val="tx1">
                    <a:lumMod val="75000"/>
                    <a:lumOff val="25000"/>
                  </a:schemeClr>
                </a:solidFill>
              </a:rPr>
              <a:t>Молдавани, турки, греки, євреї і росіяни пили разом і розмовляли кожен зі своїм акцентом на якомусь малозрозумілому, але досить мелодійному арґо.</a:t>
            </a:r>
            <a:r>
              <a:rPr lang="en-US" sz="1300">
                <a:solidFill>
                  <a:schemeClr val="tx1">
                    <a:lumMod val="75000"/>
                    <a:lumOff val="25000"/>
                  </a:schemeClr>
                </a:solidFill>
              </a:rPr>
              <a:t>“ </a:t>
            </a:r>
          </a:p>
          <a:p>
            <a:pPr>
              <a:lnSpc>
                <a:spcPct val="90000"/>
              </a:lnSpc>
            </a:pPr>
            <a:r>
              <a:rPr lang="en-US" sz="1300">
                <a:solidFill>
                  <a:schemeClr val="tx1">
                    <a:lumMod val="75000"/>
                    <a:lumOff val="25000"/>
                  </a:schemeClr>
                </a:solidFill>
              </a:rPr>
              <a:t>„</a:t>
            </a:r>
            <a:r>
              <a:rPr lang="en-US" sz="1300" i="1">
                <a:solidFill>
                  <a:schemeClr val="tx1">
                    <a:lumMod val="75000"/>
                    <a:lumOff val="25000"/>
                  </a:schemeClr>
                </a:solidFill>
              </a:rPr>
              <a:t>Moldavané, Turci, Řekové, Židé a Rusové spolu pili a každý mluvil s osobitým přízvukem, používali jakýsi málo srozumitelný, ale docela libozvučný argot.</a:t>
            </a:r>
            <a:r>
              <a:rPr lang="en-US" sz="1300">
                <a:solidFill>
                  <a:schemeClr val="tx1">
                    <a:lumMod val="75000"/>
                    <a:lumOff val="25000"/>
                  </a:schemeClr>
                </a:solidFill>
              </a:rPr>
              <a:t>“. </a:t>
            </a:r>
          </a:p>
          <a:p>
            <a:pPr>
              <a:lnSpc>
                <a:spcPct val="90000"/>
              </a:lnSpc>
            </a:pPr>
            <a:endParaRPr lang="en-US" sz="1300">
              <a:solidFill>
                <a:schemeClr val="tx1">
                  <a:lumMod val="75000"/>
                  <a:lumOff val="25000"/>
                </a:schemeClr>
              </a:solidFill>
            </a:endParaRPr>
          </a:p>
          <a:p>
            <a:pPr>
              <a:lnSpc>
                <a:spcPct val="90000"/>
              </a:lnSpc>
            </a:pPr>
            <a:r>
              <a:rPr lang="en-US" sz="1300">
                <a:solidFill>
                  <a:schemeClr val="tx1">
                    <a:lumMod val="75000"/>
                    <a:lumOff val="25000"/>
                  </a:schemeClr>
                </a:solidFill>
              </a:rPr>
              <a:t>Mladá generace - postavy se potkávají s nejednoznačností historických faktů, která vzbuzuje stále více otázek:</a:t>
            </a:r>
          </a:p>
          <a:p>
            <a:pPr>
              <a:lnSpc>
                <a:spcPct val="90000"/>
              </a:lnSpc>
            </a:pPr>
            <a:r>
              <a:rPr lang="en-US" sz="1300">
                <a:solidFill>
                  <a:schemeClr val="tx1">
                    <a:lumMod val="75000"/>
                    <a:lumOff val="25000"/>
                  </a:schemeClr>
                </a:solidFill>
              </a:rPr>
              <a:t>„[…] </a:t>
            </a:r>
            <a:r>
              <a:rPr lang="en-US" sz="1300" i="1">
                <a:solidFill>
                  <a:schemeClr val="tx1">
                    <a:lumMod val="75000"/>
                    <a:lumOff val="25000"/>
                  </a:schemeClr>
                </a:solidFill>
              </a:rPr>
              <a:t>як бути з тим же Григор’євим? Герой чи паскуда? Рятівник чи зрадник? Надто багато питань.</a:t>
            </a:r>
            <a:r>
              <a:rPr lang="en-US" sz="1300">
                <a:solidFill>
                  <a:schemeClr val="tx1">
                    <a:lumMod val="75000"/>
                    <a:lumOff val="25000"/>
                  </a:schemeClr>
                </a:solidFill>
              </a:rPr>
              <a:t>“ </a:t>
            </a:r>
          </a:p>
          <a:p>
            <a:pPr>
              <a:lnSpc>
                <a:spcPct val="90000"/>
              </a:lnSpc>
            </a:pPr>
            <a:r>
              <a:rPr lang="en-US" sz="1300">
                <a:solidFill>
                  <a:schemeClr val="tx1">
                    <a:lumMod val="75000"/>
                    <a:lumOff val="25000"/>
                  </a:schemeClr>
                </a:solidFill>
              </a:rPr>
              <a:t>„[…] </a:t>
            </a:r>
            <a:r>
              <a:rPr lang="en-US" sz="1300" i="1">
                <a:solidFill>
                  <a:schemeClr val="tx1">
                    <a:lumMod val="75000"/>
                    <a:lumOff val="25000"/>
                  </a:schemeClr>
                </a:solidFill>
              </a:rPr>
              <a:t>jak být třeba s Grigorjevem? Je to hrdina nebo parchant? Spasitel nebo zrádce? To je příliš mnoho otázek.“</a:t>
            </a:r>
            <a:endParaRPr lang="en-US" sz="1300">
              <a:solidFill>
                <a:schemeClr val="tx1">
                  <a:lumMod val="75000"/>
                  <a:lumOff val="25000"/>
                </a:schemeClr>
              </a:solidFill>
            </a:endParaRPr>
          </a:p>
        </p:txBody>
      </p:sp>
      <p:sp>
        <p:nvSpPr>
          <p:cNvPr id="17" name="Rectangle 16">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54493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F4791D-FFFE-6244-A1A0-A774F3137A67}"/>
              </a:ext>
            </a:extLst>
          </p:cNvPr>
          <p:cNvSpPr>
            <a:spLocks noGrp="1"/>
          </p:cNvSpPr>
          <p:nvPr>
            <p:ph type="ctrTitle"/>
          </p:nvPr>
        </p:nvSpPr>
        <p:spPr>
          <a:xfrm>
            <a:off x="1564165" y="560832"/>
            <a:ext cx="8679915" cy="720598"/>
          </a:xfrm>
        </p:spPr>
        <p:txBody>
          <a:bodyPr>
            <a:normAutofit fontScale="90000"/>
          </a:bodyPr>
          <a:lstStyle/>
          <a:p>
            <a:r>
              <a:rPr lang="cs-CZ" dirty="0">
                <a:solidFill>
                  <a:schemeClr val="tx1"/>
                </a:solidFill>
              </a:rPr>
              <a:t>nejistota</a:t>
            </a:r>
          </a:p>
        </p:txBody>
      </p:sp>
      <p:sp>
        <p:nvSpPr>
          <p:cNvPr id="3" name="Podnadpis 2">
            <a:extLst>
              <a:ext uri="{FF2B5EF4-FFF2-40B4-BE49-F238E27FC236}">
                <a16:creationId xmlns:a16="http://schemas.microsoft.com/office/drawing/2014/main" id="{8448F2DB-8BF4-224B-B57C-CF4F29CD8C4F}"/>
              </a:ext>
            </a:extLst>
          </p:cNvPr>
          <p:cNvSpPr>
            <a:spLocks noGrp="1"/>
          </p:cNvSpPr>
          <p:nvPr>
            <p:ph type="subTitle" idx="1"/>
          </p:nvPr>
        </p:nvSpPr>
        <p:spPr>
          <a:xfrm>
            <a:off x="1668189" y="1525270"/>
            <a:ext cx="8673427" cy="4022090"/>
          </a:xfrm>
        </p:spPr>
        <p:txBody>
          <a:bodyPr>
            <a:normAutofit fontScale="62500" lnSpcReduction="20000"/>
          </a:bodyPr>
          <a:lstStyle/>
          <a:p>
            <a:r>
              <a:rPr lang="cs-CZ" dirty="0">
                <a:solidFill>
                  <a:schemeClr val="tx1"/>
                </a:solidFill>
                <a:latin typeface="Times New Roman" panose="02020603050405020304" pitchFamily="18" charset="0"/>
                <a:cs typeface="Times New Roman" panose="02020603050405020304" pitchFamily="18" charset="0"/>
              </a:rPr>
              <a:t>„[</a:t>
            </a:r>
            <a:r>
              <a:rPr lang="uk-UA" dirty="0">
                <a:solidFill>
                  <a:schemeClr val="tx1"/>
                </a:solidFill>
                <a:latin typeface="Times New Roman" panose="02020603050405020304" pitchFamily="18" charset="0"/>
                <a:cs typeface="Times New Roman" panose="02020603050405020304" pitchFamily="18" charset="0"/>
              </a:rPr>
              <a:t>…</a:t>
            </a:r>
            <a:r>
              <a:rPr lang="cs-CZ" dirty="0">
                <a:solidFill>
                  <a:schemeClr val="tx1"/>
                </a:solidFill>
                <a:latin typeface="Times New Roman" panose="02020603050405020304" pitchFamily="18" charset="0"/>
                <a:cs typeface="Times New Roman" panose="02020603050405020304" pitchFamily="18" charset="0"/>
              </a:rPr>
              <a:t>] </a:t>
            </a:r>
            <a:r>
              <a:rPr lang="uk-UA" i="1" dirty="0">
                <a:solidFill>
                  <a:schemeClr val="tx1"/>
                </a:solidFill>
                <a:latin typeface="Times New Roman" panose="02020603050405020304" pitchFamily="18" charset="0"/>
                <a:cs typeface="Times New Roman" panose="02020603050405020304" pitchFamily="18" charset="0"/>
              </a:rPr>
              <a:t>наше покоління було занурене в </a:t>
            </a:r>
            <a:r>
              <a:rPr lang="uk-UA" i="1" dirty="0" err="1">
                <a:solidFill>
                  <a:schemeClr val="tx1"/>
                </a:solidFill>
                <a:latin typeface="Times New Roman" panose="02020603050405020304" pitchFamily="18" charset="0"/>
                <a:cs typeface="Times New Roman" panose="02020603050405020304" pitchFamily="18" charset="0"/>
              </a:rPr>
              <a:t>езотерику</a:t>
            </a:r>
            <a:r>
              <a:rPr lang="uk-UA" i="1" dirty="0">
                <a:solidFill>
                  <a:schemeClr val="tx1"/>
                </a:solidFill>
                <a:latin typeface="Times New Roman" panose="02020603050405020304" pitchFamily="18" charset="0"/>
                <a:cs typeface="Times New Roman" panose="02020603050405020304" pitchFamily="18" charset="0"/>
              </a:rPr>
              <a:t>. Безпросвітність, розгубленість і страх перед майбутнім, криза світогляду, параліч волі та ініціативи як наслідок </a:t>
            </a:r>
            <a:r>
              <a:rPr lang="uk-UA" i="1" dirty="0" err="1">
                <a:solidFill>
                  <a:schemeClr val="tx1"/>
                </a:solidFill>
                <a:latin typeface="Times New Roman" panose="02020603050405020304" pitchFamily="18" charset="0"/>
                <a:cs typeface="Times New Roman" panose="02020603050405020304" pitchFamily="18" charset="0"/>
              </a:rPr>
              <a:t>післярадянського</a:t>
            </a:r>
            <a:r>
              <a:rPr lang="uk-UA" i="1" dirty="0">
                <a:solidFill>
                  <a:schemeClr val="tx1"/>
                </a:solidFill>
                <a:latin typeface="Times New Roman" panose="02020603050405020304" pitchFamily="18" charset="0"/>
                <a:cs typeface="Times New Roman" panose="02020603050405020304" pitchFamily="18" charset="0"/>
              </a:rPr>
              <a:t> виховання…</a:t>
            </a:r>
            <a:r>
              <a:rPr lang="cs-CZ" dirty="0">
                <a:solidFill>
                  <a:schemeClr val="tx1"/>
                </a:solidFill>
                <a:latin typeface="Times New Roman" panose="02020603050405020304" pitchFamily="18" charset="0"/>
                <a:cs typeface="Times New Roman" panose="02020603050405020304" pitchFamily="18" charset="0"/>
              </a:rPr>
              <a:t>“</a:t>
            </a:r>
          </a:p>
          <a:p>
            <a:r>
              <a:rPr lang="cs-CZ" dirty="0">
                <a:solidFill>
                  <a:schemeClr val="tx1"/>
                </a:solidFill>
                <a:latin typeface="Times New Roman" panose="02020603050405020304" pitchFamily="18" charset="0"/>
                <a:cs typeface="Times New Roman" panose="02020603050405020304" pitchFamily="18" charset="0"/>
              </a:rPr>
              <a:t>„</a:t>
            </a:r>
            <a:r>
              <a:rPr lang="pl-PL" dirty="0">
                <a:solidFill>
                  <a:schemeClr val="tx1"/>
                </a:solidFill>
                <a:latin typeface="Times New Roman" panose="02020603050405020304" pitchFamily="18" charset="0"/>
                <a:cs typeface="Times New Roman" panose="02020603050405020304" pitchFamily="18" charset="0"/>
              </a:rPr>
              <a:t>[</a:t>
            </a:r>
            <a:r>
              <a:rPr lang="cs-CZ" dirty="0">
                <a:solidFill>
                  <a:schemeClr val="tx1"/>
                </a:solidFill>
                <a:latin typeface="Times New Roman" panose="02020603050405020304" pitchFamily="18" charset="0"/>
                <a:cs typeface="Times New Roman" panose="02020603050405020304" pitchFamily="18" charset="0"/>
              </a:rPr>
              <a:t>…</a:t>
            </a:r>
            <a:r>
              <a:rPr lang="pl-PL" dirty="0">
                <a:solidFill>
                  <a:schemeClr val="tx1"/>
                </a:solidFill>
                <a:latin typeface="Times New Roman" panose="02020603050405020304" pitchFamily="18" charset="0"/>
                <a:cs typeface="Times New Roman" panose="02020603050405020304" pitchFamily="18" charset="0"/>
              </a:rPr>
              <a:t>] </a:t>
            </a:r>
            <a:r>
              <a:rPr lang="cs-CZ" i="1" dirty="0">
                <a:solidFill>
                  <a:schemeClr val="tx1"/>
                </a:solidFill>
                <a:latin typeface="Times New Roman" panose="02020603050405020304" pitchFamily="18" charset="0"/>
                <a:cs typeface="Times New Roman" panose="02020603050405020304" pitchFamily="18" charset="0"/>
              </a:rPr>
              <a:t>naše generace byla ponořena do esoteriky. Nevědomost, zmatek a strach z budoucnosti, krize náhledu na svět, ochromení vůle a iniciativy v důsledku postsovětské výchovy…</a:t>
            </a:r>
            <a:r>
              <a:rPr lang="cs-CZ" dirty="0">
                <a:solidFill>
                  <a:schemeClr val="tx1"/>
                </a:solidFill>
                <a:latin typeface="Times New Roman" panose="02020603050405020304" pitchFamily="18" charset="0"/>
                <a:cs typeface="Times New Roman" panose="02020603050405020304" pitchFamily="18" charset="0"/>
              </a:rPr>
              <a:t>“. </a:t>
            </a:r>
          </a:p>
          <a:p>
            <a:r>
              <a:rPr lang="uk-UA" dirty="0">
                <a:solidFill>
                  <a:schemeClr val="tx1"/>
                </a:solidFill>
                <a:latin typeface="Times New Roman" panose="02020603050405020304" pitchFamily="18" charset="0"/>
                <a:cs typeface="Times New Roman" panose="02020603050405020304" pitchFamily="18" charset="0"/>
              </a:rPr>
              <a:t>***</a:t>
            </a:r>
          </a:p>
          <a:p>
            <a:r>
              <a:rPr lang="cs-CZ" dirty="0">
                <a:solidFill>
                  <a:schemeClr val="tx1"/>
                </a:solidFill>
                <a:latin typeface="Times New Roman" panose="02020603050405020304" pitchFamily="18" charset="0"/>
                <a:cs typeface="Times New Roman" panose="02020603050405020304" pitchFamily="18" charset="0"/>
              </a:rPr>
              <a:t> „</a:t>
            </a:r>
            <a:r>
              <a:rPr lang="uk-UA" i="1" dirty="0">
                <a:solidFill>
                  <a:schemeClr val="tx1"/>
                </a:solidFill>
                <a:latin typeface="Times New Roman" panose="02020603050405020304" pitchFamily="18" charset="0"/>
                <a:cs typeface="Times New Roman" panose="02020603050405020304" pitchFamily="18" charset="0"/>
              </a:rPr>
              <a:t>Для нової нації має існувати лише затяжне минуле та запаморочливе майбутнє, якого, втім, вона, найпевніше, ніколи не побачить. Адже нормальне теперішнє – розкіш помираючих культур.</a:t>
            </a:r>
            <a:r>
              <a:rPr lang="cs-CZ" dirty="0">
                <a:solidFill>
                  <a:schemeClr val="tx1"/>
                </a:solidFill>
                <a:latin typeface="Times New Roman" panose="02020603050405020304" pitchFamily="18" charset="0"/>
                <a:cs typeface="Times New Roman" panose="02020603050405020304" pitchFamily="18" charset="0"/>
              </a:rPr>
              <a:t>“ </a:t>
            </a:r>
          </a:p>
          <a:p>
            <a:r>
              <a:rPr lang="cs-CZ" dirty="0">
                <a:solidFill>
                  <a:schemeClr val="tx1"/>
                </a:solidFill>
                <a:latin typeface="Times New Roman" panose="02020603050405020304" pitchFamily="18" charset="0"/>
                <a:cs typeface="Times New Roman" panose="02020603050405020304" pitchFamily="18" charset="0"/>
              </a:rPr>
              <a:t>„</a:t>
            </a:r>
            <a:r>
              <a:rPr lang="cs-CZ" i="1" dirty="0">
                <a:solidFill>
                  <a:schemeClr val="tx1"/>
                </a:solidFill>
                <a:latin typeface="Times New Roman" panose="02020603050405020304" pitchFamily="18" charset="0"/>
                <a:cs typeface="Times New Roman" panose="02020603050405020304" pitchFamily="18" charset="0"/>
              </a:rPr>
              <a:t>Pro novou národnost musí existovat jen zdlouhavá minulost a závratná budoucnost, kterou však pravděpodobně nikdy neuvidí. Vždyť normální přítomnost je koneckonců honosnost umírajících kultur.</a:t>
            </a:r>
            <a:r>
              <a:rPr lang="cs-CZ" dirty="0">
                <a:solidFill>
                  <a:schemeClr val="tx1"/>
                </a:solidFill>
                <a:latin typeface="Times New Roman" panose="02020603050405020304" pitchFamily="18" charset="0"/>
                <a:cs typeface="Times New Roman" panose="02020603050405020304" pitchFamily="18" charset="0"/>
              </a:rPr>
              <a:t>“. </a:t>
            </a:r>
          </a:p>
          <a:p>
            <a:endParaRPr lang="cs-CZ"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324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6A3E74-6027-3645-AB65-920AB12E735F}"/>
              </a:ext>
            </a:extLst>
          </p:cNvPr>
          <p:cNvSpPr>
            <a:spLocks noGrp="1"/>
          </p:cNvSpPr>
          <p:nvPr>
            <p:ph type="ctrTitle"/>
          </p:nvPr>
        </p:nvSpPr>
        <p:spPr>
          <a:xfrm>
            <a:off x="1600741" y="1133856"/>
            <a:ext cx="8679915" cy="760055"/>
          </a:xfrm>
        </p:spPr>
        <p:txBody>
          <a:bodyPr>
            <a:normAutofit fontScale="90000"/>
          </a:bodyPr>
          <a:lstStyle/>
          <a:p>
            <a:r>
              <a:rPr lang="cs-CZ" dirty="0">
                <a:solidFill>
                  <a:schemeClr val="bg1"/>
                </a:solidFill>
              </a:rPr>
              <a:t>závěrem</a:t>
            </a:r>
          </a:p>
        </p:txBody>
      </p:sp>
      <p:sp>
        <p:nvSpPr>
          <p:cNvPr id="3" name="Podnadpis 2">
            <a:extLst>
              <a:ext uri="{FF2B5EF4-FFF2-40B4-BE49-F238E27FC236}">
                <a16:creationId xmlns:a16="http://schemas.microsoft.com/office/drawing/2014/main" id="{CCCB160A-5936-B04C-A48B-5E377CC622CB}"/>
              </a:ext>
            </a:extLst>
          </p:cNvPr>
          <p:cNvSpPr>
            <a:spLocks noGrp="1"/>
          </p:cNvSpPr>
          <p:nvPr>
            <p:ph type="subTitle" idx="1"/>
          </p:nvPr>
        </p:nvSpPr>
        <p:spPr>
          <a:xfrm>
            <a:off x="1600740" y="958383"/>
            <a:ext cx="8679915" cy="3486912"/>
          </a:xfrm>
        </p:spPr>
        <p:txBody>
          <a:bodyPr>
            <a:normAutofit fontScale="62500" lnSpcReduction="20000"/>
          </a:bodyPr>
          <a:lstStyle/>
          <a:p>
            <a:r>
              <a:rPr lang="cs-CZ" dirty="0">
                <a:solidFill>
                  <a:schemeClr val="tx1"/>
                </a:solidFill>
                <a:latin typeface="Times New Roman" panose="02020603050405020304" pitchFamily="18" charset="0"/>
                <a:cs typeface="Times New Roman" panose="02020603050405020304" pitchFamily="18" charset="0"/>
              </a:rPr>
              <a:t>V románech </a:t>
            </a:r>
            <a:r>
              <a:rPr lang="cs-CZ" i="1" dirty="0">
                <a:solidFill>
                  <a:schemeClr val="tx1"/>
                </a:solidFill>
                <a:latin typeface="Times New Roman" panose="02020603050405020304" pitchFamily="18" charset="0"/>
                <a:cs typeface="Times New Roman" panose="02020603050405020304" pitchFamily="18" charset="0"/>
              </a:rPr>
              <a:t>Dům pro Doma</a:t>
            </a:r>
            <a:r>
              <a:rPr lang="cs-CZ" dirty="0">
                <a:solidFill>
                  <a:schemeClr val="tx1"/>
                </a:solidFill>
                <a:latin typeface="Times New Roman" panose="02020603050405020304" pitchFamily="18" charset="0"/>
                <a:cs typeface="Times New Roman" panose="02020603050405020304" pitchFamily="18" charset="0"/>
              </a:rPr>
              <a:t> a </a:t>
            </a:r>
            <a:r>
              <a:rPr lang="cs-CZ" i="1" dirty="0" err="1">
                <a:solidFill>
                  <a:schemeClr val="tx1"/>
                </a:solidFill>
                <a:latin typeface="Times New Roman" panose="02020603050405020304" pitchFamily="18" charset="0"/>
                <a:cs typeface="Times New Roman" panose="02020603050405020304" pitchFamily="18" charset="0"/>
              </a:rPr>
              <a:t>Tanger</a:t>
            </a:r>
            <a:r>
              <a:rPr lang="cs-CZ" dirty="0">
                <a:solidFill>
                  <a:schemeClr val="tx1"/>
                </a:solidFill>
                <a:latin typeface="Times New Roman" panose="02020603050405020304" pitchFamily="18" charset="0"/>
                <a:cs typeface="Times New Roman" panose="02020603050405020304" pitchFamily="18" charset="0"/>
              </a:rPr>
              <a:t> je patrné formování představitele dnešní Ukrajiny, ovlivněného nejen historickými a politickými událostmi, ale i oboustranně vzájemným působením měst a jejich obyvatel. Právě minulost by měla pro dnešní generaci být odrazovým bodem v hledání sebe sama. Na ni bychom však měli nahlížet s opatrností, bez nerozvážného odsuzování, které je příznačné současné době. </a:t>
            </a:r>
          </a:p>
          <a:p>
            <a:r>
              <a:rPr lang="cs-CZ" dirty="0">
                <a:solidFill>
                  <a:schemeClr val="tx1"/>
                </a:solidFill>
                <a:latin typeface="Times New Roman" panose="02020603050405020304" pitchFamily="18" charset="0"/>
                <a:cs typeface="Times New Roman" panose="02020603050405020304" pitchFamily="18" charset="0"/>
              </a:rPr>
              <a:t>V obou případech se jedná o příběhy dvou rozmanitých měst západní a jižní Ukrajiny, dvou odlišných, ale i v něčem si tak blízkých světů. Autoři těchto děl mapují pro čtenáře mozaiku ukrajinské identity, která se na přelomu staletí namáhavě formovala. A tudíž oba spisovatelé svými postavami odráží povědomí, nervozitu a neklid své generace v nejistém období konce 20. a začátku 21. století.</a:t>
            </a:r>
          </a:p>
          <a:p>
            <a:endParaRPr lang="cs-CZ" dirty="0">
              <a:solidFill>
                <a:schemeClr val="tx1"/>
              </a:solidFill>
              <a:latin typeface="Times New Roman" panose="02020603050405020304" pitchFamily="18" charset="0"/>
              <a:cs typeface="Times New Roman" panose="02020603050405020304" pitchFamily="18" charset="0"/>
            </a:endParaRPr>
          </a:p>
          <a:p>
            <a:endParaRPr lang="cs-CZ"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739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A2CB34-8A7B-F651-772F-1CE673460875}"/>
              </a:ext>
            </a:extLst>
          </p:cNvPr>
          <p:cNvSpPr>
            <a:spLocks noGrp="1"/>
          </p:cNvSpPr>
          <p:nvPr>
            <p:ph type="title"/>
          </p:nvPr>
        </p:nvSpPr>
        <p:spPr/>
        <p:txBody>
          <a:bodyPr>
            <a:normAutofit/>
          </a:bodyPr>
          <a:lstStyle/>
          <a:p>
            <a:pPr algn="ctr"/>
            <a:r>
              <a:rPr lang="uk-UA" sz="3200" dirty="0">
                <a:solidFill>
                  <a:srgbClr val="202122"/>
                </a:solidFill>
                <a:effectLst/>
                <a:latin typeface="Georgia" panose="02040502050405020303" pitchFamily="18" charset="0"/>
                <a:ea typeface="Times New Roman" panose="02020603050405020304" pitchFamily="18" charset="0"/>
                <a:cs typeface="Arial" panose="020B0604020202020204" pitchFamily="34" charset="0"/>
              </a:rPr>
              <a:t>Український постмодернізм мав декілька </a:t>
            </a:r>
            <a:r>
              <a:rPr lang="uk-UA" sz="3200" dirty="0" err="1">
                <a:solidFill>
                  <a:srgbClr val="202122"/>
                </a:solidFill>
                <a:effectLst/>
                <a:latin typeface="Georgia" panose="02040502050405020303" pitchFamily="18" charset="0"/>
                <a:ea typeface="Times New Roman" panose="02020603050405020304" pitchFamily="18" charset="0"/>
                <a:cs typeface="Arial" panose="020B0604020202020204" pitchFamily="34" charset="0"/>
              </a:rPr>
              <a:t>відгалужень</a:t>
            </a:r>
            <a:r>
              <a:rPr lang="uk-UA" sz="3200" dirty="0">
                <a:solidFill>
                  <a:srgbClr val="202122"/>
                </a:solidFill>
                <a:effectLst/>
                <a:latin typeface="Georgia" panose="02040502050405020303" pitchFamily="18" charset="0"/>
                <a:ea typeface="Times New Roman" panose="02020603050405020304" pitchFamily="18" charset="0"/>
                <a:cs typeface="Arial" panose="020B0604020202020204" pitchFamily="34" charset="0"/>
              </a:rPr>
              <a:t>:</a:t>
            </a:r>
            <a:endParaRPr lang="uk-UA" sz="6600" dirty="0"/>
          </a:p>
        </p:txBody>
      </p:sp>
      <p:sp>
        <p:nvSpPr>
          <p:cNvPr id="3" name="Zástupný obsah 2">
            <a:extLst>
              <a:ext uri="{FF2B5EF4-FFF2-40B4-BE49-F238E27FC236}">
                <a16:creationId xmlns:a16="http://schemas.microsoft.com/office/drawing/2014/main" id="{9901D503-8CA7-F74B-53AC-3B8C9084389A}"/>
              </a:ext>
            </a:extLst>
          </p:cNvPr>
          <p:cNvSpPr>
            <a:spLocks noGrp="1"/>
          </p:cNvSpPr>
          <p:nvPr>
            <p:ph idx="1"/>
          </p:nvPr>
        </p:nvSpPr>
        <p:spPr/>
        <p:txBody>
          <a:bodyPr>
            <a:normAutofit fontScale="85000" lnSpcReduction="20000"/>
          </a:bodyPr>
          <a:lstStyle/>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ґротескний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2" tooltip="Володимир Діброва">
                  <a:extLst>
                    <a:ext uri="{A12FA001-AC4F-418D-AE19-62706E023703}">
                      <ahyp:hlinkClr xmlns:ahyp="http://schemas.microsoft.com/office/drawing/2018/hyperlinkcolor" val="tx"/>
                    </a:ext>
                  </a:extLst>
                </a:hlinkClick>
              </a:rPr>
              <a:t>Володимир Діброва</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3" tooltip="Лесь Подерв'янський">
                  <a:extLst>
                    <a:ext uri="{A12FA001-AC4F-418D-AE19-62706E023703}">
                      <ahyp:hlinkClr xmlns:ahyp="http://schemas.microsoft.com/office/drawing/2018/hyperlinkcolor" val="tx"/>
                    </a:ext>
                  </a:extLst>
                </a:hlinkClick>
              </a:rPr>
              <a:t>Лесь Подерв'янський</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4" tooltip="Богдан Жолдак">
                  <a:extLst>
                    <a:ext uri="{A12FA001-AC4F-418D-AE19-62706E023703}">
                      <ahyp:hlinkClr xmlns:ahyp="http://schemas.microsoft.com/office/drawing/2018/hyperlinkcolor" val="tx"/>
                    </a:ext>
                  </a:extLst>
                </a:hlinkClick>
              </a:rPr>
              <a:t>Богдан Жолдак</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карнавальний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5" tooltip="Бу-Ба-Бу">
                  <a:extLst>
                    <a:ext uri="{A12FA001-AC4F-418D-AE19-62706E023703}">
                      <ahyp:hlinkClr xmlns:ahyp="http://schemas.microsoft.com/office/drawing/2018/hyperlinkcolor" val="tx"/>
                    </a:ext>
                  </a:extLst>
                </a:hlinkClick>
              </a:rPr>
              <a:t>Бу-Ба-Бу</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апокаліптичний (Юрій Іздрик,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6" tooltip="Тарас Прохасько">
                  <a:extLst>
                    <a:ext uri="{A12FA001-AC4F-418D-AE19-62706E023703}">
                      <ahyp:hlinkClr xmlns:ahyp="http://schemas.microsoft.com/office/drawing/2018/hyperlinkcolor" val="tx"/>
                    </a:ext>
                  </a:extLst>
                </a:hlinkClick>
              </a:rPr>
              <a:t>Тарас Прохасько</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7" tooltip="Євген Пашковський">
                  <a:extLst>
                    <a:ext uri="{A12FA001-AC4F-418D-AE19-62706E023703}">
                      <ahyp:hlinkClr xmlns:ahyp="http://schemas.microsoft.com/office/drawing/2018/hyperlinkcolor" val="tx"/>
                    </a:ext>
                  </a:extLst>
                </a:hlinkClick>
              </a:rPr>
              <a:t>Євген Пашковський</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latin typeface="Arial" panose="020B0604020202020204" pitchFamily="34" charset="0"/>
                <a:ea typeface="Times New Roman" panose="02020603050405020304" pitchFamily="18" charset="0"/>
                <a:cs typeface="Times New Roman" panose="02020603050405020304" pitchFamily="18" charset="0"/>
              </a:rPr>
              <a:t>п</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оп</a:t>
            </a:r>
            <a:r>
              <a:rPr lang="cs-CZ" sz="1800" dirty="0">
                <a:effectLst/>
                <a:latin typeface="Arial" panose="020B0604020202020204" pitchFamily="34" charset="0"/>
                <a:ea typeface="Times New Roman" panose="02020603050405020304" pitchFamily="18" charset="0"/>
                <a:cs typeface="Times New Roman" panose="02020603050405020304" pitchFamily="18" charset="0"/>
              </a:rPr>
              <a:t>-</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культурний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8" tooltip="Сергій Жадан">
                  <a:extLst>
                    <a:ext uri="{A12FA001-AC4F-418D-AE19-62706E023703}">
                      <ahyp:hlinkClr xmlns:ahyp="http://schemas.microsoft.com/office/drawing/2018/hyperlinkcolor" val="tx"/>
                    </a:ext>
                  </a:extLst>
                </a:hlinkClick>
              </a:rPr>
              <a:t>Сергій Жадан</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феміністичний (Оксана Забужко), популярний (</a:t>
            </a:r>
            <a:r>
              <a:rPr lang="uk-UA" sz="1800" dirty="0">
                <a:effectLst/>
                <a:latin typeface="Arial" panose="020B0604020202020204" pitchFamily="34" charset="0"/>
                <a:ea typeface="Times New Roman" panose="02020603050405020304" pitchFamily="18" charset="0"/>
                <a:cs typeface="Times New Roman" panose="02020603050405020304" pitchFamily="18" charset="0"/>
                <a:hlinkClick r:id="rId9" tooltip="Юрій Винничук">
                  <a:extLst>
                    <a:ext uri="{A12FA001-AC4F-418D-AE19-62706E023703}">
                      <ahyp:hlinkClr xmlns:ahyp="http://schemas.microsoft.com/office/drawing/2018/hyperlinkcolor" val="tx"/>
                    </a:ext>
                  </a:extLst>
                </a:hlinkClick>
              </a:rPr>
              <a:t>Юрій Винничук</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a:t>
            </a:r>
            <a:r>
              <a:rPr lang="uk-UA" sz="1800" baseline="30000" dirty="0">
                <a:effectLst/>
                <a:latin typeface="Arial" panose="020B060402020202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[21]</a:t>
            </a:r>
            <a:r>
              <a:rPr lang="uk-UA" sz="1800" baseline="30000" dirty="0">
                <a:effectLst/>
                <a:latin typeface="Arial" panose="020B0604020202020204" pitchFamily="34"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[22]</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Для постмодернізму характерна зміна поважного ставлення до класичної і до масової літератури. В текстах письменників цього напряму наявне іронізування над класиками та гра з символами національної пам'яті.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Важливим наслідком постмодернізму став розвиток в Україні масової літератури, яка успадкувала деякі його художні прийоми (списки, </a:t>
            </a:r>
            <a:r>
              <a:rPr lang="uk-UA" sz="1800" dirty="0" err="1">
                <a:effectLst/>
                <a:latin typeface="Arial" panose="020B0604020202020204" pitchFamily="34" charset="0"/>
                <a:ea typeface="Times New Roman" panose="02020603050405020304" pitchFamily="18" charset="0"/>
                <a:cs typeface="Times New Roman" panose="02020603050405020304" pitchFamily="18" charset="0"/>
              </a:rPr>
              <a:t>колажність</a:t>
            </a:r>
            <a:r>
              <a:rPr lang="uk-UA" sz="1800" dirty="0">
                <a:effectLst/>
                <a:latin typeface="Arial" panose="020B0604020202020204" pitchFamily="34" charset="0"/>
                <a:ea typeface="Times New Roman" panose="02020603050405020304" pitchFamily="18" charset="0"/>
                <a:cs typeface="Times New Roman" panose="02020603050405020304" pitchFamily="18" charset="0"/>
              </a:rPr>
              <a:t>, різноманітні стилі в одному тексті).</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Найбільш поширеними прийомами в українському постмодернізмі стали іронія та стилізація.</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3390" indent="-226695">
              <a:lnSpc>
                <a:spcPct val="107000"/>
              </a:lnSpc>
              <a:spcBef>
                <a:spcPts val="600"/>
              </a:spcBef>
              <a:spcAft>
                <a:spcPts val="600"/>
              </a:spcAft>
            </a:pPr>
            <a:r>
              <a:rPr lang="uk-UA" sz="1800" dirty="0">
                <a:effectLst/>
                <a:latin typeface="Arial" panose="020B0604020202020204" pitchFamily="34" charset="0"/>
                <a:ea typeface="Times New Roman" panose="02020603050405020304" pitchFamily="18" charset="0"/>
                <a:cs typeface="Times New Roman" panose="02020603050405020304" pitchFamily="18" charset="0"/>
              </a:rPr>
              <a:t>Закінченням періоду українського постмодернізму вважають кінець 1990-х років</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uk-UA" dirty="0"/>
          </a:p>
        </p:txBody>
      </p:sp>
    </p:spTree>
    <p:extLst>
      <p:ext uri="{BB962C8B-B14F-4D97-AF65-F5344CB8AC3E}">
        <p14:creationId xmlns:p14="http://schemas.microsoft.com/office/powerpoint/2010/main" val="1855197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B0396429-4BD9-A34C-B34D-BE3C8A77C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3024" y="1172576"/>
            <a:ext cx="3278123" cy="5175984"/>
          </a:xfrm>
          <a:prstGeom prst="rect">
            <a:avLst/>
          </a:prstGeom>
        </p:spPr>
      </p:pic>
      <p:sp>
        <p:nvSpPr>
          <p:cNvPr id="11" name="TextovéPole 10">
            <a:extLst>
              <a:ext uri="{FF2B5EF4-FFF2-40B4-BE49-F238E27FC236}">
                <a16:creationId xmlns:a16="http://schemas.microsoft.com/office/drawing/2014/main" id="{4FDFC75C-A82A-7A4A-BF21-4C4F3E2DF298}"/>
              </a:ext>
            </a:extLst>
          </p:cNvPr>
          <p:cNvSpPr txBox="1"/>
          <p:nvPr/>
        </p:nvSpPr>
        <p:spPr>
          <a:xfrm>
            <a:off x="859767" y="1970989"/>
            <a:ext cx="6986016" cy="1569660"/>
          </a:xfrm>
          <a:prstGeom prst="rect">
            <a:avLst/>
          </a:prstGeom>
          <a:noFill/>
        </p:spPr>
        <p:txBody>
          <a:bodyPr wrap="square" rtlCol="0">
            <a:spAutoFit/>
          </a:bodyPr>
          <a:lstStyle/>
          <a:p>
            <a:r>
              <a:rPr lang="cs-CZ" sz="3200" dirty="0" err="1"/>
              <a:t>Maxym</a:t>
            </a:r>
            <a:r>
              <a:rPr lang="cs-CZ" sz="3200" dirty="0"/>
              <a:t> </a:t>
            </a:r>
            <a:r>
              <a:rPr lang="cs-CZ" sz="3200" dirty="0" err="1"/>
              <a:t>Dupeško</a:t>
            </a:r>
            <a:endParaRPr lang="cs-CZ" sz="3200" dirty="0"/>
          </a:p>
          <a:p>
            <a:pPr algn="r"/>
            <a:r>
              <a:rPr lang="cs-CZ" sz="3200" dirty="0"/>
              <a:t> </a:t>
            </a:r>
            <a:r>
              <a:rPr lang="cs-CZ" sz="3200" i="1" dirty="0"/>
              <a:t>Příběh důstojný celého jabloňového sadu</a:t>
            </a:r>
            <a:r>
              <a:rPr lang="cs-CZ" sz="3200" dirty="0"/>
              <a:t> </a:t>
            </a:r>
            <a:r>
              <a:rPr lang="uk-UA" sz="3200" dirty="0"/>
              <a:t>(2017)</a:t>
            </a:r>
            <a:r>
              <a:rPr lang="cs-CZ" sz="3200" dirty="0"/>
              <a:t> </a:t>
            </a:r>
          </a:p>
        </p:txBody>
      </p:sp>
    </p:spTree>
    <p:extLst>
      <p:ext uri="{BB962C8B-B14F-4D97-AF65-F5344CB8AC3E}">
        <p14:creationId xmlns:p14="http://schemas.microsoft.com/office/powerpoint/2010/main" val="1512051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1A8B1F-B02A-0C4E-B690-E06CD89CDEF5}"/>
              </a:ext>
            </a:extLst>
          </p:cNvPr>
          <p:cNvSpPr>
            <a:spLocks noGrp="1"/>
          </p:cNvSpPr>
          <p:nvPr>
            <p:ph type="title"/>
          </p:nvPr>
        </p:nvSpPr>
        <p:spPr>
          <a:xfrm>
            <a:off x="3323820" y="119728"/>
            <a:ext cx="6441571" cy="1560716"/>
          </a:xfrm>
        </p:spPr>
        <p:txBody>
          <a:bodyPr>
            <a:normAutofit/>
          </a:bodyPr>
          <a:lstStyle/>
          <a:p>
            <a:r>
              <a:rPr lang="cs-CZ" dirty="0"/>
              <a:t>Černovice / </a:t>
            </a:r>
            <a:r>
              <a:rPr lang="uk-UA" dirty="0"/>
              <a:t>Чернівці</a:t>
            </a:r>
            <a:endParaRPr lang="cs-CZ" dirty="0"/>
          </a:p>
        </p:txBody>
      </p:sp>
      <p:sp>
        <p:nvSpPr>
          <p:cNvPr id="11" name="Subtitle 2">
            <a:extLst>
              <a:ext uri="{FF2B5EF4-FFF2-40B4-BE49-F238E27FC236}">
                <a16:creationId xmlns:a16="http://schemas.microsoft.com/office/drawing/2014/main" id="{F967DAD5-65E3-462E-8E42-314E6F145CAE}"/>
              </a:ext>
            </a:extLst>
          </p:cNvPr>
          <p:cNvSpPr>
            <a:spLocks noGrp="1"/>
          </p:cNvSpPr>
          <p:nvPr>
            <p:ph idx="1"/>
          </p:nvPr>
        </p:nvSpPr>
        <p:spPr>
          <a:xfrm>
            <a:off x="6366075" y="2438400"/>
            <a:ext cx="5436457" cy="3911600"/>
          </a:xfrm>
        </p:spPr>
        <p:txBody>
          <a:bodyPr>
            <a:normAutofit/>
          </a:bodyPr>
          <a:lstStyle/>
          <a:p>
            <a:pPr marL="0" indent="0">
              <a:buClr>
                <a:schemeClr val="tx2">
                  <a:lumMod val="75000"/>
                  <a:lumOff val="25000"/>
                </a:schemeClr>
              </a:buClr>
              <a:buNone/>
            </a:pPr>
            <a:r>
              <a:rPr lang="cs-CZ" dirty="0"/>
              <a:t> „</a:t>
            </a:r>
            <a:r>
              <a:rPr lang="uk-UA" dirty="0"/>
              <a:t>Він перемикався з епохи на епоху, з людини на людину, тільки місце дії майже ніколи не змінювалось – це були Чернівці</a:t>
            </a:r>
            <a:r>
              <a:rPr lang="cs-CZ" dirty="0"/>
              <a:t>.“</a:t>
            </a:r>
            <a:endParaRPr lang="uk-UA" dirty="0"/>
          </a:p>
          <a:p>
            <a:pPr marL="0" indent="0">
              <a:buClr>
                <a:schemeClr val="tx2">
                  <a:lumMod val="75000"/>
                  <a:lumOff val="25000"/>
                </a:schemeClr>
              </a:buClr>
              <a:buNone/>
            </a:pPr>
            <a:r>
              <a:rPr lang="uk-UA" dirty="0"/>
              <a:t>“</a:t>
            </a:r>
            <a:r>
              <a:rPr lang="cs-CZ" dirty="0"/>
              <a:t>On přeskakoval z doby na dobu, od člověka k člověku, jen místo událostí se téměř nikdy neměnilo – byly to Černovice.“ </a:t>
            </a:r>
            <a:endParaRPr lang="uk-UA" dirty="0"/>
          </a:p>
          <a:p>
            <a:pPr marL="0" indent="0">
              <a:buClr>
                <a:schemeClr val="tx2">
                  <a:lumMod val="75000"/>
                  <a:lumOff val="25000"/>
                </a:schemeClr>
              </a:buClr>
              <a:buNone/>
            </a:pPr>
            <a:endParaRPr lang="uk-UA" dirty="0"/>
          </a:p>
        </p:txBody>
      </p:sp>
      <p:pic>
        <p:nvPicPr>
          <p:cNvPr id="16" name="Obrázek 15">
            <a:extLst>
              <a:ext uri="{FF2B5EF4-FFF2-40B4-BE49-F238E27FC236}">
                <a16:creationId xmlns:a16="http://schemas.microsoft.com/office/drawing/2014/main" id="{AEC24C55-A9A0-E746-B4AC-FE7159CBE301}"/>
              </a:ext>
            </a:extLst>
          </p:cNvPr>
          <p:cNvPicPr>
            <a:picLocks noChangeAspect="1"/>
          </p:cNvPicPr>
          <p:nvPr/>
        </p:nvPicPr>
        <p:blipFill>
          <a:blip r:embed="rId2"/>
          <a:stretch>
            <a:fillRect/>
          </a:stretch>
        </p:blipFill>
        <p:spPr>
          <a:xfrm>
            <a:off x="541723" y="2483203"/>
            <a:ext cx="5564195" cy="3651503"/>
          </a:xfrm>
          <a:prstGeom prst="rect">
            <a:avLst/>
          </a:prstGeom>
        </p:spPr>
      </p:pic>
    </p:spTree>
    <p:extLst>
      <p:ext uri="{BB962C8B-B14F-4D97-AF65-F5344CB8AC3E}">
        <p14:creationId xmlns:p14="http://schemas.microsoft.com/office/powerpoint/2010/main" val="3234181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4625DDF7-41B3-C048-ABC3-FD954AD22B90}"/>
              </a:ext>
            </a:extLst>
          </p:cNvPr>
          <p:cNvSpPr>
            <a:spLocks noGrp="1"/>
          </p:cNvSpPr>
          <p:nvPr>
            <p:ph type="body" idx="1"/>
          </p:nvPr>
        </p:nvSpPr>
        <p:spPr>
          <a:xfrm>
            <a:off x="0" y="0"/>
            <a:ext cx="12192000" cy="6857999"/>
          </a:xfrm>
          <a:blipFill>
            <a:blip r:embed="rId2">
              <a:duotone>
                <a:schemeClr val="accent4">
                  <a:shade val="45000"/>
                  <a:satMod val="135000"/>
                </a:schemeClr>
                <a:prstClr val="white"/>
              </a:duotone>
              <a:alphaModFix amt="20000"/>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Lst>
            </a:blip>
            <a:stretch>
              <a:fillRect/>
            </a:stretch>
          </a:blipFill>
        </p:spPr>
        <p:txBody>
          <a:bodyPr>
            <a:normAutofit/>
          </a:bodyPr>
          <a:lstStyle/>
          <a:p>
            <a:endParaRPr lang="cs-CZ" dirty="0">
              <a:blipFill>
                <a:blip r:embed="rId4">
                  <a:alphaModFix amt="30000"/>
                </a:blip>
                <a:stretch>
                  <a:fillRect/>
                </a:stretch>
              </a:blipFill>
            </a:endParaRPr>
          </a:p>
        </p:txBody>
      </p:sp>
      <p:sp>
        <p:nvSpPr>
          <p:cNvPr id="8" name="Nadpis 1">
            <a:extLst>
              <a:ext uri="{FF2B5EF4-FFF2-40B4-BE49-F238E27FC236}">
                <a16:creationId xmlns:a16="http://schemas.microsoft.com/office/drawing/2014/main" id="{417E786F-D579-AA42-B1D3-712ABD9C568C}"/>
              </a:ext>
            </a:extLst>
          </p:cNvPr>
          <p:cNvSpPr>
            <a:spLocks noGrp="1"/>
          </p:cNvSpPr>
          <p:nvPr>
            <p:ph type="title"/>
          </p:nvPr>
        </p:nvSpPr>
        <p:spPr>
          <a:xfrm>
            <a:off x="660400" y="399202"/>
            <a:ext cx="10871200" cy="5880707"/>
          </a:xfrm>
          <a:blipFill dpi="0" rotWithShape="1">
            <a:blip r:embed="rId2">
              <a:alphaModFix amt="0"/>
              <a:duotone>
                <a:prstClr val="black"/>
                <a:srgbClr val="D9C3A5">
                  <a:tint val="50000"/>
                  <a:satMod val="180000"/>
                </a:srgbClr>
              </a:duotone>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40000" contrast="40000"/>
                      </a14:imgEffect>
                    </a14:imgLayer>
                  </a14:imgProps>
                </a:ext>
              </a:extLst>
            </a:blip>
            <a:srcRect/>
            <a:stretch>
              <a:fillRect/>
            </a:stretch>
          </a:blipFill>
          <a:ln>
            <a:noFill/>
          </a:ln>
        </p:spPr>
        <p:txBody>
          <a:bodyPr>
            <a:normAutofit/>
          </a:bodyPr>
          <a:lstStyle/>
          <a:p>
            <a:r>
              <a:rPr lang="uk-UA" dirty="0"/>
              <a:t>			</a:t>
            </a:r>
            <a:r>
              <a:rPr lang="cs-CZ" dirty="0"/>
              <a:t>Černovice / </a:t>
            </a:r>
            <a:r>
              <a:rPr lang="uk-UA" dirty="0"/>
              <a:t>Чернівці</a:t>
            </a:r>
            <a:br>
              <a:rPr lang="uk-UA" dirty="0"/>
            </a:br>
            <a:r>
              <a:rPr lang="cs-CZ" sz="2400" dirty="0">
                <a:solidFill>
                  <a:schemeClr val="tx1"/>
                </a:solidFill>
              </a:rPr>
              <a:t>„</a:t>
            </a:r>
            <a:r>
              <a:rPr lang="uk-UA" sz="2400" dirty="0">
                <a:solidFill>
                  <a:schemeClr val="tx1"/>
                </a:solidFill>
              </a:rPr>
              <a:t>Знаходжу вільну галявину з виглядом на Чернівці й спостерігаю, як зупиняється час, як завмирає в долині місто, і тільки нестримні птахи нагадують, що це завмирання не повне, не остаточне, що насправді, хоч цього й не видно звисока, в його артеріях не зупиняється потік людей та машин. Коли </a:t>
            </a:r>
            <a:r>
              <a:rPr lang="uk-UA" sz="2400" dirty="0" err="1">
                <a:solidFill>
                  <a:schemeClr val="tx1"/>
                </a:solidFill>
              </a:rPr>
              <a:t>цецинські</a:t>
            </a:r>
            <a:r>
              <a:rPr lang="uk-UA" sz="2400" dirty="0">
                <a:solidFill>
                  <a:schemeClr val="tx1"/>
                </a:solidFill>
              </a:rPr>
              <a:t> пси перестають валувати, то чутно, як місто говорить. Усі його звуки зливаються у спільному звучанні, наче хтось натиснув на клавішу фортепіано й утримує педаль. Схоже на те, що Чернівці гудуть нотою «ре». Середньо.</a:t>
            </a:r>
            <a:r>
              <a:rPr lang="cs-CZ" sz="2400" dirty="0">
                <a:solidFill>
                  <a:schemeClr val="tx1"/>
                </a:solidFill>
              </a:rPr>
              <a:t>“ </a:t>
            </a:r>
            <a:br>
              <a:rPr lang="uk-UA" sz="2400" dirty="0">
                <a:solidFill>
                  <a:schemeClr val="tx1"/>
                </a:solidFill>
              </a:rPr>
            </a:br>
            <a:br>
              <a:rPr lang="uk-UA" sz="2400" dirty="0">
                <a:solidFill>
                  <a:schemeClr val="tx1"/>
                </a:solidFill>
              </a:rPr>
            </a:br>
            <a:r>
              <a:rPr lang="cs-CZ" sz="2200" dirty="0">
                <a:solidFill>
                  <a:schemeClr val="tx1"/>
                </a:solidFill>
              </a:rPr>
              <a:t>Našel jsem volný palouk s výhledem na Černovice a sleduju, jak se čas zastavuje, jak v údolí ustrne město, a jenom nepokojní ptáci mi připomínají, že toto ustrnutí není plné ani konečné, že ve skutečnosti, i když není toto vidět z výšky, v jeho tepnách se nezastavuje proud lidí a automobilů. Když psi na hoře </a:t>
            </a:r>
            <a:r>
              <a:rPr lang="cs-CZ" sz="2200" dirty="0" err="1">
                <a:solidFill>
                  <a:schemeClr val="tx1"/>
                </a:solidFill>
              </a:rPr>
              <a:t>Tsetsyno</a:t>
            </a:r>
            <a:r>
              <a:rPr lang="cs-CZ" sz="2200" dirty="0">
                <a:solidFill>
                  <a:schemeClr val="tx1"/>
                </a:solidFill>
              </a:rPr>
              <a:t> přestanou štěkat, tak je slyšet, jak město mluví. Všechny jeho zvuky se spojily do společného znění, jako kdyby někdo stiskl klávesu klavíru a držel pedál. Vypadá to tak, že Černovice zní jako nota D. Středně.“ </a:t>
            </a:r>
          </a:p>
        </p:txBody>
      </p:sp>
    </p:spTree>
    <p:extLst>
      <p:ext uri="{BB962C8B-B14F-4D97-AF65-F5344CB8AC3E}">
        <p14:creationId xmlns:p14="http://schemas.microsoft.com/office/powerpoint/2010/main" val="2508972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72B1E57-0665-4B47-BC09-63D22047E276}"/>
              </a:ext>
            </a:extLst>
          </p:cNvPr>
          <p:cNvSpPr>
            <a:spLocks noGrp="1"/>
          </p:cNvSpPr>
          <p:nvPr>
            <p:ph idx="1"/>
          </p:nvPr>
        </p:nvSpPr>
        <p:spPr>
          <a:xfrm>
            <a:off x="2011680" y="877824"/>
            <a:ext cx="9692591" cy="5212080"/>
          </a:xfrm>
        </p:spPr>
        <p:txBody>
          <a:bodyPr>
            <a:normAutofit/>
          </a:bodyPr>
          <a:lstStyle/>
          <a:p>
            <a:pPr marL="0" indent="0">
              <a:buNone/>
            </a:pPr>
            <a:endParaRPr lang="uk-UA" dirty="0"/>
          </a:p>
          <a:p>
            <a:pPr marL="0" indent="0" algn="ctr">
              <a:buNone/>
            </a:pPr>
            <a:r>
              <a:rPr lang="cs-CZ" sz="3200" dirty="0"/>
              <a:t>Černovice / </a:t>
            </a:r>
            <a:r>
              <a:rPr lang="uk-UA" sz="3200" dirty="0"/>
              <a:t>Чернівці</a:t>
            </a:r>
          </a:p>
          <a:p>
            <a:pPr marL="0" indent="0">
              <a:buNone/>
            </a:pPr>
            <a:endParaRPr lang="uk-UA" dirty="0"/>
          </a:p>
          <a:p>
            <a:pPr marL="0" indent="0">
              <a:buNone/>
            </a:pPr>
            <a:r>
              <a:rPr lang="cs-CZ" dirty="0"/>
              <a:t>„</a:t>
            </a:r>
            <a:r>
              <a:rPr lang="uk-UA" dirty="0"/>
              <a:t>Можливо, для цього міста найкраще було б, якби на вежі не було жодного прапора, якби йому дали спокій, таке собі магдебурзьке право ХХ століття. Бо від постійних жонглювань владами, розпорошувались по світах його люди, родини й цілі національні громади.“</a:t>
            </a:r>
          </a:p>
          <a:p>
            <a:pPr marL="0" indent="0">
              <a:buNone/>
            </a:pPr>
            <a:endParaRPr lang="uk-UA" dirty="0"/>
          </a:p>
          <a:p>
            <a:pPr marL="0" indent="0">
              <a:buNone/>
            </a:pPr>
            <a:r>
              <a:rPr lang="cs-CZ" dirty="0"/>
              <a:t>„Snad by pro toto město bylo nejlepší, kdyby na věži nebyla žádná vlajka, kdyby ho nechali na pokoji, takový magdeburský zákon 20. století. Protože kvůli neustálému žonglování mocí byli jeho lidé, rodiny a celá národní společenství rozptýlena po celém světě.“</a:t>
            </a:r>
          </a:p>
        </p:txBody>
      </p:sp>
    </p:spTree>
    <p:extLst>
      <p:ext uri="{BB962C8B-B14F-4D97-AF65-F5344CB8AC3E}">
        <p14:creationId xmlns:p14="http://schemas.microsoft.com/office/powerpoint/2010/main" val="1880511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2E36D5-A1FC-6843-9C86-4F946364F088}"/>
              </a:ext>
            </a:extLst>
          </p:cNvPr>
          <p:cNvSpPr>
            <a:spLocks noGrp="1"/>
          </p:cNvSpPr>
          <p:nvPr>
            <p:ph type="title"/>
          </p:nvPr>
        </p:nvSpPr>
        <p:spPr>
          <a:xfrm>
            <a:off x="1205911" y="212632"/>
            <a:ext cx="9990618" cy="5972725"/>
          </a:xfrm>
        </p:spPr>
        <p:txBody>
          <a:bodyPr>
            <a:noAutofit/>
          </a:bodyPr>
          <a:lstStyle/>
          <a:p>
            <a:r>
              <a:rPr lang="cs-CZ" sz="2000" b="1" dirty="0">
                <a:solidFill>
                  <a:schemeClr val="tx1"/>
                </a:solidFill>
              </a:rPr>
              <a:t>Mírné soužití se projevovalo nejenom v jazyce: </a:t>
            </a:r>
            <a:br>
              <a:rPr lang="cs-CZ" sz="2000" dirty="0">
                <a:solidFill>
                  <a:schemeClr val="tx1"/>
                </a:solidFill>
              </a:rPr>
            </a:br>
            <a:r>
              <a:rPr lang="cs-CZ" sz="2000" dirty="0">
                <a:solidFill>
                  <a:schemeClr val="tx1"/>
                </a:solidFill>
              </a:rPr>
              <a:t>„</a:t>
            </a:r>
            <a:r>
              <a:rPr lang="cs-CZ" sz="2000" dirty="0" err="1">
                <a:solidFill>
                  <a:schemeClr val="tx1"/>
                </a:solidFill>
              </a:rPr>
              <a:t>В</a:t>
            </a:r>
            <a:r>
              <a:rPr lang="cs-CZ" sz="2000" dirty="0">
                <a:solidFill>
                  <a:schemeClr val="tx1"/>
                </a:solidFill>
              </a:rPr>
              <a:t> </a:t>
            </a:r>
            <a:r>
              <a:rPr lang="cs-CZ" sz="2000" dirty="0" err="1">
                <a:solidFill>
                  <a:schemeClr val="tx1"/>
                </a:solidFill>
              </a:rPr>
              <a:t>тогочасних</a:t>
            </a:r>
            <a:r>
              <a:rPr lang="cs-CZ" sz="2000" dirty="0">
                <a:solidFill>
                  <a:schemeClr val="tx1"/>
                </a:solidFill>
              </a:rPr>
              <a:t> </a:t>
            </a:r>
            <a:r>
              <a:rPr lang="cs-CZ" sz="2000" dirty="0" err="1">
                <a:solidFill>
                  <a:schemeClr val="tx1"/>
                </a:solidFill>
              </a:rPr>
              <a:t>Чернівцях</a:t>
            </a:r>
            <a:r>
              <a:rPr lang="cs-CZ" sz="2000" dirty="0">
                <a:solidFill>
                  <a:schemeClr val="tx1"/>
                </a:solidFill>
              </a:rPr>
              <a:t> </a:t>
            </a:r>
            <a:r>
              <a:rPr lang="cs-CZ" sz="2000" dirty="0" err="1">
                <a:solidFill>
                  <a:schemeClr val="tx1"/>
                </a:solidFill>
              </a:rPr>
              <a:t>слова</a:t>
            </a:r>
            <a:r>
              <a:rPr lang="cs-CZ" sz="2000" dirty="0">
                <a:solidFill>
                  <a:schemeClr val="tx1"/>
                </a:solidFill>
              </a:rPr>
              <a:t> </a:t>
            </a:r>
            <a:r>
              <a:rPr lang="cs-CZ" sz="2000" dirty="0" err="1">
                <a:solidFill>
                  <a:schemeClr val="tx1"/>
                </a:solidFill>
              </a:rPr>
              <a:t>переходили</a:t>
            </a:r>
            <a:r>
              <a:rPr lang="cs-CZ" sz="2000" dirty="0">
                <a:solidFill>
                  <a:schemeClr val="tx1"/>
                </a:solidFill>
              </a:rPr>
              <a:t> </a:t>
            </a:r>
            <a:r>
              <a:rPr lang="cs-CZ" sz="2000" dirty="0" err="1">
                <a:solidFill>
                  <a:schemeClr val="tx1"/>
                </a:solidFill>
              </a:rPr>
              <a:t>з</a:t>
            </a:r>
            <a:r>
              <a:rPr lang="cs-CZ" sz="2000" dirty="0">
                <a:solidFill>
                  <a:schemeClr val="tx1"/>
                </a:solidFill>
              </a:rPr>
              <a:t> </a:t>
            </a:r>
            <a:r>
              <a:rPr lang="cs-CZ" sz="2000" dirty="0" err="1">
                <a:solidFill>
                  <a:schemeClr val="tx1"/>
                </a:solidFill>
              </a:rPr>
              <a:t>мови</a:t>
            </a:r>
            <a:r>
              <a:rPr lang="cs-CZ" sz="2000" dirty="0">
                <a:solidFill>
                  <a:schemeClr val="tx1"/>
                </a:solidFill>
              </a:rPr>
              <a:t> </a:t>
            </a:r>
            <a:r>
              <a:rPr lang="cs-CZ" sz="2000" dirty="0" err="1">
                <a:solidFill>
                  <a:schemeClr val="tx1"/>
                </a:solidFill>
              </a:rPr>
              <a:t>в</a:t>
            </a:r>
            <a:r>
              <a:rPr lang="cs-CZ" sz="2000" dirty="0">
                <a:solidFill>
                  <a:schemeClr val="tx1"/>
                </a:solidFill>
              </a:rPr>
              <a:t> </a:t>
            </a:r>
            <a:r>
              <a:rPr lang="cs-CZ" sz="2000" dirty="0" err="1">
                <a:solidFill>
                  <a:schemeClr val="tx1"/>
                </a:solidFill>
              </a:rPr>
              <a:t>мову</a:t>
            </a:r>
            <a:r>
              <a:rPr lang="cs-CZ" sz="2000" dirty="0">
                <a:solidFill>
                  <a:schemeClr val="tx1"/>
                </a:solidFill>
              </a:rPr>
              <a:t>, </a:t>
            </a:r>
            <a:r>
              <a:rPr lang="cs-CZ" sz="2000" dirty="0" err="1">
                <a:solidFill>
                  <a:schemeClr val="tx1"/>
                </a:solidFill>
              </a:rPr>
              <a:t>з</a:t>
            </a:r>
            <a:r>
              <a:rPr lang="cs-CZ" sz="2000" dirty="0">
                <a:solidFill>
                  <a:schemeClr val="tx1"/>
                </a:solidFill>
              </a:rPr>
              <a:t> </a:t>
            </a:r>
            <a:r>
              <a:rPr lang="cs-CZ" sz="2000" dirty="0" err="1">
                <a:solidFill>
                  <a:schemeClr val="tx1"/>
                </a:solidFill>
              </a:rPr>
              <a:t>діалекту</a:t>
            </a:r>
            <a:r>
              <a:rPr lang="cs-CZ" sz="2000" dirty="0">
                <a:solidFill>
                  <a:schemeClr val="tx1"/>
                </a:solidFill>
              </a:rPr>
              <a:t> </a:t>
            </a:r>
            <a:r>
              <a:rPr lang="cs-CZ" sz="2000" dirty="0" err="1">
                <a:solidFill>
                  <a:schemeClr val="tx1"/>
                </a:solidFill>
              </a:rPr>
              <a:t>в</a:t>
            </a:r>
            <a:r>
              <a:rPr lang="cs-CZ" sz="2000" dirty="0">
                <a:solidFill>
                  <a:schemeClr val="tx1"/>
                </a:solidFill>
              </a:rPr>
              <a:t> </a:t>
            </a:r>
            <a:r>
              <a:rPr lang="cs-CZ" sz="2000" dirty="0" err="1">
                <a:solidFill>
                  <a:schemeClr val="tx1"/>
                </a:solidFill>
              </a:rPr>
              <a:t>діалект</a:t>
            </a:r>
            <a:r>
              <a:rPr lang="cs-CZ" sz="2000" dirty="0">
                <a:solidFill>
                  <a:schemeClr val="tx1"/>
                </a:solidFill>
              </a:rPr>
              <a:t> </a:t>
            </a:r>
            <a:r>
              <a:rPr lang="cs-CZ" sz="2000" dirty="0" err="1">
                <a:solidFill>
                  <a:schemeClr val="tx1"/>
                </a:solidFill>
              </a:rPr>
              <a:t>дуже</a:t>
            </a:r>
            <a:r>
              <a:rPr lang="cs-CZ" sz="2000" dirty="0">
                <a:solidFill>
                  <a:schemeClr val="tx1"/>
                </a:solidFill>
              </a:rPr>
              <a:t> </a:t>
            </a:r>
            <a:r>
              <a:rPr lang="cs-CZ" sz="2000" dirty="0" err="1">
                <a:solidFill>
                  <a:schemeClr val="tx1"/>
                </a:solidFill>
              </a:rPr>
              <a:t>легко</a:t>
            </a:r>
            <a:r>
              <a:rPr lang="cs-CZ" sz="2000" dirty="0">
                <a:solidFill>
                  <a:schemeClr val="tx1"/>
                </a:solidFill>
              </a:rPr>
              <a:t>.“ // „Toho času se v Černovicích slova přenášela z jednoho jazyka do druhého, z jednoho dialektu do druhého velmi snadno.“ </a:t>
            </a:r>
            <a:br>
              <a:rPr lang="cs-CZ" sz="2000" dirty="0">
                <a:solidFill>
                  <a:schemeClr val="tx1"/>
                </a:solidFill>
              </a:rPr>
            </a:br>
            <a:br>
              <a:rPr lang="cs-CZ" sz="2000" dirty="0">
                <a:solidFill>
                  <a:schemeClr val="tx1"/>
                </a:solidFill>
              </a:rPr>
            </a:br>
            <a:r>
              <a:rPr lang="cs-CZ" sz="2000" b="1" dirty="0">
                <a:solidFill>
                  <a:schemeClr val="tx1"/>
                </a:solidFill>
              </a:rPr>
              <a:t>ale také v tradičních zvycích </a:t>
            </a:r>
            <a:r>
              <a:rPr lang="cs-CZ" sz="2000" dirty="0">
                <a:solidFill>
                  <a:schemeClr val="tx1"/>
                </a:solidFill>
              </a:rPr>
              <a:t>„</a:t>
            </a:r>
            <a:r>
              <a:rPr lang="cs-CZ" sz="2000" dirty="0">
                <a:solidFill>
                  <a:schemeClr val="tx1"/>
                </a:solidFill>
                <a:sym typeface="Symbol" pitchFamily="2" charset="2"/>
              </a:rPr>
              <a:t></a:t>
            </a:r>
            <a:r>
              <a:rPr lang="cs-CZ" sz="2000" dirty="0">
                <a:solidFill>
                  <a:schemeClr val="tx1"/>
                </a:solidFill>
              </a:rPr>
              <a:t>…</a:t>
            </a:r>
            <a:r>
              <a:rPr lang="cs-CZ" sz="2000" dirty="0">
                <a:solidFill>
                  <a:schemeClr val="tx1"/>
                </a:solidFill>
                <a:sym typeface="Symbol" pitchFamily="2" charset="2"/>
              </a:rPr>
              <a:t></a:t>
            </a:r>
            <a:r>
              <a:rPr lang="cs-CZ" sz="2000" dirty="0">
                <a:solidFill>
                  <a:schemeClr val="tx1"/>
                </a:solidFill>
              </a:rPr>
              <a:t> </a:t>
            </a:r>
            <a:r>
              <a:rPr lang="uk-UA" sz="2000" dirty="0" err="1">
                <a:solidFill>
                  <a:schemeClr val="tx1"/>
                </a:solidFill>
              </a:rPr>
              <a:t>пахло</a:t>
            </a:r>
            <a:r>
              <a:rPr lang="uk-UA" sz="2000" dirty="0">
                <a:solidFill>
                  <a:schemeClr val="tx1"/>
                </a:solidFill>
              </a:rPr>
              <a:t> мацою, мамалигою, червоним борщем, біґосом та баварськими сосисками. Й здавалось в ту мить, що так буде завжди, що ніщо не здатне порушити гармонію цього міста, що час розтопиться на бурій </a:t>
            </a:r>
            <a:r>
              <a:rPr lang="uk-UA" sz="2000" dirty="0" err="1">
                <a:solidFill>
                  <a:schemeClr val="tx1"/>
                </a:solidFill>
              </a:rPr>
              <a:t>блясі</a:t>
            </a:r>
            <a:r>
              <a:rPr lang="uk-UA" sz="2000" i="1" dirty="0">
                <a:solidFill>
                  <a:schemeClr val="tx1"/>
                </a:solidFill>
              </a:rPr>
              <a:t> </a:t>
            </a:r>
            <a:r>
              <a:rPr lang="uk-UA" sz="2000" dirty="0">
                <a:solidFill>
                  <a:schemeClr val="tx1"/>
                </a:solidFill>
              </a:rPr>
              <a:t>чернівецьких дахів і всі ми назавжди зостанемось у цьому дні, в цій годині, в цій секунді</a:t>
            </a:r>
            <a:r>
              <a:rPr lang="cs-CZ" sz="2000" dirty="0">
                <a:solidFill>
                  <a:schemeClr val="tx1"/>
                </a:solidFill>
              </a:rPr>
              <a:t>…“, „</a:t>
            </a:r>
            <a:r>
              <a:rPr lang="cs-CZ" sz="2000" dirty="0">
                <a:solidFill>
                  <a:schemeClr val="tx1"/>
                </a:solidFill>
                <a:sym typeface="Symbol" pitchFamily="2" charset="2"/>
              </a:rPr>
              <a:t></a:t>
            </a:r>
            <a:r>
              <a:rPr lang="cs-CZ" sz="2000" dirty="0">
                <a:solidFill>
                  <a:schemeClr val="tx1"/>
                </a:solidFill>
              </a:rPr>
              <a:t>…</a:t>
            </a:r>
            <a:r>
              <a:rPr lang="cs-CZ" sz="2000" dirty="0">
                <a:solidFill>
                  <a:schemeClr val="tx1"/>
                </a:solidFill>
                <a:sym typeface="Symbol" pitchFamily="2" charset="2"/>
              </a:rPr>
              <a:t></a:t>
            </a:r>
            <a:r>
              <a:rPr lang="cs-CZ" sz="2000" dirty="0">
                <a:solidFill>
                  <a:schemeClr val="tx1"/>
                </a:solidFill>
              </a:rPr>
              <a:t> </a:t>
            </a:r>
            <a:r>
              <a:rPr lang="cs-CZ" sz="2000" dirty="0" err="1">
                <a:solidFill>
                  <a:schemeClr val="tx1"/>
                </a:solidFill>
              </a:rPr>
              <a:t>він</a:t>
            </a:r>
            <a:r>
              <a:rPr lang="cs-CZ" sz="2000" dirty="0">
                <a:solidFill>
                  <a:schemeClr val="tx1"/>
                </a:solidFill>
              </a:rPr>
              <a:t> </a:t>
            </a:r>
            <a:r>
              <a:rPr lang="cs-CZ" sz="2000" dirty="0" err="1">
                <a:solidFill>
                  <a:schemeClr val="tx1"/>
                </a:solidFill>
              </a:rPr>
              <a:t>просто</a:t>
            </a:r>
            <a:r>
              <a:rPr lang="cs-CZ" sz="2000" dirty="0">
                <a:solidFill>
                  <a:schemeClr val="tx1"/>
                </a:solidFill>
              </a:rPr>
              <a:t> </a:t>
            </a:r>
            <a:r>
              <a:rPr lang="cs-CZ" sz="2000" dirty="0" err="1">
                <a:solidFill>
                  <a:schemeClr val="tx1"/>
                </a:solidFill>
              </a:rPr>
              <a:t>пам’ятав</a:t>
            </a:r>
            <a:r>
              <a:rPr lang="cs-CZ" sz="2000" dirty="0">
                <a:solidFill>
                  <a:schemeClr val="tx1"/>
                </a:solidFill>
              </a:rPr>
              <a:t> </a:t>
            </a:r>
            <a:r>
              <a:rPr lang="cs-CZ" sz="2000" dirty="0" err="1">
                <a:solidFill>
                  <a:schemeClr val="tx1"/>
                </a:solidFill>
              </a:rPr>
              <a:t>те</a:t>
            </a:r>
            <a:r>
              <a:rPr lang="cs-CZ" sz="2000" dirty="0">
                <a:solidFill>
                  <a:schemeClr val="tx1"/>
                </a:solidFill>
              </a:rPr>
              <a:t> </a:t>
            </a:r>
            <a:r>
              <a:rPr lang="cs-CZ" sz="2000" dirty="0" err="1">
                <a:solidFill>
                  <a:schemeClr val="tx1"/>
                </a:solidFill>
              </a:rPr>
              <a:t>місто</a:t>
            </a:r>
            <a:r>
              <a:rPr lang="cs-CZ" sz="2000" dirty="0">
                <a:solidFill>
                  <a:schemeClr val="tx1"/>
                </a:solidFill>
              </a:rPr>
              <a:t>, </a:t>
            </a:r>
            <a:r>
              <a:rPr lang="cs-CZ" sz="2000" dirty="0" err="1">
                <a:solidFill>
                  <a:schemeClr val="tx1"/>
                </a:solidFill>
              </a:rPr>
              <a:t>де</a:t>
            </a:r>
            <a:r>
              <a:rPr lang="cs-CZ" sz="2000" dirty="0">
                <a:solidFill>
                  <a:schemeClr val="tx1"/>
                </a:solidFill>
              </a:rPr>
              <a:t> </a:t>
            </a:r>
            <a:r>
              <a:rPr lang="cs-CZ" sz="2000" dirty="0" err="1">
                <a:solidFill>
                  <a:schemeClr val="tx1"/>
                </a:solidFill>
              </a:rPr>
              <a:t>кінотеатр</a:t>
            </a:r>
            <a:r>
              <a:rPr lang="cs-CZ" sz="2000" dirty="0">
                <a:solidFill>
                  <a:schemeClr val="tx1"/>
                </a:solidFill>
              </a:rPr>
              <a:t> «</a:t>
            </a:r>
            <a:r>
              <a:rPr lang="cs-CZ" sz="2000" dirty="0" err="1">
                <a:solidFill>
                  <a:schemeClr val="tx1"/>
                </a:solidFill>
              </a:rPr>
              <a:t>Жовтень</a:t>
            </a:r>
            <a:r>
              <a:rPr lang="cs-CZ" sz="2000" dirty="0">
                <a:solidFill>
                  <a:schemeClr val="tx1"/>
                </a:solidFill>
              </a:rPr>
              <a:t>» </a:t>
            </a:r>
            <a:r>
              <a:rPr lang="cs-CZ" sz="2000" dirty="0" err="1">
                <a:solidFill>
                  <a:schemeClr val="tx1"/>
                </a:solidFill>
              </a:rPr>
              <a:t>був</a:t>
            </a:r>
            <a:r>
              <a:rPr lang="cs-CZ" sz="2000" dirty="0">
                <a:solidFill>
                  <a:schemeClr val="tx1"/>
                </a:solidFill>
              </a:rPr>
              <a:t> </a:t>
            </a:r>
            <a:r>
              <a:rPr lang="cs-CZ" sz="2000" dirty="0" err="1">
                <a:solidFill>
                  <a:schemeClr val="tx1"/>
                </a:solidFill>
              </a:rPr>
              <a:t>синагогою</a:t>
            </a:r>
            <a:r>
              <a:rPr lang="cs-CZ" sz="2000" dirty="0">
                <a:solidFill>
                  <a:schemeClr val="tx1"/>
                </a:solidFill>
              </a:rPr>
              <a:t>, </a:t>
            </a:r>
            <a:r>
              <a:rPr lang="cs-CZ" sz="2000" dirty="0" err="1">
                <a:solidFill>
                  <a:schemeClr val="tx1"/>
                </a:solidFill>
              </a:rPr>
              <a:t>де</a:t>
            </a:r>
            <a:r>
              <a:rPr lang="cs-CZ" sz="2000" dirty="0">
                <a:solidFill>
                  <a:schemeClr val="tx1"/>
                </a:solidFill>
              </a:rPr>
              <a:t> </a:t>
            </a:r>
            <a:r>
              <a:rPr lang="cs-CZ" sz="2000" dirty="0" err="1">
                <a:solidFill>
                  <a:schemeClr val="tx1"/>
                </a:solidFill>
              </a:rPr>
              <a:t>румунські</a:t>
            </a:r>
            <a:r>
              <a:rPr lang="cs-CZ" sz="2000" dirty="0">
                <a:solidFill>
                  <a:schemeClr val="tx1"/>
                </a:solidFill>
              </a:rPr>
              <a:t> </a:t>
            </a:r>
            <a:r>
              <a:rPr lang="cs-CZ" sz="2000" dirty="0" err="1">
                <a:solidFill>
                  <a:schemeClr val="tx1"/>
                </a:solidFill>
              </a:rPr>
              <a:t>няньки</a:t>
            </a:r>
            <a:r>
              <a:rPr lang="cs-CZ" sz="2000" dirty="0">
                <a:solidFill>
                  <a:schemeClr val="tx1"/>
                </a:solidFill>
              </a:rPr>
              <a:t> </a:t>
            </a:r>
            <a:r>
              <a:rPr lang="cs-CZ" sz="2000" dirty="0" err="1">
                <a:solidFill>
                  <a:schemeClr val="tx1"/>
                </a:solidFill>
              </a:rPr>
              <a:t>співали</a:t>
            </a:r>
            <a:r>
              <a:rPr lang="cs-CZ" sz="2000" dirty="0">
                <a:solidFill>
                  <a:schemeClr val="tx1"/>
                </a:solidFill>
              </a:rPr>
              <a:t> </a:t>
            </a:r>
            <a:r>
              <a:rPr lang="cs-CZ" sz="2000" dirty="0" err="1">
                <a:solidFill>
                  <a:schemeClr val="tx1"/>
                </a:solidFill>
              </a:rPr>
              <a:t>німецьким</a:t>
            </a:r>
            <a:r>
              <a:rPr lang="cs-CZ" sz="2000" dirty="0">
                <a:solidFill>
                  <a:schemeClr val="tx1"/>
                </a:solidFill>
              </a:rPr>
              <a:t> </a:t>
            </a:r>
            <a:r>
              <a:rPr lang="cs-CZ" sz="2000" dirty="0" err="1">
                <a:solidFill>
                  <a:schemeClr val="tx1"/>
                </a:solidFill>
              </a:rPr>
              <a:t>дітям</a:t>
            </a:r>
            <a:r>
              <a:rPr lang="cs-CZ" sz="2000" dirty="0">
                <a:solidFill>
                  <a:schemeClr val="tx1"/>
                </a:solidFill>
              </a:rPr>
              <a:t> </a:t>
            </a:r>
            <a:r>
              <a:rPr lang="cs-CZ" sz="2000" dirty="0" err="1">
                <a:solidFill>
                  <a:schemeClr val="tx1"/>
                </a:solidFill>
              </a:rPr>
              <a:t>українських</a:t>
            </a:r>
            <a:r>
              <a:rPr lang="cs-CZ" sz="2000" dirty="0">
                <a:solidFill>
                  <a:schemeClr val="tx1"/>
                </a:solidFill>
              </a:rPr>
              <a:t> </a:t>
            </a:r>
            <a:r>
              <a:rPr lang="cs-CZ" sz="2000" dirty="0" err="1">
                <a:solidFill>
                  <a:schemeClr val="tx1"/>
                </a:solidFill>
              </a:rPr>
              <a:t>колискових</a:t>
            </a:r>
            <a:r>
              <a:rPr lang="cs-CZ" sz="2000" dirty="0">
                <a:solidFill>
                  <a:schemeClr val="tx1"/>
                </a:solidFill>
              </a:rPr>
              <a:t>...“. </a:t>
            </a:r>
            <a:br>
              <a:rPr lang="cs-CZ" sz="2000" dirty="0">
                <a:solidFill>
                  <a:schemeClr val="tx1"/>
                </a:solidFill>
              </a:rPr>
            </a:br>
            <a:br>
              <a:rPr lang="cs-CZ" sz="2000" dirty="0">
                <a:solidFill>
                  <a:schemeClr val="tx1"/>
                </a:solidFill>
              </a:rPr>
            </a:br>
            <a:r>
              <a:rPr lang="cs-CZ" sz="2000" dirty="0">
                <a:solidFill>
                  <a:schemeClr val="tx1"/>
                </a:solidFill>
              </a:rPr>
              <a:t>„</a:t>
            </a:r>
            <a:r>
              <a:rPr lang="uk-UA" sz="2000" dirty="0">
                <a:solidFill>
                  <a:schemeClr val="tx1"/>
                </a:solidFill>
                <a:sym typeface="Symbol" pitchFamily="2" charset="2"/>
              </a:rPr>
              <a:t></a:t>
            </a:r>
            <a:r>
              <a:rPr lang="uk-UA" sz="2000" dirty="0">
                <a:solidFill>
                  <a:schemeClr val="tx1"/>
                </a:solidFill>
              </a:rPr>
              <a:t>…</a:t>
            </a:r>
            <a:r>
              <a:rPr lang="uk-UA" sz="2000" dirty="0">
                <a:solidFill>
                  <a:schemeClr val="tx1"/>
                </a:solidFill>
                <a:sym typeface="Symbol" pitchFamily="2" charset="2"/>
              </a:rPr>
              <a:t></a:t>
            </a:r>
            <a:r>
              <a:rPr lang="cs-CZ" sz="2000" dirty="0">
                <a:solidFill>
                  <a:schemeClr val="tx1"/>
                </a:solidFill>
              </a:rPr>
              <a:t> vonělo macesem, </a:t>
            </a:r>
            <a:r>
              <a:rPr lang="cs-CZ" sz="2000" dirty="0" err="1">
                <a:solidFill>
                  <a:schemeClr val="tx1"/>
                </a:solidFill>
              </a:rPr>
              <a:t>mamalyhou</a:t>
            </a:r>
            <a:r>
              <a:rPr lang="cs-CZ" sz="2000" dirty="0">
                <a:solidFill>
                  <a:schemeClr val="tx1"/>
                </a:solidFill>
              </a:rPr>
              <a:t>, červeným borščem, </a:t>
            </a:r>
            <a:r>
              <a:rPr lang="cs-CZ" sz="2000" dirty="0" err="1">
                <a:solidFill>
                  <a:schemeClr val="tx1"/>
                </a:solidFill>
              </a:rPr>
              <a:t>bigosem</a:t>
            </a:r>
            <a:r>
              <a:rPr lang="cs-CZ" sz="2000" dirty="0">
                <a:solidFill>
                  <a:schemeClr val="tx1"/>
                </a:solidFill>
              </a:rPr>
              <a:t> a bavorskými klobásami. V tom okamžiku se zdálo, že takto to bude vždycky, že nic neporuší harmonii tohoto města, že se ten čas roztaví na hnědých pleších černovických střech, a my všichni navždy zůstaneme v tomto dni, v této hodině, v této vteřině...“, „</a:t>
            </a:r>
            <a:r>
              <a:rPr lang="cs-CZ" sz="2000" dirty="0">
                <a:solidFill>
                  <a:schemeClr val="tx1"/>
                </a:solidFill>
                <a:sym typeface="Symbol" pitchFamily="2" charset="2"/>
              </a:rPr>
              <a:t></a:t>
            </a:r>
            <a:r>
              <a:rPr lang="cs-CZ" sz="2000" dirty="0">
                <a:solidFill>
                  <a:schemeClr val="tx1"/>
                </a:solidFill>
              </a:rPr>
              <a:t>…</a:t>
            </a:r>
            <a:r>
              <a:rPr lang="cs-CZ" sz="2000" dirty="0">
                <a:solidFill>
                  <a:schemeClr val="tx1"/>
                </a:solidFill>
                <a:sym typeface="Symbol" pitchFamily="2" charset="2"/>
              </a:rPr>
              <a:t></a:t>
            </a:r>
            <a:r>
              <a:rPr lang="cs-CZ" sz="2000" dirty="0">
                <a:solidFill>
                  <a:schemeClr val="tx1"/>
                </a:solidFill>
              </a:rPr>
              <a:t> prostě si pamatoval to město, kde kino ‘</a:t>
            </a:r>
            <a:r>
              <a:rPr lang="cs-CZ" sz="2000" dirty="0" err="1">
                <a:solidFill>
                  <a:schemeClr val="tx1"/>
                </a:solidFill>
              </a:rPr>
              <a:t>Žovteň</a:t>
            </a:r>
            <a:r>
              <a:rPr lang="cs-CZ" sz="2000" dirty="0">
                <a:solidFill>
                  <a:schemeClr val="tx1"/>
                </a:solidFill>
              </a:rPr>
              <a:t>’ bylo synagogou, kde rumunské chůvy zpívali ukrajinským dětem ukrajinské ukolébavky…“</a:t>
            </a:r>
            <a:br>
              <a:rPr lang="cs-CZ" sz="1800" dirty="0"/>
            </a:br>
            <a:endParaRPr lang="cs-CZ" sz="1800" dirty="0"/>
          </a:p>
        </p:txBody>
      </p:sp>
    </p:spTree>
    <p:extLst>
      <p:ext uri="{BB962C8B-B14F-4D97-AF65-F5344CB8AC3E}">
        <p14:creationId xmlns:p14="http://schemas.microsoft.com/office/powerpoint/2010/main" val="1656780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B0396429-4BD9-A34C-B34D-BE3C8A77C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23" y="841008"/>
            <a:ext cx="3278123" cy="5175984"/>
          </a:xfrm>
          <a:prstGeom prst="rect">
            <a:avLst/>
          </a:prstGeom>
        </p:spPr>
      </p:pic>
      <p:sp>
        <p:nvSpPr>
          <p:cNvPr id="11" name="TextovéPole 10">
            <a:extLst>
              <a:ext uri="{FF2B5EF4-FFF2-40B4-BE49-F238E27FC236}">
                <a16:creationId xmlns:a16="http://schemas.microsoft.com/office/drawing/2014/main" id="{4FDFC75C-A82A-7A4A-BF21-4C4F3E2DF298}"/>
              </a:ext>
            </a:extLst>
          </p:cNvPr>
          <p:cNvSpPr txBox="1"/>
          <p:nvPr/>
        </p:nvSpPr>
        <p:spPr>
          <a:xfrm>
            <a:off x="4123572" y="1859340"/>
            <a:ext cx="6986016" cy="1569660"/>
          </a:xfrm>
          <a:prstGeom prst="rect">
            <a:avLst/>
          </a:prstGeom>
          <a:noFill/>
        </p:spPr>
        <p:txBody>
          <a:bodyPr wrap="square" rtlCol="0">
            <a:spAutoFit/>
          </a:bodyPr>
          <a:lstStyle/>
          <a:p>
            <a:r>
              <a:rPr lang="cs-CZ" sz="3200" dirty="0" err="1"/>
              <a:t>Maxym</a:t>
            </a:r>
            <a:r>
              <a:rPr lang="cs-CZ" sz="3200" dirty="0"/>
              <a:t> </a:t>
            </a:r>
            <a:r>
              <a:rPr lang="cs-CZ" sz="3200" dirty="0" err="1"/>
              <a:t>Dupeško</a:t>
            </a:r>
            <a:endParaRPr lang="cs-CZ" sz="3200" dirty="0"/>
          </a:p>
          <a:p>
            <a:pPr algn="r"/>
            <a:r>
              <a:rPr lang="cs-CZ" sz="3200" dirty="0"/>
              <a:t> </a:t>
            </a:r>
            <a:r>
              <a:rPr lang="cs-CZ" sz="3200" i="1" dirty="0"/>
              <a:t>Příběh důstojný celého jabloňového sadu</a:t>
            </a:r>
            <a:r>
              <a:rPr lang="cs-CZ" sz="3200" dirty="0"/>
              <a:t> </a:t>
            </a:r>
            <a:r>
              <a:rPr lang="uk-UA" sz="3200" dirty="0"/>
              <a:t>(2017)</a:t>
            </a:r>
            <a:r>
              <a:rPr lang="cs-CZ" sz="3200" dirty="0"/>
              <a:t> </a:t>
            </a:r>
          </a:p>
        </p:txBody>
      </p:sp>
      <p:sp>
        <p:nvSpPr>
          <p:cNvPr id="3" name="TextovéPole 2">
            <a:extLst>
              <a:ext uri="{FF2B5EF4-FFF2-40B4-BE49-F238E27FC236}">
                <a16:creationId xmlns:a16="http://schemas.microsoft.com/office/drawing/2014/main" id="{CF8F4098-B9FC-5447-85EA-8667C2DED90E}"/>
              </a:ext>
            </a:extLst>
          </p:cNvPr>
          <p:cNvSpPr txBox="1"/>
          <p:nvPr/>
        </p:nvSpPr>
        <p:spPr>
          <a:xfrm>
            <a:off x="4606039" y="3600266"/>
            <a:ext cx="6804491" cy="1200329"/>
          </a:xfrm>
          <a:prstGeom prst="rect">
            <a:avLst/>
          </a:prstGeom>
          <a:noFill/>
        </p:spPr>
        <p:txBody>
          <a:bodyPr wrap="square" rtlCol="0">
            <a:spAutoFit/>
          </a:bodyPr>
          <a:lstStyle/>
          <a:p>
            <a:r>
              <a:rPr lang="cs-CZ" sz="3600" dirty="0"/>
              <a:t>„</a:t>
            </a:r>
            <a:r>
              <a:rPr lang="uk-UA" sz="3600" dirty="0"/>
              <a:t>Я чернівчанин, – німецькою це звучало ‘</a:t>
            </a:r>
            <a:r>
              <a:rPr lang="cs-CZ" sz="3600" dirty="0" err="1"/>
              <a:t>Ich</a:t>
            </a:r>
            <a:r>
              <a:rPr lang="cs-CZ" sz="3600" dirty="0"/>
              <a:t> bin </a:t>
            </a:r>
            <a:r>
              <a:rPr lang="cs-CZ" sz="3600" dirty="0" err="1"/>
              <a:t>ein</a:t>
            </a:r>
            <a:r>
              <a:rPr lang="cs-CZ" sz="3600" dirty="0"/>
              <a:t> </a:t>
            </a:r>
            <a:r>
              <a:rPr lang="cs-CZ" sz="3600" dirty="0" err="1"/>
              <a:t>Czernowitzer</a:t>
            </a:r>
            <a:r>
              <a:rPr lang="uk-UA" sz="3600" dirty="0"/>
              <a:t>’</a:t>
            </a:r>
            <a:r>
              <a:rPr lang="cs-CZ" sz="3600" dirty="0"/>
              <a:t>.“</a:t>
            </a:r>
          </a:p>
        </p:txBody>
      </p:sp>
    </p:spTree>
    <p:extLst>
      <p:ext uri="{BB962C8B-B14F-4D97-AF65-F5344CB8AC3E}">
        <p14:creationId xmlns:p14="http://schemas.microsoft.com/office/powerpoint/2010/main" val="2471145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045817-4270-4FEA-EF89-E528B9972D25}"/>
              </a:ext>
            </a:extLst>
          </p:cNvPr>
          <p:cNvSpPr>
            <a:spLocks noGrp="1"/>
          </p:cNvSpPr>
          <p:nvPr>
            <p:ph type="title"/>
          </p:nvPr>
        </p:nvSpPr>
        <p:spPr>
          <a:xfrm>
            <a:off x="1097278" y="552821"/>
            <a:ext cx="10058400" cy="1218106"/>
          </a:xfrm>
        </p:spPr>
        <p:txBody>
          <a:bodyPr/>
          <a:lstStyle/>
          <a:p>
            <a:pPr algn="ctr"/>
            <a:r>
              <a:rPr lang="uk-UA" dirty="0"/>
              <a:t>«Інтернат» - Сергій Жадан</a:t>
            </a:r>
            <a:endParaRPr lang="cs-CZ" dirty="0"/>
          </a:p>
        </p:txBody>
      </p:sp>
      <p:sp>
        <p:nvSpPr>
          <p:cNvPr id="3" name="Zástupný text 2">
            <a:extLst>
              <a:ext uri="{FF2B5EF4-FFF2-40B4-BE49-F238E27FC236}">
                <a16:creationId xmlns:a16="http://schemas.microsoft.com/office/drawing/2014/main" id="{D8FC169E-42A5-E69C-06BE-DC5B50D13AF6}"/>
              </a:ext>
            </a:extLst>
          </p:cNvPr>
          <p:cNvSpPr>
            <a:spLocks noGrp="1"/>
          </p:cNvSpPr>
          <p:nvPr>
            <p:ph type="body" idx="1"/>
          </p:nvPr>
        </p:nvSpPr>
        <p:spPr>
          <a:xfrm>
            <a:off x="1097279" y="2057400"/>
            <a:ext cx="10058399" cy="736282"/>
          </a:xfrm>
        </p:spPr>
        <p:txBody>
          <a:bodyPr>
            <a:normAutofit/>
          </a:bodyPr>
          <a:lstStyle/>
          <a:p>
            <a:pPr algn="just"/>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Події</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роману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відбуваються</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на </a:t>
            </a:r>
            <a:r>
              <a:rPr lang="uk-UA"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Д</a:t>
            </a:r>
            <a:r>
              <a:rPr lang="ru-RU" sz="1200" b="0" i="0" u="none" strike="noStrike" cap="none" dirty="0" err="1">
                <a:effectLst/>
                <a:latin typeface="Arial" panose="020B0604020202020204" pitchFamily="34" charset="0"/>
                <a:cs typeface="Arial" panose="020B0604020202020204" pitchFamily="34" charset="0"/>
              </a:rPr>
              <a:t>онбасі</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протягом</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трьох</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зимових</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днів</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2015 року.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Тридцятип'ятирічний</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вчитель</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effectLst/>
                <a:latin typeface="Arial" panose="020B0604020202020204" pitchFamily="34" charset="0"/>
                <a:cs typeface="Arial" panose="020B0604020202020204" pitchFamily="34" charset="0"/>
              </a:rPr>
              <a:t>української</a:t>
            </a:r>
            <a:r>
              <a:rPr lang="ru-RU" sz="1200" b="0" i="0" u="none" strike="noStrike" cap="none" dirty="0">
                <a:effectLst/>
                <a:latin typeface="Arial" panose="020B0604020202020204" pitchFamily="34" charset="0"/>
                <a:cs typeface="Arial" panose="020B0604020202020204" pitchFamily="34" charset="0"/>
              </a:rPr>
              <a:t> </a:t>
            </a:r>
            <a:r>
              <a:rPr lang="ru-RU" sz="1200" b="0" i="0" u="none" strike="noStrike" cap="none" dirty="0" err="1">
                <a:effectLst/>
                <a:latin typeface="Arial" panose="020B0604020202020204" pitchFamily="34" charset="0"/>
                <a:cs typeface="Arial" panose="020B0604020202020204" pitchFamily="34" charset="0"/>
              </a:rPr>
              <a:t>мови</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на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ім’я</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Паша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вирушає</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до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міста</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(прототипом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імовірно</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є</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cap="none" dirty="0">
                <a:solidFill>
                  <a:srgbClr val="202122"/>
                </a:solidFill>
                <a:highlight>
                  <a:srgbClr val="FFFFFF"/>
                </a:highlight>
                <a:latin typeface="Arial" panose="020B0604020202020204" pitchFamily="34" charset="0"/>
                <a:cs typeface="Arial" panose="020B0604020202020204" pitchFamily="34" charset="0"/>
              </a:rPr>
              <a:t>Д</a:t>
            </a:r>
            <a:r>
              <a:rPr lang="ru-RU" sz="1200" b="0" i="0" u="none" strike="noStrike" cap="none" dirty="0">
                <a:effectLst/>
                <a:latin typeface="Arial" panose="020B0604020202020204" pitchFamily="34" charset="0"/>
                <a:cs typeface="Arial" panose="020B0604020202020204" pitchFamily="34" charset="0"/>
              </a:rPr>
              <a:t>ебальцеве</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щоб</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забрати</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звідти</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свого</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effectLst/>
                <a:latin typeface="Arial" panose="020B0604020202020204" pitchFamily="34" charset="0"/>
                <a:cs typeface="Arial" panose="020B0604020202020204" pitchFamily="34" charset="0"/>
              </a:rPr>
              <a:t>племінника</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який</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живе</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в </a:t>
            </a:r>
            <a:r>
              <a:rPr lang="ru-RU" sz="1200" b="0" i="0" u="none" strike="noStrike" cap="none" dirty="0" err="1">
                <a:effectLst/>
                <a:latin typeface="Arial" panose="020B0604020202020204" pitchFamily="34" charset="0"/>
                <a:cs typeface="Arial" panose="020B0604020202020204" pitchFamily="34" charset="0"/>
              </a:rPr>
              <a:t>інтернаті</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Час для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здійснення</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такої</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мандрівки</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однак</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не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зовсім</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підхожий</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адже</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effectLst/>
                <a:latin typeface="Arial" panose="020B0604020202020204" pitchFamily="34" charset="0"/>
                <a:cs typeface="Arial" panose="020B0604020202020204" pitchFamily="34" charset="0"/>
              </a:rPr>
              <a:t>українська</a:t>
            </a:r>
            <a:r>
              <a:rPr lang="ru-RU" sz="1200" b="0" i="0" u="none" strike="noStrike" cap="none" dirty="0">
                <a:effectLst/>
                <a:latin typeface="Arial" panose="020B0604020202020204" pitchFamily="34" charset="0"/>
                <a:cs typeface="Arial" panose="020B0604020202020204" pitchFamily="34" charset="0"/>
              </a:rPr>
              <a:t> </a:t>
            </a:r>
            <a:r>
              <a:rPr lang="ru-RU" sz="1200" b="0" i="0" u="none" strike="noStrike" cap="none" dirty="0" err="1">
                <a:effectLst/>
                <a:latin typeface="Arial" panose="020B0604020202020204" pitchFamily="34" charset="0"/>
                <a:cs typeface="Arial" panose="020B0604020202020204" pitchFamily="34" charset="0"/>
              </a:rPr>
              <a:t>армія</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саме</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покидає</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місто</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яке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оточують</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російські</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окупаційні</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 </a:t>
            </a:r>
            <a:r>
              <a:rPr lang="ru-RU" sz="1200" b="0" i="0" u="none" strike="noStrike" cap="none" dirty="0" err="1">
                <a:solidFill>
                  <a:srgbClr val="202122"/>
                </a:solidFill>
                <a:effectLst/>
                <a:highlight>
                  <a:srgbClr val="FFFFFF"/>
                </a:highlight>
                <a:latin typeface="Arial" panose="020B0604020202020204" pitchFamily="34" charset="0"/>
                <a:cs typeface="Arial" panose="020B0604020202020204" pitchFamily="34" charset="0"/>
              </a:rPr>
              <a:t>війська</a:t>
            </a:r>
            <a:r>
              <a:rPr lang="ru-RU" sz="1200" b="0" i="0" u="none" strike="noStrike" cap="none" dirty="0">
                <a:solidFill>
                  <a:srgbClr val="202122"/>
                </a:solidFill>
                <a:effectLst/>
                <a:highlight>
                  <a:srgbClr val="FFFFFF"/>
                </a:highlight>
                <a:latin typeface="Arial" panose="020B0604020202020204" pitchFamily="34" charset="0"/>
                <a:cs typeface="Arial" panose="020B0604020202020204" pitchFamily="34" charset="0"/>
              </a:rPr>
              <a:t>.</a:t>
            </a:r>
            <a:endParaRPr lang="cs-CZ" sz="1200" cap="none" dirty="0">
              <a:latin typeface="Arial" panose="020B0604020202020204" pitchFamily="34" charset="0"/>
              <a:cs typeface="Arial" panose="020B0604020202020204" pitchFamily="34" charset="0"/>
            </a:endParaRPr>
          </a:p>
        </p:txBody>
      </p:sp>
      <p:sp>
        <p:nvSpPr>
          <p:cNvPr id="4" name="Zástupný obsah 3">
            <a:extLst>
              <a:ext uri="{FF2B5EF4-FFF2-40B4-BE49-F238E27FC236}">
                <a16:creationId xmlns:a16="http://schemas.microsoft.com/office/drawing/2014/main" id="{D82A5C87-4A74-E30D-168A-E904F4F3B417}"/>
              </a:ext>
            </a:extLst>
          </p:cNvPr>
          <p:cNvSpPr>
            <a:spLocks noGrp="1"/>
          </p:cNvSpPr>
          <p:nvPr>
            <p:ph sz="half" idx="2"/>
          </p:nvPr>
        </p:nvSpPr>
        <p:spPr>
          <a:xfrm>
            <a:off x="1097278" y="2953429"/>
            <a:ext cx="6180881" cy="3477250"/>
          </a:xfrm>
        </p:spPr>
        <p:txBody>
          <a:bodyPr>
            <a:normAutofit fontScale="77500" lnSpcReduction="20000"/>
          </a:bodyPr>
          <a:lstStyle/>
          <a:p>
            <a:r>
              <a:rPr lang="uk-UA" dirty="0"/>
              <a:t>Ознаки притаманні прозі Жадана:</a:t>
            </a:r>
          </a:p>
          <a:p>
            <a:r>
              <a:rPr lang="uk-UA" dirty="0"/>
              <a:t>Подорож – 3 дні</a:t>
            </a:r>
          </a:p>
          <a:p>
            <a:pPr algn="just"/>
            <a:r>
              <a:rPr lang="uk-UA" dirty="0"/>
              <a:t>Відчуття дому (якого немає) – метафорою цього і є «інтернат». Вказує на </a:t>
            </a:r>
            <a:r>
              <a:rPr lang="ru-RU" dirty="0" err="1"/>
              <a:t>неукоріненість</a:t>
            </a:r>
            <a:r>
              <a:rPr lang="ru-RU" dirty="0"/>
              <a:t>, </a:t>
            </a:r>
            <a:r>
              <a:rPr lang="ru-RU" dirty="0" err="1"/>
              <a:t>невпорядкованість</a:t>
            </a:r>
            <a:r>
              <a:rPr lang="ru-RU" dirty="0"/>
              <a:t> та </a:t>
            </a:r>
            <a:r>
              <a:rPr lang="ru-RU" dirty="0" err="1"/>
              <a:t>загубленість</a:t>
            </a:r>
            <a:r>
              <a:rPr lang="ru-RU" dirty="0"/>
              <a:t> </a:t>
            </a:r>
            <a:r>
              <a:rPr lang="ru-RU" dirty="0" err="1"/>
              <a:t>жителів</a:t>
            </a:r>
            <a:r>
              <a:rPr lang="ru-RU" dirty="0"/>
              <a:t> </a:t>
            </a:r>
            <a:r>
              <a:rPr lang="ru-RU" dirty="0" err="1"/>
              <a:t>східного</a:t>
            </a:r>
            <a:r>
              <a:rPr lang="ru-RU" dirty="0"/>
              <a:t> </a:t>
            </a:r>
            <a:r>
              <a:rPr lang="ru-RU" dirty="0" err="1"/>
              <a:t>регіону</a:t>
            </a:r>
            <a:r>
              <a:rPr lang="ru-RU" dirty="0"/>
              <a:t>, </a:t>
            </a:r>
            <a:r>
              <a:rPr lang="ru-RU" dirty="0" err="1"/>
              <a:t>що</a:t>
            </a:r>
            <a:r>
              <a:rPr lang="ru-RU" dirty="0"/>
              <a:t> так і не </a:t>
            </a:r>
            <a:r>
              <a:rPr lang="ru-RU" dirty="0" err="1"/>
              <a:t>призвичаїлися</a:t>
            </a:r>
            <a:r>
              <a:rPr lang="ru-RU" dirty="0"/>
              <a:t> у </a:t>
            </a:r>
            <a:r>
              <a:rPr lang="ru-RU" dirty="0" err="1"/>
              <a:t>цій</a:t>
            </a:r>
            <a:r>
              <a:rPr lang="ru-RU" dirty="0"/>
              <a:t> </a:t>
            </a:r>
            <a:r>
              <a:rPr lang="ru-RU" dirty="0" err="1"/>
              <a:t>країні</a:t>
            </a:r>
            <a:r>
              <a:rPr lang="ru-RU" dirty="0"/>
              <a:t> та </a:t>
            </a:r>
            <a:r>
              <a:rPr lang="ru-RU" dirty="0" err="1"/>
              <a:t>мають</a:t>
            </a:r>
            <a:r>
              <a:rPr lang="ru-RU" dirty="0"/>
              <a:t> так званий синдром </a:t>
            </a:r>
            <a:r>
              <a:rPr lang="ru-RU" dirty="0" err="1"/>
              <a:t>інтернату</a:t>
            </a:r>
            <a:r>
              <a:rPr lang="ru-RU" dirty="0"/>
              <a:t>.</a:t>
            </a:r>
          </a:p>
          <a:p>
            <a:pPr algn="just"/>
            <a:r>
              <a:rPr lang="ru-RU" i="1" dirty="0"/>
              <a:t>«Ми ж тут </a:t>
            </a:r>
            <a:r>
              <a:rPr lang="ru-RU" i="1" dirty="0" err="1"/>
              <a:t>всі</a:t>
            </a:r>
            <a:r>
              <a:rPr lang="ru-RU" i="1" dirty="0"/>
              <a:t>, </a:t>
            </a:r>
            <a:r>
              <a:rPr lang="ru-RU" i="1" dirty="0" err="1"/>
              <a:t>якщо</a:t>
            </a:r>
            <a:r>
              <a:rPr lang="ru-RU" i="1" dirty="0"/>
              <a:t> </a:t>
            </a:r>
            <a:r>
              <a:rPr lang="ru-RU" i="1" dirty="0" err="1"/>
              <a:t>подумати</a:t>
            </a:r>
            <a:r>
              <a:rPr lang="ru-RU" i="1" dirty="0"/>
              <a:t>, як в </a:t>
            </a:r>
            <a:r>
              <a:rPr lang="ru-RU" i="1" dirty="0" err="1"/>
              <a:t>інтернаті</a:t>
            </a:r>
            <a:r>
              <a:rPr lang="ru-RU" i="1" dirty="0"/>
              <a:t> </a:t>
            </a:r>
            <a:r>
              <a:rPr lang="ru-RU" i="1" dirty="0" err="1"/>
              <a:t>живемо</a:t>
            </a:r>
            <a:r>
              <a:rPr lang="ru-RU" i="1" dirty="0"/>
              <a:t>, </a:t>
            </a:r>
            <a:r>
              <a:rPr lang="ru-RU" i="1" dirty="0" err="1"/>
              <a:t>кинуті</a:t>
            </a:r>
            <a:r>
              <a:rPr lang="ru-RU" i="1" dirty="0"/>
              <a:t> </a:t>
            </a:r>
            <a:r>
              <a:rPr lang="ru-RU" i="1" dirty="0" err="1"/>
              <a:t>всіма</a:t>
            </a:r>
            <a:r>
              <a:rPr lang="ru-RU" i="1" dirty="0"/>
              <a:t>, але </a:t>
            </a:r>
            <a:r>
              <a:rPr lang="ru-RU" i="1" dirty="0" err="1"/>
              <a:t>нафарбовані</a:t>
            </a:r>
            <a:r>
              <a:rPr lang="ru-RU" i="1" dirty="0"/>
              <a:t>». </a:t>
            </a:r>
          </a:p>
          <a:p>
            <a:pPr algn="just"/>
            <a:r>
              <a:rPr lang="ru-RU" dirty="0" err="1"/>
              <a:t>Посткомуністична</a:t>
            </a:r>
            <a:r>
              <a:rPr lang="ru-RU" dirty="0"/>
              <a:t> травма – коли </a:t>
            </a:r>
            <a:r>
              <a:rPr lang="ru-RU" dirty="0" err="1"/>
              <a:t>існує</a:t>
            </a:r>
            <a:r>
              <a:rPr lang="ru-RU" dirty="0"/>
              <a:t> </a:t>
            </a:r>
            <a:r>
              <a:rPr lang="ru-RU" dirty="0" err="1"/>
              <a:t>індивід</a:t>
            </a:r>
            <a:r>
              <a:rPr lang="ru-RU" dirty="0"/>
              <a:t> і </a:t>
            </a:r>
            <a:r>
              <a:rPr lang="ru-RU" dirty="0" err="1"/>
              <a:t>країна</a:t>
            </a:r>
            <a:r>
              <a:rPr lang="ru-RU" dirty="0"/>
              <a:t>, </a:t>
            </a:r>
            <a:r>
              <a:rPr lang="ru-RU" dirty="0" err="1"/>
              <a:t>інтереси</a:t>
            </a:r>
            <a:r>
              <a:rPr lang="ru-RU" dirty="0"/>
              <a:t> </a:t>
            </a:r>
            <a:r>
              <a:rPr lang="ru-RU" dirty="0" err="1"/>
              <a:t>яких</a:t>
            </a:r>
            <a:r>
              <a:rPr lang="ru-RU" dirty="0"/>
              <a:t> не </a:t>
            </a:r>
            <a:r>
              <a:rPr lang="ru-RU" dirty="0" err="1"/>
              <a:t>співпадають</a:t>
            </a:r>
            <a:r>
              <a:rPr lang="ru-RU" dirty="0"/>
              <a:t>. </a:t>
            </a:r>
            <a:r>
              <a:rPr lang="ru-RU" dirty="0" err="1"/>
              <a:t>Відірваність</a:t>
            </a:r>
            <a:r>
              <a:rPr lang="ru-RU" dirty="0"/>
              <a:t> </a:t>
            </a:r>
            <a:r>
              <a:rPr lang="ru-RU" dirty="0" err="1"/>
              <a:t>від</a:t>
            </a:r>
            <a:r>
              <a:rPr lang="ru-RU" dirty="0"/>
              <a:t> </a:t>
            </a:r>
            <a:r>
              <a:rPr lang="ru-RU" dirty="0" err="1"/>
              <a:t>країни</a:t>
            </a:r>
            <a:r>
              <a:rPr lang="ru-RU" dirty="0"/>
              <a:t> через брак </a:t>
            </a:r>
            <a:r>
              <a:rPr lang="ru-RU" dirty="0" err="1"/>
              <a:t>вкоріненості</a:t>
            </a:r>
            <a:r>
              <a:rPr lang="ru-RU" dirty="0"/>
              <a:t>.</a:t>
            </a:r>
          </a:p>
          <a:p>
            <a:pPr algn="just"/>
            <a:r>
              <a:rPr lang="ru-RU" dirty="0"/>
              <a:t>У </a:t>
            </a:r>
            <a:r>
              <a:rPr lang="ru-RU" dirty="0" err="1"/>
              <a:t>Паші</a:t>
            </a:r>
            <a:r>
              <a:rPr lang="ru-RU" dirty="0"/>
              <a:t> </a:t>
            </a:r>
            <a:r>
              <a:rPr lang="ru-RU" dirty="0" err="1"/>
              <a:t>дім</a:t>
            </a:r>
            <a:r>
              <a:rPr lang="ru-RU" dirty="0"/>
              <a:t> </a:t>
            </a:r>
            <a:r>
              <a:rPr lang="ru-RU" dirty="0" err="1"/>
              <a:t>асоціюється</a:t>
            </a:r>
            <a:r>
              <a:rPr lang="ru-RU" dirty="0"/>
              <a:t> </a:t>
            </a:r>
            <a:r>
              <a:rPr lang="ru-RU" dirty="0" err="1"/>
              <a:t>із</a:t>
            </a:r>
            <a:r>
              <a:rPr lang="ru-RU" dirty="0"/>
              <a:t> </a:t>
            </a:r>
            <a:r>
              <a:rPr lang="ru-RU" dirty="0" err="1"/>
              <a:t>ранковим</a:t>
            </a:r>
            <a:r>
              <a:rPr lang="ru-RU" dirty="0"/>
              <a:t> запахом газу з </a:t>
            </a:r>
            <a:r>
              <a:rPr lang="ru-RU" dirty="0" err="1"/>
              <a:t>газової</a:t>
            </a:r>
            <a:r>
              <a:rPr lang="ru-RU" dirty="0"/>
              <a:t> </a:t>
            </a:r>
            <a:r>
              <a:rPr lang="ru-RU" dirty="0" err="1"/>
              <a:t>плити</a:t>
            </a:r>
            <a:r>
              <a:rPr lang="ru-RU" dirty="0"/>
              <a:t>. </a:t>
            </a:r>
            <a:r>
              <a:rPr lang="ru-RU" dirty="0" err="1"/>
              <a:t>Таке</a:t>
            </a:r>
            <a:r>
              <a:rPr lang="ru-RU" dirty="0"/>
              <a:t> </a:t>
            </a:r>
            <a:r>
              <a:rPr lang="ru-RU" dirty="0" err="1"/>
              <a:t>собі</a:t>
            </a:r>
            <a:r>
              <a:rPr lang="ru-RU" dirty="0"/>
              <a:t> «</a:t>
            </a:r>
            <a:r>
              <a:rPr lang="ru-RU" dirty="0" err="1"/>
              <a:t>домашнє</a:t>
            </a:r>
            <a:r>
              <a:rPr lang="ru-RU" dirty="0"/>
              <a:t> тепло».</a:t>
            </a:r>
            <a:endParaRPr lang="uk-UA" dirty="0"/>
          </a:p>
        </p:txBody>
      </p:sp>
      <p:pic>
        <p:nvPicPr>
          <p:cNvPr id="8" name="Obrázek 7" descr="Obsah obrázku text, kupa, Publikace, kniha&#10;&#10;Popis byl vytvořen automaticky">
            <a:extLst>
              <a:ext uri="{FF2B5EF4-FFF2-40B4-BE49-F238E27FC236}">
                <a16:creationId xmlns:a16="http://schemas.microsoft.com/office/drawing/2014/main" id="{B6C34186-AD8D-8D12-8AE5-769D1FFFB2F3}"/>
              </a:ext>
            </a:extLst>
          </p:cNvPr>
          <p:cNvPicPr>
            <a:picLocks noChangeAspect="1"/>
          </p:cNvPicPr>
          <p:nvPr/>
        </p:nvPicPr>
        <p:blipFill rotWithShape="1">
          <a:blip r:embed="rId2"/>
          <a:srcRect l="14368" r="10813"/>
          <a:stretch/>
        </p:blipFill>
        <p:spPr>
          <a:xfrm>
            <a:off x="7705052" y="2958274"/>
            <a:ext cx="4074289" cy="3058535"/>
          </a:xfrm>
          <a:prstGeom prst="rect">
            <a:avLst/>
          </a:prstGeom>
        </p:spPr>
      </p:pic>
    </p:spTree>
    <p:extLst>
      <p:ext uri="{BB962C8B-B14F-4D97-AF65-F5344CB8AC3E}">
        <p14:creationId xmlns:p14="http://schemas.microsoft.com/office/powerpoint/2010/main" val="905836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7CA0C5-BD8E-29B9-2478-7ECCCC89CE1D}"/>
              </a:ext>
            </a:extLst>
          </p:cNvPr>
          <p:cNvSpPr>
            <a:spLocks noGrp="1"/>
          </p:cNvSpPr>
          <p:nvPr>
            <p:ph type="title"/>
          </p:nvPr>
        </p:nvSpPr>
        <p:spPr>
          <a:xfrm>
            <a:off x="1066800" y="0"/>
            <a:ext cx="10058400" cy="1450757"/>
          </a:xfrm>
        </p:spPr>
        <p:txBody>
          <a:bodyPr/>
          <a:lstStyle/>
          <a:p>
            <a:pPr algn="ctr"/>
            <a:r>
              <a:rPr lang="uk-UA" dirty="0"/>
              <a:t>«Інтернат» - Сергій Жадан</a:t>
            </a:r>
            <a:endParaRPr lang="cs-CZ" dirty="0"/>
          </a:p>
        </p:txBody>
      </p:sp>
      <p:sp>
        <p:nvSpPr>
          <p:cNvPr id="3" name="Zástupný text 2">
            <a:extLst>
              <a:ext uri="{FF2B5EF4-FFF2-40B4-BE49-F238E27FC236}">
                <a16:creationId xmlns:a16="http://schemas.microsoft.com/office/drawing/2014/main" id="{735234F4-CE9B-817D-3277-96011E3CF3FE}"/>
              </a:ext>
            </a:extLst>
          </p:cNvPr>
          <p:cNvSpPr>
            <a:spLocks noGrp="1"/>
          </p:cNvSpPr>
          <p:nvPr>
            <p:ph type="body" idx="1"/>
          </p:nvPr>
        </p:nvSpPr>
        <p:spPr>
          <a:xfrm>
            <a:off x="1097279" y="1976377"/>
            <a:ext cx="10058399" cy="900874"/>
          </a:xfrm>
        </p:spPr>
        <p:txBody>
          <a:bodyPr>
            <a:normAutofit fontScale="70000" lnSpcReduction="20000"/>
          </a:bodyPr>
          <a:lstStyle/>
          <a:p>
            <a:r>
              <a:rPr lang="uk-UA" cap="none" dirty="0"/>
              <a:t>У книзі </a:t>
            </a:r>
            <a:r>
              <a:rPr lang="ru-RU" cap="none" dirty="0" err="1"/>
              <a:t>багато</a:t>
            </a:r>
            <a:r>
              <a:rPr lang="ru-RU" cap="none" dirty="0"/>
              <a:t> </a:t>
            </a:r>
            <a:r>
              <a:rPr lang="ru-RU" cap="none" dirty="0" err="1"/>
              <a:t>епізодів</a:t>
            </a:r>
            <a:r>
              <a:rPr lang="ru-RU" cap="none" dirty="0"/>
              <a:t> з реального </a:t>
            </a:r>
            <a:r>
              <a:rPr lang="ru-RU" cap="none" dirty="0" err="1"/>
              <a:t>життя</a:t>
            </a:r>
            <a:r>
              <a:rPr lang="ru-RU" cap="none" dirty="0"/>
              <a:t>, </a:t>
            </a:r>
            <a:r>
              <a:rPr lang="ru-RU" cap="none" dirty="0" err="1"/>
              <a:t>які</a:t>
            </a:r>
            <a:r>
              <a:rPr lang="ru-RU" cap="none" dirty="0"/>
              <a:t> автор </a:t>
            </a:r>
            <a:r>
              <a:rPr lang="ru-RU" cap="none" dirty="0" err="1"/>
              <a:t>бачив</a:t>
            </a:r>
            <a:r>
              <a:rPr lang="ru-RU" cap="none" dirty="0"/>
              <a:t> на </a:t>
            </a:r>
            <a:r>
              <a:rPr lang="ru-RU" cap="none" dirty="0" err="1"/>
              <a:t>власні</a:t>
            </a:r>
            <a:r>
              <a:rPr lang="ru-RU" cap="none" dirty="0"/>
              <a:t> </a:t>
            </a:r>
            <a:r>
              <a:rPr lang="ru-RU" cap="none" dirty="0" err="1"/>
              <a:t>очі</a:t>
            </a:r>
            <a:r>
              <a:rPr lang="ru-RU" cap="none" dirty="0"/>
              <a:t>. </a:t>
            </a:r>
          </a:p>
          <a:p>
            <a:r>
              <a:rPr lang="ru-RU" cap="none" dirty="0"/>
              <a:t>Оптика </a:t>
            </a:r>
            <a:r>
              <a:rPr lang="ru-RU" cap="none" dirty="0" err="1"/>
              <a:t>війни</a:t>
            </a:r>
            <a:r>
              <a:rPr lang="ru-RU" cap="none" dirty="0"/>
              <a:t> з точку </a:t>
            </a:r>
            <a:r>
              <a:rPr lang="ru-RU" cap="none" dirty="0" err="1"/>
              <a:t>зору</a:t>
            </a:r>
            <a:r>
              <a:rPr lang="ru-RU" cap="none" dirty="0"/>
              <a:t> </a:t>
            </a:r>
            <a:r>
              <a:rPr lang="ru-RU" cap="none" dirty="0" err="1"/>
              <a:t>цивільного</a:t>
            </a:r>
            <a:r>
              <a:rPr lang="ru-RU" cap="none" dirty="0"/>
              <a:t>, мирного </a:t>
            </a:r>
            <a:r>
              <a:rPr lang="ru-RU" cap="none" dirty="0" err="1"/>
              <a:t>населення</a:t>
            </a:r>
            <a:r>
              <a:rPr lang="ru-RU" cap="none" dirty="0"/>
              <a:t>. </a:t>
            </a:r>
            <a:r>
              <a:rPr lang="ru-RU" cap="none" dirty="0" err="1"/>
              <a:t>Спроба</a:t>
            </a:r>
            <a:r>
              <a:rPr lang="ru-RU" cap="none" dirty="0"/>
              <a:t> </a:t>
            </a:r>
            <a:r>
              <a:rPr lang="ru-RU" cap="none" dirty="0" err="1"/>
              <a:t>показати</a:t>
            </a:r>
            <a:r>
              <a:rPr lang="ru-RU" cap="none" dirty="0"/>
              <a:t> </a:t>
            </a:r>
            <a:r>
              <a:rPr lang="ru-RU" cap="none" dirty="0" err="1"/>
              <a:t>цю</a:t>
            </a:r>
            <a:r>
              <a:rPr lang="ru-RU" cap="none" dirty="0"/>
              <a:t> </a:t>
            </a:r>
            <a:r>
              <a:rPr lang="ru-RU" cap="none" dirty="0" err="1"/>
              <a:t>війну</a:t>
            </a:r>
            <a:r>
              <a:rPr lang="ru-RU" cap="none" dirty="0"/>
              <a:t> </a:t>
            </a:r>
            <a:r>
              <a:rPr lang="ru-RU" cap="none" dirty="0" err="1"/>
              <a:t>очима</a:t>
            </a:r>
            <a:r>
              <a:rPr lang="ru-RU" cap="none" dirty="0"/>
              <a:t> не </a:t>
            </a:r>
            <a:r>
              <a:rPr lang="ru-RU" cap="none" dirty="0" err="1"/>
              <a:t>військових</a:t>
            </a:r>
            <a:r>
              <a:rPr lang="ru-RU" cap="none" dirty="0"/>
              <a:t>, не </a:t>
            </a:r>
            <a:r>
              <a:rPr lang="ru-RU" cap="none" dirty="0" err="1"/>
              <a:t>журналістів</a:t>
            </a:r>
            <a:r>
              <a:rPr lang="ru-RU" cap="none" dirty="0"/>
              <a:t>, не </a:t>
            </a:r>
            <a:r>
              <a:rPr lang="ru-RU" cap="none" dirty="0" err="1"/>
              <a:t>політиків</a:t>
            </a:r>
            <a:r>
              <a:rPr lang="ru-RU" cap="none" dirty="0"/>
              <a:t>, а </a:t>
            </a:r>
            <a:r>
              <a:rPr lang="ru-RU" cap="none" dirty="0" err="1"/>
              <a:t>саме</a:t>
            </a:r>
            <a:r>
              <a:rPr lang="ru-RU" cap="none" dirty="0"/>
              <a:t> </a:t>
            </a:r>
            <a:r>
              <a:rPr lang="ru-RU" cap="none" dirty="0" err="1"/>
              <a:t>пересічних</a:t>
            </a:r>
            <a:r>
              <a:rPr lang="ru-RU" cap="none" dirty="0"/>
              <a:t> </a:t>
            </a:r>
            <a:r>
              <a:rPr lang="ru-RU" cap="none" dirty="0" err="1"/>
              <a:t>українців</a:t>
            </a:r>
            <a:r>
              <a:rPr lang="ru-RU" cap="none" dirty="0"/>
              <a:t>, </a:t>
            </a:r>
            <a:r>
              <a:rPr lang="ru-RU" cap="none" dirty="0" err="1"/>
              <a:t>які</a:t>
            </a:r>
            <a:r>
              <a:rPr lang="ru-RU" cap="none" dirty="0"/>
              <a:t> </a:t>
            </a:r>
            <a:r>
              <a:rPr lang="ru-RU" cap="none" dirty="0" err="1"/>
              <a:t>знаходяться</a:t>
            </a:r>
            <a:r>
              <a:rPr lang="ru-RU" cap="none" dirty="0"/>
              <a:t> на </a:t>
            </a:r>
            <a:r>
              <a:rPr lang="ru-RU" cap="none" dirty="0" err="1"/>
              <a:t>лінії</a:t>
            </a:r>
            <a:r>
              <a:rPr lang="ru-RU" cap="none" dirty="0"/>
              <a:t> фронту.</a:t>
            </a:r>
            <a:endParaRPr lang="cs-CZ" cap="none" dirty="0"/>
          </a:p>
        </p:txBody>
      </p:sp>
      <p:sp>
        <p:nvSpPr>
          <p:cNvPr id="4" name="Zástupný obsah 3">
            <a:extLst>
              <a:ext uri="{FF2B5EF4-FFF2-40B4-BE49-F238E27FC236}">
                <a16:creationId xmlns:a16="http://schemas.microsoft.com/office/drawing/2014/main" id="{9023AC3B-57A1-3586-5931-9A04A66EC2B8}"/>
              </a:ext>
            </a:extLst>
          </p:cNvPr>
          <p:cNvSpPr>
            <a:spLocks noGrp="1"/>
          </p:cNvSpPr>
          <p:nvPr>
            <p:ph sz="half" idx="2"/>
          </p:nvPr>
        </p:nvSpPr>
        <p:spPr>
          <a:xfrm>
            <a:off x="1097279" y="2877251"/>
            <a:ext cx="10058398" cy="3477250"/>
          </a:xfrm>
        </p:spPr>
        <p:txBody>
          <a:bodyPr>
            <a:normAutofit fontScale="77500" lnSpcReduction="20000"/>
          </a:bodyPr>
          <a:lstStyle/>
          <a:p>
            <a:r>
              <a:rPr lang="uk-UA" dirty="0"/>
              <a:t>Порушується важливе питання – </a:t>
            </a:r>
            <a:r>
              <a:rPr lang="ru-RU" dirty="0" err="1"/>
              <a:t>питання</a:t>
            </a:r>
            <a:r>
              <a:rPr lang="ru-RU" dirty="0"/>
              <a:t> </a:t>
            </a:r>
            <a:r>
              <a:rPr lang="ru-RU" dirty="0" err="1"/>
              <a:t>вибору</a:t>
            </a:r>
            <a:r>
              <a:rPr lang="ru-RU" dirty="0"/>
              <a:t> і </a:t>
            </a:r>
            <a:r>
              <a:rPr lang="ru-RU" dirty="0" err="1"/>
              <a:t>відсутності</a:t>
            </a:r>
            <a:r>
              <a:rPr lang="ru-RU" dirty="0"/>
              <a:t> </a:t>
            </a:r>
            <a:r>
              <a:rPr lang="ru-RU" dirty="0" err="1"/>
              <a:t>вибору</a:t>
            </a:r>
            <a:r>
              <a:rPr lang="ru-RU" dirty="0"/>
              <a:t> </a:t>
            </a:r>
            <a:r>
              <a:rPr lang="ru-RU" dirty="0" err="1"/>
              <a:t>жителів</a:t>
            </a:r>
            <a:r>
              <a:rPr lang="ru-RU" dirty="0"/>
              <a:t> </a:t>
            </a:r>
            <a:r>
              <a:rPr lang="ru-RU" dirty="0" err="1"/>
              <a:t>даного</a:t>
            </a:r>
            <a:r>
              <a:rPr lang="ru-RU" dirty="0"/>
              <a:t> </a:t>
            </a:r>
            <a:r>
              <a:rPr lang="ru-RU" dirty="0" err="1"/>
              <a:t>регіону</a:t>
            </a:r>
            <a:r>
              <a:rPr lang="ru-RU" dirty="0"/>
              <a:t>, про </a:t>
            </a:r>
            <a:r>
              <a:rPr lang="ru-RU" dirty="0" err="1"/>
              <a:t>їхню</a:t>
            </a:r>
            <a:r>
              <a:rPr lang="ru-RU" dirty="0"/>
              <a:t> </a:t>
            </a:r>
            <a:r>
              <a:rPr lang="ru-RU" dirty="0" err="1"/>
              <a:t>позицію</a:t>
            </a:r>
            <a:r>
              <a:rPr lang="ru-RU" dirty="0"/>
              <a:t> і </a:t>
            </a:r>
            <a:r>
              <a:rPr lang="ru-RU" dirty="0" err="1"/>
              <a:t>відсутність</a:t>
            </a:r>
            <a:r>
              <a:rPr lang="ru-RU" dirty="0"/>
              <a:t> у них </a:t>
            </a:r>
            <a:r>
              <a:rPr lang="ru-RU" dirty="0" err="1"/>
              <a:t>цієї</a:t>
            </a:r>
            <a:r>
              <a:rPr lang="ru-RU" dirty="0"/>
              <a:t> </a:t>
            </a:r>
            <a:r>
              <a:rPr lang="ru-RU" dirty="0" err="1"/>
              <a:t>позиції</a:t>
            </a:r>
            <a:r>
              <a:rPr lang="ru-RU" dirty="0"/>
              <a:t>, </a:t>
            </a:r>
            <a:r>
              <a:rPr lang="ru-RU" dirty="0" err="1"/>
              <a:t>необхідність</a:t>
            </a:r>
            <a:r>
              <a:rPr lang="ru-RU" dirty="0"/>
              <a:t> </a:t>
            </a:r>
            <a:r>
              <a:rPr lang="ru-RU" dirty="0" err="1"/>
              <a:t>брати</a:t>
            </a:r>
            <a:r>
              <a:rPr lang="ru-RU" dirty="0"/>
              <a:t> на себе </a:t>
            </a:r>
            <a:r>
              <a:rPr lang="ru-RU" dirty="0" err="1"/>
              <a:t>відповідальність</a:t>
            </a:r>
            <a:r>
              <a:rPr lang="ru-RU" dirty="0"/>
              <a:t> і </a:t>
            </a:r>
            <a:r>
              <a:rPr lang="ru-RU" dirty="0" err="1"/>
              <a:t>відсутність</a:t>
            </a:r>
            <a:r>
              <a:rPr lang="ru-RU" dirty="0"/>
              <a:t> </a:t>
            </a:r>
            <a:r>
              <a:rPr lang="ru-RU" dirty="0" err="1"/>
              <a:t>звички</a:t>
            </a:r>
            <a:r>
              <a:rPr lang="ru-RU" dirty="0"/>
              <a:t> </a:t>
            </a:r>
            <a:r>
              <a:rPr lang="ru-RU" dirty="0" err="1"/>
              <a:t>брати</a:t>
            </a:r>
            <a:r>
              <a:rPr lang="ru-RU" dirty="0"/>
              <a:t> на себе </a:t>
            </a:r>
            <a:r>
              <a:rPr lang="ru-RU" dirty="0" err="1"/>
              <a:t>відповідальність</a:t>
            </a:r>
            <a:r>
              <a:rPr lang="ru-RU" dirty="0"/>
              <a:t>. </a:t>
            </a:r>
          </a:p>
          <a:p>
            <a:r>
              <a:rPr lang="ru-RU" dirty="0" err="1"/>
              <a:t>Уособлює</a:t>
            </a:r>
            <a:r>
              <a:rPr lang="ru-RU" dirty="0"/>
              <a:t> в </a:t>
            </a:r>
            <a:r>
              <a:rPr lang="ru-RU" dirty="0" err="1"/>
              <a:t>собі</a:t>
            </a:r>
            <a:r>
              <a:rPr lang="ru-RU" dirty="0"/>
              <a:t> </a:t>
            </a:r>
            <a:r>
              <a:rPr lang="ru-RU" dirty="0" err="1"/>
              <a:t>це</a:t>
            </a:r>
            <a:r>
              <a:rPr lang="ru-RU" dirty="0"/>
              <a:t> </a:t>
            </a:r>
            <a:r>
              <a:rPr lang="ru-RU" dirty="0" err="1"/>
              <a:t>головний</a:t>
            </a:r>
            <a:r>
              <a:rPr lang="ru-RU" dirty="0"/>
              <a:t> герой – Паша – </a:t>
            </a:r>
            <a:r>
              <a:rPr lang="ru-RU" dirty="0" err="1"/>
              <a:t>він</a:t>
            </a:r>
            <a:r>
              <a:rPr lang="ru-RU" dirty="0"/>
              <a:t> </a:t>
            </a:r>
            <a:r>
              <a:rPr lang="ru-RU" dirty="0" err="1"/>
              <a:t>дуже</a:t>
            </a:r>
            <a:r>
              <a:rPr lang="ru-RU" dirty="0"/>
              <a:t> </a:t>
            </a:r>
            <a:r>
              <a:rPr lang="ru-RU" dirty="0" err="1"/>
              <a:t>суперечливий</a:t>
            </a:r>
            <a:r>
              <a:rPr lang="ru-RU" dirty="0"/>
              <a:t>.</a:t>
            </a:r>
          </a:p>
          <a:p>
            <a:r>
              <a:rPr lang="ru-RU" dirty="0"/>
              <a:t>«</a:t>
            </a:r>
            <a:r>
              <a:rPr lang="ru-RU" i="1" dirty="0"/>
              <a:t>Я </a:t>
            </a:r>
            <a:r>
              <a:rPr lang="ru-RU" i="1" dirty="0" err="1"/>
              <a:t>від</a:t>
            </a:r>
            <a:r>
              <a:rPr lang="ru-RU" i="1" dirty="0"/>
              <a:t> </a:t>
            </a:r>
            <a:r>
              <a:rPr lang="ru-RU" i="1" dirty="0" err="1"/>
              <a:t>усього</a:t>
            </a:r>
            <a:r>
              <a:rPr lang="ru-RU" i="1" dirty="0"/>
              <a:t> </a:t>
            </a:r>
            <a:r>
              <a:rPr lang="ru-RU" i="1" dirty="0" err="1"/>
              <a:t>ухиляюсь</a:t>
            </a:r>
            <a:r>
              <a:rPr lang="ru-RU" i="1" dirty="0"/>
              <a:t>, </a:t>
            </a:r>
            <a:r>
              <a:rPr lang="ru-RU" i="1" dirty="0" err="1"/>
              <a:t>відходжу</a:t>
            </a:r>
            <a:r>
              <a:rPr lang="ru-RU" i="1" dirty="0"/>
              <a:t> </a:t>
            </a:r>
            <a:r>
              <a:rPr lang="ru-RU" i="1" dirty="0" err="1"/>
              <a:t>вбік</a:t>
            </a:r>
            <a:r>
              <a:rPr lang="ru-RU" i="1" dirty="0"/>
              <a:t>, не маю </a:t>
            </a:r>
            <a:r>
              <a:rPr lang="ru-RU" i="1" dirty="0" err="1"/>
              <a:t>сміливості</a:t>
            </a:r>
            <a:r>
              <a:rPr lang="ru-RU" i="1" dirty="0"/>
              <a:t> </a:t>
            </a:r>
            <a:r>
              <a:rPr lang="ru-RU" i="1" dirty="0" err="1"/>
              <a:t>говорити</a:t>
            </a:r>
            <a:r>
              <a:rPr lang="ru-RU" i="1" dirty="0"/>
              <a:t>, </a:t>
            </a:r>
            <a:r>
              <a:rPr lang="ru-RU" i="1" dirty="0" err="1"/>
              <a:t>що</a:t>
            </a:r>
            <a:r>
              <a:rPr lang="ru-RU" i="1" dirty="0"/>
              <a:t> думаю і </a:t>
            </a:r>
            <a:r>
              <a:rPr lang="ru-RU" i="1" dirty="0" err="1"/>
              <a:t>думати</a:t>
            </a:r>
            <a:r>
              <a:rPr lang="ru-RU" i="1" dirty="0"/>
              <a:t>, </a:t>
            </a:r>
            <a:r>
              <a:rPr lang="ru-RU" i="1" dirty="0" err="1"/>
              <a:t>що</a:t>
            </a:r>
            <a:r>
              <a:rPr lang="ru-RU" i="1" dirty="0"/>
              <a:t> хочу… </a:t>
            </a:r>
            <a:r>
              <a:rPr lang="ru-RU" i="1" dirty="0" err="1"/>
              <a:t>дітей</a:t>
            </a:r>
            <a:r>
              <a:rPr lang="ru-RU" i="1" dirty="0"/>
              <a:t> </a:t>
            </a:r>
            <a:r>
              <a:rPr lang="ru-RU" i="1" dirty="0" err="1"/>
              <a:t>вчу</a:t>
            </a:r>
            <a:r>
              <a:rPr lang="ru-RU" i="1" dirty="0"/>
              <a:t> </a:t>
            </a:r>
            <a:r>
              <a:rPr lang="ru-RU" i="1" dirty="0" err="1"/>
              <a:t>говорити</a:t>
            </a:r>
            <a:r>
              <a:rPr lang="ru-RU" i="1" dirty="0"/>
              <a:t> без </a:t>
            </a:r>
            <a:r>
              <a:rPr lang="ru-RU" i="1" dirty="0" err="1"/>
              <a:t>помилок</a:t>
            </a:r>
            <a:r>
              <a:rPr lang="ru-RU" i="1" dirty="0"/>
              <a:t>, а ось так просто </a:t>
            </a:r>
            <a:r>
              <a:rPr lang="ru-RU" i="1" dirty="0" err="1"/>
              <a:t>говорити</a:t>
            </a:r>
            <a:r>
              <a:rPr lang="ru-RU" i="1" dirty="0"/>
              <a:t> так, </a:t>
            </a:r>
            <a:r>
              <a:rPr lang="ru-RU" i="1" dirty="0" err="1"/>
              <a:t>щоб</a:t>
            </a:r>
            <a:r>
              <a:rPr lang="ru-RU" i="1" dirty="0"/>
              <a:t> тебе </a:t>
            </a:r>
            <a:r>
              <a:rPr lang="ru-RU" i="1" dirty="0" err="1"/>
              <a:t>розуміли</a:t>
            </a:r>
            <a:r>
              <a:rPr lang="ru-RU" i="1" dirty="0"/>
              <a:t> - не </a:t>
            </a:r>
            <a:r>
              <a:rPr lang="ru-RU" i="1" dirty="0" err="1"/>
              <a:t>вчу</a:t>
            </a:r>
            <a:r>
              <a:rPr lang="ru-RU" i="1" dirty="0"/>
              <a:t>. Та й сам не </a:t>
            </a:r>
            <a:r>
              <a:rPr lang="ru-RU" i="1" dirty="0" err="1"/>
              <a:t>вмію</a:t>
            </a:r>
            <a:r>
              <a:rPr lang="ru-RU" dirty="0"/>
              <a:t>».</a:t>
            </a:r>
          </a:p>
          <a:p>
            <a:r>
              <a:rPr lang="ru-RU" dirty="0"/>
              <a:t>Автор </a:t>
            </a:r>
            <a:r>
              <a:rPr lang="ru-RU" dirty="0" err="1"/>
              <a:t>намагається</a:t>
            </a:r>
            <a:r>
              <a:rPr lang="ru-RU" dirty="0"/>
              <a:t> </a:t>
            </a:r>
            <a:r>
              <a:rPr lang="ru-RU" dirty="0" err="1"/>
              <a:t>показати</a:t>
            </a:r>
            <a:r>
              <a:rPr lang="ru-RU" dirty="0"/>
              <a:t> </a:t>
            </a:r>
            <a:r>
              <a:rPr lang="ru-RU" dirty="0" err="1"/>
              <a:t>ситуацію</a:t>
            </a:r>
            <a:r>
              <a:rPr lang="ru-RU" dirty="0"/>
              <a:t>, коли </a:t>
            </a:r>
            <a:r>
              <a:rPr lang="ru-RU" dirty="0" err="1"/>
              <a:t>людину</a:t>
            </a:r>
            <a:r>
              <a:rPr lang="ru-RU" dirty="0"/>
              <a:t> </a:t>
            </a:r>
            <a:r>
              <a:rPr lang="ru-RU" dirty="0" err="1"/>
              <a:t>ставлять</a:t>
            </a:r>
            <a:r>
              <a:rPr lang="ru-RU" dirty="0"/>
              <a:t> перед </a:t>
            </a:r>
            <a:r>
              <a:rPr lang="ru-RU" dirty="0" err="1"/>
              <a:t>необхідністю</a:t>
            </a:r>
            <a:r>
              <a:rPr lang="ru-RU" dirty="0"/>
              <a:t> </a:t>
            </a:r>
            <a:r>
              <a:rPr lang="ru-RU" dirty="0" err="1"/>
              <a:t>вибору</a:t>
            </a:r>
            <a:r>
              <a:rPr lang="ru-RU" dirty="0"/>
              <a:t>, коли вона </a:t>
            </a:r>
            <a:r>
              <a:rPr lang="ru-RU" dirty="0" err="1"/>
              <a:t>змушена</a:t>
            </a:r>
            <a:r>
              <a:rPr lang="ru-RU" dirty="0"/>
              <a:t> </a:t>
            </a:r>
            <a:r>
              <a:rPr lang="ru-RU" dirty="0" err="1"/>
              <a:t>робити</a:t>
            </a:r>
            <a:r>
              <a:rPr lang="ru-RU" dirty="0"/>
              <a:t> </a:t>
            </a:r>
            <a:r>
              <a:rPr lang="ru-RU" dirty="0" err="1"/>
              <a:t>вибір</a:t>
            </a:r>
            <a:r>
              <a:rPr lang="ru-RU" dirty="0"/>
              <a:t>, </a:t>
            </a:r>
            <a:r>
              <a:rPr lang="ru-RU" dirty="0" err="1"/>
              <a:t>інакше</a:t>
            </a:r>
            <a:r>
              <a:rPr lang="ru-RU" dirty="0"/>
              <a:t> </a:t>
            </a:r>
            <a:r>
              <a:rPr lang="ru-RU" dirty="0" err="1"/>
              <a:t>ризикує</a:t>
            </a:r>
            <a:r>
              <a:rPr lang="ru-RU" dirty="0"/>
              <a:t> </a:t>
            </a:r>
            <a:r>
              <a:rPr lang="ru-RU" dirty="0" err="1"/>
              <a:t>втратити</a:t>
            </a:r>
            <a:r>
              <a:rPr lang="ru-RU" dirty="0"/>
              <a:t> себе.</a:t>
            </a:r>
          </a:p>
          <a:p>
            <a:r>
              <a:rPr lang="ru-RU" dirty="0" err="1"/>
              <a:t>Деякі</a:t>
            </a:r>
            <a:r>
              <a:rPr lang="ru-RU" dirty="0"/>
              <a:t> </a:t>
            </a:r>
            <a:r>
              <a:rPr lang="ru-RU" dirty="0" err="1"/>
              <a:t>читачі</a:t>
            </a:r>
            <a:r>
              <a:rPr lang="ru-RU" dirty="0"/>
              <a:t> </a:t>
            </a:r>
            <a:r>
              <a:rPr lang="ru-RU" dirty="0" err="1"/>
              <a:t>сприймають</a:t>
            </a:r>
            <a:r>
              <a:rPr lang="ru-RU" dirty="0"/>
              <a:t> роман як </a:t>
            </a:r>
            <a:r>
              <a:rPr lang="ru-RU" dirty="0" err="1"/>
              <a:t>певну</a:t>
            </a:r>
            <a:r>
              <a:rPr lang="ru-RU" dirty="0"/>
              <a:t> критику </a:t>
            </a:r>
            <a:r>
              <a:rPr lang="ru-RU" dirty="0" err="1"/>
              <a:t>місцевого</a:t>
            </a:r>
            <a:r>
              <a:rPr lang="ru-RU" dirty="0"/>
              <a:t> </a:t>
            </a:r>
            <a:r>
              <a:rPr lang="ru-RU" dirty="0" err="1"/>
              <a:t>населення</a:t>
            </a:r>
            <a:r>
              <a:rPr lang="ru-RU" dirty="0"/>
              <a:t>.</a:t>
            </a:r>
          </a:p>
          <a:p>
            <a:r>
              <a:rPr lang="ru-RU" dirty="0"/>
              <a:t>У </a:t>
            </a:r>
            <a:r>
              <a:rPr lang="ru-RU" dirty="0" err="1"/>
              <a:t>книзі</a:t>
            </a:r>
            <a:r>
              <a:rPr lang="ru-RU" dirty="0"/>
              <a:t> </a:t>
            </a:r>
            <a:r>
              <a:rPr lang="ru-RU" dirty="0" err="1"/>
              <a:t>безліч</a:t>
            </a:r>
            <a:r>
              <a:rPr lang="ru-RU" dirty="0"/>
              <a:t> </a:t>
            </a:r>
            <a:r>
              <a:rPr lang="ru-RU" dirty="0" err="1"/>
              <a:t>описів</a:t>
            </a:r>
            <a:r>
              <a:rPr lang="ru-RU" dirty="0"/>
              <a:t> </a:t>
            </a:r>
            <a:r>
              <a:rPr lang="ru-RU" dirty="0" err="1"/>
              <a:t>природи</a:t>
            </a:r>
            <a:r>
              <a:rPr lang="ru-RU" dirty="0"/>
              <a:t> і </a:t>
            </a:r>
            <a:r>
              <a:rPr lang="ru-RU" dirty="0" err="1"/>
              <a:t>навколишніх</a:t>
            </a:r>
            <a:r>
              <a:rPr lang="ru-RU" dirty="0"/>
              <a:t> </a:t>
            </a:r>
            <a:r>
              <a:rPr lang="ru-RU" dirty="0" err="1"/>
              <a:t>краєвидів</a:t>
            </a:r>
            <a:r>
              <a:rPr lang="ru-RU" dirty="0"/>
              <a:t>. </a:t>
            </a:r>
            <a:r>
              <a:rPr lang="ru-RU" b="0" i="0" u="none" strike="noStrike" dirty="0">
                <a:solidFill>
                  <a:srgbClr val="141414"/>
                </a:solidFill>
                <a:effectLst/>
                <a:highlight>
                  <a:srgbClr val="FDFDFD"/>
                </a:highlight>
                <a:latin typeface="Helmet"/>
              </a:rPr>
              <a:t> </a:t>
            </a:r>
            <a:r>
              <a:rPr lang="ru-RU" dirty="0"/>
              <a:t>Автор </a:t>
            </a:r>
            <a:r>
              <a:rPr lang="ru-RU" dirty="0" err="1"/>
              <a:t>намагається</a:t>
            </a:r>
            <a:r>
              <a:rPr lang="ru-RU" dirty="0"/>
              <a:t> </a:t>
            </a:r>
            <a:r>
              <a:rPr lang="ru-RU" dirty="0" err="1"/>
              <a:t>докладно</a:t>
            </a:r>
            <a:r>
              <a:rPr lang="ru-RU" dirty="0"/>
              <a:t> </a:t>
            </a:r>
            <a:r>
              <a:rPr lang="ru-RU" dirty="0" err="1"/>
              <a:t>описати</a:t>
            </a:r>
            <a:r>
              <a:rPr lang="ru-RU" dirty="0"/>
              <a:t> </a:t>
            </a:r>
            <a:r>
              <a:rPr lang="ru-RU" dirty="0" err="1"/>
              <a:t>Донбас</a:t>
            </a:r>
            <a:r>
              <a:rPr lang="ru-RU" dirty="0"/>
              <a:t> – </a:t>
            </a:r>
            <a:r>
              <a:rPr lang="ru-RU" dirty="0" err="1"/>
              <a:t>тобто</a:t>
            </a:r>
            <a:r>
              <a:rPr lang="ru-RU" dirty="0"/>
              <a:t> степ, </a:t>
            </a:r>
            <a:r>
              <a:rPr lang="ru-RU" dirty="0" err="1"/>
              <a:t>простір</a:t>
            </a:r>
            <a:r>
              <a:rPr lang="ru-RU" dirty="0"/>
              <a:t>, </a:t>
            </a:r>
            <a:r>
              <a:rPr lang="ru-RU" dirty="0" err="1"/>
              <a:t>який</a:t>
            </a:r>
            <a:r>
              <a:rPr lang="ru-RU" dirty="0"/>
              <a:t> </a:t>
            </a:r>
            <a:r>
              <a:rPr lang="ru-RU" dirty="0" err="1"/>
              <a:t>взимку</a:t>
            </a:r>
            <a:r>
              <a:rPr lang="ru-RU" dirty="0"/>
              <a:t> </a:t>
            </a:r>
            <a:r>
              <a:rPr lang="ru-RU" dirty="0" err="1"/>
              <a:t>порожній</a:t>
            </a:r>
            <a:r>
              <a:rPr lang="ru-RU" dirty="0"/>
              <a:t> (</a:t>
            </a:r>
            <a:r>
              <a:rPr lang="ru-RU" dirty="0" err="1"/>
              <a:t>передається</a:t>
            </a:r>
            <a:r>
              <a:rPr lang="ru-RU" dirty="0"/>
              <a:t> </a:t>
            </a:r>
            <a:r>
              <a:rPr lang="ru-RU" dirty="0" err="1"/>
              <a:t>описами</a:t>
            </a:r>
            <a:r>
              <a:rPr lang="ru-RU" dirty="0"/>
              <a:t> неба, </a:t>
            </a:r>
            <a:r>
              <a:rPr lang="ru-RU" dirty="0" err="1"/>
              <a:t>снігу</a:t>
            </a:r>
            <a:r>
              <a:rPr lang="ru-RU" dirty="0"/>
              <a:t>, </a:t>
            </a:r>
            <a:r>
              <a:rPr lang="ru-RU" dirty="0" err="1"/>
              <a:t>порівняннями</a:t>
            </a:r>
            <a:r>
              <a:rPr lang="ru-RU" dirty="0"/>
              <a:t> «поле як </a:t>
            </a:r>
            <a:r>
              <a:rPr lang="ru-RU" dirty="0" err="1"/>
              <a:t>волосся</a:t>
            </a:r>
            <a:r>
              <a:rPr lang="ru-RU" dirty="0"/>
              <a:t> </a:t>
            </a:r>
            <a:r>
              <a:rPr lang="ru-RU" dirty="0" err="1"/>
              <a:t>дівчини</a:t>
            </a:r>
            <a:r>
              <a:rPr lang="ru-RU" dirty="0"/>
              <a:t>», «</a:t>
            </a:r>
            <a:r>
              <a:rPr lang="ru-RU" dirty="0" err="1"/>
              <a:t>дими</a:t>
            </a:r>
            <a:r>
              <a:rPr lang="ru-RU" dirty="0"/>
              <a:t> стоять як дядьки» </a:t>
            </a:r>
            <a:r>
              <a:rPr lang="ru-RU" dirty="0" err="1"/>
              <a:t>тощо</a:t>
            </a:r>
            <a:r>
              <a:rPr lang="ru-RU" dirty="0"/>
              <a:t>).</a:t>
            </a:r>
          </a:p>
          <a:p>
            <a:endParaRPr lang="cs-CZ" dirty="0"/>
          </a:p>
        </p:txBody>
      </p:sp>
    </p:spTree>
    <p:extLst>
      <p:ext uri="{BB962C8B-B14F-4D97-AF65-F5344CB8AC3E}">
        <p14:creationId xmlns:p14="http://schemas.microsoft.com/office/powerpoint/2010/main" val="3250797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DCB4B0-8603-9638-2BBD-975BF5867A54}"/>
              </a:ext>
            </a:extLst>
          </p:cNvPr>
          <p:cNvSpPr>
            <a:spLocks noGrp="1"/>
          </p:cNvSpPr>
          <p:nvPr>
            <p:ph type="title"/>
          </p:nvPr>
        </p:nvSpPr>
        <p:spPr>
          <a:xfrm>
            <a:off x="1097280" y="286603"/>
            <a:ext cx="10058400" cy="1438025"/>
          </a:xfrm>
        </p:spPr>
        <p:txBody>
          <a:bodyPr/>
          <a:lstStyle/>
          <a:p>
            <a:pPr algn="ctr"/>
            <a:r>
              <a:rPr lang="uk-UA" dirty="0"/>
              <a:t>“Хто ти такий?“ – Артем Чех</a:t>
            </a:r>
            <a:br>
              <a:rPr lang="uk-UA" dirty="0"/>
            </a:br>
            <a:r>
              <a:rPr lang="uk-UA" dirty="0"/>
              <a:t>ТРАВМА</a:t>
            </a:r>
            <a:endParaRPr lang="cs-CZ" dirty="0"/>
          </a:p>
        </p:txBody>
      </p:sp>
      <p:sp>
        <p:nvSpPr>
          <p:cNvPr id="3" name="Zástupný text 2">
            <a:extLst>
              <a:ext uri="{FF2B5EF4-FFF2-40B4-BE49-F238E27FC236}">
                <a16:creationId xmlns:a16="http://schemas.microsoft.com/office/drawing/2014/main" id="{43F3AAC1-97C7-3E09-8290-6B38837F5EA7}"/>
              </a:ext>
            </a:extLst>
          </p:cNvPr>
          <p:cNvSpPr>
            <a:spLocks noGrp="1"/>
          </p:cNvSpPr>
          <p:nvPr>
            <p:ph type="body" idx="1"/>
          </p:nvPr>
        </p:nvSpPr>
        <p:spPr>
          <a:xfrm>
            <a:off x="1097279" y="2057400"/>
            <a:ext cx="9968117" cy="736282"/>
          </a:xfrm>
        </p:spPr>
        <p:txBody>
          <a:bodyPr>
            <a:normAutofit lnSpcReduction="10000"/>
          </a:bodyPr>
          <a:lstStyle/>
          <a:p>
            <a:pPr algn="just"/>
            <a:r>
              <a:rPr lang="ru-RU" sz="1400" cap="none" dirty="0"/>
              <a:t>Автор </a:t>
            </a:r>
            <a:r>
              <a:rPr lang="ru-RU" sz="1400" cap="none" dirty="0" err="1"/>
              <a:t>вміло</a:t>
            </a:r>
            <a:r>
              <a:rPr lang="ru-RU" sz="1400" cap="none" dirty="0"/>
              <a:t> проводить </a:t>
            </a:r>
            <a:r>
              <a:rPr lang="ru-RU" sz="1400" cap="none" dirty="0" err="1"/>
              <a:t>паралелі</a:t>
            </a:r>
            <a:r>
              <a:rPr lang="ru-RU" sz="1400" cap="none" dirty="0"/>
              <a:t> </a:t>
            </a:r>
            <a:r>
              <a:rPr lang="ru-RU" sz="1400" cap="none" dirty="0" err="1"/>
              <a:t>між</a:t>
            </a:r>
            <a:r>
              <a:rPr lang="ru-RU" sz="1400" cap="none" dirty="0"/>
              <a:t> </a:t>
            </a:r>
            <a:r>
              <a:rPr lang="ru-RU" sz="1400" cap="none" dirty="0" err="1"/>
              <a:t>минулим</a:t>
            </a:r>
            <a:r>
              <a:rPr lang="ru-RU" sz="1400" cap="none" dirty="0"/>
              <a:t> і </a:t>
            </a:r>
            <a:r>
              <a:rPr lang="ru-RU" sz="1400" cap="none" dirty="0" err="1"/>
              <a:t>сучасним</a:t>
            </a:r>
            <a:r>
              <a:rPr lang="ru-RU" sz="1400" cap="none" dirty="0"/>
              <a:t>, </a:t>
            </a:r>
            <a:r>
              <a:rPr lang="ru-RU" sz="1400" cap="none" dirty="0" err="1"/>
              <a:t>адже</a:t>
            </a:r>
            <a:r>
              <a:rPr lang="ru-RU" sz="1400" cap="none" dirty="0"/>
              <a:t> 2014 року проблема </a:t>
            </a:r>
            <a:r>
              <a:rPr lang="ru-RU" sz="1400" cap="none" dirty="0" err="1"/>
              <a:t>акубаротравми</a:t>
            </a:r>
            <a:r>
              <a:rPr lang="ru-RU" sz="1400" cap="none" dirty="0"/>
              <a:t> (</a:t>
            </a:r>
            <a:r>
              <a:rPr lang="ru-RU" sz="1400" cap="none" dirty="0" err="1"/>
              <a:t>контузії</a:t>
            </a:r>
            <a:r>
              <a:rPr lang="ru-RU" sz="1400" cap="none" dirty="0"/>
              <a:t>) </a:t>
            </a:r>
            <a:r>
              <a:rPr lang="ru-RU" sz="1400" cap="none" dirty="0" err="1"/>
              <a:t>повертається</a:t>
            </a:r>
            <a:r>
              <a:rPr lang="ru-RU" sz="1400" cap="none" dirty="0"/>
              <a:t> в </a:t>
            </a:r>
            <a:r>
              <a:rPr lang="ru-RU" sz="1400" cap="none" dirty="0" err="1"/>
              <a:t>українське</a:t>
            </a:r>
            <a:r>
              <a:rPr lang="ru-RU" sz="1400" cap="none" dirty="0"/>
              <a:t> </a:t>
            </a:r>
            <a:r>
              <a:rPr lang="ru-RU" sz="1400" cap="none" dirty="0" err="1"/>
              <a:t>суспільство</a:t>
            </a:r>
            <a:r>
              <a:rPr lang="ru-RU" sz="1400" cap="none" dirty="0"/>
              <a:t>. </a:t>
            </a:r>
            <a:r>
              <a:rPr lang="ru-RU" sz="1400" cap="none" dirty="0" err="1"/>
              <a:t>Після</a:t>
            </a:r>
            <a:r>
              <a:rPr lang="ru-RU" sz="1400" cap="none" dirty="0"/>
              <a:t> </a:t>
            </a:r>
            <a:r>
              <a:rPr lang="ru-RU" sz="1400" cap="none" dirty="0" err="1"/>
              <a:t>власного</a:t>
            </a:r>
            <a:r>
              <a:rPr lang="ru-RU" sz="1400" cap="none" dirty="0"/>
              <a:t> </a:t>
            </a:r>
            <a:r>
              <a:rPr lang="ru-RU" sz="1400" cap="none" dirty="0" err="1"/>
              <a:t>досвіду</a:t>
            </a:r>
            <a:r>
              <a:rPr lang="ru-RU" sz="1400" cap="none" dirty="0"/>
              <a:t> </a:t>
            </a:r>
            <a:r>
              <a:rPr lang="ru-RU" sz="1400" cap="none" dirty="0" err="1"/>
              <a:t>перебування</a:t>
            </a:r>
            <a:r>
              <a:rPr lang="ru-RU" sz="1400" cap="none" dirty="0"/>
              <a:t> на </a:t>
            </a:r>
            <a:r>
              <a:rPr lang="ru-RU" sz="1400" cap="none" dirty="0" err="1"/>
              <a:t>війні</a:t>
            </a:r>
            <a:r>
              <a:rPr lang="ru-RU" sz="1400" cap="none" dirty="0"/>
              <a:t>, </a:t>
            </a:r>
            <a:r>
              <a:rPr lang="ru-RU" sz="1400" cap="none" dirty="0" err="1"/>
              <a:t>письменник</a:t>
            </a:r>
            <a:r>
              <a:rPr lang="ru-RU" sz="1400" cap="none" dirty="0"/>
              <a:t> </a:t>
            </a:r>
            <a:r>
              <a:rPr lang="ru-RU" sz="1400" cap="none" dirty="0" err="1"/>
              <a:t>частково</a:t>
            </a:r>
            <a:r>
              <a:rPr lang="ru-RU" sz="1400" cap="none" dirty="0"/>
              <a:t> </a:t>
            </a:r>
            <a:r>
              <a:rPr lang="ru-RU" sz="1400" cap="none" dirty="0" err="1"/>
              <a:t>усвідомлює</a:t>
            </a:r>
            <a:r>
              <a:rPr lang="ru-RU" sz="1400" cap="none" dirty="0"/>
              <a:t> </a:t>
            </a:r>
            <a:r>
              <a:rPr lang="ru-RU" sz="1400" cap="none" dirty="0" err="1"/>
              <a:t>всі</a:t>
            </a:r>
            <a:r>
              <a:rPr lang="ru-RU" sz="1400" cap="none" dirty="0"/>
              <a:t> </a:t>
            </a:r>
            <a:r>
              <a:rPr lang="ru-RU" sz="1400" cap="none" dirty="0" err="1"/>
              <a:t>процеси</a:t>
            </a:r>
            <a:r>
              <a:rPr lang="ru-RU" sz="1400" cap="none" dirty="0"/>
              <a:t> </a:t>
            </a:r>
            <a:r>
              <a:rPr lang="ru-RU" sz="1400" cap="none" dirty="0" err="1"/>
              <a:t>свого</a:t>
            </a:r>
            <a:r>
              <a:rPr lang="ru-RU" sz="1400" cap="none" dirty="0"/>
              <a:t> </a:t>
            </a:r>
            <a:r>
              <a:rPr lang="ru-RU" sz="1400" cap="none" dirty="0" err="1"/>
              <a:t>дорослішання</a:t>
            </a:r>
            <a:r>
              <a:rPr lang="ru-RU" sz="1400" cap="none" dirty="0"/>
              <a:t> </a:t>
            </a:r>
            <a:r>
              <a:rPr lang="ru-RU" sz="1400" cap="none" dirty="0" err="1"/>
              <a:t>поруч</a:t>
            </a:r>
            <a:r>
              <a:rPr lang="ru-RU" sz="1400" cap="none" dirty="0"/>
              <a:t> </a:t>
            </a:r>
            <a:r>
              <a:rPr lang="ru-RU" sz="1400" cap="none" dirty="0" err="1"/>
              <a:t>із</a:t>
            </a:r>
            <a:r>
              <a:rPr lang="ru-RU" sz="1400" cap="none" dirty="0"/>
              <a:t> </a:t>
            </a:r>
            <a:r>
              <a:rPr lang="ru-RU" sz="1400" cap="none" dirty="0" err="1"/>
              <a:t>дивним</a:t>
            </a:r>
            <a:r>
              <a:rPr lang="ru-RU" sz="1400" cap="none" dirty="0"/>
              <a:t> членом </a:t>
            </a:r>
            <a:r>
              <a:rPr lang="uk-UA" sz="1400" cap="none" dirty="0"/>
              <a:t>й</a:t>
            </a:r>
            <a:r>
              <a:rPr lang="ru-RU" sz="1400" cap="none" dirty="0"/>
              <a:t>ого </a:t>
            </a:r>
            <a:r>
              <a:rPr lang="ru-RU" sz="1400" cap="none" dirty="0" err="1"/>
              <a:t>сім’ї</a:t>
            </a:r>
            <a:r>
              <a:rPr lang="ru-RU" sz="1400" cap="none" dirty="0"/>
              <a:t>.</a:t>
            </a:r>
          </a:p>
        </p:txBody>
      </p:sp>
      <p:sp>
        <p:nvSpPr>
          <p:cNvPr id="4" name="Zástupný obsah 3">
            <a:extLst>
              <a:ext uri="{FF2B5EF4-FFF2-40B4-BE49-F238E27FC236}">
                <a16:creationId xmlns:a16="http://schemas.microsoft.com/office/drawing/2014/main" id="{77C9AAB3-00A9-C795-2610-ECB7F0E5E0D3}"/>
              </a:ext>
            </a:extLst>
          </p:cNvPr>
          <p:cNvSpPr>
            <a:spLocks noGrp="1"/>
          </p:cNvSpPr>
          <p:nvPr>
            <p:ph sz="half" idx="2"/>
          </p:nvPr>
        </p:nvSpPr>
        <p:spPr>
          <a:xfrm>
            <a:off x="961663" y="2935124"/>
            <a:ext cx="6542011" cy="3465675"/>
          </a:xfrm>
        </p:spPr>
        <p:txBody>
          <a:bodyPr>
            <a:normAutofit fontScale="85000" lnSpcReduction="20000"/>
          </a:bodyPr>
          <a:lstStyle/>
          <a:p>
            <a:r>
              <a:rPr lang="ru-RU" sz="1800" i="1" dirty="0">
                <a:effectLst/>
                <a:latin typeface="NewBaskervilleITC"/>
              </a:rPr>
              <a:t>«</a:t>
            </a:r>
            <a:r>
              <a:rPr lang="ru-RU" sz="1800" i="1" dirty="0" err="1">
                <a:effectLst/>
                <a:latin typeface="NewBaskervilleITC"/>
              </a:rPr>
              <a:t>Хто</a:t>
            </a:r>
            <a:r>
              <a:rPr lang="ru-RU" sz="1800" i="1" dirty="0">
                <a:effectLst/>
                <a:latin typeface="NewBaskervilleITC"/>
              </a:rPr>
              <a:t> </a:t>
            </a:r>
            <a:r>
              <a:rPr lang="ru-RU" sz="1800" i="1" dirty="0" err="1">
                <a:effectLst/>
                <a:latin typeface="NewBaskervilleITC"/>
              </a:rPr>
              <a:t>ти</a:t>
            </a:r>
            <a:r>
              <a:rPr lang="ru-RU" sz="1800" i="1" dirty="0">
                <a:effectLst/>
                <a:latin typeface="NewBaskervilleITC"/>
              </a:rPr>
              <a:t> </a:t>
            </a:r>
            <a:r>
              <a:rPr lang="ru-RU" sz="1800" i="1" dirty="0" err="1">
                <a:effectLst/>
                <a:latin typeface="NewBaskervilleITC"/>
              </a:rPr>
              <a:t>такии</a:t>
            </a:r>
            <a:r>
              <a:rPr lang="ru-RU" sz="1800" i="1" dirty="0">
                <a:effectLst/>
                <a:latin typeface="NewBaskervilleITC"/>
              </a:rPr>
              <a:t>̆?» </a:t>
            </a:r>
            <a:r>
              <a:rPr lang="ru-RU" sz="1800" dirty="0">
                <a:effectLst/>
                <a:latin typeface="NewBaskervilleITC"/>
              </a:rPr>
              <a:t>– непросто </a:t>
            </a:r>
            <a:r>
              <a:rPr lang="ru-RU" sz="1800" dirty="0" err="1">
                <a:effectLst/>
                <a:latin typeface="NewBaskervilleITC"/>
              </a:rPr>
              <a:t>назва</a:t>
            </a:r>
            <a:r>
              <a:rPr lang="ru-RU" sz="1800" dirty="0">
                <a:effectLst/>
                <a:latin typeface="NewBaskervilleITC"/>
              </a:rPr>
              <a:t> роману, ми </a:t>
            </a:r>
            <a:r>
              <a:rPr lang="ru-RU" sz="1800" dirty="0" err="1">
                <a:effectLst/>
                <a:latin typeface="NewBaskervilleITC"/>
              </a:rPr>
              <a:t>сприймаємо</a:t>
            </a:r>
            <a:r>
              <a:rPr lang="ru-RU" sz="1800" dirty="0">
                <a:effectLst/>
                <a:latin typeface="NewBaskervilleITC"/>
              </a:rPr>
              <a:t> </a:t>
            </a:r>
            <a:r>
              <a:rPr lang="ru-RU" sz="1800" dirty="0" err="1">
                <a:effectLst/>
                <a:latin typeface="NewBaskervilleITC"/>
              </a:rPr>
              <a:t>його</a:t>
            </a:r>
            <a:r>
              <a:rPr lang="ru-RU" sz="1800" dirty="0">
                <a:effectLst/>
                <a:latin typeface="NewBaskervilleITC"/>
              </a:rPr>
              <a:t> як </a:t>
            </a:r>
            <a:r>
              <a:rPr lang="ru-RU" sz="1800" dirty="0" err="1">
                <a:effectLst/>
                <a:latin typeface="NewBaskervilleITC"/>
              </a:rPr>
              <a:t>питання</a:t>
            </a:r>
            <a:r>
              <a:rPr lang="ru-RU" sz="1800" dirty="0">
                <a:effectLst/>
                <a:latin typeface="NewBaskervilleITC"/>
              </a:rPr>
              <a:t>, </a:t>
            </a:r>
            <a:r>
              <a:rPr lang="ru-RU" sz="1800" dirty="0" err="1">
                <a:effectLst/>
                <a:latin typeface="NewBaskervilleITC"/>
              </a:rPr>
              <a:t>відповідь</a:t>
            </a:r>
            <a:r>
              <a:rPr lang="ru-RU" sz="1800" dirty="0">
                <a:effectLst/>
                <a:latin typeface="NewBaskervilleITC"/>
              </a:rPr>
              <a:t> на яке </a:t>
            </a:r>
            <a:r>
              <a:rPr lang="ru-RU" sz="1800" dirty="0" err="1">
                <a:effectLst/>
                <a:latin typeface="NewBaskervilleITC"/>
              </a:rPr>
              <a:t>неможливо</a:t>
            </a:r>
            <a:r>
              <a:rPr lang="ru-RU" sz="1800" dirty="0">
                <a:effectLst/>
                <a:latin typeface="NewBaskervilleITC"/>
              </a:rPr>
              <a:t> </a:t>
            </a:r>
            <a:r>
              <a:rPr lang="ru-RU" sz="1800" dirty="0" err="1">
                <a:effectLst/>
                <a:latin typeface="NewBaskervilleITC"/>
              </a:rPr>
              <a:t>віднайти</a:t>
            </a:r>
            <a:r>
              <a:rPr lang="ru-RU" sz="1800" dirty="0">
                <a:effectLst/>
                <a:latin typeface="NewBaskervilleITC"/>
              </a:rPr>
              <a:t>, але сам автор </a:t>
            </a:r>
            <a:r>
              <a:rPr lang="ru-RU" sz="1800" dirty="0" err="1">
                <a:effectLst/>
                <a:latin typeface="NewBaskervilleITC"/>
              </a:rPr>
              <a:t>зазначає</a:t>
            </a:r>
            <a:r>
              <a:rPr lang="ru-RU" sz="1800" dirty="0">
                <a:effectLst/>
                <a:latin typeface="NewBaskervilleITC"/>
              </a:rPr>
              <a:t>, </a:t>
            </a:r>
            <a:r>
              <a:rPr lang="ru-RU" sz="1800" dirty="0" err="1">
                <a:effectLst/>
                <a:latin typeface="NewBaskervilleITC"/>
              </a:rPr>
              <a:t>що</a:t>
            </a:r>
            <a:r>
              <a:rPr lang="ru-RU" sz="1800" dirty="0">
                <a:effectLst/>
                <a:latin typeface="NewBaskervilleITC"/>
              </a:rPr>
              <a:t> </a:t>
            </a:r>
            <a:r>
              <a:rPr lang="ru-RU" sz="1800" dirty="0" err="1">
                <a:effectLst/>
                <a:latin typeface="NewBaskervilleITC"/>
              </a:rPr>
              <a:t>це</a:t>
            </a:r>
            <a:r>
              <a:rPr lang="ru-RU" sz="1800" dirty="0">
                <a:effectLst/>
                <a:latin typeface="NewBaskervilleITC"/>
              </a:rPr>
              <a:t> «</a:t>
            </a:r>
            <a:r>
              <a:rPr lang="ru-RU" sz="1800" i="1" dirty="0">
                <a:effectLst/>
                <a:latin typeface="NewBaskervilleITC"/>
              </a:rPr>
              <a:t>не </a:t>
            </a:r>
            <a:r>
              <a:rPr lang="ru-RU" sz="1800" i="1" dirty="0" err="1">
                <a:effectLst/>
                <a:latin typeface="NewBaskervilleITC"/>
              </a:rPr>
              <a:t>питання</a:t>
            </a:r>
            <a:r>
              <a:rPr lang="ru-RU" sz="1800" i="1" dirty="0">
                <a:effectLst/>
                <a:latin typeface="NewBaskervilleITC"/>
              </a:rPr>
              <a:t>, а крик в </a:t>
            </a:r>
            <a:r>
              <a:rPr lang="ru-RU" sz="1800" i="1" dirty="0" err="1">
                <a:effectLst/>
                <a:latin typeface="NewBaskervilleITC"/>
              </a:rPr>
              <a:t>нікуди</a:t>
            </a:r>
            <a:r>
              <a:rPr lang="ru-RU" sz="1800" dirty="0">
                <a:effectLst/>
                <a:latin typeface="NewBaskervilleITC"/>
              </a:rPr>
              <a:t>». </a:t>
            </a:r>
          </a:p>
          <a:p>
            <a:pPr algn="just"/>
            <a:r>
              <a:rPr lang="ru-RU" sz="1800" dirty="0" err="1">
                <a:effectLst/>
                <a:latin typeface="NewBaskervilleITC"/>
              </a:rPr>
              <a:t>Письменник</a:t>
            </a:r>
            <a:r>
              <a:rPr lang="ru-RU" sz="1800" dirty="0">
                <a:effectLst/>
                <a:latin typeface="NewBaskervilleITC"/>
              </a:rPr>
              <a:t> </a:t>
            </a:r>
            <a:r>
              <a:rPr lang="ru-RU" sz="1800" dirty="0" err="1">
                <a:effectLst/>
                <a:latin typeface="NewBaskervilleITC"/>
              </a:rPr>
              <a:t>вдало</a:t>
            </a:r>
            <a:r>
              <a:rPr lang="ru-RU" sz="1800" dirty="0">
                <a:effectLst/>
                <a:latin typeface="NewBaskervilleITC"/>
              </a:rPr>
              <a:t> </a:t>
            </a:r>
            <a:r>
              <a:rPr lang="ru-RU" sz="1800" dirty="0" err="1">
                <a:effectLst/>
                <a:latin typeface="NewBaskervilleITC"/>
              </a:rPr>
              <a:t>зображає</a:t>
            </a:r>
            <a:r>
              <a:rPr lang="ru-RU" sz="1800" dirty="0">
                <a:effectLst/>
                <a:latin typeface="NewBaskervilleITC"/>
              </a:rPr>
              <a:t> </a:t>
            </a:r>
            <a:r>
              <a:rPr lang="ru-RU" sz="1800" dirty="0" err="1">
                <a:effectLst/>
                <a:latin typeface="NewBaskervilleITC"/>
              </a:rPr>
              <a:t>тогочаснии</a:t>
            </a:r>
            <a:r>
              <a:rPr lang="ru-RU" sz="1800" dirty="0">
                <a:effectLst/>
                <a:latin typeface="NewBaskervilleITC"/>
              </a:rPr>
              <a:t>̆ </a:t>
            </a:r>
            <a:r>
              <a:rPr lang="ru-RU" sz="1800" dirty="0" err="1">
                <a:effectLst/>
                <a:latin typeface="NewBaskervilleITC"/>
              </a:rPr>
              <a:t>світ</a:t>
            </a:r>
            <a:r>
              <a:rPr lang="ru-RU" sz="1800" dirty="0">
                <a:effectLst/>
                <a:latin typeface="NewBaskervilleITC"/>
              </a:rPr>
              <a:t>, у </a:t>
            </a:r>
            <a:r>
              <a:rPr lang="ru-RU" sz="1800" dirty="0" err="1">
                <a:effectLst/>
                <a:latin typeface="NewBaskervilleITC"/>
              </a:rPr>
              <a:t>якому</a:t>
            </a:r>
            <a:r>
              <a:rPr lang="ru-RU" sz="1800" dirty="0">
                <a:effectLst/>
                <a:latin typeface="NewBaskervilleITC"/>
              </a:rPr>
              <a:t> </a:t>
            </a:r>
            <a:r>
              <a:rPr lang="ru-RU" sz="1800" dirty="0" err="1">
                <a:effectLst/>
                <a:latin typeface="NewBaskervilleITC"/>
              </a:rPr>
              <a:t>неможливо</a:t>
            </a:r>
            <a:r>
              <a:rPr lang="ru-RU" sz="1800" dirty="0">
                <a:effectLst/>
                <a:latin typeface="NewBaskervilleITC"/>
              </a:rPr>
              <a:t> </a:t>
            </a:r>
            <a:r>
              <a:rPr lang="ru-RU" sz="1800" dirty="0" err="1">
                <a:effectLst/>
                <a:latin typeface="NewBaskervilleITC"/>
              </a:rPr>
              <a:t>знайти</a:t>
            </a:r>
            <a:r>
              <a:rPr lang="ru-RU" sz="1800" dirty="0">
                <a:effectLst/>
                <a:latin typeface="NewBaskervilleITC"/>
              </a:rPr>
              <a:t> </a:t>
            </a:r>
            <a:r>
              <a:rPr lang="ru-RU" sz="1800" dirty="0" err="1">
                <a:effectLst/>
                <a:latin typeface="NewBaskervilleITC"/>
              </a:rPr>
              <a:t>спільну</a:t>
            </a:r>
            <a:r>
              <a:rPr lang="ru-RU" sz="1800" dirty="0">
                <a:effectLst/>
                <a:latin typeface="NewBaskervilleITC"/>
              </a:rPr>
              <a:t> мову. Там </a:t>
            </a:r>
            <a:r>
              <a:rPr lang="ru-RU" sz="1800" dirty="0" err="1">
                <a:effectLst/>
                <a:latin typeface="NewBaskervilleITC"/>
              </a:rPr>
              <a:t>немає</a:t>
            </a:r>
            <a:r>
              <a:rPr lang="ru-RU" sz="1800" dirty="0">
                <a:effectLst/>
                <a:latin typeface="NewBaskervilleITC"/>
              </a:rPr>
              <a:t> </a:t>
            </a:r>
            <a:r>
              <a:rPr lang="ru-RU" sz="1800" dirty="0" err="1">
                <a:effectLst/>
                <a:latin typeface="NewBaskervilleITC"/>
              </a:rPr>
              <a:t>генераційних</a:t>
            </a:r>
            <a:r>
              <a:rPr lang="ru-RU" sz="1800" dirty="0">
                <a:effectLst/>
                <a:latin typeface="NewBaskervilleITC"/>
              </a:rPr>
              <a:t> </a:t>
            </a:r>
            <a:r>
              <a:rPr lang="ru-RU" sz="1800" dirty="0" err="1">
                <a:effectLst/>
                <a:latin typeface="NewBaskervilleITC"/>
              </a:rPr>
              <a:t>непорозумінь</a:t>
            </a:r>
            <a:r>
              <a:rPr lang="ru-RU" sz="1800" dirty="0">
                <a:effectLst/>
                <a:latin typeface="NewBaskervilleITC"/>
              </a:rPr>
              <a:t>, </a:t>
            </a:r>
            <a:r>
              <a:rPr lang="ru-RU" sz="1800" dirty="0" err="1">
                <a:effectLst/>
                <a:latin typeface="NewBaskervilleITC"/>
              </a:rPr>
              <a:t>це</a:t>
            </a:r>
            <a:r>
              <a:rPr lang="ru-RU" sz="1800" dirty="0">
                <a:effectLst/>
                <a:latin typeface="NewBaskervilleITC"/>
              </a:rPr>
              <a:t> </a:t>
            </a:r>
            <a:r>
              <a:rPr lang="ru-RU" sz="1800" dirty="0" err="1">
                <a:effectLst/>
                <a:latin typeface="NewBaskervilleITC"/>
              </a:rPr>
              <a:t>абсолютне</a:t>
            </a:r>
            <a:r>
              <a:rPr lang="ru-RU" sz="1800" dirty="0">
                <a:effectLst/>
                <a:latin typeface="NewBaskervilleITC"/>
              </a:rPr>
              <a:t> </a:t>
            </a:r>
            <a:r>
              <a:rPr lang="ru-RU" sz="1800" dirty="0" err="1">
                <a:effectLst/>
                <a:latin typeface="NewBaskervilleITC"/>
              </a:rPr>
              <a:t>непорозуміння</a:t>
            </a:r>
            <a:r>
              <a:rPr lang="ru-RU" sz="1800" dirty="0">
                <a:effectLst/>
                <a:latin typeface="NewBaskervilleITC"/>
              </a:rPr>
              <a:t>, до того ж не </a:t>
            </a:r>
            <a:r>
              <a:rPr lang="ru-RU" sz="1800" dirty="0" err="1">
                <a:effectLst/>
                <a:latin typeface="NewBaskervilleITC"/>
              </a:rPr>
              <a:t>тільки</a:t>
            </a:r>
            <a:r>
              <a:rPr lang="ru-RU" sz="1800" dirty="0">
                <a:effectLst/>
                <a:latin typeface="NewBaskervilleITC"/>
              </a:rPr>
              <a:t> </a:t>
            </a:r>
            <a:r>
              <a:rPr lang="ru-RU" sz="1800" dirty="0" err="1">
                <a:effectLst/>
                <a:latin typeface="NewBaskervilleITC"/>
              </a:rPr>
              <a:t>між</a:t>
            </a:r>
            <a:r>
              <a:rPr lang="ru-RU" sz="1800" dirty="0">
                <a:effectLst/>
                <a:latin typeface="NewBaskervilleITC"/>
              </a:rPr>
              <a:t> </a:t>
            </a:r>
            <a:r>
              <a:rPr lang="ru-RU" sz="1800" dirty="0" err="1">
                <a:effectLst/>
                <a:latin typeface="NewBaskervilleITC"/>
              </a:rPr>
              <a:t>Феліксом</a:t>
            </a:r>
            <a:r>
              <a:rPr lang="ru-RU" sz="1800" dirty="0">
                <a:effectLst/>
                <a:latin typeface="NewBaskervilleITC"/>
              </a:rPr>
              <a:t> і </a:t>
            </a:r>
            <a:r>
              <a:rPr lang="ru-RU" sz="1800" dirty="0" err="1">
                <a:effectLst/>
                <a:latin typeface="NewBaskervilleITC"/>
              </a:rPr>
              <a:t>Тимофієм</a:t>
            </a:r>
            <a:r>
              <a:rPr lang="ru-RU" sz="1800" dirty="0">
                <a:effectLst/>
                <a:latin typeface="NewBaskervilleITC"/>
              </a:rPr>
              <a:t>, але </a:t>
            </a:r>
            <a:r>
              <a:rPr lang="ru-RU" sz="1800" dirty="0" err="1">
                <a:effectLst/>
                <a:latin typeface="NewBaskervilleITC"/>
              </a:rPr>
              <a:t>між</a:t>
            </a:r>
            <a:r>
              <a:rPr lang="ru-RU" sz="1800" dirty="0">
                <a:effectLst/>
                <a:latin typeface="NewBaskervilleITC"/>
              </a:rPr>
              <a:t> </a:t>
            </a:r>
            <a:r>
              <a:rPr lang="ru-RU" sz="1800" dirty="0" err="1">
                <a:effectLst/>
                <a:latin typeface="NewBaskervilleITC"/>
              </a:rPr>
              <a:t>усіма</a:t>
            </a:r>
            <a:r>
              <a:rPr lang="ru-RU" sz="1800" dirty="0">
                <a:effectLst/>
                <a:latin typeface="NewBaskervilleITC"/>
              </a:rPr>
              <a:t> жителями </a:t>
            </a:r>
            <a:r>
              <a:rPr lang="ru-RU" sz="1800" dirty="0" err="1">
                <a:effectLst/>
                <a:latin typeface="NewBaskervilleITC"/>
              </a:rPr>
              <a:t>цієі</a:t>
            </a:r>
            <a:r>
              <a:rPr lang="ru-RU" sz="1800" dirty="0">
                <a:effectLst/>
                <a:latin typeface="NewBaskervilleITC"/>
              </a:rPr>
              <a:t>̈ </a:t>
            </a:r>
            <a:r>
              <a:rPr lang="ru-RU" sz="1800" dirty="0" err="1">
                <a:effectLst/>
                <a:latin typeface="NewBaskervilleITC"/>
              </a:rPr>
              <a:t>країни</a:t>
            </a:r>
            <a:r>
              <a:rPr lang="ru-RU" sz="1800" dirty="0">
                <a:effectLst/>
                <a:latin typeface="NewBaskervilleITC"/>
              </a:rPr>
              <a:t>. Все </a:t>
            </a:r>
            <a:r>
              <a:rPr lang="ru-RU" sz="1800" dirty="0" err="1">
                <a:effectLst/>
                <a:latin typeface="NewBaskervilleITC"/>
              </a:rPr>
              <a:t>це</a:t>
            </a:r>
            <a:r>
              <a:rPr lang="ru-RU" sz="1800" dirty="0">
                <a:effectLst/>
                <a:latin typeface="NewBaskervilleITC"/>
              </a:rPr>
              <a:t> </a:t>
            </a:r>
            <a:r>
              <a:rPr lang="ru-RU" sz="1800" dirty="0" err="1">
                <a:effectLst/>
                <a:latin typeface="NewBaskervilleITC"/>
              </a:rPr>
              <a:t>підсилено</a:t>
            </a:r>
            <a:r>
              <a:rPr lang="ru-RU" sz="1800" dirty="0">
                <a:effectLst/>
                <a:latin typeface="NewBaskervilleITC"/>
              </a:rPr>
              <a:t> </a:t>
            </a:r>
            <a:r>
              <a:rPr lang="ru-RU" sz="1800" dirty="0" err="1">
                <a:effectLst/>
                <a:latin typeface="NewBaskervilleITC"/>
              </a:rPr>
              <a:t>байдужістю</a:t>
            </a:r>
            <a:r>
              <a:rPr lang="ru-RU" sz="1800" dirty="0">
                <a:effectLst/>
                <a:latin typeface="NewBaskervilleITC"/>
              </a:rPr>
              <a:t> до </a:t>
            </a:r>
            <a:r>
              <a:rPr lang="ru-RU" sz="1800" dirty="0" err="1">
                <a:effectLst/>
                <a:latin typeface="NewBaskervilleITC"/>
              </a:rPr>
              <a:t>інших</a:t>
            </a:r>
            <a:r>
              <a:rPr lang="ru-RU" sz="1800" dirty="0">
                <a:effectLst/>
                <a:latin typeface="NewBaskervilleITC"/>
              </a:rPr>
              <a:t>, </a:t>
            </a:r>
            <a:r>
              <a:rPr lang="ru-RU" sz="1800" dirty="0" err="1">
                <a:effectLst/>
                <a:latin typeface="NewBaskervilleITC"/>
              </a:rPr>
              <a:t>втратою</a:t>
            </a:r>
            <a:r>
              <a:rPr lang="ru-RU" sz="1800" dirty="0">
                <a:effectLst/>
                <a:latin typeface="NewBaskervilleITC"/>
              </a:rPr>
              <a:t> </a:t>
            </a:r>
            <a:r>
              <a:rPr lang="ru-RU" sz="1800" dirty="0" err="1">
                <a:effectLst/>
                <a:latin typeface="NewBaskervilleITC"/>
              </a:rPr>
              <a:t>емпатіі</a:t>
            </a:r>
            <a:r>
              <a:rPr lang="ru-RU" sz="1800" dirty="0">
                <a:effectLst/>
                <a:latin typeface="NewBaskervilleITC"/>
              </a:rPr>
              <a:t>̈ та </a:t>
            </a:r>
            <a:r>
              <a:rPr lang="ru-RU" sz="1800" dirty="0" err="1">
                <a:effectLst/>
                <a:latin typeface="NewBaskervilleITC"/>
              </a:rPr>
              <a:t>зацикленні</a:t>
            </a:r>
            <a:r>
              <a:rPr lang="ru-RU" sz="1800" dirty="0">
                <a:effectLst/>
                <a:latin typeface="NewBaskervilleITC"/>
              </a:rPr>
              <a:t> на </a:t>
            </a:r>
            <a:r>
              <a:rPr lang="ru-RU" sz="1800" dirty="0" err="1">
                <a:effectLst/>
                <a:latin typeface="NewBaskervilleITC"/>
              </a:rPr>
              <a:t>буденних</a:t>
            </a:r>
            <a:r>
              <a:rPr lang="ru-RU" sz="1800" dirty="0">
                <a:effectLst/>
                <a:latin typeface="NewBaskervilleITC"/>
              </a:rPr>
              <a:t> </a:t>
            </a:r>
            <a:r>
              <a:rPr lang="ru-RU" sz="1800" dirty="0" err="1">
                <a:effectLst/>
                <a:latin typeface="NewBaskervilleITC"/>
              </a:rPr>
              <a:t>питаннях</a:t>
            </a:r>
            <a:r>
              <a:rPr lang="ru-RU" sz="1800" dirty="0">
                <a:effectLst/>
                <a:latin typeface="NewBaskervilleITC"/>
              </a:rPr>
              <a:t>. Коли </a:t>
            </a:r>
            <a:r>
              <a:rPr lang="ru-RU" sz="1800" dirty="0" err="1">
                <a:effectLst/>
                <a:latin typeface="NewBaskervilleITC"/>
              </a:rPr>
              <a:t>Феліксові</a:t>
            </a:r>
            <a:r>
              <a:rPr lang="ru-RU" sz="1800" dirty="0">
                <a:effectLst/>
                <a:latin typeface="NewBaskervilleITC"/>
              </a:rPr>
              <a:t> </a:t>
            </a:r>
            <a:r>
              <a:rPr lang="ru-RU" sz="1800" dirty="0" err="1">
                <a:effectLst/>
                <a:latin typeface="NewBaskervilleITC"/>
              </a:rPr>
              <a:t>хочеться</a:t>
            </a:r>
            <a:r>
              <a:rPr lang="ru-RU" sz="1800" dirty="0">
                <a:effectLst/>
                <a:latin typeface="NewBaskervilleITC"/>
              </a:rPr>
              <a:t>, </a:t>
            </a:r>
            <a:r>
              <a:rPr lang="ru-RU" sz="1800" dirty="0" err="1">
                <a:effectLst/>
                <a:latin typeface="NewBaskervilleITC"/>
              </a:rPr>
              <a:t>щоб</a:t>
            </a:r>
            <a:r>
              <a:rPr lang="ru-RU" sz="1800" dirty="0">
                <a:effectLst/>
                <a:latin typeface="NewBaskervilleITC"/>
              </a:rPr>
              <a:t> </a:t>
            </a:r>
            <a:r>
              <a:rPr lang="ru-RU" sz="1800" dirty="0" err="1">
                <a:effectLst/>
                <a:latin typeface="NewBaskervilleITC"/>
              </a:rPr>
              <a:t>хтось</a:t>
            </a:r>
            <a:r>
              <a:rPr lang="ru-RU" sz="1800" dirty="0">
                <a:effectLst/>
                <a:latin typeface="NewBaskervilleITC"/>
              </a:rPr>
              <a:t> </a:t>
            </a:r>
            <a:r>
              <a:rPr lang="ru-RU" sz="1800" dirty="0" err="1">
                <a:effectLst/>
                <a:latin typeface="NewBaskervilleITC"/>
              </a:rPr>
              <a:t>його</a:t>
            </a:r>
            <a:r>
              <a:rPr lang="ru-RU" sz="1800" dirty="0">
                <a:effectLst/>
                <a:latin typeface="NewBaskervilleITC"/>
              </a:rPr>
              <a:t> </a:t>
            </a:r>
            <a:r>
              <a:rPr lang="ru-RU" sz="1800" dirty="0" err="1">
                <a:effectLst/>
                <a:latin typeface="NewBaskervilleITC"/>
              </a:rPr>
              <a:t>вислухав</a:t>
            </a:r>
            <a:r>
              <a:rPr lang="ru-RU" sz="1800" dirty="0">
                <a:effectLst/>
                <a:latin typeface="NewBaskervilleITC"/>
              </a:rPr>
              <a:t>, </a:t>
            </a:r>
            <a:r>
              <a:rPr lang="ru-RU" sz="1800" dirty="0" err="1">
                <a:effectLst/>
                <a:latin typeface="NewBaskervilleITC"/>
              </a:rPr>
              <a:t>бо</a:t>
            </a:r>
            <a:r>
              <a:rPr lang="ru-RU" sz="1800" dirty="0">
                <a:effectLst/>
                <a:latin typeface="NewBaskervilleITC"/>
              </a:rPr>
              <a:t> </a:t>
            </a:r>
            <a:r>
              <a:rPr lang="ru-RU" sz="1800" dirty="0" err="1">
                <a:effectLst/>
                <a:latin typeface="NewBaskervilleITC"/>
              </a:rPr>
              <a:t>це</a:t>
            </a:r>
            <a:r>
              <a:rPr lang="ru-RU" sz="1800" dirty="0">
                <a:effectLst/>
                <a:latin typeface="NewBaskervilleITC"/>
              </a:rPr>
              <a:t> один </a:t>
            </a:r>
            <a:r>
              <a:rPr lang="ru-RU" sz="1800" dirty="0" err="1">
                <a:effectLst/>
                <a:latin typeface="NewBaskervilleITC"/>
              </a:rPr>
              <a:t>зі</a:t>
            </a:r>
            <a:r>
              <a:rPr lang="ru-RU" sz="1800" dirty="0">
                <a:effectLst/>
                <a:latin typeface="NewBaskervilleITC"/>
              </a:rPr>
              <a:t> </a:t>
            </a:r>
            <a:r>
              <a:rPr lang="ru-RU" sz="1800" dirty="0" err="1">
                <a:effectLst/>
                <a:latin typeface="NewBaskervilleITC"/>
              </a:rPr>
              <a:t>способів</a:t>
            </a:r>
            <a:r>
              <a:rPr lang="ru-RU" sz="1800" dirty="0">
                <a:effectLst/>
                <a:latin typeface="NewBaskervilleITC"/>
              </a:rPr>
              <a:t> </a:t>
            </a:r>
            <a:r>
              <a:rPr lang="ru-RU" sz="1800" dirty="0" err="1">
                <a:effectLst/>
                <a:latin typeface="NewBaskervilleITC"/>
              </a:rPr>
              <a:t>побороти</a:t>
            </a:r>
            <a:r>
              <a:rPr lang="ru-RU" sz="1800" dirty="0">
                <a:effectLst/>
                <a:latin typeface="NewBaskervilleITC"/>
              </a:rPr>
              <a:t> свою травму, </a:t>
            </a:r>
            <a:r>
              <a:rPr lang="ru-RU" sz="1800" dirty="0" err="1">
                <a:effectLst/>
                <a:latin typeface="NewBaskervilleITC"/>
              </a:rPr>
              <a:t>він</a:t>
            </a:r>
            <a:r>
              <a:rPr lang="ru-RU" sz="1800" dirty="0">
                <a:effectLst/>
                <a:latin typeface="NewBaskervilleITC"/>
              </a:rPr>
              <a:t> </a:t>
            </a:r>
            <a:r>
              <a:rPr lang="ru-RU" sz="1800" dirty="0" err="1">
                <a:effectLst/>
                <a:latin typeface="NewBaskervilleITC"/>
              </a:rPr>
              <a:t>стикається</a:t>
            </a:r>
            <a:r>
              <a:rPr lang="ru-RU" sz="1800" dirty="0">
                <a:effectLst/>
                <a:latin typeface="NewBaskervilleITC"/>
              </a:rPr>
              <a:t> з </a:t>
            </a:r>
            <a:r>
              <a:rPr lang="ru-RU" sz="1800" dirty="0" err="1">
                <a:effectLst/>
                <a:latin typeface="NewBaskervilleITC"/>
              </a:rPr>
              <a:t>незацікавленістю</a:t>
            </a:r>
            <a:r>
              <a:rPr lang="ru-RU" sz="1800" dirty="0">
                <a:effectLst/>
                <a:latin typeface="NewBaskervilleITC"/>
              </a:rPr>
              <a:t> з боку </a:t>
            </a:r>
            <a:r>
              <a:rPr lang="ru-RU" sz="1800" dirty="0" err="1">
                <a:effectLst/>
                <a:latin typeface="NewBaskervilleITC"/>
              </a:rPr>
              <a:t>найближчих</a:t>
            </a:r>
            <a:r>
              <a:rPr lang="ru-RU" sz="1800" dirty="0">
                <a:effectLst/>
                <a:latin typeface="NewBaskervilleITC"/>
              </a:rPr>
              <a:t>: «</a:t>
            </a:r>
            <a:r>
              <a:rPr lang="ru-RU" sz="1800" i="1" dirty="0" err="1">
                <a:effectLst/>
                <a:latin typeface="NewBaskervilleITC"/>
              </a:rPr>
              <a:t>Всі</a:t>
            </a:r>
            <a:r>
              <a:rPr lang="ru-RU" sz="1800" i="1" dirty="0">
                <a:effectLst/>
                <a:latin typeface="NewBaskervilleITC"/>
              </a:rPr>
              <a:t> </a:t>
            </a:r>
            <a:r>
              <a:rPr lang="ru-RU" sz="1800" i="1" dirty="0" err="1">
                <a:effectLst/>
                <a:latin typeface="NewBaskervilleITC"/>
              </a:rPr>
              <a:t>ці</a:t>
            </a:r>
            <a:r>
              <a:rPr lang="ru-RU" sz="1800" i="1" dirty="0">
                <a:effectLst/>
                <a:latin typeface="NewBaskervilleITC"/>
              </a:rPr>
              <a:t> </a:t>
            </a:r>
            <a:r>
              <a:rPr lang="ru-RU" sz="1800" i="1" dirty="0" err="1">
                <a:effectLst/>
                <a:latin typeface="NewBaskervilleITC"/>
              </a:rPr>
              <a:t>кухонні</a:t>
            </a:r>
            <a:r>
              <a:rPr lang="ru-RU" sz="1800" i="1" dirty="0">
                <a:effectLst/>
                <a:latin typeface="NewBaskervilleITC"/>
              </a:rPr>
              <a:t> </a:t>
            </a:r>
            <a:r>
              <a:rPr lang="ru-RU" sz="1800" i="1" dirty="0" err="1">
                <a:effectLst/>
                <a:latin typeface="NewBaskervilleITC"/>
              </a:rPr>
              <a:t>розмови</a:t>
            </a:r>
            <a:r>
              <a:rPr lang="ru-RU" sz="1800" i="1" dirty="0">
                <a:effectLst/>
                <a:latin typeface="NewBaskervilleITC"/>
              </a:rPr>
              <a:t> про школу, про </a:t>
            </a:r>
            <a:r>
              <a:rPr lang="ru-RU" sz="1800" i="1" dirty="0" err="1">
                <a:effectLst/>
                <a:latin typeface="NewBaskervilleITC"/>
              </a:rPr>
              <a:t>новии</a:t>
            </a:r>
            <a:r>
              <a:rPr lang="ru-RU" sz="1800" i="1" dirty="0">
                <a:effectLst/>
                <a:latin typeface="NewBaskervilleITC"/>
              </a:rPr>
              <a:t>̆ диван, про </a:t>
            </a:r>
            <a:r>
              <a:rPr lang="ru-RU" sz="1800" i="1" dirty="0" err="1">
                <a:effectLst/>
                <a:latin typeface="NewBaskervilleITC"/>
              </a:rPr>
              <a:t>гроші</a:t>
            </a:r>
            <a:r>
              <a:rPr lang="ru-RU" sz="1800" i="1" dirty="0">
                <a:effectLst/>
                <a:latin typeface="NewBaskervilleITC"/>
              </a:rPr>
              <a:t>. Весь час про </a:t>
            </a:r>
            <a:r>
              <a:rPr lang="ru-RU" sz="1800" i="1" dirty="0" err="1">
                <a:effectLst/>
                <a:latin typeface="NewBaskervilleITC"/>
              </a:rPr>
              <a:t>гроші</a:t>
            </a:r>
            <a:r>
              <a:rPr lang="ru-RU" sz="1800" i="1" dirty="0">
                <a:effectLst/>
                <a:latin typeface="NewBaskervilleITC"/>
              </a:rPr>
              <a:t>, </a:t>
            </a:r>
            <a:r>
              <a:rPr lang="ru-RU" sz="1800" i="1" dirty="0" err="1">
                <a:effectLst/>
                <a:latin typeface="NewBaskervilleITC"/>
              </a:rPr>
              <a:t>ніби</a:t>
            </a:r>
            <a:r>
              <a:rPr lang="ru-RU" sz="1800" i="1" dirty="0">
                <a:effectLst/>
                <a:latin typeface="NewBaskervilleITC"/>
              </a:rPr>
              <a:t>, </a:t>
            </a:r>
            <a:r>
              <a:rPr lang="ru-RU" sz="1800" i="1" dirty="0" err="1">
                <a:effectLst/>
                <a:latin typeface="NewBaskervilleITC"/>
              </a:rPr>
              <a:t>крім</a:t>
            </a:r>
            <a:r>
              <a:rPr lang="ru-RU" sz="1800" i="1" dirty="0">
                <a:effectLst/>
                <a:latin typeface="NewBaskervilleITC"/>
              </a:rPr>
              <a:t> них, </a:t>
            </a:r>
            <a:r>
              <a:rPr lang="ru-RU" sz="1800" i="1" dirty="0" err="1">
                <a:effectLst/>
                <a:latin typeface="NewBaskervilleITC"/>
              </a:rPr>
              <a:t>немає</a:t>
            </a:r>
            <a:r>
              <a:rPr lang="ru-RU" sz="1800" i="1" dirty="0">
                <a:effectLst/>
                <a:latin typeface="NewBaskervilleITC"/>
              </a:rPr>
              <a:t> про </a:t>
            </a:r>
            <a:r>
              <a:rPr lang="ru-RU" sz="1800" i="1" dirty="0" err="1">
                <a:effectLst/>
                <a:latin typeface="NewBaskervilleITC"/>
              </a:rPr>
              <a:t>що</a:t>
            </a:r>
            <a:r>
              <a:rPr lang="ru-RU" sz="1800" i="1" dirty="0">
                <a:effectLst/>
                <a:latin typeface="NewBaskervilleITC"/>
              </a:rPr>
              <a:t> </a:t>
            </a:r>
            <a:r>
              <a:rPr lang="ru-RU" sz="1800" i="1" dirty="0" err="1">
                <a:effectLst/>
                <a:latin typeface="NewBaskervilleITC"/>
              </a:rPr>
              <a:t>говорити</a:t>
            </a:r>
            <a:r>
              <a:rPr lang="ru-RU" sz="1800" i="1" dirty="0">
                <a:effectLst/>
                <a:latin typeface="NewBaskervilleITC"/>
              </a:rPr>
              <a:t>. І </a:t>
            </a:r>
            <a:r>
              <a:rPr lang="ru-RU" sz="1800" i="1" dirty="0" err="1">
                <a:effectLst/>
                <a:latin typeface="NewBaskervilleITC"/>
              </a:rPr>
              <a:t>навіть</a:t>
            </a:r>
            <a:r>
              <a:rPr lang="ru-RU" sz="1800" i="1" dirty="0">
                <a:effectLst/>
                <a:latin typeface="NewBaskervilleITC"/>
              </a:rPr>
              <a:t> </a:t>
            </a:r>
            <a:r>
              <a:rPr lang="ru-RU" sz="1800" i="1" dirty="0" err="1">
                <a:effectLst/>
                <a:latin typeface="NewBaskervilleITC"/>
              </a:rPr>
              <a:t>якщо</a:t>
            </a:r>
            <a:r>
              <a:rPr lang="ru-RU" sz="1800" i="1" dirty="0">
                <a:effectLst/>
                <a:latin typeface="NewBaskervilleITC"/>
              </a:rPr>
              <a:t> </a:t>
            </a:r>
            <a:r>
              <a:rPr lang="ru-RU" sz="1800" i="1" dirty="0" err="1">
                <a:effectLst/>
                <a:latin typeface="NewBaskervilleITC"/>
              </a:rPr>
              <a:t>почнеш</a:t>
            </a:r>
            <a:r>
              <a:rPr lang="ru-RU" sz="1800" i="1" dirty="0">
                <a:effectLst/>
                <a:latin typeface="NewBaskervilleITC"/>
              </a:rPr>
              <a:t> </a:t>
            </a:r>
            <a:r>
              <a:rPr lang="ru-RU" sz="1800" i="1" dirty="0" err="1">
                <a:effectLst/>
                <a:latin typeface="NewBaskervilleITC"/>
              </a:rPr>
              <a:t>говорити</a:t>
            </a:r>
            <a:r>
              <a:rPr lang="ru-RU" sz="1800" i="1" dirty="0">
                <a:effectLst/>
                <a:latin typeface="NewBaskervilleITC"/>
              </a:rPr>
              <a:t> про </a:t>
            </a:r>
            <a:r>
              <a:rPr lang="ru-RU" sz="1800" i="1" dirty="0" err="1">
                <a:effectLst/>
                <a:latin typeface="NewBaskervilleITC"/>
              </a:rPr>
              <a:t>щось</a:t>
            </a:r>
            <a:r>
              <a:rPr lang="ru-RU" sz="1800" i="1" dirty="0">
                <a:effectLst/>
                <a:latin typeface="NewBaskervilleITC"/>
              </a:rPr>
              <a:t> </a:t>
            </a:r>
            <a:r>
              <a:rPr lang="ru-RU" sz="1800" i="1" dirty="0" err="1">
                <a:effectLst/>
                <a:latin typeface="NewBaskervilleITC"/>
              </a:rPr>
              <a:t>інше</a:t>
            </a:r>
            <a:r>
              <a:rPr lang="ru-RU" sz="1800" i="1" dirty="0">
                <a:effectLst/>
                <a:latin typeface="NewBaskervilleITC"/>
              </a:rPr>
              <a:t>, все одно </a:t>
            </a:r>
            <a:r>
              <a:rPr lang="ru-RU" sz="1800" i="1" dirty="0" err="1">
                <a:effectLst/>
                <a:latin typeface="NewBaskervilleITC"/>
              </a:rPr>
              <a:t>закінчиться</a:t>
            </a:r>
            <a:r>
              <a:rPr lang="ru-RU" sz="1800" i="1" dirty="0">
                <a:effectLst/>
                <a:latin typeface="NewBaskervilleITC"/>
              </a:rPr>
              <a:t> </a:t>
            </a:r>
            <a:r>
              <a:rPr lang="ru-RU" sz="1800" i="1" dirty="0" err="1">
                <a:effectLst/>
                <a:latin typeface="NewBaskervilleITC"/>
              </a:rPr>
              <a:t>грішми</a:t>
            </a:r>
            <a:r>
              <a:rPr lang="ru-RU" sz="1800" i="1" dirty="0">
                <a:effectLst/>
                <a:latin typeface="NewBaskervilleITC"/>
              </a:rPr>
              <a:t>. </a:t>
            </a:r>
            <a:r>
              <a:rPr lang="ru-RU" sz="1800" i="1" dirty="0" err="1">
                <a:effectLst/>
                <a:latin typeface="NewBaskervilleITC"/>
              </a:rPr>
              <a:t>Йому</a:t>
            </a:r>
            <a:r>
              <a:rPr lang="ru-RU" sz="1800" i="1" dirty="0">
                <a:effectLst/>
                <a:latin typeface="NewBaskervilleITC"/>
              </a:rPr>
              <a:t> </a:t>
            </a:r>
            <a:r>
              <a:rPr lang="ru-RU" sz="1800" i="1" dirty="0" err="1">
                <a:effectLst/>
                <a:latin typeface="NewBaskervilleITC"/>
              </a:rPr>
              <a:t>хотілося</a:t>
            </a:r>
            <a:r>
              <a:rPr lang="ru-RU" sz="1800" i="1" dirty="0">
                <a:effectLst/>
                <a:latin typeface="NewBaskervilleITC"/>
              </a:rPr>
              <a:t> </a:t>
            </a:r>
            <a:r>
              <a:rPr lang="ru-RU" sz="1800" i="1" dirty="0" err="1">
                <a:effectLst/>
                <a:latin typeface="NewBaskervilleITC"/>
              </a:rPr>
              <a:t>виговоритися</a:t>
            </a:r>
            <a:r>
              <a:rPr lang="ru-RU" sz="1800" i="1" dirty="0">
                <a:effectLst/>
                <a:latin typeface="NewBaskervilleITC"/>
              </a:rPr>
              <a:t>, </a:t>
            </a:r>
            <a:r>
              <a:rPr lang="ru-RU" sz="1800" i="1" dirty="0" err="1">
                <a:effectLst/>
                <a:latin typeface="NewBaskervilleITC"/>
              </a:rPr>
              <a:t>виплакатися</a:t>
            </a:r>
            <a:r>
              <a:rPr lang="ru-RU" sz="1800" i="1" dirty="0">
                <a:effectLst/>
                <a:latin typeface="NewBaskervilleITC"/>
              </a:rPr>
              <a:t>, </a:t>
            </a:r>
            <a:r>
              <a:rPr lang="ru-RU" sz="1800" i="1" dirty="0" err="1">
                <a:effectLst/>
                <a:latin typeface="NewBaskervilleITC"/>
              </a:rPr>
              <a:t>вивергнути</a:t>
            </a:r>
            <a:r>
              <a:rPr lang="ru-RU" sz="1800" i="1" dirty="0">
                <a:effectLst/>
                <a:latin typeface="NewBaskervilleITC"/>
              </a:rPr>
              <a:t> з себе </a:t>
            </a:r>
            <a:r>
              <a:rPr lang="ru-RU" sz="1800" i="1" dirty="0" err="1">
                <a:effectLst/>
                <a:latin typeface="NewBaskervilleITC"/>
              </a:rPr>
              <a:t>пережите</a:t>
            </a:r>
            <a:r>
              <a:rPr lang="ru-RU" sz="1800" i="1" dirty="0">
                <a:effectLst/>
                <a:latin typeface="NewBaskervilleITC"/>
              </a:rPr>
              <a:t>, </a:t>
            </a:r>
            <a:r>
              <a:rPr lang="ru-RU" sz="1800" i="1" dirty="0" err="1">
                <a:effectLst/>
                <a:latin typeface="NewBaskervilleITC"/>
              </a:rPr>
              <a:t>здати</a:t>
            </a:r>
            <a:r>
              <a:rPr lang="ru-RU" sz="1800" i="1" dirty="0">
                <a:effectLst/>
                <a:latin typeface="NewBaskervilleITC"/>
              </a:rPr>
              <a:t> все те </a:t>
            </a:r>
            <a:r>
              <a:rPr lang="ru-RU" sz="1800" i="1" dirty="0" err="1">
                <a:effectLst/>
                <a:latin typeface="NewBaskervilleITC"/>
              </a:rPr>
              <a:t>під</a:t>
            </a:r>
            <a:r>
              <a:rPr lang="ru-RU" sz="1800" i="1" dirty="0">
                <a:effectLst/>
                <a:latin typeface="NewBaskervilleITC"/>
              </a:rPr>
              <a:t> </a:t>
            </a:r>
            <a:r>
              <a:rPr lang="ru-RU" sz="1800" i="1" dirty="0" err="1">
                <a:effectLst/>
                <a:latin typeface="NewBaskervilleITC"/>
              </a:rPr>
              <a:t>розпис</a:t>
            </a:r>
            <a:r>
              <a:rPr lang="ru-RU" sz="1800" i="1" dirty="0">
                <a:effectLst/>
                <a:latin typeface="NewBaskervilleITC"/>
              </a:rPr>
              <a:t>, </a:t>
            </a:r>
            <a:r>
              <a:rPr lang="ru-RU" sz="1800" i="1" dirty="0" err="1">
                <a:effectLst/>
                <a:latin typeface="NewBaskervilleITC"/>
              </a:rPr>
              <a:t>ніби</a:t>
            </a:r>
            <a:r>
              <a:rPr lang="ru-RU" sz="1800" i="1" dirty="0">
                <a:effectLst/>
                <a:latin typeface="NewBaskervilleITC"/>
              </a:rPr>
              <a:t> </a:t>
            </a:r>
            <a:r>
              <a:rPr lang="ru-RU" sz="1800" i="1" dirty="0" err="1">
                <a:effectLst/>
                <a:latin typeface="NewBaskervilleITC"/>
              </a:rPr>
              <a:t>табельну</a:t>
            </a:r>
            <a:r>
              <a:rPr lang="ru-RU" sz="1800" i="1" dirty="0">
                <a:effectLst/>
                <a:latin typeface="NewBaskervilleITC"/>
              </a:rPr>
              <a:t> </a:t>
            </a:r>
            <a:r>
              <a:rPr lang="ru-RU" sz="1800" i="1" dirty="0" err="1">
                <a:effectLst/>
                <a:latin typeface="NewBaskervilleITC"/>
              </a:rPr>
              <a:t>зброю</a:t>
            </a:r>
            <a:r>
              <a:rPr lang="ru-RU" sz="1800" i="1" dirty="0">
                <a:effectLst/>
                <a:latin typeface="NewBaskervilleITC"/>
              </a:rPr>
              <a:t>, й забути, як погано </a:t>
            </a:r>
            <a:r>
              <a:rPr lang="ru-RU" sz="1800" i="1" dirty="0" err="1">
                <a:effectLst/>
                <a:latin typeface="NewBaskervilleITC"/>
              </a:rPr>
              <a:t>вивчении</a:t>
            </a:r>
            <a:r>
              <a:rPr lang="ru-RU" sz="1800" i="1" dirty="0">
                <a:effectLst/>
                <a:latin typeface="NewBaskervilleITC"/>
              </a:rPr>
              <a:t>̆ урок.</a:t>
            </a:r>
            <a:r>
              <a:rPr lang="ru-RU" sz="1800" dirty="0">
                <a:effectLst/>
                <a:latin typeface="NewBaskervilleITC"/>
              </a:rPr>
              <a:t>»</a:t>
            </a:r>
          </a:p>
        </p:txBody>
      </p:sp>
      <p:pic>
        <p:nvPicPr>
          <p:cNvPr id="8" name="Obrázek 7" descr="Obsah obrázku text, knihovna, Publikace, police&#10;&#10;Popis byl vytvořen automaticky">
            <a:extLst>
              <a:ext uri="{FF2B5EF4-FFF2-40B4-BE49-F238E27FC236}">
                <a16:creationId xmlns:a16="http://schemas.microsoft.com/office/drawing/2014/main" id="{BEA1EC3A-DD16-2FBF-622A-9A3099658826}"/>
              </a:ext>
            </a:extLst>
          </p:cNvPr>
          <p:cNvPicPr>
            <a:picLocks noChangeAspect="1"/>
          </p:cNvPicPr>
          <p:nvPr/>
        </p:nvPicPr>
        <p:blipFill>
          <a:blip r:embed="rId2"/>
          <a:stretch>
            <a:fillRect/>
          </a:stretch>
        </p:blipFill>
        <p:spPr>
          <a:xfrm>
            <a:off x="7798442" y="2709894"/>
            <a:ext cx="2972186" cy="3598676"/>
          </a:xfrm>
          <a:prstGeom prst="rect">
            <a:avLst/>
          </a:prstGeom>
        </p:spPr>
      </p:pic>
    </p:spTree>
    <p:extLst>
      <p:ext uri="{BB962C8B-B14F-4D97-AF65-F5344CB8AC3E}">
        <p14:creationId xmlns:p14="http://schemas.microsoft.com/office/powerpoint/2010/main" val="2293256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5C10E50-BCCA-180D-0846-8C1FC8749E9D}"/>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sz="3000" dirty="0"/>
              <a:t>“</a:t>
            </a:r>
            <a:r>
              <a:rPr lang="en-US" sz="3000" dirty="0" err="1"/>
              <a:t>Хто</a:t>
            </a:r>
            <a:r>
              <a:rPr lang="en-US" sz="3000" dirty="0"/>
              <a:t> </a:t>
            </a:r>
            <a:r>
              <a:rPr lang="en-US" sz="3000" dirty="0" err="1"/>
              <a:t>ти</a:t>
            </a:r>
            <a:r>
              <a:rPr lang="en-US" sz="3000" dirty="0"/>
              <a:t> </a:t>
            </a:r>
            <a:r>
              <a:rPr lang="en-US" sz="3000" dirty="0" err="1"/>
              <a:t>такий</a:t>
            </a:r>
            <a:r>
              <a:rPr lang="en-US" sz="3000" dirty="0"/>
              <a:t>?“ – </a:t>
            </a:r>
            <a:r>
              <a:rPr lang="en-US" sz="3000" dirty="0" err="1"/>
              <a:t>Артем</a:t>
            </a:r>
            <a:r>
              <a:rPr lang="en-US" sz="3000" dirty="0"/>
              <a:t> </a:t>
            </a:r>
            <a:r>
              <a:rPr lang="en-US" sz="3000" dirty="0" err="1"/>
              <a:t>Чех</a:t>
            </a:r>
            <a:br>
              <a:rPr lang="en-US" sz="3000" dirty="0"/>
            </a:br>
            <a:r>
              <a:rPr lang="en-US" sz="3000" dirty="0" err="1"/>
              <a:t>СІМʼЯ</a:t>
            </a:r>
            <a:endParaRPr lang="en-US" sz="3000" dirty="0"/>
          </a:p>
        </p:txBody>
      </p:sp>
      <p:pic>
        <p:nvPicPr>
          <p:cNvPr id="8" name="Obrázek 7" descr="Obsah obrázku skica, kresba, ilustrace, Perokresba&#10;&#10;Popis byl vytvořen automaticky">
            <a:extLst>
              <a:ext uri="{FF2B5EF4-FFF2-40B4-BE49-F238E27FC236}">
                <a16:creationId xmlns:a16="http://schemas.microsoft.com/office/drawing/2014/main" id="{4AB5793B-8CB7-4097-9F8C-FCCF2429B615}"/>
              </a:ext>
            </a:extLst>
          </p:cNvPr>
          <p:cNvPicPr>
            <a:picLocks noChangeAspect="1"/>
          </p:cNvPicPr>
          <p:nvPr/>
        </p:nvPicPr>
        <p:blipFill rotWithShape="1">
          <a:blip r:embed="rId2"/>
          <a:srcRect l="33104" r="26646"/>
          <a:stretch/>
        </p:blipFill>
        <p:spPr>
          <a:xfrm>
            <a:off x="20" y="10"/>
            <a:ext cx="4580077" cy="6400784"/>
          </a:xfrm>
          <a:prstGeom prst="rect">
            <a:avLst/>
          </a:prstGeom>
        </p:spPr>
      </p:pic>
      <p:cxnSp>
        <p:nvCxnSpPr>
          <p:cNvPr id="19"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Zástupný obsah 3">
            <a:extLst>
              <a:ext uri="{FF2B5EF4-FFF2-40B4-BE49-F238E27FC236}">
                <a16:creationId xmlns:a16="http://schemas.microsoft.com/office/drawing/2014/main" id="{74B93284-C872-BC0E-BF74-5A10A3AFEB3B}"/>
              </a:ext>
            </a:extLst>
          </p:cNvPr>
          <p:cNvSpPr>
            <a:spLocks noGrp="1"/>
          </p:cNvSpPr>
          <p:nvPr>
            <p:ph sz="half" idx="2"/>
          </p:nvPr>
        </p:nvSpPr>
        <p:spPr>
          <a:xfrm>
            <a:off x="5172074" y="2108201"/>
            <a:ext cx="5983606" cy="3760891"/>
          </a:xfrm>
        </p:spPr>
        <p:txBody>
          <a:bodyPr vert="horz" lIns="0" tIns="45720" rIns="0" bIns="45720" rtlCol="0">
            <a:normAutofit/>
          </a:bodyPr>
          <a:lstStyle/>
          <a:p>
            <a:pPr>
              <a:lnSpc>
                <a:spcPct val="90000"/>
              </a:lnSpc>
            </a:pPr>
            <a:r>
              <a:rPr lang="en-US" sz="1500" dirty="0" err="1">
                <a:effectLst/>
              </a:rPr>
              <a:t>Автор</a:t>
            </a:r>
            <a:r>
              <a:rPr lang="en-US" sz="1500" dirty="0">
                <a:effectLst/>
              </a:rPr>
              <a:t> </a:t>
            </a:r>
            <a:r>
              <a:rPr lang="en-US" sz="1500" dirty="0" err="1">
                <a:effectLst/>
              </a:rPr>
              <a:t>торкається</a:t>
            </a:r>
            <a:r>
              <a:rPr lang="en-US" sz="1500" dirty="0">
                <a:effectLst/>
              </a:rPr>
              <a:t> </a:t>
            </a:r>
            <a:r>
              <a:rPr lang="en-US" sz="1500" dirty="0" err="1">
                <a:effectLst/>
              </a:rPr>
              <a:t>і</a:t>
            </a:r>
            <a:r>
              <a:rPr lang="en-US" sz="1500" dirty="0">
                <a:effectLst/>
              </a:rPr>
              <a:t> </a:t>
            </a:r>
            <a:r>
              <a:rPr lang="en-US" sz="1500" dirty="0" err="1">
                <a:effectLst/>
              </a:rPr>
              <a:t>теми</a:t>
            </a:r>
            <a:r>
              <a:rPr lang="en-US" sz="1500" dirty="0">
                <a:effectLst/>
              </a:rPr>
              <a:t> </a:t>
            </a:r>
            <a:r>
              <a:rPr lang="en-US" sz="1500" dirty="0" err="1">
                <a:effectLst/>
              </a:rPr>
              <a:t>сім’і</a:t>
            </a:r>
            <a:r>
              <a:rPr lang="en-US" sz="1500" dirty="0">
                <a:effectLst/>
              </a:rPr>
              <a:t>̈, </a:t>
            </a:r>
            <a:r>
              <a:rPr lang="en-US" sz="1500" dirty="0" err="1">
                <a:effectLst/>
              </a:rPr>
              <a:t>яка</a:t>
            </a:r>
            <a:r>
              <a:rPr lang="en-US" sz="1500" dirty="0">
                <a:effectLst/>
              </a:rPr>
              <a:t> </a:t>
            </a:r>
            <a:r>
              <a:rPr lang="en-US" sz="1500" dirty="0" err="1">
                <a:effectLst/>
              </a:rPr>
              <a:t>в</a:t>
            </a:r>
            <a:r>
              <a:rPr lang="en-US" sz="1500" dirty="0">
                <a:effectLst/>
              </a:rPr>
              <a:t> </a:t>
            </a:r>
            <a:r>
              <a:rPr lang="en-US" sz="1500" dirty="0" err="1">
                <a:effectLst/>
              </a:rPr>
              <a:t>дев’яностих</a:t>
            </a:r>
            <a:r>
              <a:rPr lang="en-US" sz="1500" dirty="0">
                <a:effectLst/>
              </a:rPr>
              <a:t> </a:t>
            </a:r>
            <a:r>
              <a:rPr lang="en-US" sz="1500" dirty="0" err="1">
                <a:effectLst/>
              </a:rPr>
              <a:t>роках</a:t>
            </a:r>
            <a:r>
              <a:rPr lang="en-US" sz="1500" dirty="0">
                <a:effectLst/>
              </a:rPr>
              <a:t> </a:t>
            </a:r>
            <a:r>
              <a:rPr lang="en-US" sz="1500" dirty="0" err="1">
                <a:effectLst/>
              </a:rPr>
              <a:t>часто</a:t>
            </a:r>
            <a:r>
              <a:rPr lang="en-US" sz="1500" dirty="0">
                <a:effectLst/>
              </a:rPr>
              <a:t> </a:t>
            </a:r>
            <a:r>
              <a:rPr lang="en-US" sz="1500" dirty="0" err="1">
                <a:effectLst/>
              </a:rPr>
              <a:t>була</a:t>
            </a:r>
            <a:r>
              <a:rPr lang="en-US" sz="1500" dirty="0">
                <a:effectLst/>
              </a:rPr>
              <a:t> </a:t>
            </a:r>
            <a:r>
              <a:rPr lang="en-US" sz="1500" dirty="0" err="1">
                <a:effectLst/>
              </a:rPr>
              <a:t>досить</a:t>
            </a:r>
            <a:r>
              <a:rPr lang="en-US" sz="1500" dirty="0">
                <a:effectLst/>
              </a:rPr>
              <a:t> </a:t>
            </a:r>
            <a:r>
              <a:rPr lang="en-US" sz="1500" dirty="0" err="1">
                <a:effectLst/>
              </a:rPr>
              <a:t>нетрадиційною</a:t>
            </a:r>
            <a:r>
              <a:rPr lang="en-US" sz="1500" dirty="0">
                <a:effectLst/>
              </a:rPr>
              <a:t>, </a:t>
            </a:r>
            <a:r>
              <a:rPr lang="en-US" sz="1500" dirty="0" err="1">
                <a:effectLst/>
              </a:rPr>
              <a:t>бо</a:t>
            </a:r>
            <a:r>
              <a:rPr lang="en-US" sz="1500" dirty="0">
                <a:effectLst/>
              </a:rPr>
              <a:t> </a:t>
            </a:r>
            <a:r>
              <a:rPr lang="en-US" sz="1500" dirty="0" err="1">
                <a:effectLst/>
              </a:rPr>
              <a:t>там</a:t>
            </a:r>
            <a:r>
              <a:rPr lang="en-US" sz="1500" dirty="0">
                <a:effectLst/>
              </a:rPr>
              <a:t> </a:t>
            </a:r>
            <a:r>
              <a:rPr lang="en-US" sz="1500" dirty="0" err="1">
                <a:effectLst/>
              </a:rPr>
              <a:t>був</a:t>
            </a:r>
            <a:r>
              <a:rPr lang="en-US" sz="1500" dirty="0">
                <a:effectLst/>
              </a:rPr>
              <a:t> </a:t>
            </a:r>
            <a:r>
              <a:rPr lang="en-US" sz="1500" dirty="0" err="1">
                <a:effectLst/>
              </a:rPr>
              <a:t>відсутніи</a:t>
            </a:r>
            <a:r>
              <a:rPr lang="en-US" sz="1500" dirty="0">
                <a:effectLst/>
              </a:rPr>
              <a:t>̆ </a:t>
            </a:r>
            <a:r>
              <a:rPr lang="en-US" sz="1500" dirty="0" err="1">
                <a:effectLst/>
              </a:rPr>
              <a:t>батьківськіи</a:t>
            </a:r>
            <a:r>
              <a:rPr lang="en-US" sz="1500" dirty="0">
                <a:effectLst/>
              </a:rPr>
              <a:t>̆ </a:t>
            </a:r>
            <a:r>
              <a:rPr lang="en-US" sz="1500" dirty="0" err="1">
                <a:effectLst/>
              </a:rPr>
              <a:t>зразок</a:t>
            </a:r>
            <a:r>
              <a:rPr lang="en-US" sz="1500" dirty="0">
                <a:effectLst/>
              </a:rPr>
              <a:t>, </a:t>
            </a:r>
            <a:r>
              <a:rPr lang="en-US" sz="1500" dirty="0" err="1">
                <a:effectLst/>
              </a:rPr>
              <a:t>виховання</a:t>
            </a:r>
            <a:r>
              <a:rPr lang="en-US" sz="1500" dirty="0">
                <a:effectLst/>
              </a:rPr>
              <a:t> </a:t>
            </a:r>
            <a:r>
              <a:rPr lang="en-US" sz="1500" dirty="0" err="1">
                <a:effectLst/>
              </a:rPr>
              <a:t>кількома</a:t>
            </a:r>
            <a:r>
              <a:rPr lang="en-US" sz="1500" dirty="0">
                <a:effectLst/>
              </a:rPr>
              <a:t> </a:t>
            </a:r>
            <a:r>
              <a:rPr lang="en-US" sz="1500" dirty="0" err="1">
                <a:effectLst/>
              </a:rPr>
              <a:t>поколіннями</a:t>
            </a:r>
            <a:r>
              <a:rPr lang="en-US" sz="1500" dirty="0">
                <a:effectLst/>
              </a:rPr>
              <a:t> </a:t>
            </a:r>
            <a:r>
              <a:rPr lang="en-US" sz="1500" dirty="0" err="1">
                <a:effectLst/>
              </a:rPr>
              <a:t>жінок</a:t>
            </a:r>
            <a:r>
              <a:rPr lang="en-US" sz="1500" dirty="0">
                <a:effectLst/>
              </a:rPr>
              <a:t>. </a:t>
            </a:r>
            <a:r>
              <a:rPr lang="en-US" sz="1500" dirty="0" err="1">
                <a:effectLst/>
              </a:rPr>
              <a:t>Так</a:t>
            </a:r>
            <a:r>
              <a:rPr lang="en-US" sz="1500" dirty="0">
                <a:effectLst/>
              </a:rPr>
              <a:t> </a:t>
            </a:r>
            <a:r>
              <a:rPr lang="en-US" sz="1500" dirty="0" err="1">
                <a:effectLst/>
              </a:rPr>
              <a:t>Тимофіи</a:t>
            </a:r>
            <a:r>
              <a:rPr lang="en-US" sz="1500" dirty="0">
                <a:effectLst/>
              </a:rPr>
              <a:t>̆, </a:t>
            </a:r>
            <a:r>
              <a:rPr lang="en-US" sz="1500" dirty="0" err="1">
                <a:effectLst/>
              </a:rPr>
              <a:t>п’ятирічнии</a:t>
            </a:r>
            <a:r>
              <a:rPr lang="en-US" sz="1500" dirty="0">
                <a:effectLst/>
              </a:rPr>
              <a:t>̆ </a:t>
            </a:r>
            <a:r>
              <a:rPr lang="en-US" sz="1500" dirty="0" err="1">
                <a:effectLst/>
              </a:rPr>
              <a:t>хлопчик</a:t>
            </a:r>
            <a:r>
              <a:rPr lang="en-US" sz="1500" dirty="0">
                <a:effectLst/>
              </a:rPr>
              <a:t>, </a:t>
            </a:r>
            <a:r>
              <a:rPr lang="en-US" sz="1500" dirty="0" err="1">
                <a:effectLst/>
              </a:rPr>
              <a:t>живе</a:t>
            </a:r>
            <a:r>
              <a:rPr lang="en-US" sz="1500" dirty="0">
                <a:effectLst/>
              </a:rPr>
              <a:t> </a:t>
            </a:r>
            <a:r>
              <a:rPr lang="en-US" sz="1500" dirty="0" err="1">
                <a:effectLst/>
              </a:rPr>
              <a:t>з</a:t>
            </a:r>
            <a:r>
              <a:rPr lang="en-US" sz="1500" dirty="0">
                <a:effectLst/>
              </a:rPr>
              <a:t> </a:t>
            </a:r>
            <a:r>
              <a:rPr lang="en-US" sz="1500" dirty="0" err="1">
                <a:effectLst/>
              </a:rPr>
              <a:t>мамою</a:t>
            </a:r>
            <a:r>
              <a:rPr lang="en-US" sz="1500" dirty="0">
                <a:effectLst/>
              </a:rPr>
              <a:t> </a:t>
            </a:r>
            <a:r>
              <a:rPr lang="en-US" sz="1500" dirty="0" err="1">
                <a:effectLst/>
              </a:rPr>
              <a:t>та</a:t>
            </a:r>
            <a:r>
              <a:rPr lang="en-US" sz="1500" dirty="0">
                <a:effectLst/>
              </a:rPr>
              <a:t> </a:t>
            </a:r>
            <a:r>
              <a:rPr lang="en-US" sz="1500" dirty="0" err="1">
                <a:effectLst/>
              </a:rPr>
              <a:t>бабусею</a:t>
            </a:r>
            <a:r>
              <a:rPr lang="en-US" sz="1500" dirty="0">
                <a:effectLst/>
              </a:rPr>
              <a:t> </a:t>
            </a:r>
            <a:r>
              <a:rPr lang="en-US" sz="1500" dirty="0" err="1">
                <a:effectLst/>
              </a:rPr>
              <a:t>в</a:t>
            </a:r>
            <a:r>
              <a:rPr lang="en-US" sz="1500" dirty="0">
                <a:effectLst/>
              </a:rPr>
              <a:t> </a:t>
            </a:r>
            <a:r>
              <a:rPr lang="en-US" sz="1500" dirty="0" err="1">
                <a:effectLst/>
              </a:rPr>
              <a:t>одніи</a:t>
            </a:r>
            <a:r>
              <a:rPr lang="en-US" sz="1500" dirty="0">
                <a:effectLst/>
              </a:rPr>
              <a:t>̆ </a:t>
            </a:r>
            <a:r>
              <a:rPr lang="en-US" sz="1500" dirty="0" err="1">
                <a:effectLst/>
              </a:rPr>
              <a:t>квартирі</a:t>
            </a:r>
            <a:r>
              <a:rPr lang="en-US" sz="1500" dirty="0">
                <a:effectLst/>
              </a:rPr>
              <a:t>. </a:t>
            </a:r>
            <a:r>
              <a:rPr lang="en-US" sz="1500" dirty="0" err="1">
                <a:effectLst/>
              </a:rPr>
              <a:t>Персонаж</a:t>
            </a:r>
            <a:r>
              <a:rPr lang="en-US" sz="1500" dirty="0">
                <a:effectLst/>
              </a:rPr>
              <a:t> </a:t>
            </a:r>
            <a:r>
              <a:rPr lang="en-US" sz="1500" dirty="0" err="1">
                <a:effectLst/>
              </a:rPr>
              <a:t>батька</a:t>
            </a:r>
            <a:r>
              <a:rPr lang="en-US" sz="1500" dirty="0">
                <a:effectLst/>
              </a:rPr>
              <a:t> </a:t>
            </a:r>
            <a:r>
              <a:rPr lang="en-US" sz="1500" dirty="0" err="1">
                <a:effectLst/>
              </a:rPr>
              <a:t>відтворении</a:t>
            </a:r>
            <a:r>
              <a:rPr lang="en-US" sz="1500" dirty="0">
                <a:effectLst/>
              </a:rPr>
              <a:t>̆ </a:t>
            </a:r>
            <a:r>
              <a:rPr lang="en-US" sz="1500" dirty="0" err="1">
                <a:effectLst/>
              </a:rPr>
              <a:t>мляво</a:t>
            </a:r>
            <a:r>
              <a:rPr lang="en-US" sz="1500" dirty="0">
                <a:effectLst/>
              </a:rPr>
              <a:t>, </a:t>
            </a:r>
            <a:r>
              <a:rPr lang="en-US" sz="1500" dirty="0" err="1">
                <a:effectLst/>
              </a:rPr>
              <a:t>він</a:t>
            </a:r>
            <a:r>
              <a:rPr lang="en-US" sz="1500" dirty="0">
                <a:effectLst/>
              </a:rPr>
              <a:t> </a:t>
            </a:r>
            <a:r>
              <a:rPr lang="en-US" sz="1500" dirty="0" err="1">
                <a:effectLst/>
              </a:rPr>
              <a:t>постійно</a:t>
            </a:r>
            <a:r>
              <a:rPr lang="en-US" sz="1500" dirty="0">
                <a:effectLst/>
              </a:rPr>
              <a:t> </a:t>
            </a:r>
            <a:r>
              <a:rPr lang="en-US" sz="1500" dirty="0" err="1">
                <a:effectLst/>
              </a:rPr>
              <a:t>не</a:t>
            </a:r>
            <a:r>
              <a:rPr lang="en-US" sz="1500" dirty="0">
                <a:effectLst/>
              </a:rPr>
              <a:t> </a:t>
            </a:r>
            <a:r>
              <a:rPr lang="en-US" sz="1500" dirty="0" err="1">
                <a:effectLst/>
              </a:rPr>
              <a:t>буває</a:t>
            </a:r>
            <a:r>
              <a:rPr lang="en-US" sz="1500" dirty="0">
                <a:effectLst/>
              </a:rPr>
              <a:t> </a:t>
            </a:r>
            <a:r>
              <a:rPr lang="en-US" sz="1500" dirty="0" err="1">
                <a:effectLst/>
              </a:rPr>
              <a:t>вдома</a:t>
            </a:r>
            <a:r>
              <a:rPr lang="en-US" sz="1500" dirty="0">
                <a:effectLst/>
              </a:rPr>
              <a:t>, </a:t>
            </a:r>
            <a:r>
              <a:rPr lang="en-US" sz="1500" dirty="0" err="1">
                <a:effectLst/>
              </a:rPr>
              <a:t>а</a:t>
            </a:r>
            <a:r>
              <a:rPr lang="en-US" sz="1500" dirty="0">
                <a:effectLst/>
              </a:rPr>
              <a:t> </a:t>
            </a:r>
            <a:r>
              <a:rPr lang="en-US" sz="1500" dirty="0" err="1">
                <a:effectLst/>
              </a:rPr>
              <a:t>коли</a:t>
            </a:r>
            <a:r>
              <a:rPr lang="en-US" sz="1500" dirty="0">
                <a:effectLst/>
              </a:rPr>
              <a:t> </a:t>
            </a:r>
            <a:r>
              <a:rPr lang="en-US" sz="1500" dirty="0" err="1">
                <a:effectLst/>
              </a:rPr>
              <a:t>вже</a:t>
            </a:r>
            <a:r>
              <a:rPr lang="en-US" sz="1500" dirty="0">
                <a:effectLst/>
              </a:rPr>
              <a:t> </a:t>
            </a:r>
            <a:r>
              <a:rPr lang="en-US" sz="1500" dirty="0" err="1">
                <a:effectLst/>
              </a:rPr>
              <a:t>з’являється</a:t>
            </a:r>
            <a:r>
              <a:rPr lang="en-US" sz="1500" dirty="0">
                <a:effectLst/>
              </a:rPr>
              <a:t>, </a:t>
            </a:r>
            <a:r>
              <a:rPr lang="en-US" sz="1500" dirty="0" err="1">
                <a:effectLst/>
              </a:rPr>
              <a:t>то</a:t>
            </a:r>
            <a:r>
              <a:rPr lang="en-US" sz="1500" dirty="0">
                <a:effectLst/>
              </a:rPr>
              <a:t> </a:t>
            </a:r>
            <a:r>
              <a:rPr lang="en-US" sz="1500" dirty="0" err="1">
                <a:effectLst/>
              </a:rPr>
              <a:t>спить</a:t>
            </a:r>
            <a:r>
              <a:rPr lang="en-US" sz="1500" dirty="0">
                <a:effectLst/>
              </a:rPr>
              <a:t>. </a:t>
            </a:r>
          </a:p>
          <a:p>
            <a:pPr>
              <a:lnSpc>
                <a:spcPct val="90000"/>
              </a:lnSpc>
            </a:pPr>
            <a:r>
              <a:rPr lang="en-US" sz="1500" dirty="0">
                <a:effectLst/>
              </a:rPr>
              <a:t>«</a:t>
            </a:r>
            <a:r>
              <a:rPr lang="en-US" sz="1500" i="1" dirty="0" err="1">
                <a:effectLst/>
              </a:rPr>
              <a:t>Батька</a:t>
            </a:r>
            <a:r>
              <a:rPr lang="en-US" sz="1500" i="1" dirty="0">
                <a:effectLst/>
              </a:rPr>
              <a:t> </a:t>
            </a:r>
            <a:r>
              <a:rPr lang="en-US" sz="1500" i="1" dirty="0" err="1">
                <a:effectLst/>
              </a:rPr>
              <a:t>Тимофіи</a:t>
            </a:r>
            <a:r>
              <a:rPr lang="en-US" sz="1500" i="1" dirty="0">
                <a:effectLst/>
              </a:rPr>
              <a:t>̆ </a:t>
            </a:r>
            <a:r>
              <a:rPr lang="en-US" sz="1500" i="1" dirty="0" err="1">
                <a:effectLst/>
              </a:rPr>
              <a:t>пам’ятав</a:t>
            </a:r>
            <a:r>
              <a:rPr lang="en-US" sz="1500" i="1" dirty="0">
                <a:effectLst/>
              </a:rPr>
              <a:t> </a:t>
            </a:r>
            <a:r>
              <a:rPr lang="en-US" sz="1500" i="1" dirty="0" err="1">
                <a:effectLst/>
              </a:rPr>
              <a:t>переважно</a:t>
            </a:r>
            <a:r>
              <a:rPr lang="en-US" sz="1500" i="1" dirty="0">
                <a:effectLst/>
              </a:rPr>
              <a:t> </a:t>
            </a:r>
            <a:r>
              <a:rPr lang="en-US" sz="1500" i="1" dirty="0" err="1">
                <a:effectLst/>
              </a:rPr>
              <a:t>сплячим</a:t>
            </a:r>
            <a:r>
              <a:rPr lang="en-US" sz="1500" i="1" dirty="0">
                <a:effectLst/>
              </a:rPr>
              <a:t>. </a:t>
            </a:r>
            <a:r>
              <a:rPr lang="en-US" sz="1500" i="1" dirty="0" err="1">
                <a:effectLst/>
              </a:rPr>
              <a:t>У</a:t>
            </a:r>
            <a:r>
              <a:rPr lang="en-US" sz="1500" i="1" dirty="0">
                <a:effectLst/>
              </a:rPr>
              <a:t> </a:t>
            </a:r>
            <a:r>
              <a:rPr lang="en-US" sz="1500" i="1" dirty="0" err="1">
                <a:effectLst/>
              </a:rPr>
              <a:t>своі</a:t>
            </a:r>
            <a:r>
              <a:rPr lang="en-US" sz="1500" i="1" dirty="0">
                <a:effectLst/>
              </a:rPr>
              <a:t>̈ </a:t>
            </a:r>
            <a:r>
              <a:rPr lang="en-US" sz="1500" i="1" dirty="0" err="1">
                <a:effectLst/>
              </a:rPr>
              <a:t>тридцять</a:t>
            </a:r>
            <a:r>
              <a:rPr lang="en-US" sz="1500" i="1" dirty="0">
                <a:effectLst/>
              </a:rPr>
              <a:t> </a:t>
            </a:r>
            <a:r>
              <a:rPr lang="en-US" sz="1500" i="1" dirty="0" err="1">
                <a:effectLst/>
              </a:rPr>
              <a:t>він</a:t>
            </a:r>
            <a:r>
              <a:rPr lang="en-US" sz="1500" i="1" dirty="0">
                <a:effectLst/>
              </a:rPr>
              <a:t> </a:t>
            </a:r>
            <a:r>
              <a:rPr lang="en-US" sz="1500" i="1" dirty="0" err="1">
                <a:effectLst/>
              </a:rPr>
              <a:t>спав</a:t>
            </a:r>
            <a:r>
              <a:rPr lang="en-US" sz="1500" i="1" dirty="0">
                <a:effectLst/>
              </a:rPr>
              <a:t> </a:t>
            </a:r>
            <a:r>
              <a:rPr lang="en-US" sz="1500" i="1" dirty="0" err="1">
                <a:effectLst/>
              </a:rPr>
              <a:t>так</a:t>
            </a:r>
            <a:r>
              <a:rPr lang="en-US" sz="1500" i="1" dirty="0">
                <a:effectLst/>
              </a:rPr>
              <a:t> </a:t>
            </a:r>
            <a:r>
              <a:rPr lang="en-US" sz="1500" i="1" dirty="0" err="1">
                <a:effectLst/>
              </a:rPr>
              <a:t>багато</a:t>
            </a:r>
            <a:r>
              <a:rPr lang="en-US" sz="1500" i="1" dirty="0">
                <a:effectLst/>
              </a:rPr>
              <a:t>, </a:t>
            </a:r>
            <a:r>
              <a:rPr lang="en-US" sz="1500" i="1" dirty="0" err="1">
                <a:effectLst/>
              </a:rPr>
              <a:t>ніби</a:t>
            </a:r>
            <a:r>
              <a:rPr lang="en-US" sz="1500" i="1" dirty="0">
                <a:effectLst/>
              </a:rPr>
              <a:t> </a:t>
            </a:r>
            <a:r>
              <a:rPr lang="en-US" sz="1500" i="1" dirty="0" err="1">
                <a:effectLst/>
              </a:rPr>
              <a:t>наступні</a:t>
            </a:r>
            <a:r>
              <a:rPr lang="en-US" sz="1500" i="1" dirty="0">
                <a:effectLst/>
              </a:rPr>
              <a:t> </a:t>
            </a:r>
            <a:r>
              <a:rPr lang="en-US" sz="1500" i="1" dirty="0" err="1">
                <a:effectLst/>
              </a:rPr>
              <a:t>тридцять</a:t>
            </a:r>
            <a:r>
              <a:rPr lang="en-US" sz="1500" i="1" dirty="0">
                <a:effectLst/>
              </a:rPr>
              <a:t> </a:t>
            </a:r>
            <a:r>
              <a:rPr lang="en-US" sz="1500" i="1" dirty="0" err="1">
                <a:effectLst/>
              </a:rPr>
              <a:t>років</a:t>
            </a:r>
            <a:r>
              <a:rPr lang="en-US" sz="1500" i="1" dirty="0">
                <a:effectLst/>
              </a:rPr>
              <a:t> </a:t>
            </a:r>
            <a:r>
              <a:rPr lang="en-US" sz="1500" i="1" dirty="0" err="1">
                <a:effectLst/>
              </a:rPr>
              <a:t>збирався</a:t>
            </a:r>
            <a:r>
              <a:rPr lang="en-US" sz="1500" i="1" dirty="0">
                <a:effectLst/>
              </a:rPr>
              <a:t> </a:t>
            </a:r>
            <a:r>
              <a:rPr lang="en-US" sz="1500" i="1" dirty="0" err="1">
                <a:effectLst/>
              </a:rPr>
              <a:t>не</a:t>
            </a:r>
            <a:r>
              <a:rPr lang="en-US" sz="1500" i="1" dirty="0">
                <a:effectLst/>
              </a:rPr>
              <a:t> </a:t>
            </a:r>
            <a:r>
              <a:rPr lang="en-US" sz="1500" i="1" dirty="0" err="1">
                <a:effectLst/>
              </a:rPr>
              <a:t>спати</a:t>
            </a:r>
            <a:r>
              <a:rPr lang="en-US" sz="1500" i="1" dirty="0">
                <a:effectLst/>
              </a:rPr>
              <a:t> </a:t>
            </a:r>
            <a:r>
              <a:rPr lang="en-US" sz="1500" i="1" dirty="0" err="1">
                <a:effectLst/>
              </a:rPr>
              <a:t>взагалі</a:t>
            </a:r>
            <a:r>
              <a:rPr lang="en-US" sz="1500" i="1" dirty="0">
                <a:effectLst/>
              </a:rPr>
              <a:t>. </a:t>
            </a:r>
            <a:r>
              <a:rPr lang="en-US" sz="1500" i="1" dirty="0" err="1">
                <a:effectLst/>
              </a:rPr>
              <a:t>Згодом</a:t>
            </a:r>
            <a:r>
              <a:rPr lang="en-US" sz="1500" i="1" dirty="0">
                <a:effectLst/>
              </a:rPr>
              <a:t> </a:t>
            </a:r>
            <a:r>
              <a:rPr lang="en-US" sz="1500" i="1" dirty="0" err="1">
                <a:effectLst/>
              </a:rPr>
              <a:t>Тимофіи</a:t>
            </a:r>
            <a:r>
              <a:rPr lang="en-US" sz="1500" i="1" dirty="0">
                <a:effectLst/>
              </a:rPr>
              <a:t>̆ </a:t>
            </a:r>
            <a:r>
              <a:rPr lang="en-US" sz="1500" i="1" dirty="0" err="1">
                <a:effectLst/>
              </a:rPr>
              <a:t>зміг</a:t>
            </a:r>
            <a:r>
              <a:rPr lang="en-US" sz="1500" i="1" dirty="0">
                <a:effectLst/>
              </a:rPr>
              <a:t> </a:t>
            </a:r>
            <a:r>
              <a:rPr lang="en-US" sz="1500" i="1" dirty="0" err="1">
                <a:effectLst/>
              </a:rPr>
              <a:t>його</a:t>
            </a:r>
            <a:r>
              <a:rPr lang="en-US" sz="1500" i="1" dirty="0">
                <a:effectLst/>
              </a:rPr>
              <a:t> </a:t>
            </a:r>
            <a:r>
              <a:rPr lang="en-US" sz="1500" i="1" dirty="0" err="1">
                <a:effectLst/>
              </a:rPr>
              <a:t>зрозуміти</a:t>
            </a:r>
            <a:r>
              <a:rPr lang="en-US" sz="1500" i="1" dirty="0">
                <a:effectLst/>
              </a:rPr>
              <a:t>. </a:t>
            </a:r>
            <a:r>
              <a:rPr lang="en-US" sz="1500" i="1" dirty="0" err="1">
                <a:effectLst/>
              </a:rPr>
              <a:t>Можливо</a:t>
            </a:r>
            <a:r>
              <a:rPr lang="en-US" sz="1500" i="1" dirty="0">
                <a:effectLst/>
              </a:rPr>
              <a:t>, </a:t>
            </a:r>
            <a:r>
              <a:rPr lang="en-US" sz="1500" i="1" dirty="0" err="1">
                <a:effectLst/>
              </a:rPr>
              <a:t>якби</a:t>
            </a:r>
            <a:r>
              <a:rPr lang="en-US" sz="1500" i="1" dirty="0">
                <a:effectLst/>
              </a:rPr>
              <a:t> </a:t>
            </a:r>
            <a:r>
              <a:rPr lang="en-US" sz="1500" i="1" dirty="0" err="1">
                <a:effectLst/>
              </a:rPr>
              <a:t>йому</a:t>
            </a:r>
            <a:r>
              <a:rPr lang="en-US" sz="1500" i="1" dirty="0">
                <a:effectLst/>
              </a:rPr>
              <a:t> – </a:t>
            </a:r>
            <a:r>
              <a:rPr lang="en-US" sz="1500" i="1" dirty="0" err="1">
                <a:effectLst/>
              </a:rPr>
              <a:t>Тимофієві</a:t>
            </a:r>
            <a:r>
              <a:rPr lang="en-US" sz="1500" i="1" dirty="0">
                <a:effectLst/>
              </a:rPr>
              <a:t> – </a:t>
            </a:r>
            <a:r>
              <a:rPr lang="en-US" sz="1500" i="1" dirty="0" err="1">
                <a:effectLst/>
              </a:rPr>
              <a:t>в</a:t>
            </a:r>
            <a:r>
              <a:rPr lang="en-US" sz="1500" i="1" dirty="0">
                <a:effectLst/>
              </a:rPr>
              <a:t> </a:t>
            </a:r>
            <a:r>
              <a:rPr lang="en-US" sz="1500" i="1" dirty="0" err="1">
                <a:effectLst/>
              </a:rPr>
              <a:t>ті</a:t>
            </a:r>
            <a:r>
              <a:rPr lang="en-US" sz="1500" i="1" dirty="0">
                <a:effectLst/>
              </a:rPr>
              <a:t> </a:t>
            </a:r>
            <a:r>
              <a:rPr lang="en-US" sz="1500" i="1" dirty="0" err="1">
                <a:effectLst/>
              </a:rPr>
              <a:t>часи</a:t>
            </a:r>
            <a:r>
              <a:rPr lang="en-US" sz="1500" i="1" dirty="0">
                <a:effectLst/>
              </a:rPr>
              <a:t> </a:t>
            </a:r>
            <a:r>
              <a:rPr lang="en-US" sz="1500" i="1" dirty="0" err="1">
                <a:effectLst/>
              </a:rPr>
              <a:t>було</a:t>
            </a:r>
            <a:r>
              <a:rPr lang="en-US" sz="1500" i="1" dirty="0">
                <a:effectLst/>
              </a:rPr>
              <a:t> </a:t>
            </a:r>
            <a:r>
              <a:rPr lang="en-US" sz="1500" i="1" dirty="0" err="1">
                <a:effectLst/>
              </a:rPr>
              <a:t>тридцять</a:t>
            </a:r>
            <a:r>
              <a:rPr lang="en-US" sz="1500" i="1" dirty="0">
                <a:effectLst/>
              </a:rPr>
              <a:t>, </a:t>
            </a:r>
            <a:r>
              <a:rPr lang="en-US" sz="1500" i="1" dirty="0" err="1">
                <a:effectLst/>
              </a:rPr>
              <a:t>він</a:t>
            </a:r>
            <a:r>
              <a:rPr lang="en-US" sz="1500" i="1" dirty="0">
                <a:effectLst/>
              </a:rPr>
              <a:t> </a:t>
            </a:r>
            <a:r>
              <a:rPr lang="en-US" sz="1500" i="1" dirty="0" err="1">
                <a:effectLst/>
              </a:rPr>
              <a:t>би</a:t>
            </a:r>
            <a:r>
              <a:rPr lang="en-US" sz="1500" i="1" dirty="0">
                <a:effectLst/>
              </a:rPr>
              <a:t> </a:t>
            </a:r>
            <a:r>
              <a:rPr lang="en-US" sz="1500" i="1" dirty="0" err="1">
                <a:effectLst/>
              </a:rPr>
              <a:t>теж</a:t>
            </a:r>
            <a:r>
              <a:rPr lang="en-US" sz="1500" i="1" dirty="0">
                <a:effectLst/>
              </a:rPr>
              <a:t> </a:t>
            </a:r>
            <a:r>
              <a:rPr lang="en-US" sz="1500" i="1" dirty="0" err="1">
                <a:effectLst/>
              </a:rPr>
              <a:t>переважно</a:t>
            </a:r>
            <a:r>
              <a:rPr lang="en-US" sz="1500" i="1" dirty="0">
                <a:effectLst/>
              </a:rPr>
              <a:t> </a:t>
            </a:r>
            <a:r>
              <a:rPr lang="en-US" sz="1500" i="1" dirty="0" err="1">
                <a:effectLst/>
              </a:rPr>
              <a:t>спав</a:t>
            </a:r>
            <a:r>
              <a:rPr lang="en-US" sz="1500" i="1" dirty="0">
                <a:effectLst/>
              </a:rPr>
              <a:t>: </a:t>
            </a:r>
            <a:r>
              <a:rPr lang="en-US" sz="1500" i="1" dirty="0" err="1">
                <a:effectLst/>
              </a:rPr>
              <a:t>аби</a:t>
            </a:r>
            <a:r>
              <a:rPr lang="en-US" sz="1500" i="1" dirty="0">
                <a:effectLst/>
              </a:rPr>
              <a:t> </a:t>
            </a:r>
            <a:r>
              <a:rPr lang="en-US" sz="1500" i="1" dirty="0" err="1">
                <a:effectLst/>
              </a:rPr>
              <a:t>не</a:t>
            </a:r>
            <a:r>
              <a:rPr lang="en-US" sz="1500" i="1" dirty="0">
                <a:effectLst/>
              </a:rPr>
              <a:t> </a:t>
            </a:r>
            <a:r>
              <a:rPr lang="en-US" sz="1500" i="1" dirty="0" err="1">
                <a:effectLst/>
              </a:rPr>
              <a:t>чути</a:t>
            </a:r>
            <a:r>
              <a:rPr lang="en-US" sz="1500" i="1" dirty="0">
                <a:effectLst/>
              </a:rPr>
              <a:t> </a:t>
            </a:r>
            <a:r>
              <a:rPr lang="en-US" sz="1500" i="1" dirty="0" err="1">
                <a:effectLst/>
              </a:rPr>
              <a:t>і</a:t>
            </a:r>
            <a:r>
              <a:rPr lang="en-US" sz="1500" i="1" dirty="0">
                <a:effectLst/>
              </a:rPr>
              <a:t> </a:t>
            </a:r>
            <a:r>
              <a:rPr lang="en-US" sz="1500" i="1" dirty="0" err="1">
                <a:effectLst/>
              </a:rPr>
              <a:t>не</a:t>
            </a:r>
            <a:r>
              <a:rPr lang="en-US" sz="1500" i="1" dirty="0">
                <a:effectLst/>
              </a:rPr>
              <a:t> </a:t>
            </a:r>
            <a:r>
              <a:rPr lang="en-US" sz="1500" i="1" dirty="0" err="1">
                <a:effectLst/>
              </a:rPr>
              <a:t>знати</a:t>
            </a:r>
            <a:r>
              <a:rPr lang="en-US" sz="1500" i="1" dirty="0">
                <a:effectLst/>
              </a:rPr>
              <a:t> </a:t>
            </a:r>
            <a:r>
              <a:rPr lang="en-US" sz="1500" i="1" dirty="0" err="1">
                <a:effectLst/>
              </a:rPr>
              <a:t>всієі</a:t>
            </a:r>
            <a:r>
              <a:rPr lang="en-US" sz="1500" i="1" dirty="0">
                <a:effectLst/>
              </a:rPr>
              <a:t>̈ </a:t>
            </a:r>
            <a:r>
              <a:rPr lang="en-US" sz="1500" i="1" dirty="0" err="1">
                <a:effectLst/>
              </a:rPr>
              <a:t>тієі</a:t>
            </a:r>
            <a:r>
              <a:rPr lang="en-US" sz="1500" i="1" dirty="0">
                <a:effectLst/>
              </a:rPr>
              <a:t>̈ </a:t>
            </a:r>
            <a:r>
              <a:rPr lang="en-US" sz="1500" i="1" dirty="0" err="1">
                <a:effectLst/>
              </a:rPr>
              <a:t>суспільноі</a:t>
            </a:r>
            <a:r>
              <a:rPr lang="en-US" sz="1500" i="1" dirty="0">
                <a:effectLst/>
              </a:rPr>
              <a:t>̈ </a:t>
            </a:r>
            <a:r>
              <a:rPr lang="en-US" sz="1500" i="1" dirty="0" err="1">
                <a:effectLst/>
              </a:rPr>
              <a:t>колотнечі</a:t>
            </a:r>
            <a:r>
              <a:rPr lang="en-US" sz="1500" i="1" dirty="0">
                <a:effectLst/>
              </a:rPr>
              <a:t> </a:t>
            </a:r>
            <a:r>
              <a:rPr lang="en-US" sz="1500" i="1" dirty="0" err="1">
                <a:effectLst/>
              </a:rPr>
              <a:t>навколо</a:t>
            </a:r>
            <a:r>
              <a:rPr lang="en-US" sz="1500" i="1" dirty="0">
                <a:effectLst/>
              </a:rPr>
              <a:t>, </a:t>
            </a:r>
            <a:r>
              <a:rPr lang="en-US" sz="1500" i="1" dirty="0" err="1">
                <a:effectLst/>
              </a:rPr>
              <a:t>аби</a:t>
            </a:r>
            <a:r>
              <a:rPr lang="en-US" sz="1500" i="1" dirty="0">
                <a:effectLst/>
              </a:rPr>
              <a:t> </a:t>
            </a:r>
            <a:r>
              <a:rPr lang="en-US" sz="1500" i="1" dirty="0" err="1">
                <a:effectLst/>
              </a:rPr>
              <a:t>запхати</a:t>
            </a:r>
            <a:r>
              <a:rPr lang="en-US" sz="1500" i="1" dirty="0">
                <a:effectLst/>
              </a:rPr>
              <a:t> </a:t>
            </a:r>
            <a:r>
              <a:rPr lang="en-US" sz="1500" i="1" dirty="0" err="1">
                <a:effectLst/>
              </a:rPr>
              <a:t>глибоко</a:t>
            </a:r>
            <a:r>
              <a:rPr lang="en-US" sz="1500" i="1" dirty="0">
                <a:effectLst/>
              </a:rPr>
              <a:t> </a:t>
            </a:r>
            <a:r>
              <a:rPr lang="en-US" sz="1500" i="1" dirty="0" err="1">
                <a:effectLst/>
              </a:rPr>
              <a:t>у</a:t>
            </a:r>
            <a:r>
              <a:rPr lang="en-US" sz="1500" i="1" dirty="0">
                <a:effectLst/>
              </a:rPr>
              <a:t> </a:t>
            </a:r>
            <a:r>
              <a:rPr lang="en-US" sz="1500" i="1" dirty="0" err="1">
                <a:effectLst/>
              </a:rPr>
              <a:t>сон</a:t>
            </a:r>
            <a:r>
              <a:rPr lang="en-US" sz="1500" i="1" dirty="0">
                <a:effectLst/>
              </a:rPr>
              <a:t> – </a:t>
            </a:r>
            <a:r>
              <a:rPr lang="en-US" sz="1500" i="1" dirty="0" err="1">
                <a:effectLst/>
              </a:rPr>
              <a:t>грузькии</a:t>
            </a:r>
            <a:r>
              <a:rPr lang="en-US" sz="1500" i="1" dirty="0">
                <a:effectLst/>
              </a:rPr>
              <a:t>̆ </a:t>
            </a:r>
            <a:r>
              <a:rPr lang="en-US" sz="1500" i="1" dirty="0" err="1">
                <a:effectLst/>
              </a:rPr>
              <a:t>і</a:t>
            </a:r>
            <a:r>
              <a:rPr lang="en-US" sz="1500" i="1" dirty="0">
                <a:effectLst/>
              </a:rPr>
              <a:t> </a:t>
            </a:r>
            <a:r>
              <a:rPr lang="en-US" sz="1500" i="1" dirty="0" err="1">
                <a:effectLst/>
              </a:rPr>
              <a:t>тривожнии</a:t>
            </a:r>
            <a:r>
              <a:rPr lang="en-US" sz="1500" i="1" dirty="0">
                <a:effectLst/>
              </a:rPr>
              <a:t>̆ </a:t>
            </a:r>
            <a:r>
              <a:rPr lang="en-US" sz="1500" i="1" dirty="0" err="1">
                <a:effectLst/>
              </a:rPr>
              <a:t>деннии</a:t>
            </a:r>
            <a:r>
              <a:rPr lang="en-US" sz="1500" i="1" dirty="0">
                <a:effectLst/>
              </a:rPr>
              <a:t>̆ </a:t>
            </a:r>
            <a:r>
              <a:rPr lang="en-US" sz="1500" i="1" dirty="0" err="1">
                <a:effectLst/>
              </a:rPr>
              <a:t>сон</a:t>
            </a:r>
            <a:r>
              <a:rPr lang="en-US" sz="1500" i="1" dirty="0">
                <a:effectLst/>
              </a:rPr>
              <a:t> – </a:t>
            </a:r>
            <a:r>
              <a:rPr lang="en-US" sz="1500" i="1" dirty="0" err="1">
                <a:effectLst/>
              </a:rPr>
              <a:t>власну</a:t>
            </a:r>
            <a:r>
              <a:rPr lang="en-US" sz="1500" i="1" dirty="0">
                <a:effectLst/>
              </a:rPr>
              <a:t> </a:t>
            </a:r>
            <a:r>
              <a:rPr lang="en-US" sz="1500" i="1" dirty="0" err="1">
                <a:effectLst/>
              </a:rPr>
              <a:t>відповідальність</a:t>
            </a:r>
            <a:r>
              <a:rPr lang="en-US" sz="1500" i="1" dirty="0">
                <a:effectLst/>
              </a:rPr>
              <a:t>.</a:t>
            </a:r>
            <a:r>
              <a:rPr lang="en-US" sz="1500" dirty="0">
                <a:effectLst/>
              </a:rPr>
              <a:t>»</a:t>
            </a:r>
          </a:p>
          <a:p>
            <a:pPr>
              <a:lnSpc>
                <a:spcPct val="90000"/>
              </a:lnSpc>
            </a:pPr>
            <a:r>
              <a:rPr lang="en-US" sz="1500" dirty="0">
                <a:effectLst/>
              </a:rPr>
              <a:t> </a:t>
            </a:r>
            <a:r>
              <a:rPr lang="en-US" sz="1500" dirty="0" err="1">
                <a:effectLst/>
              </a:rPr>
              <a:t>Таким</a:t>
            </a:r>
            <a:r>
              <a:rPr lang="en-US" sz="1500" dirty="0">
                <a:effectLst/>
              </a:rPr>
              <a:t> </a:t>
            </a:r>
            <a:r>
              <a:rPr lang="en-US" sz="1500" dirty="0" err="1">
                <a:effectLst/>
              </a:rPr>
              <a:t>шляхом</a:t>
            </a:r>
            <a:r>
              <a:rPr lang="en-US" sz="1500" dirty="0">
                <a:effectLst/>
              </a:rPr>
              <a:t> </a:t>
            </a:r>
            <a:r>
              <a:rPr lang="en-US" sz="1500" dirty="0" err="1">
                <a:effectLst/>
              </a:rPr>
              <a:t>письменникові</a:t>
            </a:r>
            <a:r>
              <a:rPr lang="en-US" sz="1500" dirty="0">
                <a:effectLst/>
              </a:rPr>
              <a:t> </a:t>
            </a:r>
            <a:r>
              <a:rPr lang="en-US" sz="1500" dirty="0" err="1">
                <a:effectLst/>
              </a:rPr>
              <a:t>вдалось</a:t>
            </a:r>
            <a:r>
              <a:rPr lang="en-US" sz="1500" dirty="0">
                <a:effectLst/>
              </a:rPr>
              <a:t> </a:t>
            </a:r>
            <a:r>
              <a:rPr lang="en-US" sz="1500" dirty="0" err="1">
                <a:effectLst/>
              </a:rPr>
              <a:t>ще</a:t>
            </a:r>
            <a:r>
              <a:rPr lang="en-US" sz="1500" dirty="0">
                <a:effectLst/>
              </a:rPr>
              <a:t> </a:t>
            </a:r>
            <a:r>
              <a:rPr lang="en-US" sz="1500" dirty="0" err="1">
                <a:effectLst/>
              </a:rPr>
              <a:t>більше</a:t>
            </a:r>
            <a:r>
              <a:rPr lang="en-US" sz="1500" dirty="0">
                <a:effectLst/>
              </a:rPr>
              <a:t> </a:t>
            </a:r>
            <a:r>
              <a:rPr lang="en-US" sz="1500" dirty="0" err="1">
                <a:effectLst/>
              </a:rPr>
              <a:t>підкреслити</a:t>
            </a:r>
            <a:r>
              <a:rPr lang="en-US" sz="1500" dirty="0">
                <a:effectLst/>
              </a:rPr>
              <a:t> </a:t>
            </a:r>
            <a:r>
              <a:rPr lang="en-US" sz="1500" dirty="0" err="1">
                <a:effectLst/>
              </a:rPr>
              <a:t>апатичність</a:t>
            </a:r>
            <a:r>
              <a:rPr lang="en-US" sz="1500" dirty="0">
                <a:effectLst/>
              </a:rPr>
              <a:t> </a:t>
            </a:r>
            <a:r>
              <a:rPr lang="en-US" sz="1500" dirty="0" err="1">
                <a:effectLst/>
              </a:rPr>
              <a:t>тієі</a:t>
            </a:r>
            <a:r>
              <a:rPr lang="en-US" sz="1500" dirty="0">
                <a:effectLst/>
              </a:rPr>
              <a:t>̈ </a:t>
            </a:r>
            <a:r>
              <a:rPr lang="en-US" sz="1500" dirty="0" err="1">
                <a:effectLst/>
              </a:rPr>
              <a:t>доби</a:t>
            </a:r>
            <a:r>
              <a:rPr lang="en-US" sz="1500" dirty="0">
                <a:effectLst/>
              </a:rPr>
              <a:t>.</a:t>
            </a:r>
            <a:br>
              <a:rPr lang="en-US" sz="1500" dirty="0">
                <a:effectLst/>
              </a:rPr>
            </a:br>
            <a:endParaRPr lang="en-US" sz="1500" dirty="0"/>
          </a:p>
        </p:txBody>
      </p:sp>
      <p:sp>
        <p:nvSpPr>
          <p:cNvPr id="21" name="Rectangle 20">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408732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7091CE-A324-05D1-426A-C464A094BB0C}"/>
              </a:ext>
            </a:extLst>
          </p:cNvPr>
          <p:cNvSpPr>
            <a:spLocks noGrp="1"/>
          </p:cNvSpPr>
          <p:nvPr>
            <p:ph type="title"/>
          </p:nvPr>
        </p:nvSpPr>
        <p:spPr/>
        <p:txBody>
          <a:bodyPr>
            <a:normAutofit/>
          </a:bodyPr>
          <a:lstStyle/>
          <a:p>
            <a:pPr algn="ctr"/>
            <a:r>
              <a:rPr lang="uk-UA" sz="2800" dirty="0">
                <a:effectLst/>
                <a:latin typeface="Georgia" panose="02040502050405020303" pitchFamily="18" charset="0"/>
                <a:ea typeface="Calibri" panose="020F0502020204030204" pitchFamily="34" charset="0"/>
                <a:cs typeface="Times New Roman" panose="02020603050405020304" pitchFamily="18" charset="0"/>
              </a:rPr>
              <a:t>В Україні, в літературному процесі, і справді співіснувало безліч творчих практик із різними світоглядними установками</a:t>
            </a:r>
            <a:endParaRPr lang="uk-UA" sz="6000" dirty="0"/>
          </a:p>
        </p:txBody>
      </p:sp>
      <p:sp>
        <p:nvSpPr>
          <p:cNvPr id="3" name="Zástupný obsah 2">
            <a:extLst>
              <a:ext uri="{FF2B5EF4-FFF2-40B4-BE49-F238E27FC236}">
                <a16:creationId xmlns:a16="http://schemas.microsoft.com/office/drawing/2014/main" id="{AD205B1D-B465-961D-EF2D-4E39C6C40943}"/>
              </a:ext>
            </a:extLst>
          </p:cNvPr>
          <p:cNvSpPr>
            <a:spLocks noGrp="1"/>
          </p:cNvSpPr>
          <p:nvPr>
            <p:ph idx="1"/>
          </p:nvPr>
        </p:nvSpPr>
        <p:spPr/>
        <p:txBody>
          <a:bodyPr>
            <a:normAutofit fontScale="92500" lnSpcReduction="20000"/>
          </a:bodyPr>
          <a:lstStyle/>
          <a:p>
            <a:pPr marL="342900" lvl="0" indent="-342900">
              <a:lnSpc>
                <a:spcPct val="107000"/>
              </a:lnSpc>
              <a:spcBef>
                <a:spcPts val="600"/>
              </a:spcBef>
              <a:spcAft>
                <a:spcPts val="800"/>
              </a:spcAft>
              <a:buFont typeface="Symbol" pitchFamily="2" charset="2"/>
              <a:buChar char=""/>
            </a:pPr>
            <a:r>
              <a:rPr lang="uk-UA" sz="1800" dirty="0">
                <a:effectLst/>
                <a:latin typeface="Georgia" panose="02040502050405020303" pitchFamily="18" charset="0"/>
                <a:ea typeface="Calibri" panose="020F0502020204030204" pitchFamily="34" charset="0"/>
                <a:cs typeface="Times New Roman" panose="02020603050405020304" pitchFamily="18" charset="0"/>
              </a:rPr>
              <a:t>Ранній карнавальний постмодернізм (Бу-Ба-Бу)</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800"/>
              </a:spcAft>
              <a:buFont typeface="Symbol" pitchFamily="2" charset="2"/>
              <a:buChar char=""/>
            </a:pPr>
            <a:r>
              <a:rPr lang="uk-UA" sz="1800" dirty="0">
                <a:effectLst/>
                <a:latin typeface="Georgia" panose="02040502050405020303" pitchFamily="18" charset="0"/>
                <a:ea typeface="Calibri" panose="020F0502020204030204" pitchFamily="34" charset="0"/>
                <a:cs typeface="Times New Roman" panose="02020603050405020304" pitchFamily="18" charset="0"/>
              </a:rPr>
              <a:t>Пізній модернізм (Ігор Римарук, Василь Герасим’юк, Наталка Білоцерківець)</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800"/>
              </a:spcAft>
              <a:buFont typeface="Symbol" pitchFamily="2" charset="2"/>
              <a:buChar char=""/>
            </a:pPr>
            <a:r>
              <a:rPr lang="uk-UA" sz="1800" dirty="0">
                <a:effectLst/>
                <a:latin typeface="Georgia" panose="02040502050405020303" pitchFamily="18" charset="0"/>
                <a:ea typeface="Calibri" panose="020F0502020204030204" pitchFamily="34" charset="0"/>
                <a:cs typeface="Times New Roman" panose="02020603050405020304" pitchFamily="18" charset="0"/>
              </a:rPr>
              <a:t>Продовження </a:t>
            </a:r>
            <a:r>
              <a:rPr lang="uk-UA" sz="1800" dirty="0" err="1">
                <a:effectLst/>
                <a:latin typeface="Georgia" panose="02040502050405020303" pitchFamily="18" charset="0"/>
                <a:ea typeface="Calibri" panose="020F0502020204030204" pitchFamily="34" charset="0"/>
                <a:cs typeface="Times New Roman" panose="02020603050405020304" pitchFamily="18" charset="0"/>
              </a:rPr>
              <a:t>соціреалізму</a:t>
            </a:r>
            <a:r>
              <a:rPr lang="uk-UA" sz="1800" dirty="0">
                <a:effectLst/>
                <a:latin typeface="Georgia" panose="02040502050405020303" pitchFamily="18" charset="0"/>
                <a:ea typeface="Calibri" panose="020F0502020204030204" pitchFamily="34" charset="0"/>
                <a:cs typeface="Times New Roman" panose="02020603050405020304" pitchFamily="18" charset="0"/>
              </a:rPr>
              <a:t> (старі письменники)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800"/>
              </a:spcAft>
              <a:buFont typeface="Symbol" pitchFamily="2" charset="2"/>
              <a:buChar char=""/>
            </a:pPr>
            <a:r>
              <a:rPr lang="uk-UA" sz="1800" dirty="0">
                <a:effectLst/>
                <a:latin typeface="Georgia" panose="02040502050405020303" pitchFamily="18" charset="0"/>
                <a:ea typeface="Calibri" panose="020F0502020204030204" pitchFamily="34" charset="0"/>
                <a:cs typeface="Times New Roman" panose="02020603050405020304" pitchFamily="18" charset="0"/>
              </a:rPr>
              <a:t>Химерна та іронічна проза (яка хиталася між модернізмом і постмодернізмом, Валерій Шевчук, Богдан Жолдак, ранній Юрій Винничук)</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800"/>
              </a:spcAft>
              <a:buFont typeface="Symbol" pitchFamily="2" charset="2"/>
              <a:buChar char=""/>
            </a:pPr>
            <a:r>
              <a:rPr lang="uk-UA" sz="1800" dirty="0">
                <a:effectLst/>
                <a:latin typeface="Georgia" panose="02040502050405020303" pitchFamily="18" charset="0"/>
                <a:ea typeface="Calibri" panose="020F0502020204030204" pitchFamily="34" charset="0"/>
                <a:cs typeface="Times New Roman" panose="02020603050405020304" pitchFamily="18" charset="0"/>
              </a:rPr>
              <a:t>Концептуалізм (Лесь Подерв’янський)</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800"/>
              </a:spcAft>
              <a:buFont typeface="Symbol" pitchFamily="2" charset="2"/>
              <a:buChar char=""/>
            </a:pPr>
            <a:r>
              <a:rPr lang="uk-UA" sz="1800" dirty="0" err="1">
                <a:effectLst/>
                <a:latin typeface="Georgia" panose="02040502050405020303" pitchFamily="18" charset="0"/>
                <a:ea typeface="Calibri" panose="020F0502020204030204" pitchFamily="34" charset="0"/>
                <a:cs typeface="Times New Roman" panose="02020603050405020304" pitchFamily="18" charset="0"/>
              </a:rPr>
              <a:t>Грунтівці</a:t>
            </a:r>
            <a:r>
              <a:rPr lang="uk-UA" sz="1800" dirty="0">
                <a:effectLst/>
                <a:latin typeface="Georgia" panose="02040502050405020303" pitchFamily="18" charset="0"/>
                <a:ea typeface="Calibri" panose="020F0502020204030204" pitchFamily="34" charset="0"/>
                <a:cs typeface="Times New Roman" panose="02020603050405020304" pitchFamily="18" charset="0"/>
              </a:rPr>
              <a:t> (консервативна модернізація) Житомирська школа (Євген Пашковський, </a:t>
            </a:r>
            <a:r>
              <a:rPr lang="uk-UA" sz="1800" dirty="0" err="1">
                <a:effectLst/>
                <a:latin typeface="Georgia" panose="02040502050405020303" pitchFamily="18" charset="0"/>
                <a:ea typeface="Calibri" panose="020F0502020204030204" pitchFamily="34" charset="0"/>
                <a:cs typeface="Times New Roman" panose="02020603050405020304" pitchFamily="18" charset="0"/>
              </a:rPr>
              <a:t>Вячеслав</a:t>
            </a:r>
            <a:r>
              <a:rPr lang="uk-UA" sz="1800" dirty="0">
                <a:effectLst/>
                <a:latin typeface="Georgia" panose="02040502050405020303" pitchFamily="18" charset="0"/>
                <a:ea typeface="Calibri" panose="020F0502020204030204" pitchFamily="34" charset="0"/>
                <a:cs typeface="Times New Roman" panose="02020603050405020304" pitchFamily="18" charset="0"/>
              </a:rPr>
              <a:t> Медвідь).</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800"/>
              </a:spcAft>
              <a:buFont typeface="Symbol" pitchFamily="2" charset="2"/>
              <a:buChar char=""/>
            </a:pPr>
            <a:r>
              <a:rPr lang="uk-UA" sz="1800" dirty="0">
                <a:effectLst/>
                <a:latin typeface="Georgia" panose="02040502050405020303" pitchFamily="18" charset="0"/>
                <a:ea typeface="Calibri" panose="020F0502020204030204" pitchFamily="34" charset="0"/>
                <a:cs typeface="Times New Roman" panose="02020603050405020304" pitchFamily="18" charset="0"/>
              </a:rPr>
              <a:t>Також </a:t>
            </a:r>
            <a:r>
              <a:rPr lang="uk-UA" sz="1800">
                <a:effectLst/>
                <a:latin typeface="Georgia" panose="02040502050405020303" pitchFamily="18" charset="0"/>
                <a:ea typeface="Calibri" panose="020F0502020204030204" pitchFamily="34" charset="0"/>
                <a:cs typeface="Times New Roman" panose="02020603050405020304" pitchFamily="18" charset="0"/>
              </a:rPr>
              <a:t>існували безліч </a:t>
            </a:r>
            <a:r>
              <a:rPr lang="uk-UA" sz="1800" dirty="0">
                <a:effectLst/>
                <a:latin typeface="Georgia" panose="02040502050405020303" pitchFamily="18" charset="0"/>
                <a:ea typeface="Calibri" panose="020F0502020204030204" pitchFamily="34" charset="0"/>
                <a:cs typeface="Times New Roman" panose="02020603050405020304" pitchFamily="18" charset="0"/>
              </a:rPr>
              <a:t>еклектичних варіантів, коли автор тяжів до кількох полюсів чи хитався між ними.</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Tree>
    <p:extLst>
      <p:ext uri="{BB962C8B-B14F-4D97-AF65-F5344CB8AC3E}">
        <p14:creationId xmlns:p14="http://schemas.microsoft.com/office/powerpoint/2010/main" val="2277147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3B5650-72E3-8D98-E302-6518136D47BA}"/>
              </a:ext>
            </a:extLst>
          </p:cNvPr>
          <p:cNvSpPr>
            <a:spLocks noGrp="1"/>
          </p:cNvSpPr>
          <p:nvPr>
            <p:ph type="title"/>
          </p:nvPr>
        </p:nvSpPr>
        <p:spPr/>
        <p:txBody>
          <a:bodyPr/>
          <a:lstStyle/>
          <a:p>
            <a:pPr algn="ctr"/>
            <a:r>
              <a:rPr lang="en-US" sz="4800" dirty="0"/>
              <a:t>“</a:t>
            </a:r>
            <a:r>
              <a:rPr lang="en-US" sz="4800" dirty="0" err="1"/>
              <a:t>Хто</a:t>
            </a:r>
            <a:r>
              <a:rPr lang="en-US" sz="4800" dirty="0"/>
              <a:t> </a:t>
            </a:r>
            <a:r>
              <a:rPr lang="en-US" sz="4800" dirty="0" err="1"/>
              <a:t>ти</a:t>
            </a:r>
            <a:r>
              <a:rPr lang="en-US" sz="4800" dirty="0"/>
              <a:t> </a:t>
            </a:r>
            <a:r>
              <a:rPr lang="en-US" sz="4800" dirty="0" err="1"/>
              <a:t>такий</a:t>
            </a:r>
            <a:r>
              <a:rPr lang="en-US" sz="4800" dirty="0"/>
              <a:t>?“ – </a:t>
            </a:r>
            <a:r>
              <a:rPr lang="en-US" sz="4800" dirty="0" err="1"/>
              <a:t>Артем</a:t>
            </a:r>
            <a:r>
              <a:rPr lang="en-US" sz="4800" dirty="0"/>
              <a:t> </a:t>
            </a:r>
            <a:r>
              <a:rPr lang="en-US" sz="4800" dirty="0" err="1"/>
              <a:t>Чех</a:t>
            </a:r>
            <a:br>
              <a:rPr lang="en-US" sz="4800" dirty="0"/>
            </a:br>
            <a:r>
              <a:rPr lang="uk-UA" sz="4800" dirty="0"/>
              <a:t>НОВЕ ПОКОЛІННЯ</a:t>
            </a:r>
            <a:endParaRPr lang="cs-CZ" dirty="0"/>
          </a:p>
        </p:txBody>
      </p:sp>
      <p:sp>
        <p:nvSpPr>
          <p:cNvPr id="4" name="Zástupný obsah 3">
            <a:extLst>
              <a:ext uri="{FF2B5EF4-FFF2-40B4-BE49-F238E27FC236}">
                <a16:creationId xmlns:a16="http://schemas.microsoft.com/office/drawing/2014/main" id="{A1FEA5FB-8502-CD68-3FC8-76395AC13A0B}"/>
              </a:ext>
            </a:extLst>
          </p:cNvPr>
          <p:cNvSpPr>
            <a:spLocks noGrp="1"/>
          </p:cNvSpPr>
          <p:nvPr>
            <p:ph sz="half" idx="2"/>
          </p:nvPr>
        </p:nvSpPr>
        <p:spPr>
          <a:xfrm>
            <a:off x="1097280" y="1990845"/>
            <a:ext cx="10058400" cy="4580551"/>
          </a:xfrm>
        </p:spPr>
        <p:txBody>
          <a:bodyPr>
            <a:normAutofit fontScale="85000" lnSpcReduction="10000"/>
          </a:bodyPr>
          <a:lstStyle/>
          <a:p>
            <a:r>
              <a:rPr lang="ru-RU" sz="1800" dirty="0">
                <a:effectLst/>
                <a:latin typeface="NewBaskervilleITC"/>
              </a:rPr>
              <a:t>Артем Чех у </a:t>
            </a:r>
            <a:r>
              <a:rPr lang="ru-RU" sz="1800" dirty="0" err="1">
                <a:effectLst/>
                <a:latin typeface="NewBaskervilleITC"/>
              </a:rPr>
              <a:t>своєму</a:t>
            </a:r>
            <a:r>
              <a:rPr lang="ru-RU" sz="1800" dirty="0">
                <a:effectLst/>
                <a:latin typeface="NewBaskervilleITC"/>
              </a:rPr>
              <a:t> </a:t>
            </a:r>
            <a:r>
              <a:rPr lang="ru-RU" sz="1800" dirty="0" err="1">
                <a:effectLst/>
                <a:latin typeface="NewBaskervilleITC"/>
              </a:rPr>
              <a:t>романі</a:t>
            </a:r>
            <a:r>
              <a:rPr lang="ru-RU" sz="1800" dirty="0">
                <a:effectLst/>
                <a:latin typeface="NewBaskervilleITC"/>
              </a:rPr>
              <a:t> </a:t>
            </a:r>
            <a:r>
              <a:rPr lang="ru-RU" sz="1800" i="1" dirty="0">
                <a:effectLst/>
                <a:latin typeface="NewBaskervilleITC"/>
              </a:rPr>
              <a:t>«</a:t>
            </a:r>
            <a:r>
              <a:rPr lang="ru-RU" sz="1800" i="1" dirty="0" err="1">
                <a:effectLst/>
                <a:latin typeface="NewBaskervilleITC"/>
              </a:rPr>
              <a:t>Хто</a:t>
            </a:r>
            <a:r>
              <a:rPr lang="ru-RU" sz="1800" i="1" dirty="0">
                <a:effectLst/>
                <a:latin typeface="NewBaskervilleITC"/>
              </a:rPr>
              <a:t> </a:t>
            </a:r>
            <a:r>
              <a:rPr lang="ru-RU" sz="1800" i="1" dirty="0" err="1">
                <a:effectLst/>
                <a:latin typeface="NewBaskervilleITC"/>
              </a:rPr>
              <a:t>ти</a:t>
            </a:r>
            <a:r>
              <a:rPr lang="ru-RU" sz="1800" i="1" dirty="0">
                <a:effectLst/>
                <a:latin typeface="NewBaskervilleITC"/>
              </a:rPr>
              <a:t> </a:t>
            </a:r>
            <a:r>
              <a:rPr lang="ru-RU" sz="1800" i="1" dirty="0" err="1">
                <a:effectLst/>
                <a:latin typeface="NewBaskervilleITC"/>
              </a:rPr>
              <a:t>такии</a:t>
            </a:r>
            <a:r>
              <a:rPr lang="ru-RU" sz="1800" i="1" dirty="0">
                <a:effectLst/>
                <a:latin typeface="NewBaskervilleITC"/>
              </a:rPr>
              <a:t>̆?» </a:t>
            </a:r>
            <a:r>
              <a:rPr lang="ru-RU" sz="1800" dirty="0">
                <a:effectLst/>
                <a:latin typeface="NewBaskervilleITC"/>
              </a:rPr>
              <a:t>на </a:t>
            </a:r>
            <a:r>
              <a:rPr lang="ru-RU" sz="1800" dirty="0" err="1">
                <a:effectLst/>
                <a:latin typeface="NewBaskervilleITC"/>
              </a:rPr>
              <a:t>прикладі</a:t>
            </a:r>
            <a:r>
              <a:rPr lang="ru-RU" sz="1800" dirty="0">
                <a:effectLst/>
                <a:latin typeface="NewBaskervilleITC"/>
              </a:rPr>
              <a:t> </a:t>
            </a:r>
            <a:r>
              <a:rPr lang="ru-RU" sz="1800" dirty="0" err="1">
                <a:effectLst/>
                <a:latin typeface="NewBaskervilleITC"/>
              </a:rPr>
              <a:t>однієі</a:t>
            </a:r>
            <a:r>
              <a:rPr lang="ru-RU" sz="1800" dirty="0">
                <a:effectLst/>
                <a:latin typeface="NewBaskervilleITC"/>
              </a:rPr>
              <a:t>̈ </a:t>
            </a:r>
            <a:r>
              <a:rPr lang="ru-RU" sz="1800" dirty="0" err="1">
                <a:effectLst/>
                <a:latin typeface="NewBaskervilleITC"/>
              </a:rPr>
              <a:t>сім’і</a:t>
            </a:r>
            <a:r>
              <a:rPr lang="ru-RU" sz="1800" dirty="0">
                <a:effectLst/>
                <a:latin typeface="NewBaskervilleITC"/>
              </a:rPr>
              <a:t>̈ </a:t>
            </a:r>
            <a:r>
              <a:rPr lang="ru-RU" sz="1800" dirty="0" err="1">
                <a:effectLst/>
                <a:latin typeface="NewBaskervilleITC"/>
              </a:rPr>
              <a:t>показує</a:t>
            </a:r>
            <a:r>
              <a:rPr lang="ru-RU" sz="1800" dirty="0">
                <a:effectLst/>
                <a:latin typeface="NewBaskervilleITC"/>
              </a:rPr>
              <a:t> </a:t>
            </a:r>
            <a:r>
              <a:rPr lang="ru-RU" sz="1800" dirty="0" err="1">
                <a:effectLst/>
                <a:latin typeface="NewBaskervilleITC"/>
              </a:rPr>
              <a:t>трагедію</a:t>
            </a:r>
            <a:r>
              <a:rPr lang="ru-RU" sz="1800" dirty="0">
                <a:effectLst/>
                <a:latin typeface="NewBaskervilleITC"/>
              </a:rPr>
              <a:t> </a:t>
            </a:r>
            <a:r>
              <a:rPr lang="ru-RU" sz="1800" dirty="0" err="1">
                <a:effectLst/>
                <a:latin typeface="NewBaskervilleITC"/>
              </a:rPr>
              <a:t>цілого</a:t>
            </a:r>
            <a:r>
              <a:rPr lang="ru-RU" sz="1800" dirty="0">
                <a:effectLst/>
                <a:latin typeface="NewBaskervilleITC"/>
              </a:rPr>
              <a:t> </a:t>
            </a:r>
            <a:r>
              <a:rPr lang="ru-RU" sz="1800" dirty="0" err="1">
                <a:effectLst/>
                <a:latin typeface="NewBaskervilleITC"/>
              </a:rPr>
              <a:t>суспільства</a:t>
            </a:r>
            <a:r>
              <a:rPr lang="ru-RU" sz="1800" dirty="0">
                <a:effectLst/>
                <a:latin typeface="NewBaskervilleITC"/>
              </a:rPr>
              <a:t> </a:t>
            </a:r>
            <a:r>
              <a:rPr lang="ru-RU" sz="1800" dirty="0" err="1">
                <a:effectLst/>
                <a:latin typeface="NewBaskervilleITC"/>
              </a:rPr>
              <a:t>кінця</a:t>
            </a:r>
            <a:r>
              <a:rPr lang="ru-RU" sz="1800" dirty="0">
                <a:effectLst/>
                <a:latin typeface="NewBaskervilleITC"/>
              </a:rPr>
              <a:t> ХХ </a:t>
            </a:r>
            <a:r>
              <a:rPr lang="ru-RU" sz="1800" dirty="0" err="1">
                <a:effectLst/>
                <a:latin typeface="NewBaskervilleITC"/>
              </a:rPr>
              <a:t>століття</a:t>
            </a:r>
            <a:r>
              <a:rPr lang="ru-RU" sz="1800" dirty="0">
                <a:effectLst/>
                <a:latin typeface="NewBaskervilleITC"/>
              </a:rPr>
              <a:t>. Таких родин </a:t>
            </a:r>
            <a:r>
              <a:rPr lang="ru-RU" sz="1800" dirty="0" err="1">
                <a:effectLst/>
                <a:latin typeface="NewBaskervilleITC"/>
              </a:rPr>
              <a:t>було</a:t>
            </a:r>
            <a:r>
              <a:rPr lang="ru-RU" sz="1800" dirty="0">
                <a:effectLst/>
                <a:latin typeface="NewBaskervilleITC"/>
              </a:rPr>
              <a:t> </a:t>
            </a:r>
            <a:r>
              <a:rPr lang="ru-RU" sz="1800" dirty="0" err="1">
                <a:effectLst/>
                <a:latin typeface="NewBaskervilleITC"/>
              </a:rPr>
              <a:t>безліч</a:t>
            </a:r>
            <a:r>
              <a:rPr lang="ru-RU" sz="1800" dirty="0">
                <a:effectLst/>
                <a:latin typeface="NewBaskervilleITC"/>
              </a:rPr>
              <a:t>, у </a:t>
            </a:r>
            <a:r>
              <a:rPr lang="ru-RU" sz="1800" dirty="0" err="1">
                <a:effectLst/>
                <a:latin typeface="NewBaskervilleITC"/>
              </a:rPr>
              <a:t>всіх</a:t>
            </a:r>
            <a:r>
              <a:rPr lang="ru-RU" sz="1800" dirty="0">
                <a:effectLst/>
                <a:latin typeface="NewBaskervilleITC"/>
              </a:rPr>
              <a:t> них </a:t>
            </a:r>
            <a:r>
              <a:rPr lang="ru-RU" sz="1800" dirty="0" err="1">
                <a:effectLst/>
                <a:latin typeface="NewBaskervilleITC"/>
              </a:rPr>
              <a:t>виростало</a:t>
            </a:r>
            <a:r>
              <a:rPr lang="ru-RU" sz="1800" dirty="0">
                <a:effectLst/>
                <a:latin typeface="NewBaskervilleITC"/>
              </a:rPr>
              <a:t> </a:t>
            </a:r>
            <a:r>
              <a:rPr lang="ru-RU" sz="1800" dirty="0" err="1">
                <a:effectLst/>
                <a:latin typeface="NewBaskervilleITC"/>
              </a:rPr>
              <a:t>покоління</a:t>
            </a:r>
            <a:r>
              <a:rPr lang="ru-RU" sz="1800" dirty="0">
                <a:effectLst/>
                <a:latin typeface="NewBaskervilleITC"/>
              </a:rPr>
              <a:t> </a:t>
            </a:r>
            <a:r>
              <a:rPr lang="ru-RU" sz="1800" dirty="0" err="1">
                <a:effectLst/>
                <a:latin typeface="NewBaskervilleITC"/>
              </a:rPr>
              <a:t>ображене</a:t>
            </a:r>
            <a:r>
              <a:rPr lang="ru-RU" sz="1800" dirty="0">
                <a:effectLst/>
                <a:latin typeface="NewBaskervilleITC"/>
              </a:rPr>
              <a:t> та сердите. </a:t>
            </a:r>
            <a:r>
              <a:rPr lang="ru-RU" sz="1800" dirty="0" err="1">
                <a:effectLst/>
                <a:latin typeface="NewBaskervilleITC"/>
              </a:rPr>
              <a:t>Дорослішання</a:t>
            </a:r>
            <a:r>
              <a:rPr lang="ru-RU" sz="1800" dirty="0">
                <a:effectLst/>
                <a:latin typeface="NewBaskervilleITC"/>
              </a:rPr>
              <a:t> </a:t>
            </a:r>
            <a:r>
              <a:rPr lang="ru-RU" sz="1800" dirty="0" err="1">
                <a:effectLst/>
                <a:latin typeface="NewBaskervilleITC"/>
              </a:rPr>
              <a:t>Тимофія</a:t>
            </a:r>
            <a:r>
              <a:rPr lang="ru-RU" sz="1800" dirty="0">
                <a:effectLst/>
                <a:latin typeface="NewBaskervilleITC"/>
              </a:rPr>
              <a:t> </a:t>
            </a:r>
            <a:r>
              <a:rPr lang="ru-RU" sz="1800" dirty="0" err="1">
                <a:effectLst/>
                <a:latin typeface="NewBaskervilleITC"/>
              </a:rPr>
              <a:t>було</a:t>
            </a:r>
            <a:r>
              <a:rPr lang="ru-RU" sz="1800" dirty="0">
                <a:effectLst/>
                <a:latin typeface="NewBaskervilleITC"/>
              </a:rPr>
              <a:t> </a:t>
            </a:r>
            <a:r>
              <a:rPr lang="ru-RU" sz="1800" dirty="0" err="1">
                <a:effectLst/>
                <a:latin typeface="NewBaskervilleITC"/>
              </a:rPr>
              <a:t>складним</a:t>
            </a:r>
            <a:r>
              <a:rPr lang="ru-RU" sz="1800" dirty="0">
                <a:effectLst/>
                <a:latin typeface="NewBaskervilleITC"/>
              </a:rPr>
              <a:t> не </a:t>
            </a:r>
            <a:r>
              <a:rPr lang="ru-RU" sz="1800" dirty="0" err="1">
                <a:effectLst/>
                <a:latin typeface="NewBaskervilleITC"/>
              </a:rPr>
              <a:t>тільки</a:t>
            </a:r>
            <a:r>
              <a:rPr lang="ru-RU" sz="1800" dirty="0">
                <a:effectLst/>
                <a:latin typeface="NewBaskervilleITC"/>
              </a:rPr>
              <a:t> </a:t>
            </a:r>
            <a:r>
              <a:rPr lang="ru-RU" sz="1800" dirty="0" err="1">
                <a:effectLst/>
                <a:latin typeface="NewBaskervilleITC"/>
              </a:rPr>
              <a:t>вдома</a:t>
            </a:r>
            <a:r>
              <a:rPr lang="ru-RU" sz="1800" dirty="0">
                <a:effectLst/>
                <a:latin typeface="NewBaskervilleITC"/>
              </a:rPr>
              <a:t>, але й у </a:t>
            </a:r>
            <a:r>
              <a:rPr lang="ru-RU" sz="1800" dirty="0" err="1">
                <a:effectLst/>
                <a:latin typeface="NewBaskervilleITC"/>
              </a:rPr>
              <a:t>школі</a:t>
            </a:r>
            <a:r>
              <a:rPr lang="ru-RU" sz="1800" dirty="0">
                <a:effectLst/>
                <a:latin typeface="NewBaskervilleITC"/>
              </a:rPr>
              <a:t>, а </a:t>
            </a:r>
            <a:r>
              <a:rPr lang="ru-RU" sz="1800" dirty="0" err="1">
                <a:effectLst/>
                <a:latin typeface="NewBaskervilleITC"/>
              </a:rPr>
              <a:t>влітку</a:t>
            </a:r>
            <a:r>
              <a:rPr lang="ru-RU" sz="1800" dirty="0">
                <a:effectLst/>
                <a:latin typeface="NewBaskervilleITC"/>
              </a:rPr>
              <a:t> в </a:t>
            </a:r>
            <a:r>
              <a:rPr lang="ru-RU" sz="1800" dirty="0" err="1">
                <a:effectLst/>
                <a:latin typeface="NewBaskervilleITC"/>
              </a:rPr>
              <a:t>селі</a:t>
            </a:r>
            <a:r>
              <a:rPr lang="ru-RU" sz="1800" dirty="0">
                <a:effectLst/>
                <a:latin typeface="NewBaskervilleITC"/>
              </a:rPr>
              <a:t> – все </a:t>
            </a:r>
            <a:r>
              <a:rPr lang="ru-RU" sz="1800" dirty="0" err="1">
                <a:effectLst/>
                <a:latin typeface="NewBaskervilleITC"/>
              </a:rPr>
              <a:t>це</a:t>
            </a:r>
            <a:r>
              <a:rPr lang="ru-RU" sz="1800" dirty="0">
                <a:effectLst/>
                <a:latin typeface="NewBaskervilleITC"/>
              </a:rPr>
              <a:t> </a:t>
            </a:r>
            <a:r>
              <a:rPr lang="ru-RU" sz="1800" dirty="0" err="1">
                <a:effectLst/>
                <a:latin typeface="NewBaskervilleITC"/>
              </a:rPr>
              <a:t>залишало</a:t>
            </a:r>
            <a:r>
              <a:rPr lang="ru-RU" sz="1800" dirty="0">
                <a:effectLst/>
                <a:latin typeface="NewBaskervilleITC"/>
              </a:rPr>
              <a:t> </a:t>
            </a:r>
            <a:r>
              <a:rPr lang="ru-RU" sz="1800" dirty="0" err="1">
                <a:effectLst/>
                <a:latin typeface="NewBaskervilleITC"/>
              </a:rPr>
              <a:t>неповоротну</a:t>
            </a:r>
            <a:r>
              <a:rPr lang="ru-RU" sz="1800" dirty="0">
                <a:effectLst/>
                <a:latin typeface="NewBaskervilleITC"/>
              </a:rPr>
              <a:t> травму, </a:t>
            </a:r>
            <a:r>
              <a:rPr lang="ru-RU" sz="1800" dirty="0" err="1">
                <a:effectLst/>
                <a:latin typeface="NewBaskervilleITC"/>
              </a:rPr>
              <a:t>від</a:t>
            </a:r>
            <a:r>
              <a:rPr lang="ru-RU" sz="1800" dirty="0">
                <a:effectLst/>
                <a:latin typeface="NewBaskervilleITC"/>
              </a:rPr>
              <a:t> </a:t>
            </a:r>
            <a:r>
              <a:rPr lang="ru-RU" sz="1800" dirty="0" err="1">
                <a:effectLst/>
                <a:latin typeface="NewBaskervilleITC"/>
              </a:rPr>
              <a:t>якоі</a:t>
            </a:r>
            <a:r>
              <a:rPr lang="ru-RU" sz="1800" dirty="0">
                <a:effectLst/>
                <a:latin typeface="NewBaskervilleITC"/>
              </a:rPr>
              <a:t>̈ </a:t>
            </a:r>
            <a:r>
              <a:rPr lang="ru-RU" sz="1800" dirty="0" err="1">
                <a:effectLst/>
                <a:latin typeface="NewBaskervilleITC"/>
              </a:rPr>
              <a:t>можна</a:t>
            </a:r>
            <a:r>
              <a:rPr lang="ru-RU" sz="1800" dirty="0">
                <a:effectLst/>
                <a:latin typeface="NewBaskervilleITC"/>
              </a:rPr>
              <a:t> </a:t>
            </a:r>
            <a:r>
              <a:rPr lang="ru-RU" sz="1800" dirty="0" err="1">
                <a:effectLst/>
                <a:latin typeface="NewBaskervilleITC"/>
              </a:rPr>
              <a:t>було</a:t>
            </a:r>
            <a:r>
              <a:rPr lang="ru-RU" sz="1800" dirty="0">
                <a:effectLst/>
                <a:latin typeface="NewBaskervilleITC"/>
              </a:rPr>
              <a:t> </a:t>
            </a:r>
            <a:r>
              <a:rPr lang="ru-RU" sz="1800" dirty="0" err="1">
                <a:effectLst/>
                <a:latin typeface="NewBaskervilleITC"/>
              </a:rPr>
              <a:t>тільки</a:t>
            </a:r>
            <a:r>
              <a:rPr lang="ru-RU" sz="1800" dirty="0">
                <a:effectLst/>
                <a:latin typeface="NewBaskervilleITC"/>
              </a:rPr>
              <a:t> </a:t>
            </a:r>
            <a:r>
              <a:rPr lang="ru-RU" sz="1800" dirty="0" err="1">
                <a:effectLst/>
                <a:latin typeface="NewBaskervilleITC"/>
              </a:rPr>
              <a:t>закритись</a:t>
            </a:r>
            <a:r>
              <a:rPr lang="ru-RU" sz="1800" dirty="0">
                <a:effectLst/>
                <a:latin typeface="NewBaskervilleITC"/>
              </a:rPr>
              <a:t> у </a:t>
            </a:r>
            <a:r>
              <a:rPr lang="ru-RU" sz="1800" dirty="0" err="1">
                <a:effectLst/>
                <a:latin typeface="NewBaskervilleITC"/>
              </a:rPr>
              <a:t>собі</a:t>
            </a:r>
            <a:r>
              <a:rPr lang="ru-RU" sz="1800" dirty="0">
                <a:effectLst/>
                <a:latin typeface="NewBaskervilleITC"/>
              </a:rPr>
              <a:t>, </a:t>
            </a:r>
            <a:r>
              <a:rPr lang="ru-RU" sz="1800" dirty="0" err="1">
                <a:effectLst/>
                <a:latin typeface="NewBaskervilleITC"/>
              </a:rPr>
              <a:t>бо</a:t>
            </a:r>
            <a:r>
              <a:rPr lang="ru-RU" sz="1800" dirty="0">
                <a:effectLst/>
                <a:latin typeface="NewBaskervilleITC"/>
              </a:rPr>
              <a:t> </a:t>
            </a:r>
            <a:r>
              <a:rPr lang="ru-RU" sz="1800" dirty="0" err="1">
                <a:effectLst/>
                <a:latin typeface="NewBaskervilleITC"/>
              </a:rPr>
              <a:t>навколо</a:t>
            </a:r>
            <a:r>
              <a:rPr lang="ru-RU" sz="1800" dirty="0">
                <a:effectLst/>
                <a:latin typeface="NewBaskervilleITC"/>
              </a:rPr>
              <a:t> </a:t>
            </a:r>
            <a:r>
              <a:rPr lang="ru-RU" sz="1800" dirty="0" err="1">
                <a:effectLst/>
                <a:latin typeface="NewBaskervilleITC"/>
              </a:rPr>
              <a:t>панувала</a:t>
            </a:r>
            <a:r>
              <a:rPr lang="ru-RU" sz="1800" dirty="0">
                <a:effectLst/>
                <a:latin typeface="NewBaskervilleITC"/>
              </a:rPr>
              <a:t> </a:t>
            </a:r>
            <a:r>
              <a:rPr lang="ru-RU" sz="1800" dirty="0" err="1">
                <a:effectLst/>
                <a:latin typeface="NewBaskervilleITC"/>
              </a:rPr>
              <a:t>суцільна</a:t>
            </a:r>
            <a:r>
              <a:rPr lang="ru-RU" sz="1800" dirty="0">
                <a:effectLst/>
                <a:latin typeface="NewBaskervilleITC"/>
              </a:rPr>
              <a:t> </a:t>
            </a:r>
            <a:r>
              <a:rPr lang="ru-RU" sz="1800" dirty="0" err="1">
                <a:effectLst/>
                <a:latin typeface="NewBaskervilleITC"/>
              </a:rPr>
              <a:t>байдужість</a:t>
            </a:r>
            <a:r>
              <a:rPr lang="ru-RU" sz="1800" dirty="0">
                <a:effectLst/>
                <a:latin typeface="NewBaskervilleITC"/>
              </a:rPr>
              <a:t>, яка </a:t>
            </a:r>
            <a:r>
              <a:rPr lang="ru-RU" sz="1800" dirty="0" err="1">
                <a:effectLst/>
                <a:latin typeface="NewBaskervilleITC"/>
              </a:rPr>
              <a:t>позбавляла</a:t>
            </a:r>
            <a:r>
              <a:rPr lang="ru-RU" sz="1800" dirty="0">
                <a:effectLst/>
                <a:latin typeface="NewBaskervilleITC"/>
              </a:rPr>
              <a:t> </a:t>
            </a:r>
            <a:r>
              <a:rPr lang="ru-RU" sz="1800" dirty="0" err="1">
                <a:effectLst/>
                <a:latin typeface="NewBaskervilleITC"/>
              </a:rPr>
              <a:t>дітеи</a:t>
            </a:r>
            <a:r>
              <a:rPr lang="ru-RU" sz="1800" dirty="0">
                <a:effectLst/>
                <a:latin typeface="NewBaskervilleITC"/>
              </a:rPr>
              <a:t>̆ </a:t>
            </a:r>
            <a:r>
              <a:rPr lang="ru-RU" sz="1800" dirty="0" err="1">
                <a:effectLst/>
                <a:latin typeface="NewBaskervilleITC"/>
              </a:rPr>
              <a:t>дитинства</a:t>
            </a:r>
            <a:r>
              <a:rPr lang="ru-RU" sz="1800" dirty="0">
                <a:effectLst/>
                <a:latin typeface="NewBaskervilleITC"/>
              </a:rPr>
              <a:t>: </a:t>
            </a:r>
          </a:p>
          <a:p>
            <a:r>
              <a:rPr lang="ru-RU" sz="1800" dirty="0">
                <a:effectLst/>
                <a:latin typeface="NewBaskervilleITC"/>
              </a:rPr>
              <a:t>«</a:t>
            </a:r>
            <a:r>
              <a:rPr lang="ru-RU" sz="1800" i="1" dirty="0" err="1">
                <a:effectLst/>
                <a:latin typeface="NewBaskervilleITC"/>
              </a:rPr>
              <a:t>Сердився</a:t>
            </a:r>
            <a:r>
              <a:rPr lang="ru-RU" sz="1800" i="1" dirty="0">
                <a:effectLst/>
                <a:latin typeface="NewBaskervilleITC"/>
              </a:rPr>
              <a:t> на тата через </a:t>
            </a:r>
            <a:r>
              <a:rPr lang="ru-RU" sz="1800" i="1" dirty="0" err="1">
                <a:effectLst/>
                <a:latin typeface="NewBaskervilleITC"/>
              </a:rPr>
              <a:t>його</a:t>
            </a:r>
            <a:r>
              <a:rPr lang="ru-RU" sz="1800" i="1" dirty="0">
                <a:effectLst/>
                <a:latin typeface="NewBaskervilleITC"/>
              </a:rPr>
              <a:t> </a:t>
            </a:r>
            <a:r>
              <a:rPr lang="ru-RU" sz="1800" i="1" dirty="0" err="1">
                <a:effectLst/>
                <a:latin typeface="NewBaskervilleITC"/>
              </a:rPr>
              <a:t>безпорадність</a:t>
            </a:r>
            <a:r>
              <a:rPr lang="ru-RU" sz="1800" i="1" dirty="0">
                <a:effectLst/>
                <a:latin typeface="NewBaskervilleITC"/>
              </a:rPr>
              <a:t>, </a:t>
            </a:r>
            <a:r>
              <a:rPr lang="ru-RU" sz="1800" i="1" dirty="0" err="1">
                <a:effectLst/>
                <a:latin typeface="NewBaskervilleITC"/>
              </a:rPr>
              <a:t>лінь</a:t>
            </a:r>
            <a:r>
              <a:rPr lang="ru-RU" sz="1800" i="1" dirty="0">
                <a:effectLst/>
                <a:latin typeface="NewBaskervilleITC"/>
              </a:rPr>
              <a:t> і </a:t>
            </a:r>
            <a:r>
              <a:rPr lang="ru-RU" sz="1800" i="1" dirty="0" err="1">
                <a:effectLst/>
                <a:latin typeface="NewBaskervilleITC"/>
              </a:rPr>
              <a:t>постійні</a:t>
            </a:r>
            <a:r>
              <a:rPr lang="ru-RU" sz="1800" i="1" dirty="0">
                <a:effectLst/>
                <a:latin typeface="NewBaskervilleITC"/>
              </a:rPr>
              <a:t> </a:t>
            </a:r>
            <a:r>
              <a:rPr lang="ru-RU" sz="1800" i="1" dirty="0" err="1">
                <a:effectLst/>
                <a:latin typeface="NewBaskervilleITC"/>
              </a:rPr>
              <a:t>неоригінальні</a:t>
            </a:r>
            <a:r>
              <a:rPr lang="ru-RU" sz="1800" i="1" dirty="0">
                <a:effectLst/>
                <a:latin typeface="NewBaskervilleITC"/>
              </a:rPr>
              <a:t> </a:t>
            </a:r>
            <a:r>
              <a:rPr lang="ru-RU" sz="1800" i="1" dirty="0" err="1">
                <a:effectLst/>
                <a:latin typeface="NewBaskervilleITC"/>
              </a:rPr>
              <a:t>виправдання</a:t>
            </a:r>
            <a:r>
              <a:rPr lang="ru-RU" sz="1800" i="1" dirty="0">
                <a:effectLst/>
                <a:latin typeface="NewBaskervilleITC"/>
              </a:rPr>
              <a:t>, </a:t>
            </a:r>
            <a:r>
              <a:rPr lang="ru-RU" sz="1800" i="1" dirty="0" err="1">
                <a:effectLst/>
                <a:latin typeface="NewBaskervilleITC"/>
              </a:rPr>
              <a:t>яким</a:t>
            </a:r>
            <a:r>
              <a:rPr lang="ru-RU" sz="1800" i="1" dirty="0">
                <a:effectLst/>
                <a:latin typeface="NewBaskervilleITC"/>
              </a:rPr>
              <a:t> уже давно </a:t>
            </a:r>
            <a:r>
              <a:rPr lang="ru-RU" sz="1800" i="1" dirty="0" err="1">
                <a:effectLst/>
                <a:latin typeface="NewBaskervilleITC"/>
              </a:rPr>
              <a:t>немає</a:t>
            </a:r>
            <a:r>
              <a:rPr lang="ru-RU" sz="1800" i="1" dirty="0">
                <a:effectLst/>
                <a:latin typeface="NewBaskervilleITC"/>
              </a:rPr>
              <a:t> </a:t>
            </a:r>
            <a:r>
              <a:rPr lang="ru-RU" sz="1800" i="1" dirty="0" err="1">
                <a:effectLst/>
                <a:latin typeface="NewBaskervilleITC"/>
              </a:rPr>
              <a:t>віри</a:t>
            </a:r>
            <a:r>
              <a:rPr lang="ru-RU" sz="1800" i="1" dirty="0">
                <a:effectLst/>
                <a:latin typeface="NewBaskervilleITC"/>
              </a:rPr>
              <a:t> і </a:t>
            </a:r>
            <a:r>
              <a:rPr lang="ru-RU" sz="1800" i="1" dirty="0" err="1">
                <a:effectLst/>
                <a:latin typeface="NewBaskervilleITC"/>
              </a:rPr>
              <a:t>які</a:t>
            </a:r>
            <a:r>
              <a:rPr lang="ru-RU" sz="1800" i="1" dirty="0">
                <a:effectLst/>
                <a:latin typeface="NewBaskervilleITC"/>
              </a:rPr>
              <a:t> </a:t>
            </a:r>
            <a:r>
              <a:rPr lang="ru-RU" sz="1800" i="1" dirty="0" err="1">
                <a:effectLst/>
                <a:latin typeface="NewBaskervilleITC"/>
              </a:rPr>
              <a:t>дратували</a:t>
            </a:r>
            <a:r>
              <a:rPr lang="ru-RU" sz="1800" i="1" dirty="0">
                <a:effectLst/>
                <a:latin typeface="NewBaskervilleITC"/>
              </a:rPr>
              <a:t> </a:t>
            </a:r>
            <a:r>
              <a:rPr lang="ru-RU" sz="1800" i="1" dirty="0" err="1">
                <a:effectLst/>
                <a:latin typeface="NewBaskervilleITC"/>
              </a:rPr>
              <a:t>більше</a:t>
            </a:r>
            <a:r>
              <a:rPr lang="ru-RU" sz="1800" i="1" dirty="0">
                <a:effectLst/>
                <a:latin typeface="NewBaskervilleITC"/>
              </a:rPr>
              <a:t>, </a:t>
            </a:r>
            <a:r>
              <a:rPr lang="ru-RU" sz="1800" i="1" dirty="0" err="1">
                <a:effectLst/>
                <a:latin typeface="NewBaskervilleITC"/>
              </a:rPr>
              <a:t>ніж</a:t>
            </a:r>
            <a:r>
              <a:rPr lang="ru-RU" sz="1800" i="1" dirty="0">
                <a:effectLst/>
                <a:latin typeface="NewBaskervilleITC"/>
              </a:rPr>
              <a:t> </a:t>
            </a:r>
            <a:r>
              <a:rPr lang="ru-RU" sz="1800" i="1" dirty="0" err="1">
                <a:effectLst/>
                <a:latin typeface="NewBaskervilleITC"/>
              </a:rPr>
              <a:t>якби</a:t>
            </a:r>
            <a:r>
              <a:rPr lang="ru-RU" sz="1800" i="1" dirty="0">
                <a:effectLst/>
                <a:latin typeface="NewBaskervilleITC"/>
              </a:rPr>
              <a:t> </a:t>
            </a:r>
            <a:r>
              <a:rPr lang="ru-RU" sz="1800" i="1" dirty="0" err="1">
                <a:effectLst/>
                <a:latin typeface="NewBaskervilleITC"/>
              </a:rPr>
              <a:t>це</a:t>
            </a:r>
            <a:r>
              <a:rPr lang="ru-RU" sz="1800" i="1" dirty="0">
                <a:effectLst/>
                <a:latin typeface="NewBaskervilleITC"/>
              </a:rPr>
              <a:t> </a:t>
            </a:r>
            <a:r>
              <a:rPr lang="ru-RU" sz="1800" i="1" dirty="0" err="1">
                <a:effectLst/>
                <a:latin typeface="NewBaskervilleITC"/>
              </a:rPr>
              <a:t>була</a:t>
            </a:r>
            <a:r>
              <a:rPr lang="ru-RU" sz="1800" i="1" dirty="0">
                <a:effectLst/>
                <a:latin typeface="NewBaskervilleITC"/>
              </a:rPr>
              <a:t> </a:t>
            </a:r>
            <a:r>
              <a:rPr lang="ru-RU" sz="1800" i="1" dirty="0" err="1">
                <a:effectLst/>
                <a:latin typeface="NewBaskervilleITC"/>
              </a:rPr>
              <a:t>цинічна</a:t>
            </a:r>
            <a:r>
              <a:rPr lang="ru-RU" sz="1800" i="1" dirty="0">
                <a:effectLst/>
                <a:latin typeface="NewBaskervilleITC"/>
              </a:rPr>
              <a:t> </a:t>
            </a:r>
            <a:r>
              <a:rPr lang="ru-RU" sz="1800" i="1" dirty="0" err="1">
                <a:effectLst/>
                <a:latin typeface="NewBaskervilleITC"/>
              </a:rPr>
              <a:t>бездіяльність</a:t>
            </a:r>
            <a:r>
              <a:rPr lang="ru-RU" sz="1800" i="1" dirty="0">
                <a:effectLst/>
                <a:latin typeface="NewBaskervilleITC"/>
              </a:rPr>
              <a:t>. </a:t>
            </a:r>
            <a:r>
              <a:rPr lang="ru-RU" sz="1800" i="1" dirty="0" err="1">
                <a:effectLst/>
                <a:latin typeface="NewBaskervilleITC"/>
              </a:rPr>
              <a:t>Сердився</a:t>
            </a:r>
            <a:r>
              <a:rPr lang="ru-RU" sz="1800" i="1" dirty="0">
                <a:effectLst/>
                <a:latin typeface="NewBaskervilleITC"/>
              </a:rPr>
              <a:t> на маму, яка </a:t>
            </a:r>
            <a:r>
              <a:rPr lang="ru-RU" sz="1800" i="1" dirty="0" err="1">
                <a:effectLst/>
                <a:latin typeface="NewBaskervilleITC"/>
              </a:rPr>
              <a:t>ніяк</a:t>
            </a:r>
            <a:r>
              <a:rPr lang="ru-RU" sz="1800" i="1" dirty="0">
                <a:effectLst/>
                <a:latin typeface="NewBaskervilleITC"/>
              </a:rPr>
              <a:t> не могла все </a:t>
            </a:r>
            <a:r>
              <a:rPr lang="ru-RU" sz="1800" i="1" dirty="0" err="1">
                <a:effectLst/>
                <a:latin typeface="NewBaskervilleITC"/>
              </a:rPr>
              <a:t>розгребти</a:t>
            </a:r>
            <a:r>
              <a:rPr lang="ru-RU" sz="1800" i="1" dirty="0">
                <a:effectLst/>
                <a:latin typeface="NewBaskervilleITC"/>
              </a:rPr>
              <a:t> й </a:t>
            </a:r>
            <a:r>
              <a:rPr lang="ru-RU" sz="1800" i="1" dirty="0" err="1">
                <a:effectLst/>
                <a:latin typeface="NewBaskervilleITC"/>
              </a:rPr>
              <a:t>нарешті</a:t>
            </a:r>
            <a:r>
              <a:rPr lang="ru-RU" sz="1800" i="1" dirty="0">
                <a:effectLst/>
                <a:latin typeface="NewBaskervilleITC"/>
              </a:rPr>
              <a:t> </a:t>
            </a:r>
            <a:r>
              <a:rPr lang="ru-RU" sz="1800" i="1" dirty="0" err="1">
                <a:effectLst/>
                <a:latin typeface="NewBaskervilleITC"/>
              </a:rPr>
              <a:t>вигребти</a:t>
            </a:r>
            <a:r>
              <a:rPr lang="ru-RU" sz="1800" i="1" dirty="0">
                <a:effectLst/>
                <a:latin typeface="NewBaskervilleITC"/>
              </a:rPr>
              <a:t>: </a:t>
            </a:r>
            <a:r>
              <a:rPr lang="ru-RU" sz="1800" i="1" dirty="0" err="1">
                <a:effectLst/>
                <a:latin typeface="NewBaskervilleITC"/>
              </a:rPr>
              <a:t>чи</a:t>
            </a:r>
            <a:r>
              <a:rPr lang="ru-RU" sz="1800" i="1" dirty="0">
                <a:effectLst/>
                <a:latin typeface="NewBaskervilleITC"/>
              </a:rPr>
              <a:t> не </a:t>
            </a:r>
            <a:r>
              <a:rPr lang="ru-RU" sz="1800" i="1" dirty="0" err="1">
                <a:effectLst/>
                <a:latin typeface="NewBaskervilleITC"/>
              </a:rPr>
              <a:t>щодня</a:t>
            </a:r>
            <a:r>
              <a:rPr lang="ru-RU" sz="1800" i="1" dirty="0">
                <a:effectLst/>
                <a:latin typeface="NewBaskervilleITC"/>
              </a:rPr>
              <a:t> </a:t>
            </a:r>
            <a:r>
              <a:rPr lang="ru-RU" sz="1800" i="1" dirty="0" err="1">
                <a:effectLst/>
                <a:latin typeface="NewBaskervilleITC"/>
              </a:rPr>
              <a:t>дзвонили</a:t>
            </a:r>
            <a:r>
              <a:rPr lang="ru-RU" sz="1800" i="1" dirty="0">
                <a:effectLst/>
                <a:latin typeface="NewBaskervilleITC"/>
              </a:rPr>
              <a:t> </a:t>
            </a:r>
            <a:r>
              <a:rPr lang="ru-RU" sz="1800" i="1" dirty="0" err="1">
                <a:effectLst/>
                <a:latin typeface="NewBaskervilleITC"/>
              </a:rPr>
              <a:t>кредитори</a:t>
            </a:r>
            <a:r>
              <a:rPr lang="ru-RU" sz="1800" i="1" dirty="0">
                <a:effectLst/>
                <a:latin typeface="NewBaskervilleITC"/>
              </a:rPr>
              <a:t>, </a:t>
            </a:r>
            <a:r>
              <a:rPr lang="ru-RU" sz="1800" i="1" dirty="0" err="1">
                <a:effectLst/>
                <a:latin typeface="NewBaskervilleITC"/>
              </a:rPr>
              <a:t>зростали</a:t>
            </a:r>
            <a:r>
              <a:rPr lang="ru-RU" sz="1800" i="1" dirty="0">
                <a:effectLst/>
                <a:latin typeface="NewBaskervilleITC"/>
              </a:rPr>
              <a:t> </a:t>
            </a:r>
            <a:r>
              <a:rPr lang="ru-RU" sz="1800" i="1" dirty="0" err="1">
                <a:effectLst/>
                <a:latin typeface="NewBaskervilleITC"/>
              </a:rPr>
              <a:t>відсотки</a:t>
            </a:r>
            <a:r>
              <a:rPr lang="ru-RU" sz="1800" i="1" dirty="0">
                <a:effectLst/>
                <a:latin typeface="NewBaskervilleITC"/>
              </a:rPr>
              <a:t>, вона </a:t>
            </a:r>
            <a:r>
              <a:rPr lang="ru-RU" sz="1800" i="1" dirty="0" err="1">
                <a:effectLst/>
                <a:latin typeface="NewBaskervilleITC"/>
              </a:rPr>
              <a:t>економила</a:t>
            </a:r>
            <a:r>
              <a:rPr lang="ru-RU" sz="1800" i="1" dirty="0">
                <a:effectLst/>
                <a:latin typeface="NewBaskervilleITC"/>
              </a:rPr>
              <a:t> на </a:t>
            </a:r>
            <a:r>
              <a:rPr lang="ru-RU" sz="1800" i="1" dirty="0" err="1">
                <a:effectLst/>
                <a:latin typeface="NewBaskervilleITC"/>
              </a:rPr>
              <a:t>милі</a:t>
            </a:r>
            <a:r>
              <a:rPr lang="ru-RU" sz="1800" i="1" dirty="0">
                <a:effectLst/>
                <a:latin typeface="NewBaskervilleITC"/>
              </a:rPr>
              <a:t> й на </a:t>
            </a:r>
            <a:r>
              <a:rPr lang="ru-RU" sz="1800" i="1" dirty="0" err="1">
                <a:effectLst/>
                <a:latin typeface="NewBaskervilleITC"/>
              </a:rPr>
              <a:t>проїзді</a:t>
            </a:r>
            <a:r>
              <a:rPr lang="ru-RU" sz="1800" i="1" dirty="0">
                <a:effectLst/>
                <a:latin typeface="NewBaskervilleITC"/>
              </a:rPr>
              <a:t> в </a:t>
            </a:r>
            <a:r>
              <a:rPr lang="ru-RU" sz="1800" i="1" dirty="0" err="1">
                <a:effectLst/>
                <a:latin typeface="NewBaskervilleITC"/>
              </a:rPr>
              <a:t>громадському</a:t>
            </a:r>
            <a:r>
              <a:rPr lang="ru-RU" sz="1800" i="1" dirty="0">
                <a:effectLst/>
                <a:latin typeface="NewBaskervilleITC"/>
              </a:rPr>
              <a:t> </a:t>
            </a:r>
            <a:r>
              <a:rPr lang="ru-RU" sz="1800" i="1" dirty="0" err="1">
                <a:effectLst/>
                <a:latin typeface="NewBaskervilleITC"/>
              </a:rPr>
              <a:t>транспорті</a:t>
            </a:r>
            <a:r>
              <a:rPr lang="ru-RU" sz="1800" i="1" dirty="0">
                <a:effectLst/>
                <a:latin typeface="NewBaskervilleITC"/>
              </a:rPr>
              <a:t>, </a:t>
            </a:r>
            <a:r>
              <a:rPr lang="ru-RU" sz="1800" i="1" dirty="0" err="1">
                <a:effectLst/>
                <a:latin typeface="NewBaskervilleITC"/>
              </a:rPr>
              <a:t>тоді</a:t>
            </a:r>
            <a:r>
              <a:rPr lang="ru-RU" sz="1800" i="1" dirty="0">
                <a:effectLst/>
                <a:latin typeface="NewBaskervilleITC"/>
              </a:rPr>
              <a:t> як </a:t>
            </a:r>
            <a:r>
              <a:rPr lang="ru-RU" sz="1800" i="1" dirty="0" err="1">
                <a:effectLst/>
                <a:latin typeface="NewBaskervilleITC"/>
              </a:rPr>
              <a:t>батько</a:t>
            </a:r>
            <a:r>
              <a:rPr lang="ru-RU" sz="1800" i="1" dirty="0">
                <a:effectLst/>
                <a:latin typeface="NewBaskervilleITC"/>
              </a:rPr>
              <a:t> </a:t>
            </a:r>
            <a:r>
              <a:rPr lang="ru-RU" sz="1800" i="1" dirty="0" err="1">
                <a:effectLst/>
                <a:latin typeface="NewBaskervilleITC"/>
              </a:rPr>
              <a:t>міг</a:t>
            </a:r>
            <a:r>
              <a:rPr lang="ru-RU" sz="1800" i="1" dirty="0">
                <a:effectLst/>
                <a:latin typeface="NewBaskervilleITC"/>
              </a:rPr>
              <a:t> </a:t>
            </a:r>
            <a:r>
              <a:rPr lang="ru-RU" sz="1800" i="1" dirty="0" err="1">
                <a:effectLst/>
                <a:latin typeface="NewBaskervilleITC"/>
              </a:rPr>
              <a:t>паралельно</a:t>
            </a:r>
            <a:r>
              <a:rPr lang="ru-RU" sz="1800" i="1" dirty="0">
                <a:effectLst/>
                <a:latin typeface="NewBaskervilleITC"/>
              </a:rPr>
              <a:t> на </a:t>
            </a:r>
            <a:r>
              <a:rPr lang="ru-RU" sz="1800" i="1" dirty="0" err="1">
                <a:effectLst/>
                <a:latin typeface="NewBaskervilleITC"/>
              </a:rPr>
              <a:t>останні</a:t>
            </a:r>
            <a:r>
              <a:rPr lang="ru-RU" sz="1800" i="1" dirty="0">
                <a:effectLst/>
                <a:latin typeface="NewBaskervilleITC"/>
              </a:rPr>
              <a:t> </a:t>
            </a:r>
            <a:r>
              <a:rPr lang="ru-RU" sz="1800" i="1" dirty="0" err="1">
                <a:effectLst/>
                <a:latin typeface="NewBaskervilleITC"/>
              </a:rPr>
              <a:t>гроші</a:t>
            </a:r>
            <a:r>
              <a:rPr lang="ru-RU" sz="1800" i="1" dirty="0">
                <a:effectLst/>
                <a:latin typeface="NewBaskervilleITC"/>
              </a:rPr>
              <a:t> </a:t>
            </a:r>
            <a:r>
              <a:rPr lang="ru-RU" sz="1800" i="1" dirty="0" err="1">
                <a:effectLst/>
                <a:latin typeface="NewBaskervilleITC"/>
              </a:rPr>
              <a:t>купити</a:t>
            </a:r>
            <a:r>
              <a:rPr lang="ru-RU" sz="1800" i="1" dirty="0">
                <a:effectLst/>
                <a:latin typeface="NewBaskervilleITC"/>
              </a:rPr>
              <a:t>, </a:t>
            </a:r>
            <a:r>
              <a:rPr lang="ru-RU" sz="1800" i="1" dirty="0" err="1">
                <a:effectLst/>
                <a:latin typeface="NewBaskervilleITC"/>
              </a:rPr>
              <a:t>скажімо</a:t>
            </a:r>
            <a:r>
              <a:rPr lang="ru-RU" sz="1800" i="1" dirty="0">
                <a:effectLst/>
                <a:latin typeface="NewBaskervilleITC"/>
              </a:rPr>
              <a:t>, банку </a:t>
            </a:r>
            <a:r>
              <a:rPr lang="ru-RU" sz="1800" i="1" dirty="0" err="1">
                <a:effectLst/>
                <a:latin typeface="NewBaskervilleITC"/>
              </a:rPr>
              <a:t>кетовоі</a:t>
            </a:r>
            <a:r>
              <a:rPr lang="ru-RU" sz="1800" i="1" dirty="0">
                <a:effectLst/>
                <a:latin typeface="NewBaskervilleITC"/>
              </a:rPr>
              <a:t>̈ </a:t>
            </a:r>
            <a:r>
              <a:rPr lang="ru-RU" sz="1800" i="1" dirty="0" err="1">
                <a:effectLst/>
                <a:latin typeface="NewBaskervilleITC"/>
              </a:rPr>
              <a:t>ікри</a:t>
            </a:r>
            <a:r>
              <a:rPr lang="ru-RU" sz="1800" i="1" dirty="0">
                <a:effectLst/>
                <a:latin typeface="NewBaskervilleITC"/>
              </a:rPr>
              <a:t>. </a:t>
            </a:r>
            <a:r>
              <a:rPr lang="ru-RU" sz="1800" i="1" dirty="0" err="1">
                <a:effectLst/>
                <a:latin typeface="NewBaskervilleITC"/>
              </a:rPr>
              <a:t>Пізніше</a:t>
            </a:r>
            <a:r>
              <a:rPr lang="ru-RU" sz="1800" i="1" dirty="0">
                <a:effectLst/>
                <a:latin typeface="NewBaskervilleITC"/>
              </a:rPr>
              <a:t> Ольга </a:t>
            </a:r>
            <a:r>
              <a:rPr lang="ru-RU" sz="1800" i="1" dirty="0" err="1">
                <a:effectLst/>
                <a:latin typeface="NewBaskervilleITC"/>
              </a:rPr>
              <a:t>розповідала</a:t>
            </a:r>
            <a:r>
              <a:rPr lang="ru-RU" sz="1800" i="1" dirty="0">
                <a:effectLst/>
                <a:latin typeface="NewBaskervilleITC"/>
              </a:rPr>
              <a:t>, </a:t>
            </a:r>
            <a:r>
              <a:rPr lang="ru-RU" sz="1800" i="1" dirty="0" err="1">
                <a:effectLst/>
                <a:latin typeface="NewBaskervilleITC"/>
              </a:rPr>
              <a:t>що</a:t>
            </a:r>
            <a:r>
              <a:rPr lang="ru-RU" sz="1800" i="1" dirty="0">
                <a:effectLst/>
                <a:latin typeface="NewBaskervilleITC"/>
              </a:rPr>
              <a:t> у той </a:t>
            </a:r>
            <a:r>
              <a:rPr lang="ru-RU" sz="1800" i="1" dirty="0" err="1">
                <a:effectLst/>
                <a:latin typeface="NewBaskervilleITC"/>
              </a:rPr>
              <a:t>період</a:t>
            </a:r>
            <a:r>
              <a:rPr lang="ru-RU" sz="1800" i="1" dirty="0">
                <a:effectLst/>
                <a:latin typeface="NewBaskervilleITC"/>
              </a:rPr>
              <a:t> сама думала </a:t>
            </a:r>
            <a:r>
              <a:rPr lang="ru-RU" sz="1800" i="1" dirty="0" err="1">
                <a:effectLst/>
                <a:latin typeface="NewBaskervilleITC"/>
              </a:rPr>
              <a:t>повіситися</a:t>
            </a:r>
            <a:r>
              <a:rPr lang="ru-RU" sz="1800" i="1" dirty="0">
                <a:effectLst/>
                <a:latin typeface="NewBaskervilleITC"/>
              </a:rPr>
              <a:t> на колготках. Або </a:t>
            </a:r>
            <a:r>
              <a:rPr lang="ru-RU" sz="1800" i="1" dirty="0" err="1">
                <a:effectLst/>
                <a:latin typeface="NewBaskervilleITC"/>
              </a:rPr>
              <a:t>піти</a:t>
            </a:r>
            <a:r>
              <a:rPr lang="ru-RU" sz="1800" i="1" dirty="0">
                <a:effectLst/>
                <a:latin typeface="NewBaskervilleITC"/>
              </a:rPr>
              <a:t> і </a:t>
            </a:r>
            <a:r>
              <a:rPr lang="ru-RU" sz="1800" i="1" dirty="0" err="1">
                <a:effectLst/>
                <a:latin typeface="NewBaskervilleITC"/>
              </a:rPr>
              <a:t>здатися</a:t>
            </a:r>
            <a:r>
              <a:rPr lang="ru-RU" sz="1800" i="1" dirty="0">
                <a:effectLst/>
                <a:latin typeface="NewBaskervilleITC"/>
              </a:rPr>
              <a:t> до психушки. Там </a:t>
            </a:r>
            <a:r>
              <a:rPr lang="ru-RU" sz="1800" i="1" dirty="0" err="1">
                <a:effectLst/>
                <a:latin typeface="NewBaskervilleITC"/>
              </a:rPr>
              <a:t>принаймні</a:t>
            </a:r>
            <a:r>
              <a:rPr lang="ru-RU" sz="1800" i="1" dirty="0">
                <a:effectLst/>
                <a:latin typeface="NewBaskervilleITC"/>
              </a:rPr>
              <a:t> </a:t>
            </a:r>
            <a:r>
              <a:rPr lang="ru-RU" sz="1800" i="1" dirty="0" err="1">
                <a:effectLst/>
                <a:latin typeface="NewBaskervilleITC"/>
              </a:rPr>
              <a:t>годували</a:t>
            </a:r>
            <a:r>
              <a:rPr lang="ru-RU" sz="1800" i="1" dirty="0">
                <a:effectLst/>
                <a:latin typeface="NewBaskervilleITC"/>
              </a:rPr>
              <a:t>. Погано, але регулярно. І та </a:t>
            </a:r>
            <a:r>
              <a:rPr lang="ru-RU" sz="1800" i="1" dirty="0" err="1">
                <a:effectLst/>
                <a:latin typeface="NewBaskervilleITC"/>
              </a:rPr>
              <a:t>дратівлива</a:t>
            </a:r>
            <a:r>
              <a:rPr lang="ru-RU" sz="1800" i="1" dirty="0">
                <a:effectLst/>
                <a:latin typeface="NewBaskervilleITC"/>
              </a:rPr>
              <a:t> фраза </a:t>
            </a:r>
            <a:r>
              <a:rPr lang="ru-RU" sz="1800" i="1" dirty="0" err="1">
                <a:effectLst/>
                <a:latin typeface="NewBaskervilleITC"/>
              </a:rPr>
              <a:t>була</a:t>
            </a:r>
            <a:r>
              <a:rPr lang="ru-RU" sz="1800" i="1" dirty="0">
                <a:effectLst/>
                <a:latin typeface="NewBaskervilleITC"/>
              </a:rPr>
              <a:t> </a:t>
            </a:r>
            <a:r>
              <a:rPr lang="ru-RU" sz="1800" i="1" dirty="0" err="1">
                <a:effectLst/>
                <a:latin typeface="NewBaskervilleITC"/>
              </a:rPr>
              <a:t>лише</a:t>
            </a:r>
            <a:r>
              <a:rPr lang="ru-RU" sz="1800" i="1" dirty="0">
                <a:effectLst/>
                <a:latin typeface="NewBaskervilleITC"/>
              </a:rPr>
              <a:t> </a:t>
            </a:r>
            <a:r>
              <a:rPr lang="ru-RU" sz="1800" i="1" dirty="0" err="1">
                <a:effectLst/>
                <a:latin typeface="NewBaskervilleITC"/>
              </a:rPr>
              <a:t>однією</a:t>
            </a:r>
            <a:r>
              <a:rPr lang="ru-RU" sz="1800" i="1" dirty="0">
                <a:effectLst/>
                <a:latin typeface="NewBaskervilleITC"/>
              </a:rPr>
              <a:t> з </a:t>
            </a:r>
            <a:r>
              <a:rPr lang="ru-RU" sz="1800" i="1" dirty="0" err="1">
                <a:effectLst/>
                <a:latin typeface="NewBaskervilleITC"/>
              </a:rPr>
              <a:t>численних</a:t>
            </a:r>
            <a:r>
              <a:rPr lang="ru-RU" sz="1800" i="1" dirty="0">
                <a:effectLst/>
                <a:latin typeface="NewBaskervilleITC"/>
              </a:rPr>
              <a:t> причин </a:t>
            </a:r>
            <a:r>
              <a:rPr lang="ru-RU" sz="1800" i="1" dirty="0" err="1">
                <a:effectLst/>
                <a:latin typeface="NewBaskervilleITC"/>
              </a:rPr>
              <a:t>його</a:t>
            </a:r>
            <a:r>
              <a:rPr lang="ru-RU" sz="1800" i="1" dirty="0">
                <a:effectLst/>
                <a:latin typeface="NewBaskervilleITC"/>
              </a:rPr>
              <a:t> </a:t>
            </a:r>
            <a:r>
              <a:rPr lang="ru-RU" sz="1800" i="1" dirty="0" err="1">
                <a:effectLst/>
                <a:latin typeface="NewBaskervilleITC"/>
              </a:rPr>
              <a:t>розпачу</a:t>
            </a:r>
            <a:r>
              <a:rPr lang="ru-RU" sz="1800" i="1" dirty="0">
                <a:effectLst/>
                <a:latin typeface="NewBaskervilleITC"/>
              </a:rPr>
              <a:t> і </a:t>
            </a:r>
            <a:r>
              <a:rPr lang="ru-RU" sz="1800" i="1" dirty="0" err="1">
                <a:effectLst/>
                <a:latin typeface="NewBaskervilleITC"/>
              </a:rPr>
              <a:t>недитячого</a:t>
            </a:r>
            <a:r>
              <a:rPr lang="ru-RU" sz="1800" i="1" dirty="0">
                <a:effectLst/>
                <a:latin typeface="NewBaskervilleITC"/>
              </a:rPr>
              <a:t> </a:t>
            </a:r>
            <a:r>
              <a:rPr lang="ru-RU" sz="1800" i="1" dirty="0" err="1">
                <a:effectLst/>
                <a:latin typeface="NewBaskervilleITC"/>
              </a:rPr>
              <a:t>відчуття</a:t>
            </a:r>
            <a:r>
              <a:rPr lang="ru-RU" sz="1800" i="1" dirty="0">
                <a:effectLst/>
                <a:latin typeface="NewBaskervilleITC"/>
              </a:rPr>
              <a:t>, </a:t>
            </a:r>
            <a:r>
              <a:rPr lang="ru-RU" sz="1800" i="1" dirty="0" err="1">
                <a:effectLst/>
                <a:latin typeface="NewBaskervilleITC"/>
              </a:rPr>
              <a:t>що</a:t>
            </a:r>
            <a:r>
              <a:rPr lang="ru-RU" sz="1800" i="1" dirty="0">
                <a:effectLst/>
                <a:latin typeface="NewBaskervilleITC"/>
              </a:rPr>
              <a:t> </a:t>
            </a:r>
            <a:r>
              <a:rPr lang="ru-RU" sz="1800" i="1" dirty="0" err="1">
                <a:effectLst/>
                <a:latin typeface="NewBaskervilleITC"/>
              </a:rPr>
              <a:t>він</a:t>
            </a:r>
            <a:r>
              <a:rPr lang="ru-RU" sz="1800" i="1" dirty="0">
                <a:effectLst/>
                <a:latin typeface="NewBaskervilleITC"/>
              </a:rPr>
              <a:t> </a:t>
            </a:r>
            <a:r>
              <a:rPr lang="ru-RU" sz="1800" i="1" dirty="0" err="1">
                <a:effectLst/>
                <a:latin typeface="NewBaskervilleITC"/>
              </a:rPr>
              <a:t>теж</a:t>
            </a:r>
            <a:r>
              <a:rPr lang="ru-RU" sz="1800" i="1" dirty="0">
                <a:effectLst/>
                <a:latin typeface="NewBaskervilleITC"/>
              </a:rPr>
              <a:t> у </a:t>
            </a:r>
            <a:r>
              <a:rPr lang="ru-RU" sz="1800" i="1" dirty="0" err="1">
                <a:effectLst/>
                <a:latin typeface="NewBaskervilleITC"/>
              </a:rPr>
              <a:t>ціи</a:t>
            </a:r>
            <a:r>
              <a:rPr lang="ru-RU" sz="1800" i="1" dirty="0">
                <a:effectLst/>
                <a:latin typeface="NewBaskervilleITC"/>
              </a:rPr>
              <a:t>̆ </a:t>
            </a:r>
            <a:r>
              <a:rPr lang="ru-RU" sz="1800" i="1" dirty="0" err="1">
                <a:effectLst/>
                <a:latin typeface="NewBaskervilleITC"/>
              </a:rPr>
              <a:t>упряжці</a:t>
            </a:r>
            <a:r>
              <a:rPr lang="ru-RU" sz="1800" i="1" dirty="0">
                <a:effectLst/>
                <a:latin typeface="NewBaskervilleITC"/>
              </a:rPr>
              <a:t> проблем і </a:t>
            </a:r>
            <a:r>
              <a:rPr lang="ru-RU" sz="1800" i="1" dirty="0" err="1">
                <a:effectLst/>
                <a:latin typeface="NewBaskervilleITC"/>
              </a:rPr>
              <a:t>відповідальності</a:t>
            </a:r>
            <a:r>
              <a:rPr lang="ru-RU" sz="1800" i="1" dirty="0">
                <a:effectLst/>
                <a:latin typeface="NewBaskervilleITC"/>
              </a:rPr>
              <a:t>.</a:t>
            </a:r>
            <a:r>
              <a:rPr lang="ru-RU" sz="1800" dirty="0">
                <a:effectLst/>
                <a:latin typeface="NewBaskervilleITC"/>
              </a:rPr>
              <a:t>»</a:t>
            </a:r>
          </a:p>
          <a:p>
            <a:r>
              <a:rPr lang="ru-RU" sz="1800" dirty="0">
                <a:effectLst/>
                <a:latin typeface="NewBaskervilleITC"/>
              </a:rPr>
              <a:t>Парадоксально, але з часом </a:t>
            </a:r>
            <a:r>
              <a:rPr lang="ru-RU" sz="1800" dirty="0" err="1">
                <a:effectLst/>
                <a:latin typeface="NewBaskervilleITC"/>
              </a:rPr>
              <a:t>цеи</a:t>
            </a:r>
            <a:r>
              <a:rPr lang="ru-RU" sz="1800" dirty="0">
                <a:effectLst/>
                <a:latin typeface="NewBaskervilleITC"/>
              </a:rPr>
              <a:t>̆, </a:t>
            </a:r>
            <a:r>
              <a:rPr lang="ru-RU" sz="1800" dirty="0" err="1">
                <a:effectLst/>
                <a:latin typeface="NewBaskervilleITC"/>
              </a:rPr>
              <a:t>здавалось</a:t>
            </a:r>
            <a:r>
              <a:rPr lang="ru-RU" sz="1800" dirty="0">
                <a:effectLst/>
                <a:latin typeface="NewBaskervilleITC"/>
              </a:rPr>
              <a:t> би, </a:t>
            </a:r>
            <a:r>
              <a:rPr lang="ru-RU" sz="1800" dirty="0" err="1">
                <a:effectLst/>
                <a:latin typeface="NewBaskervilleITC"/>
              </a:rPr>
              <a:t>чужии</a:t>
            </a:r>
            <a:r>
              <a:rPr lang="ru-RU" sz="1800" dirty="0">
                <a:effectLst/>
                <a:latin typeface="NewBaskervilleITC"/>
              </a:rPr>
              <a:t>̆ </a:t>
            </a:r>
            <a:r>
              <a:rPr lang="ru-RU" sz="1800" dirty="0" err="1">
                <a:effectLst/>
                <a:latin typeface="NewBaskervilleITC"/>
              </a:rPr>
              <a:t>чоловік</a:t>
            </a:r>
            <a:r>
              <a:rPr lang="ru-RU" sz="1800" dirty="0">
                <a:effectLst/>
                <a:latin typeface="NewBaskervilleITC"/>
              </a:rPr>
              <a:t> </a:t>
            </a:r>
            <a:r>
              <a:rPr lang="ru-RU" sz="1800" dirty="0" err="1">
                <a:effectLst/>
                <a:latin typeface="NewBaskervilleITC"/>
              </a:rPr>
              <a:t>стає</a:t>
            </a:r>
            <a:r>
              <a:rPr lang="ru-RU" sz="1800" dirty="0">
                <a:effectLst/>
                <a:latin typeface="NewBaskervilleITC"/>
              </a:rPr>
              <a:t> </a:t>
            </a:r>
            <a:r>
              <a:rPr lang="ru-RU" sz="1800" dirty="0" err="1">
                <a:effectLst/>
                <a:latin typeface="NewBaskervilleITC"/>
              </a:rPr>
              <a:t>єдиним</a:t>
            </a:r>
            <a:r>
              <a:rPr lang="ru-RU" sz="1800" dirty="0">
                <a:effectLst/>
                <a:latin typeface="NewBaskervilleITC"/>
              </a:rPr>
              <a:t> другом для </a:t>
            </a:r>
            <a:r>
              <a:rPr lang="ru-RU" sz="1800" dirty="0" err="1">
                <a:effectLst/>
                <a:latin typeface="NewBaskervilleITC"/>
              </a:rPr>
              <a:t>Тимофія</a:t>
            </a:r>
            <a:r>
              <a:rPr lang="ru-RU" sz="1800" dirty="0">
                <a:effectLst/>
                <a:latin typeface="NewBaskervilleITC"/>
              </a:rPr>
              <a:t>, </a:t>
            </a:r>
            <a:r>
              <a:rPr lang="ru-RU" sz="1800" dirty="0" err="1">
                <a:effectLst/>
                <a:latin typeface="NewBaskervilleITC"/>
              </a:rPr>
              <a:t>єдиним</a:t>
            </a:r>
            <a:r>
              <a:rPr lang="ru-RU" sz="1800" dirty="0">
                <a:effectLst/>
                <a:latin typeface="NewBaskervilleITC"/>
              </a:rPr>
              <a:t>, </a:t>
            </a:r>
            <a:r>
              <a:rPr lang="ru-RU" sz="1800" dirty="0" err="1">
                <a:effectLst/>
                <a:latin typeface="NewBaskervilleITC"/>
              </a:rPr>
              <a:t>хто</a:t>
            </a:r>
            <a:r>
              <a:rPr lang="ru-RU" sz="1800" dirty="0">
                <a:effectLst/>
                <a:latin typeface="NewBaskervilleITC"/>
              </a:rPr>
              <a:t> </a:t>
            </a:r>
            <a:r>
              <a:rPr lang="ru-RU" sz="1800" dirty="0" err="1">
                <a:effectLst/>
                <a:latin typeface="NewBaskervilleITC"/>
              </a:rPr>
              <a:t>розуміє</a:t>
            </a:r>
            <a:r>
              <a:rPr lang="ru-RU" sz="1800" dirty="0">
                <a:effectLst/>
                <a:latin typeface="NewBaskervilleITC"/>
              </a:rPr>
              <a:t> </a:t>
            </a:r>
            <a:r>
              <a:rPr lang="ru-RU" sz="1800" dirty="0" err="1">
                <a:effectLst/>
                <a:latin typeface="NewBaskervilleITC"/>
              </a:rPr>
              <a:t>його</a:t>
            </a:r>
            <a:r>
              <a:rPr lang="ru-RU" sz="1800" dirty="0">
                <a:effectLst/>
                <a:latin typeface="NewBaskervilleITC"/>
              </a:rPr>
              <a:t> й </a:t>
            </a:r>
            <a:r>
              <a:rPr lang="ru-RU" sz="1800" dirty="0" err="1">
                <a:effectLst/>
                <a:latin typeface="NewBaskervilleITC"/>
              </a:rPr>
              <a:t>готовии</a:t>
            </a:r>
            <a:r>
              <a:rPr lang="ru-RU" sz="1800" dirty="0">
                <a:effectLst/>
                <a:latin typeface="NewBaskervilleITC"/>
              </a:rPr>
              <a:t>̆ </a:t>
            </a:r>
            <a:r>
              <a:rPr lang="ru-RU" sz="1800" dirty="0" err="1">
                <a:effectLst/>
                <a:latin typeface="NewBaskervilleITC"/>
              </a:rPr>
              <a:t>вислухати</a:t>
            </a:r>
            <a:r>
              <a:rPr lang="ru-RU" sz="1800" dirty="0">
                <a:effectLst/>
                <a:latin typeface="NewBaskervilleITC"/>
              </a:rPr>
              <a:t>. </a:t>
            </a:r>
            <a:r>
              <a:rPr lang="ru-RU" sz="1800" dirty="0" err="1">
                <a:effectLst/>
                <a:latin typeface="NewBaskervilleITC"/>
              </a:rPr>
              <a:t>Така</a:t>
            </a:r>
            <a:r>
              <a:rPr lang="ru-RU" sz="1800">
                <a:effectLst/>
                <a:latin typeface="NewBaskervilleITC"/>
              </a:rPr>
              <a:t> химерна </a:t>
            </a:r>
            <a:r>
              <a:rPr lang="ru-RU" sz="1800" dirty="0">
                <a:effectLst/>
                <a:latin typeface="NewBaskervilleITC"/>
              </a:rPr>
              <a:t>дружба </a:t>
            </a:r>
            <a:r>
              <a:rPr lang="ru-RU" sz="1800" dirty="0" err="1">
                <a:effectLst/>
                <a:latin typeface="NewBaskervilleITC"/>
              </a:rPr>
              <a:t>підкріплена</a:t>
            </a:r>
            <a:r>
              <a:rPr lang="ru-RU" sz="1800" dirty="0">
                <a:effectLst/>
                <a:latin typeface="NewBaskervilleITC"/>
              </a:rPr>
              <a:t> </a:t>
            </a:r>
            <a:r>
              <a:rPr lang="ru-RU" sz="1800" dirty="0" err="1">
                <a:effectLst/>
                <a:latin typeface="NewBaskervilleITC"/>
              </a:rPr>
              <a:t>довірою</a:t>
            </a:r>
            <a:r>
              <a:rPr lang="ru-RU" sz="1800" dirty="0">
                <a:effectLst/>
                <a:latin typeface="NewBaskervilleITC"/>
              </a:rPr>
              <a:t> й </a:t>
            </a:r>
            <a:r>
              <a:rPr lang="ru-RU" sz="1800" dirty="0" err="1">
                <a:effectLst/>
                <a:latin typeface="NewBaskervilleITC"/>
              </a:rPr>
              <a:t>виражена</a:t>
            </a:r>
            <a:r>
              <a:rPr lang="ru-RU" sz="1800" dirty="0">
                <a:effectLst/>
                <a:latin typeface="NewBaskervilleITC"/>
              </a:rPr>
              <a:t> </a:t>
            </a:r>
            <a:r>
              <a:rPr lang="ru-RU" sz="1800" dirty="0" err="1">
                <a:effectLst/>
                <a:latin typeface="NewBaskervilleITC"/>
              </a:rPr>
              <a:t>тим</a:t>
            </a:r>
            <a:r>
              <a:rPr lang="ru-RU" sz="1800" dirty="0">
                <a:effectLst/>
                <a:latin typeface="NewBaskervilleITC"/>
              </a:rPr>
              <a:t>, </a:t>
            </a:r>
            <a:r>
              <a:rPr lang="ru-RU" sz="1800" dirty="0" err="1">
                <a:effectLst/>
                <a:latin typeface="NewBaskervilleITC"/>
              </a:rPr>
              <a:t>що</a:t>
            </a:r>
            <a:r>
              <a:rPr lang="ru-RU" sz="1800" dirty="0">
                <a:effectLst/>
                <a:latin typeface="NewBaskervilleITC"/>
              </a:rPr>
              <a:t> </a:t>
            </a:r>
            <a:r>
              <a:rPr lang="ru-RU" sz="1800" dirty="0" err="1">
                <a:effectLst/>
                <a:latin typeface="NewBaskervilleITC"/>
              </a:rPr>
              <a:t>Фелікс</a:t>
            </a:r>
            <a:r>
              <a:rPr lang="ru-RU" sz="1800" dirty="0">
                <a:effectLst/>
                <a:latin typeface="NewBaskervilleITC"/>
              </a:rPr>
              <a:t> </a:t>
            </a:r>
            <a:r>
              <a:rPr lang="ru-RU" sz="1800" dirty="0" err="1">
                <a:effectLst/>
                <a:latin typeface="NewBaskervilleITC"/>
              </a:rPr>
              <a:t>називає</a:t>
            </a:r>
            <a:r>
              <a:rPr lang="ru-RU" sz="1800" dirty="0">
                <a:effectLst/>
                <a:latin typeface="NewBaskervilleITC"/>
              </a:rPr>
              <a:t> </a:t>
            </a:r>
            <a:r>
              <a:rPr lang="ru-RU" sz="1800" dirty="0" err="1">
                <a:effectLst/>
                <a:latin typeface="NewBaskervilleITC"/>
              </a:rPr>
              <a:t>Тимофія</a:t>
            </a:r>
            <a:r>
              <a:rPr lang="ru-RU" sz="1800" dirty="0">
                <a:effectLst/>
                <a:latin typeface="NewBaskervilleITC"/>
              </a:rPr>
              <a:t> </a:t>
            </a:r>
            <a:r>
              <a:rPr lang="ru-RU" sz="1800" dirty="0" err="1">
                <a:effectLst/>
                <a:latin typeface="NewBaskervilleITC"/>
              </a:rPr>
              <a:t>своїм</a:t>
            </a:r>
            <a:r>
              <a:rPr lang="ru-RU" sz="1800" dirty="0">
                <a:effectLst/>
                <a:latin typeface="NewBaskervilleITC"/>
              </a:rPr>
              <a:t> </a:t>
            </a:r>
            <a:r>
              <a:rPr lang="ru-RU" sz="1800" dirty="0" err="1">
                <a:effectLst/>
                <a:latin typeface="NewBaskervilleITC"/>
              </a:rPr>
              <a:t>онуком</a:t>
            </a:r>
            <a:r>
              <a:rPr lang="ru-RU" sz="1800" dirty="0">
                <a:effectLst/>
                <a:latin typeface="NewBaskervilleITC"/>
              </a:rPr>
              <a:t>. І </a:t>
            </a:r>
            <a:r>
              <a:rPr lang="ru-RU" sz="1800" dirty="0" err="1">
                <a:effectLst/>
                <a:latin typeface="NewBaskervilleITC"/>
              </a:rPr>
              <a:t>незважаючи</a:t>
            </a:r>
            <a:r>
              <a:rPr lang="ru-RU" sz="1800" dirty="0">
                <a:effectLst/>
                <a:latin typeface="NewBaskervilleITC"/>
              </a:rPr>
              <a:t> на те, </a:t>
            </a:r>
            <a:r>
              <a:rPr lang="ru-RU" sz="1800" dirty="0" err="1">
                <a:effectLst/>
                <a:latin typeface="NewBaskervilleITC"/>
              </a:rPr>
              <a:t>що</a:t>
            </a:r>
            <a:r>
              <a:rPr lang="ru-RU" sz="1800" dirty="0">
                <a:effectLst/>
                <a:latin typeface="NewBaskervilleITC"/>
              </a:rPr>
              <a:t> «</a:t>
            </a:r>
            <a:r>
              <a:rPr lang="ru-RU" sz="1800" i="1" dirty="0" err="1">
                <a:effectLst/>
                <a:latin typeface="NewBaskervilleITC"/>
              </a:rPr>
              <a:t>розкриття</a:t>
            </a:r>
            <a:r>
              <a:rPr lang="ru-RU" sz="1800" i="1" dirty="0">
                <a:effectLst/>
                <a:latin typeface="NewBaskervilleITC"/>
              </a:rPr>
              <a:t> старшого </a:t>
            </a:r>
            <a:r>
              <a:rPr lang="ru-RU" sz="1800" i="1" dirty="0" err="1">
                <a:effectLst/>
                <a:latin typeface="NewBaskervilleITC"/>
              </a:rPr>
              <a:t>крізь</a:t>
            </a:r>
            <a:r>
              <a:rPr lang="ru-RU" sz="1800" i="1" dirty="0">
                <a:effectLst/>
                <a:latin typeface="NewBaskervilleITC"/>
              </a:rPr>
              <a:t> призму </a:t>
            </a:r>
            <a:r>
              <a:rPr lang="ru-RU" sz="1800" i="1" dirty="0" err="1">
                <a:effectLst/>
                <a:latin typeface="NewBaskervilleITC"/>
              </a:rPr>
              <a:t>молодшого</a:t>
            </a:r>
            <a:r>
              <a:rPr lang="ru-RU" sz="1800" i="1" dirty="0">
                <a:effectLst/>
                <a:latin typeface="NewBaskervilleITC"/>
              </a:rPr>
              <a:t> – </a:t>
            </a:r>
            <a:r>
              <a:rPr lang="ru-RU" sz="1800" i="1" dirty="0" err="1">
                <a:effectLst/>
                <a:latin typeface="NewBaskervilleITC"/>
              </a:rPr>
              <a:t>прийом</a:t>
            </a:r>
            <a:r>
              <a:rPr lang="ru-RU" sz="1800" i="1" dirty="0">
                <a:effectLst/>
                <a:latin typeface="NewBaskervilleITC"/>
              </a:rPr>
              <a:t>, до </a:t>
            </a:r>
            <a:r>
              <a:rPr lang="ru-RU" sz="1800" i="1" dirty="0" err="1">
                <a:effectLst/>
                <a:latin typeface="NewBaskervilleITC"/>
              </a:rPr>
              <a:t>якого</a:t>
            </a:r>
            <a:r>
              <a:rPr lang="ru-RU" sz="1800" i="1" dirty="0">
                <a:effectLst/>
                <a:latin typeface="NewBaskervilleITC"/>
              </a:rPr>
              <a:t> часто </a:t>
            </a:r>
            <a:r>
              <a:rPr lang="ru-RU" sz="1800" i="1" dirty="0" err="1">
                <a:effectLst/>
                <a:latin typeface="NewBaskervilleITC"/>
              </a:rPr>
              <a:t>вдаються</a:t>
            </a:r>
            <a:r>
              <a:rPr lang="ru-RU" sz="1800" i="1" dirty="0">
                <a:effectLst/>
                <a:latin typeface="NewBaskervilleITC"/>
              </a:rPr>
              <a:t> в сюжетах</a:t>
            </a:r>
            <a:r>
              <a:rPr lang="ru-RU" sz="1800" dirty="0">
                <a:effectLst/>
                <a:latin typeface="NewBaskervilleITC"/>
              </a:rPr>
              <a:t>», </a:t>
            </a:r>
            <a:r>
              <a:rPr lang="ru-RU" sz="1800" dirty="0" err="1">
                <a:effectLst/>
                <a:latin typeface="NewBaskervilleITC"/>
              </a:rPr>
              <a:t>це</a:t>
            </a:r>
            <a:r>
              <a:rPr lang="ru-RU" sz="1800" dirty="0">
                <a:effectLst/>
                <a:latin typeface="NewBaskervilleITC"/>
              </a:rPr>
              <a:t> </a:t>
            </a:r>
            <a:r>
              <a:rPr lang="ru-RU" sz="1800" dirty="0" err="1">
                <a:effectLst/>
                <a:latin typeface="NewBaskervilleITC"/>
              </a:rPr>
              <a:t>насторожує</a:t>
            </a:r>
            <a:r>
              <a:rPr lang="ru-RU" sz="1800" dirty="0">
                <a:effectLst/>
                <a:latin typeface="NewBaskervilleITC"/>
              </a:rPr>
              <a:t>, </a:t>
            </a:r>
            <a:r>
              <a:rPr lang="ru-RU" sz="1800" dirty="0" err="1">
                <a:effectLst/>
                <a:latin typeface="NewBaskervilleITC"/>
              </a:rPr>
              <a:t>оскільки</a:t>
            </a:r>
            <a:r>
              <a:rPr lang="ru-RU" sz="1800" dirty="0">
                <a:effectLst/>
                <a:latin typeface="NewBaskervilleITC"/>
              </a:rPr>
              <a:t> </a:t>
            </a:r>
            <a:r>
              <a:rPr lang="ru-RU" sz="1800" dirty="0" err="1">
                <a:effectLst/>
                <a:latin typeface="NewBaskervilleITC"/>
              </a:rPr>
              <a:t>виходить</a:t>
            </a:r>
            <a:r>
              <a:rPr lang="ru-RU" sz="1800" dirty="0">
                <a:effectLst/>
                <a:latin typeface="NewBaskervilleITC"/>
              </a:rPr>
              <a:t>, </a:t>
            </a:r>
            <a:r>
              <a:rPr lang="ru-RU" sz="1800" dirty="0" err="1">
                <a:effectLst/>
                <a:latin typeface="NewBaskervilleITC"/>
              </a:rPr>
              <a:t>що</a:t>
            </a:r>
            <a:r>
              <a:rPr lang="ru-RU" sz="1800" dirty="0">
                <a:effectLst/>
                <a:latin typeface="NewBaskervilleITC"/>
              </a:rPr>
              <a:t> </a:t>
            </a:r>
            <a:r>
              <a:rPr lang="ru-RU" sz="1800" dirty="0" err="1">
                <a:effectLst/>
                <a:latin typeface="NewBaskervilleITC"/>
              </a:rPr>
              <a:t>хвории</a:t>
            </a:r>
            <a:r>
              <a:rPr lang="ru-RU" sz="1800" dirty="0">
                <a:effectLst/>
                <a:latin typeface="NewBaskervilleITC"/>
              </a:rPr>
              <a:t>̆ </a:t>
            </a:r>
            <a:r>
              <a:rPr lang="ru-RU" sz="1800" dirty="0" err="1">
                <a:effectLst/>
                <a:latin typeface="NewBaskervilleITC"/>
              </a:rPr>
              <a:t>Фелікс</a:t>
            </a:r>
            <a:r>
              <a:rPr lang="ru-RU" sz="1800" dirty="0">
                <a:effectLst/>
                <a:latin typeface="NewBaskervilleITC"/>
              </a:rPr>
              <a:t> </a:t>
            </a:r>
            <a:r>
              <a:rPr lang="ru-RU" sz="1800" dirty="0" err="1">
                <a:effectLst/>
                <a:latin typeface="NewBaskervilleITC"/>
              </a:rPr>
              <a:t>є</a:t>
            </a:r>
            <a:r>
              <a:rPr lang="ru-RU" sz="1800" dirty="0">
                <a:effectLst/>
                <a:latin typeface="NewBaskervilleITC"/>
              </a:rPr>
              <a:t> </a:t>
            </a:r>
            <a:r>
              <a:rPr lang="ru-RU" sz="1800" dirty="0" err="1">
                <a:effectLst/>
                <a:latin typeface="NewBaskervilleITC"/>
              </a:rPr>
              <a:t>єдиним</a:t>
            </a:r>
            <a:r>
              <a:rPr lang="ru-RU" sz="1800" dirty="0">
                <a:effectLst/>
                <a:latin typeface="NewBaskervilleITC"/>
              </a:rPr>
              <a:t> </a:t>
            </a:r>
            <a:r>
              <a:rPr lang="ru-RU" sz="1800" dirty="0" err="1">
                <a:effectLst/>
                <a:latin typeface="NewBaskervilleITC"/>
              </a:rPr>
              <a:t>дорослим</a:t>
            </a:r>
            <a:r>
              <a:rPr lang="ru-RU" sz="1800" dirty="0">
                <a:effectLst/>
                <a:latin typeface="NewBaskervilleITC"/>
              </a:rPr>
              <a:t> </a:t>
            </a:r>
            <a:r>
              <a:rPr lang="ru-RU" sz="1800" dirty="0" err="1">
                <a:effectLst/>
                <a:latin typeface="NewBaskervilleITC"/>
              </a:rPr>
              <a:t>взірцем</a:t>
            </a:r>
            <a:r>
              <a:rPr lang="ru-RU" sz="1800" dirty="0">
                <a:effectLst/>
                <a:latin typeface="NewBaskervilleITC"/>
              </a:rPr>
              <a:t> для </a:t>
            </a:r>
            <a:r>
              <a:rPr lang="ru-RU" sz="1800" dirty="0" err="1">
                <a:effectLst/>
                <a:latin typeface="NewBaskervilleITC"/>
              </a:rPr>
              <a:t>хлопця</a:t>
            </a:r>
            <a:r>
              <a:rPr lang="ru-RU" sz="1800" dirty="0">
                <a:effectLst/>
                <a:latin typeface="NewBaskervilleITC"/>
              </a:rPr>
              <a:t>, </a:t>
            </a:r>
            <a:r>
              <a:rPr lang="ru-RU" sz="1800" dirty="0" err="1">
                <a:effectLst/>
                <a:latin typeface="NewBaskervilleITC"/>
              </a:rPr>
              <a:t>втягуючи</a:t>
            </a:r>
            <a:r>
              <a:rPr lang="ru-RU" sz="1800" dirty="0">
                <a:effectLst/>
                <a:latin typeface="NewBaskervilleITC"/>
              </a:rPr>
              <a:t> </a:t>
            </a:r>
            <a:r>
              <a:rPr lang="ru-RU" sz="1800" dirty="0" err="1">
                <a:effectLst/>
                <a:latin typeface="NewBaskervilleITC"/>
              </a:rPr>
              <a:t>його</a:t>
            </a:r>
            <a:r>
              <a:rPr lang="ru-RU" sz="1800" dirty="0">
                <a:effectLst/>
                <a:latin typeface="NewBaskervilleITC"/>
              </a:rPr>
              <a:t> у </a:t>
            </a:r>
            <a:r>
              <a:rPr lang="ru-RU" sz="1800" dirty="0" err="1">
                <a:effectLst/>
                <a:latin typeface="NewBaskervilleITC"/>
              </a:rPr>
              <a:t>своі</a:t>
            </a:r>
            <a:r>
              <a:rPr lang="ru-RU" sz="1800" dirty="0">
                <a:effectLst/>
                <a:latin typeface="NewBaskervilleITC"/>
              </a:rPr>
              <a:t>̈ </a:t>
            </a:r>
            <a:r>
              <a:rPr lang="ru-RU" sz="1800" dirty="0" err="1">
                <a:effectLst/>
                <a:latin typeface="NewBaskervilleITC"/>
              </a:rPr>
              <a:t>різноманітні</a:t>
            </a:r>
            <a:r>
              <a:rPr lang="ru-RU" sz="1800" dirty="0">
                <a:effectLst/>
                <a:latin typeface="NewBaskervilleITC"/>
              </a:rPr>
              <a:t> «</a:t>
            </a:r>
            <a:r>
              <a:rPr lang="ru-RU" sz="1800" dirty="0" err="1">
                <a:effectLst/>
                <a:latin typeface="NewBaskervilleITC"/>
              </a:rPr>
              <a:t>недитячі</a:t>
            </a:r>
            <a:r>
              <a:rPr lang="ru-RU" sz="1800" dirty="0">
                <a:effectLst/>
                <a:latin typeface="NewBaskervilleITC"/>
              </a:rPr>
              <a:t>» </a:t>
            </a:r>
            <a:r>
              <a:rPr lang="ru-RU" sz="1800" dirty="0" err="1">
                <a:effectLst/>
                <a:latin typeface="NewBaskervilleITC"/>
              </a:rPr>
              <a:t>пригоди</a:t>
            </a:r>
            <a:r>
              <a:rPr lang="ru-RU" sz="1800" dirty="0">
                <a:effectLst/>
                <a:latin typeface="NewBaskervilleITC"/>
              </a:rPr>
              <a:t>.</a:t>
            </a:r>
            <a:br>
              <a:rPr lang="ru-RU" sz="1800" dirty="0">
                <a:effectLst/>
                <a:latin typeface="NewBaskervilleITC"/>
              </a:rPr>
            </a:br>
            <a:endParaRPr lang="ru-RU" dirty="0"/>
          </a:p>
          <a:p>
            <a:endParaRPr lang="ru-RU" dirty="0"/>
          </a:p>
        </p:txBody>
      </p:sp>
    </p:spTree>
    <p:extLst>
      <p:ext uri="{BB962C8B-B14F-4D97-AF65-F5344CB8AC3E}">
        <p14:creationId xmlns:p14="http://schemas.microsoft.com/office/powerpoint/2010/main" val="205182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6B6CF7-CC27-619E-FED3-1C291C262193}"/>
              </a:ext>
            </a:extLst>
          </p:cNvPr>
          <p:cNvSpPr>
            <a:spLocks noGrp="1"/>
          </p:cNvSpPr>
          <p:nvPr>
            <p:ph type="title"/>
          </p:nvPr>
        </p:nvSpPr>
        <p:spPr>
          <a:xfrm>
            <a:off x="1097280" y="442051"/>
            <a:ext cx="10058400" cy="1450757"/>
          </a:xfrm>
        </p:spPr>
        <p:txBody>
          <a:bodyPr/>
          <a:lstStyle/>
          <a:p>
            <a:pPr algn="ctr"/>
            <a:r>
              <a:rPr lang="uk-UA" dirty="0"/>
              <a:t>“Ключові клапани“ Павло </a:t>
            </a:r>
            <a:r>
              <a:rPr lang="uk-UA" dirty="0" err="1"/>
              <a:t>Коробчук</a:t>
            </a:r>
            <a:endParaRPr lang="cs-CZ" dirty="0"/>
          </a:p>
        </p:txBody>
      </p:sp>
      <p:sp>
        <p:nvSpPr>
          <p:cNvPr id="3" name="Zástupný text 2">
            <a:extLst>
              <a:ext uri="{FF2B5EF4-FFF2-40B4-BE49-F238E27FC236}">
                <a16:creationId xmlns:a16="http://schemas.microsoft.com/office/drawing/2014/main" id="{1F613521-BF0C-99B9-0858-632559DE2A2C}"/>
              </a:ext>
            </a:extLst>
          </p:cNvPr>
          <p:cNvSpPr>
            <a:spLocks noGrp="1"/>
          </p:cNvSpPr>
          <p:nvPr>
            <p:ph type="body" idx="1"/>
          </p:nvPr>
        </p:nvSpPr>
        <p:spPr>
          <a:xfrm>
            <a:off x="1097280" y="2057400"/>
            <a:ext cx="10058400" cy="736282"/>
          </a:xfrm>
        </p:spPr>
        <p:txBody>
          <a:bodyPr>
            <a:normAutofit fontScale="70000" lnSpcReduction="20000"/>
          </a:bodyPr>
          <a:lstStyle/>
          <a:p>
            <a:pPr algn="just"/>
            <a:r>
              <a:rPr lang="ru-RU" cap="none" dirty="0" err="1"/>
              <a:t>Головні</a:t>
            </a:r>
            <a:r>
              <a:rPr lang="ru-RU" cap="none" dirty="0"/>
              <a:t> </a:t>
            </a:r>
            <a:r>
              <a:rPr lang="ru-RU" cap="none" dirty="0" err="1"/>
              <a:t>герої</a:t>
            </a:r>
            <a:r>
              <a:rPr lang="ru-RU" cap="none" dirty="0"/>
              <a:t> роману — </a:t>
            </a:r>
            <a:r>
              <a:rPr lang="ru-RU" cap="none" dirty="0" err="1"/>
              <a:t>троє</a:t>
            </a:r>
            <a:r>
              <a:rPr lang="ru-RU" cap="none" dirty="0"/>
              <a:t> </a:t>
            </a:r>
            <a:r>
              <a:rPr lang="ru-RU" cap="none" dirty="0" err="1"/>
              <a:t>друзів</a:t>
            </a:r>
            <a:r>
              <a:rPr lang="ru-RU" cap="none" dirty="0"/>
              <a:t> та подружка, </a:t>
            </a:r>
            <a:r>
              <a:rPr lang="ru-RU" cap="none" dirty="0" err="1"/>
              <a:t>що</a:t>
            </a:r>
            <a:r>
              <a:rPr lang="ru-RU" cap="none" dirty="0"/>
              <a:t> </a:t>
            </a:r>
            <a:r>
              <a:rPr lang="ru-RU" cap="none" dirty="0" err="1"/>
              <a:t>потоваришували</a:t>
            </a:r>
            <a:r>
              <a:rPr lang="ru-RU" cap="none" dirty="0"/>
              <a:t> на </a:t>
            </a:r>
            <a:r>
              <a:rPr lang="ru-RU" cap="none" dirty="0" err="1"/>
              <a:t>заняттях</a:t>
            </a:r>
            <a:r>
              <a:rPr lang="ru-RU" cap="none" dirty="0"/>
              <a:t> у </a:t>
            </a:r>
            <a:r>
              <a:rPr lang="ru-RU" cap="none" dirty="0" err="1"/>
              <a:t>білоцерківській</a:t>
            </a:r>
            <a:r>
              <a:rPr lang="ru-RU" cap="none" dirty="0"/>
              <a:t> </a:t>
            </a:r>
            <a:r>
              <a:rPr lang="ru-RU" cap="none" dirty="0" err="1"/>
              <a:t>музичній</a:t>
            </a:r>
            <a:r>
              <a:rPr lang="ru-RU" cap="none" dirty="0"/>
              <a:t> </a:t>
            </a:r>
            <a:r>
              <a:rPr lang="ru-RU" cap="none" dirty="0" err="1"/>
              <a:t>школі</a:t>
            </a:r>
            <a:r>
              <a:rPr lang="ru-RU" cap="none" dirty="0"/>
              <a:t>. </a:t>
            </a:r>
            <a:r>
              <a:rPr lang="ru-RU" cap="none" dirty="0" err="1"/>
              <a:t>Кожен</a:t>
            </a:r>
            <a:r>
              <a:rPr lang="ru-RU" cap="none" dirty="0"/>
              <a:t> — </a:t>
            </a:r>
            <a:r>
              <a:rPr lang="ru-RU" cap="none" dirty="0" err="1"/>
              <a:t>окрема</a:t>
            </a:r>
            <a:r>
              <a:rPr lang="ru-RU" cap="none" dirty="0"/>
              <a:t> сюжетна </a:t>
            </a:r>
            <a:r>
              <a:rPr lang="ru-RU" cap="none" dirty="0" err="1"/>
              <a:t>лінія</a:t>
            </a:r>
            <a:r>
              <a:rPr lang="ru-RU" cap="none" dirty="0"/>
              <a:t>, яка </a:t>
            </a:r>
            <a:r>
              <a:rPr lang="ru-RU" cap="none" dirty="0" err="1"/>
              <a:t>може</a:t>
            </a:r>
            <a:r>
              <a:rPr lang="ru-RU" cap="none" dirty="0"/>
              <a:t> </a:t>
            </a:r>
            <a:r>
              <a:rPr lang="ru-RU" cap="none" dirty="0" err="1"/>
              <a:t>переплітатись</a:t>
            </a:r>
            <a:r>
              <a:rPr lang="ru-RU" cap="none" dirty="0"/>
              <a:t> з </a:t>
            </a:r>
            <a:r>
              <a:rPr lang="ru-RU" cap="none" dirty="0" err="1"/>
              <a:t>лінією</a:t>
            </a:r>
            <a:r>
              <a:rPr lang="ru-RU" cap="none" dirty="0"/>
              <a:t> </a:t>
            </a:r>
            <a:r>
              <a:rPr lang="ru-RU" cap="none" dirty="0" err="1"/>
              <a:t>іншого</a:t>
            </a:r>
            <a:r>
              <a:rPr lang="ru-RU" cap="none" dirty="0"/>
              <a:t>, а </a:t>
            </a:r>
            <a:r>
              <a:rPr lang="ru-RU" cap="none" dirty="0" err="1"/>
              <a:t>може</a:t>
            </a:r>
            <a:r>
              <a:rPr lang="ru-RU" cap="none" dirty="0"/>
              <a:t> </a:t>
            </a:r>
            <a:r>
              <a:rPr lang="ru-RU" cap="none" dirty="0" err="1"/>
              <a:t>завернути</a:t>
            </a:r>
            <a:r>
              <a:rPr lang="ru-RU" cap="none" dirty="0"/>
              <a:t> </a:t>
            </a:r>
            <a:r>
              <a:rPr lang="ru-RU" cap="none" dirty="0" err="1"/>
              <a:t>якнайдалі</a:t>
            </a:r>
            <a:r>
              <a:rPr lang="ru-RU" cap="none" dirty="0"/>
              <a:t> </a:t>
            </a:r>
            <a:r>
              <a:rPr lang="ru-RU" cap="none" dirty="0" err="1"/>
              <a:t>від</a:t>
            </a:r>
            <a:r>
              <a:rPr lang="ru-RU" cap="none" dirty="0"/>
              <a:t> </a:t>
            </a:r>
            <a:r>
              <a:rPr lang="ru-RU" cap="none" dirty="0" err="1"/>
              <a:t>спогадів</a:t>
            </a:r>
            <a:r>
              <a:rPr lang="ru-RU" cap="none" dirty="0"/>
              <a:t> </a:t>
            </a:r>
            <a:r>
              <a:rPr lang="ru-RU" cap="none" dirty="0" err="1"/>
              <a:t>минулого</a:t>
            </a:r>
            <a:r>
              <a:rPr lang="ru-RU" cap="none" dirty="0"/>
              <a:t> </a:t>
            </a:r>
            <a:r>
              <a:rPr lang="ru-RU" cap="none" dirty="0" err="1"/>
              <a:t>заради</a:t>
            </a:r>
            <a:r>
              <a:rPr lang="ru-RU" cap="none" dirty="0"/>
              <a:t> </a:t>
            </a:r>
            <a:r>
              <a:rPr lang="ru-RU" cap="none" dirty="0" err="1"/>
              <a:t>сподівань</a:t>
            </a:r>
            <a:r>
              <a:rPr lang="ru-RU" cap="none" dirty="0"/>
              <a:t> на </a:t>
            </a:r>
            <a:r>
              <a:rPr lang="ru-RU" cap="none" dirty="0" err="1"/>
              <a:t>краще</a:t>
            </a:r>
            <a:r>
              <a:rPr lang="ru-RU" cap="none" dirty="0"/>
              <a:t> </a:t>
            </a:r>
            <a:r>
              <a:rPr lang="ru-RU" cap="none" dirty="0" err="1"/>
              <a:t>майбутнє</a:t>
            </a:r>
            <a:r>
              <a:rPr lang="ru-RU" cap="none" dirty="0"/>
              <a:t>.</a:t>
            </a:r>
            <a:endParaRPr lang="cs-CZ" cap="none" dirty="0"/>
          </a:p>
        </p:txBody>
      </p:sp>
      <p:sp>
        <p:nvSpPr>
          <p:cNvPr id="4" name="Zástupný obsah 3">
            <a:extLst>
              <a:ext uri="{FF2B5EF4-FFF2-40B4-BE49-F238E27FC236}">
                <a16:creationId xmlns:a16="http://schemas.microsoft.com/office/drawing/2014/main" id="{97885D60-D4BD-EB9F-77B5-150B5E73DD42}"/>
              </a:ext>
            </a:extLst>
          </p:cNvPr>
          <p:cNvSpPr>
            <a:spLocks noGrp="1"/>
          </p:cNvSpPr>
          <p:nvPr>
            <p:ph sz="half" idx="2"/>
          </p:nvPr>
        </p:nvSpPr>
        <p:spPr>
          <a:xfrm>
            <a:off x="634292" y="2793682"/>
            <a:ext cx="6484138" cy="3792313"/>
          </a:xfrm>
        </p:spPr>
        <p:txBody>
          <a:bodyPr>
            <a:normAutofit fontScale="70000" lnSpcReduction="20000"/>
          </a:bodyPr>
          <a:lstStyle/>
          <a:p>
            <a:r>
              <a:rPr lang="uk-UA" dirty="0"/>
              <a:t>Дорослішання в 90-х роках, батьки заробітчани.</a:t>
            </a:r>
          </a:p>
          <a:p>
            <a:r>
              <a:rPr lang="uk-UA" dirty="0"/>
              <a:t>Ян – романтик, очікування батька (стоїть на табуретці у коридорі і дивиться у дверне вічно). Тривоги першого кохання і розставання.</a:t>
            </a:r>
          </a:p>
          <a:p>
            <a:r>
              <a:rPr lang="ru-RU" dirty="0"/>
              <a:t>Ден – </a:t>
            </a:r>
            <a:r>
              <a:rPr lang="ru-RU" dirty="0" err="1"/>
              <a:t>його</a:t>
            </a:r>
            <a:r>
              <a:rPr lang="ru-RU" dirty="0"/>
              <a:t> </a:t>
            </a:r>
            <a:r>
              <a:rPr lang="ru-RU" dirty="0" err="1"/>
              <a:t>підліткові</a:t>
            </a:r>
            <a:r>
              <a:rPr lang="ru-RU" dirty="0"/>
              <a:t> роки </a:t>
            </a:r>
            <a:r>
              <a:rPr lang="ru-RU" dirty="0" err="1"/>
              <a:t>пройшли</a:t>
            </a:r>
            <a:r>
              <a:rPr lang="ru-RU" dirty="0"/>
              <a:t> за </a:t>
            </a:r>
            <a:r>
              <a:rPr lang="ru-RU" dirty="0" err="1"/>
              <a:t>крадіжками</a:t>
            </a:r>
            <a:r>
              <a:rPr lang="ru-RU" dirty="0"/>
              <a:t> майна у квартирах та </a:t>
            </a:r>
            <a:r>
              <a:rPr lang="ru-RU" dirty="0" err="1"/>
              <a:t>повному</a:t>
            </a:r>
            <a:r>
              <a:rPr lang="ru-RU" dirty="0"/>
              <a:t> </a:t>
            </a:r>
            <a:r>
              <a:rPr lang="ru-RU" dirty="0" err="1"/>
              <a:t>зануренню</a:t>
            </a:r>
            <a:r>
              <a:rPr lang="ru-RU" dirty="0"/>
              <a:t> на </a:t>
            </a:r>
            <a:r>
              <a:rPr lang="ru-RU" dirty="0" err="1"/>
              <a:t>соціальне</a:t>
            </a:r>
            <a:r>
              <a:rPr lang="ru-RU" dirty="0"/>
              <a:t> дно. Образ Дена </a:t>
            </a:r>
            <a:r>
              <a:rPr lang="ru-RU" dirty="0" err="1"/>
              <a:t>символізує</a:t>
            </a:r>
            <a:r>
              <a:rPr lang="ru-RU" dirty="0"/>
              <a:t> </a:t>
            </a:r>
            <a:r>
              <a:rPr lang="ru-RU" dirty="0" err="1"/>
              <a:t>обурених</a:t>
            </a:r>
            <a:r>
              <a:rPr lang="ru-RU" dirty="0"/>
              <a:t> та </a:t>
            </a:r>
            <a:r>
              <a:rPr lang="ru-RU" dirty="0" err="1"/>
              <a:t>знедолених</a:t>
            </a:r>
            <a:r>
              <a:rPr lang="ru-RU" dirty="0"/>
              <a:t> людей: вони </a:t>
            </a:r>
            <a:r>
              <a:rPr lang="ru-RU" dirty="0" err="1"/>
              <a:t>прагнуть</a:t>
            </a:r>
            <a:r>
              <a:rPr lang="ru-RU" dirty="0"/>
              <a:t> </a:t>
            </a:r>
            <a:r>
              <a:rPr lang="ru-RU" dirty="0" err="1"/>
              <a:t>кращого</a:t>
            </a:r>
            <a:r>
              <a:rPr lang="ru-RU" dirty="0"/>
              <a:t> </a:t>
            </a:r>
            <a:r>
              <a:rPr lang="ru-RU" dirty="0" err="1"/>
              <a:t>життя</a:t>
            </a:r>
            <a:r>
              <a:rPr lang="ru-RU" dirty="0"/>
              <a:t>, і </a:t>
            </a:r>
            <a:r>
              <a:rPr lang="ru-RU" dirty="0" err="1"/>
              <a:t>ця</a:t>
            </a:r>
            <a:r>
              <a:rPr lang="ru-RU" dirty="0"/>
              <a:t> </a:t>
            </a:r>
            <a:r>
              <a:rPr lang="ru-RU" dirty="0" err="1"/>
              <a:t>спрага</a:t>
            </a:r>
            <a:r>
              <a:rPr lang="ru-RU" dirty="0"/>
              <a:t> </a:t>
            </a:r>
            <a:r>
              <a:rPr lang="ru-RU" dirty="0" err="1"/>
              <a:t>переважає</a:t>
            </a:r>
            <a:r>
              <a:rPr lang="ru-RU" dirty="0"/>
              <a:t> </a:t>
            </a:r>
            <a:r>
              <a:rPr lang="ru-RU" dirty="0" err="1"/>
              <a:t>моральне</a:t>
            </a:r>
            <a:r>
              <a:rPr lang="ru-RU" dirty="0"/>
              <a:t> та </a:t>
            </a:r>
            <a:r>
              <a:rPr lang="ru-RU" dirty="0" err="1"/>
              <a:t>справедливе</a:t>
            </a:r>
            <a:r>
              <a:rPr lang="ru-RU" dirty="0"/>
              <a:t>.</a:t>
            </a:r>
          </a:p>
          <a:p>
            <a:r>
              <a:rPr lang="ru-RU" b="0" i="0" u="none" strike="noStrike" dirty="0">
                <a:solidFill>
                  <a:srgbClr val="3A3A3C"/>
                </a:solidFill>
                <a:effectLst/>
                <a:highlight>
                  <a:srgbClr val="FFFFFF"/>
                </a:highlight>
                <a:latin typeface="Lato" panose="020F0502020204030203" pitchFamily="34" charset="0"/>
              </a:rPr>
              <a:t>Юра – </a:t>
            </a:r>
            <a:r>
              <a:rPr lang="ru-RU" b="0" i="0" u="none" strike="noStrike" dirty="0" err="1">
                <a:solidFill>
                  <a:srgbClr val="3A3A3C"/>
                </a:solidFill>
                <a:effectLst/>
                <a:highlight>
                  <a:srgbClr val="FFFFFF"/>
                </a:highlight>
                <a:latin typeface="Lato" panose="020F0502020204030203" pitchFamily="34" charset="0"/>
              </a:rPr>
              <a:t>останній</a:t>
            </a:r>
            <a:r>
              <a:rPr lang="ru-RU" b="0" i="0" u="none" strike="noStrike" dirty="0">
                <a:solidFill>
                  <a:srgbClr val="3A3A3C"/>
                </a:solidFill>
                <a:effectLst/>
                <a:highlight>
                  <a:srgbClr val="FFFFFF"/>
                </a:highlight>
                <a:latin typeface="Lato" panose="020F0502020204030203" pitchFamily="34" charset="0"/>
              </a:rPr>
              <a:t> з </a:t>
            </a:r>
            <a:r>
              <a:rPr lang="ru-RU" b="0" i="0" u="none" strike="noStrike" dirty="0" err="1">
                <a:solidFill>
                  <a:srgbClr val="3A3A3C"/>
                </a:solidFill>
                <a:effectLst/>
                <a:highlight>
                  <a:srgbClr val="FFFFFF"/>
                </a:highlight>
                <a:latin typeface="Lato" panose="020F0502020204030203" pitchFamily="34" charset="0"/>
              </a:rPr>
              <a:t>трійки</a:t>
            </a:r>
            <a:r>
              <a:rPr lang="ru-RU" b="0" i="0" u="none" strike="noStrike" dirty="0">
                <a:solidFill>
                  <a:srgbClr val="3A3A3C"/>
                </a:solidFill>
                <a:effectLst/>
                <a:highlight>
                  <a:srgbClr val="FFFFFF"/>
                </a:highlight>
                <a:latin typeface="Lato" panose="020F0502020204030203" pitchFamily="34" charset="0"/>
              </a:rPr>
              <a:t>, колись </a:t>
            </a:r>
            <a:r>
              <a:rPr lang="ru-RU" b="0" i="0" u="none" strike="noStrike" dirty="0" err="1">
                <a:solidFill>
                  <a:srgbClr val="3A3A3C"/>
                </a:solidFill>
                <a:effectLst/>
                <a:highlight>
                  <a:srgbClr val="FFFFFF"/>
                </a:highlight>
                <a:latin typeface="Lato" panose="020F0502020204030203" pitchFamily="34" charset="0"/>
              </a:rPr>
              <a:t>теж</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допомагав</a:t>
            </a:r>
            <a:r>
              <a:rPr lang="ru-RU" b="0" i="0" u="none" strike="noStrike" dirty="0">
                <a:solidFill>
                  <a:srgbClr val="3A3A3C"/>
                </a:solidFill>
                <a:effectLst/>
                <a:highlight>
                  <a:srgbClr val="FFFFFF"/>
                </a:highlight>
                <a:latin typeface="Lato" panose="020F0502020204030203" pitchFamily="34" charset="0"/>
              </a:rPr>
              <a:t> Дену з </a:t>
            </a:r>
            <a:r>
              <a:rPr lang="ru-RU" b="0" i="0" u="none" strike="noStrike" dirty="0" err="1">
                <a:solidFill>
                  <a:srgbClr val="3A3A3C"/>
                </a:solidFill>
                <a:effectLst/>
                <a:highlight>
                  <a:srgbClr val="FFFFFF"/>
                </a:highlight>
                <a:latin typeface="Lato" panose="020F0502020204030203" pitchFamily="34" charset="0"/>
              </a:rPr>
              <a:t>грабіжництвом</a:t>
            </a:r>
            <a:r>
              <a:rPr lang="ru-RU" b="0" i="0" u="none" strike="noStrike" dirty="0">
                <a:solidFill>
                  <a:srgbClr val="3A3A3C"/>
                </a:solidFill>
                <a:effectLst/>
                <a:highlight>
                  <a:srgbClr val="FFFFFF"/>
                </a:highlight>
                <a:latin typeface="Lato" panose="020F0502020204030203" pitchFamily="34" charset="0"/>
              </a:rPr>
              <a:t>. Але </a:t>
            </a:r>
            <a:r>
              <a:rPr lang="ru-RU" b="0" i="0" u="none" strike="noStrike" dirty="0" err="1">
                <a:solidFill>
                  <a:srgbClr val="3A3A3C"/>
                </a:solidFill>
                <a:effectLst/>
                <a:highlight>
                  <a:srgbClr val="FFFFFF"/>
                </a:highlight>
                <a:latin typeface="Lato" panose="020F0502020204030203" pitchFamily="34" charset="0"/>
              </a:rPr>
              <a:t>згодом</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зрозумів</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ціну</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своєї</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помилки</a:t>
            </a:r>
            <a:r>
              <a:rPr lang="ru-RU" b="0" i="0" u="none" strike="noStrike" dirty="0">
                <a:solidFill>
                  <a:srgbClr val="3A3A3C"/>
                </a:solidFill>
                <a:effectLst/>
                <a:highlight>
                  <a:srgbClr val="FFFFFF"/>
                </a:highlight>
                <a:latin typeface="Lato" panose="020F0502020204030203" pitchFamily="34" charset="0"/>
              </a:rPr>
              <a:t> та покинув справу. </a:t>
            </a:r>
            <a:r>
              <a:rPr lang="ru-RU" b="0" i="0" u="none" strike="noStrike" dirty="0" err="1">
                <a:solidFill>
                  <a:srgbClr val="3A3A3C"/>
                </a:solidFill>
                <a:effectLst/>
                <a:highlight>
                  <a:srgbClr val="FFFFFF"/>
                </a:highlight>
                <a:latin typeface="Lato" panose="020F0502020204030203" pitchFamily="34" charset="0"/>
              </a:rPr>
              <a:t>Згодом</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він</a:t>
            </a:r>
            <a:r>
              <a:rPr lang="ru-RU" b="0" i="0" u="none" strike="noStrike" dirty="0">
                <a:solidFill>
                  <a:srgbClr val="3A3A3C"/>
                </a:solidFill>
                <a:effectLst/>
                <a:highlight>
                  <a:srgbClr val="FFFFFF"/>
                </a:highlight>
                <a:latin typeface="Lato" panose="020F0502020204030203" pitchFamily="34" charset="0"/>
              </a:rPr>
              <a:t>, як </a:t>
            </a:r>
            <a:r>
              <a:rPr lang="ru-RU" b="0" i="0" u="none" strike="noStrike" dirty="0" err="1">
                <a:solidFill>
                  <a:srgbClr val="3A3A3C"/>
                </a:solidFill>
                <a:effectLst/>
                <a:highlight>
                  <a:srgbClr val="FFFFFF"/>
                </a:highlight>
                <a:latin typeface="Lato" panose="020F0502020204030203" pitchFamily="34" charset="0"/>
              </a:rPr>
              <a:t>батько</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стає</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пожежником</a:t>
            </a:r>
            <a:r>
              <a:rPr lang="ru-RU" b="0" i="0" u="none" strike="noStrike" dirty="0">
                <a:solidFill>
                  <a:srgbClr val="3A3A3C"/>
                </a:solidFill>
                <a:effectLst/>
                <a:highlight>
                  <a:srgbClr val="FFFFFF"/>
                </a:highlight>
                <a:latin typeface="Lato" panose="020F0502020204030203" pitchFamily="34" charset="0"/>
              </a:rPr>
              <a:t>. Як </a:t>
            </a:r>
            <a:r>
              <a:rPr lang="ru-RU" b="0" i="0" u="none" strike="noStrike" dirty="0" err="1">
                <a:solidFill>
                  <a:srgbClr val="3A3A3C"/>
                </a:solidFill>
                <a:effectLst/>
                <a:highlight>
                  <a:srgbClr val="FFFFFF"/>
                </a:highlight>
                <a:latin typeface="Lato" panose="020F0502020204030203" pitchFamily="34" charset="0"/>
              </a:rPr>
              <a:t>батько</a:t>
            </a:r>
            <a:r>
              <a:rPr lang="ru-RU" b="0" i="0" u="none" strike="noStrike" dirty="0">
                <a:solidFill>
                  <a:srgbClr val="3A3A3C"/>
                </a:solidFill>
                <a:effectLst/>
                <a:highlight>
                  <a:srgbClr val="FFFFFF"/>
                </a:highlight>
                <a:latin typeface="Lato" panose="020F0502020204030203" pitchFamily="34" charset="0"/>
              </a:rPr>
              <a:t>, рано </a:t>
            </a:r>
            <a:r>
              <a:rPr lang="ru-RU" b="0" i="0" u="none" strike="noStrike" dirty="0" err="1">
                <a:solidFill>
                  <a:srgbClr val="3A3A3C"/>
                </a:solidFill>
                <a:effectLst/>
                <a:highlight>
                  <a:srgbClr val="FFFFFF"/>
                </a:highlight>
                <a:latin typeface="Lato" panose="020F0502020204030203" pitchFamily="34" charset="0"/>
              </a:rPr>
              <a:t>одружується</a:t>
            </a:r>
            <a:r>
              <a:rPr lang="ru-RU" b="0" i="0" u="none" strike="noStrike" dirty="0">
                <a:solidFill>
                  <a:srgbClr val="3A3A3C"/>
                </a:solidFill>
                <a:effectLst/>
                <a:highlight>
                  <a:srgbClr val="FFFFFF"/>
                </a:highlight>
                <a:latin typeface="Lato" panose="020F0502020204030203" pitchFamily="34" charset="0"/>
              </a:rPr>
              <a:t> і </a:t>
            </a:r>
            <a:r>
              <a:rPr lang="ru-RU" b="0" i="0" u="none" strike="noStrike" dirty="0" err="1">
                <a:solidFill>
                  <a:srgbClr val="3A3A3C"/>
                </a:solidFill>
                <a:effectLst/>
                <a:highlight>
                  <a:srgbClr val="FFFFFF"/>
                </a:highlight>
                <a:latin typeface="Lato" panose="020F0502020204030203" pitchFamily="34" charset="0"/>
              </a:rPr>
              <a:t>стає</a:t>
            </a:r>
            <a:r>
              <a:rPr lang="ru-RU" b="0" i="0" u="none" strike="noStrike" dirty="0">
                <a:solidFill>
                  <a:srgbClr val="3A3A3C"/>
                </a:solidFill>
                <a:effectLst/>
                <a:highlight>
                  <a:srgbClr val="FFFFFF"/>
                </a:highlight>
                <a:latin typeface="Lato" panose="020F0502020204030203" pitchFamily="34" charset="0"/>
              </a:rPr>
              <a:t> татом. І як </a:t>
            </a:r>
            <a:r>
              <a:rPr lang="ru-RU" b="0" i="0" u="none" strike="noStrike" dirty="0" err="1">
                <a:solidFill>
                  <a:srgbClr val="3A3A3C"/>
                </a:solidFill>
                <a:effectLst/>
                <a:highlight>
                  <a:srgbClr val="FFFFFF"/>
                </a:highlight>
                <a:latin typeface="Lato" panose="020F0502020204030203" pitchFamily="34" charset="0"/>
              </a:rPr>
              <a:t>останній</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переживає</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важке</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розлучення</a:t>
            </a:r>
            <a:r>
              <a:rPr lang="ru-RU" b="0" i="0" u="none" strike="noStrike" dirty="0">
                <a:solidFill>
                  <a:srgbClr val="3A3A3C"/>
                </a:solidFill>
                <a:effectLst/>
                <a:highlight>
                  <a:srgbClr val="FFFFFF"/>
                </a:highlight>
                <a:latin typeface="Lato" panose="020F0502020204030203" pitchFamily="34" charset="0"/>
              </a:rPr>
              <a:t> та </a:t>
            </a:r>
            <a:r>
              <a:rPr lang="ru-RU" b="0" i="0" u="none" strike="noStrike" dirty="0" err="1">
                <a:solidFill>
                  <a:srgbClr val="3A3A3C"/>
                </a:solidFill>
                <a:effectLst/>
                <a:highlight>
                  <a:srgbClr val="FFFFFF"/>
                </a:highlight>
                <a:latin typeface="Lato" panose="020F0502020204030203" pitchFamily="34" charset="0"/>
              </a:rPr>
              <a:t>зраду</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жінки</a:t>
            </a:r>
            <a:r>
              <a:rPr lang="ru-RU" b="0" i="0" u="none" strike="noStrike" dirty="0">
                <a:solidFill>
                  <a:srgbClr val="3A3A3C"/>
                </a:solidFill>
                <a:effectLst/>
                <a:highlight>
                  <a:srgbClr val="FFFFFF"/>
                </a:highlight>
                <a:latin typeface="Lato" panose="020F0502020204030203" pitchFamily="34" charset="0"/>
              </a:rPr>
              <a:t>. Але Юра — </a:t>
            </a:r>
            <a:r>
              <a:rPr lang="ru-RU" b="0" i="0" u="none" strike="noStrike" dirty="0" err="1">
                <a:solidFill>
                  <a:srgbClr val="3A3A3C"/>
                </a:solidFill>
                <a:effectLst/>
                <a:highlight>
                  <a:srgbClr val="FFFFFF"/>
                </a:highlight>
                <a:latin typeface="Lato" panose="020F0502020204030203" pitchFamily="34" charset="0"/>
              </a:rPr>
              <a:t>це</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відбиття</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останніх</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подій</a:t>
            </a:r>
            <a:r>
              <a:rPr lang="ru-RU" b="0" i="0" u="none" strike="noStrike" dirty="0">
                <a:solidFill>
                  <a:srgbClr val="3A3A3C"/>
                </a:solidFill>
                <a:effectLst/>
                <a:highlight>
                  <a:srgbClr val="FFFFFF"/>
                </a:highlight>
                <a:latin typeface="Lato" panose="020F0502020204030203" pitchFamily="34" charset="0"/>
              </a:rPr>
              <a:t> в </a:t>
            </a:r>
            <a:r>
              <a:rPr lang="ru-RU" b="0" i="0" u="none" strike="noStrike" dirty="0" err="1">
                <a:solidFill>
                  <a:srgbClr val="3A3A3C"/>
                </a:solidFill>
                <a:effectLst/>
                <a:highlight>
                  <a:srgbClr val="FFFFFF"/>
                </a:highlight>
                <a:latin typeface="Lato" panose="020F0502020204030203" pitchFamily="34" charset="0"/>
              </a:rPr>
              <a:t>історії</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України</a:t>
            </a:r>
            <a:r>
              <a:rPr lang="ru-RU" b="0" i="0" u="none" strike="noStrike" dirty="0">
                <a:solidFill>
                  <a:srgbClr val="3A3A3C"/>
                </a:solidFill>
                <a:effectLst/>
                <a:highlight>
                  <a:srgbClr val="FFFFFF"/>
                </a:highlight>
                <a:latin typeface="Lato" panose="020F0502020204030203" pitchFamily="34" charset="0"/>
              </a:rPr>
              <a:t>. Попри </a:t>
            </a:r>
            <a:r>
              <a:rPr lang="ru-RU" b="0" i="0" u="none" strike="noStrike" dirty="0" err="1">
                <a:solidFill>
                  <a:srgbClr val="3A3A3C"/>
                </a:solidFill>
                <a:effectLst/>
                <a:highlight>
                  <a:srgbClr val="FFFFFF"/>
                </a:highlight>
                <a:latin typeface="Lato" panose="020F0502020204030203" pitchFamily="34" charset="0"/>
              </a:rPr>
              <a:t>пасивність</a:t>
            </a:r>
            <a:r>
              <a:rPr lang="ru-RU" b="0" i="0" u="none" strike="noStrike" dirty="0">
                <a:solidFill>
                  <a:srgbClr val="3A3A3C"/>
                </a:solidFill>
                <a:effectLst/>
                <a:highlight>
                  <a:srgbClr val="FFFFFF"/>
                </a:highlight>
                <a:latin typeface="Lato" panose="020F0502020204030203" pitchFamily="34" charset="0"/>
              </a:rPr>
              <a:t> та </a:t>
            </a:r>
            <a:r>
              <a:rPr lang="ru-RU" b="0" i="0" u="none" strike="noStrike" dirty="0" err="1">
                <a:solidFill>
                  <a:srgbClr val="3A3A3C"/>
                </a:solidFill>
                <a:effectLst/>
                <a:highlight>
                  <a:srgbClr val="FFFFFF"/>
                </a:highlight>
                <a:latin typeface="Lato" panose="020F0502020204030203" pitchFamily="34" charset="0"/>
              </a:rPr>
              <a:t>поміркованість</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він</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виходить</a:t>
            </a:r>
            <a:r>
              <a:rPr lang="ru-RU" b="0" i="0" u="none" strike="noStrike" dirty="0">
                <a:solidFill>
                  <a:srgbClr val="3A3A3C"/>
                </a:solidFill>
                <a:effectLst/>
                <a:highlight>
                  <a:srgbClr val="FFFFFF"/>
                </a:highlight>
                <a:latin typeface="Lato" panose="020F0502020204030203" pitchFamily="34" charset="0"/>
              </a:rPr>
              <a:t> на Майдан </a:t>
            </a:r>
            <a:r>
              <a:rPr lang="ru-RU" b="0" i="0" u="none" strike="noStrike" dirty="0" err="1">
                <a:solidFill>
                  <a:srgbClr val="3A3A3C"/>
                </a:solidFill>
                <a:effectLst/>
                <a:highlight>
                  <a:srgbClr val="FFFFFF"/>
                </a:highlight>
                <a:latin typeface="Lato" panose="020F0502020204030203" pitchFamily="34" charset="0"/>
              </a:rPr>
              <a:t>стояти</a:t>
            </a:r>
            <a:r>
              <a:rPr lang="ru-RU" b="0" i="0" u="none" strike="noStrike" dirty="0">
                <a:solidFill>
                  <a:srgbClr val="3A3A3C"/>
                </a:solidFill>
                <a:effectLst/>
                <a:highlight>
                  <a:srgbClr val="FFFFFF"/>
                </a:highlight>
                <a:latin typeface="Lato" panose="020F0502020204030203" pitchFamily="34" charset="0"/>
              </a:rPr>
              <a:t> за </a:t>
            </a:r>
            <a:r>
              <a:rPr lang="ru-RU" b="0" i="0" u="none" strike="noStrike" dirty="0" err="1">
                <a:solidFill>
                  <a:srgbClr val="3A3A3C"/>
                </a:solidFill>
                <a:effectLst/>
                <a:highlight>
                  <a:srgbClr val="FFFFFF"/>
                </a:highlight>
                <a:latin typeface="Lato" panose="020F0502020204030203" pitchFamily="34" charset="0"/>
              </a:rPr>
              <a:t>справедливість</a:t>
            </a:r>
            <a:r>
              <a:rPr lang="ru-RU" b="0" i="0" u="none" strike="noStrike" dirty="0">
                <a:solidFill>
                  <a:srgbClr val="3A3A3C"/>
                </a:solidFill>
                <a:effectLst/>
                <a:highlight>
                  <a:srgbClr val="FFFFFF"/>
                </a:highlight>
                <a:latin typeface="Lato" panose="020F0502020204030203" pitchFamily="34" charset="0"/>
              </a:rPr>
              <a:t> та </a:t>
            </a:r>
            <a:r>
              <a:rPr lang="ru-RU" b="0" i="0" u="none" strike="noStrike" dirty="0" err="1">
                <a:solidFill>
                  <a:srgbClr val="3A3A3C"/>
                </a:solidFill>
                <a:effectLst/>
                <a:highlight>
                  <a:srgbClr val="FFFFFF"/>
                </a:highlight>
                <a:latin typeface="Lato" panose="020F0502020204030203" pitchFamily="34" charset="0"/>
              </a:rPr>
              <a:t>майбутнє</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свого</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сина</a:t>
            </a:r>
            <a:r>
              <a:rPr lang="ru-RU" b="0" i="0" u="none" strike="noStrike" dirty="0">
                <a:solidFill>
                  <a:srgbClr val="3A3A3C"/>
                </a:solidFill>
                <a:effectLst/>
                <a:highlight>
                  <a:srgbClr val="FFFFFF"/>
                </a:highlight>
                <a:latin typeface="Lato" panose="020F0502020204030203" pitchFamily="34" charset="0"/>
              </a:rPr>
              <a:t>.</a:t>
            </a:r>
          </a:p>
          <a:p>
            <a:r>
              <a:rPr lang="ru-RU" b="0" i="0" u="none" strike="noStrike" dirty="0" err="1">
                <a:solidFill>
                  <a:srgbClr val="3A3A3C"/>
                </a:solidFill>
                <a:effectLst/>
                <a:highlight>
                  <a:srgbClr val="FFFFFF"/>
                </a:highlight>
                <a:latin typeface="Lato" panose="020F0502020204030203" pitchFamily="34" charset="0"/>
              </a:rPr>
              <a:t>Віта</a:t>
            </a:r>
            <a:r>
              <a:rPr lang="ru-RU" b="0" i="0" u="none" strike="noStrike" dirty="0">
                <a:solidFill>
                  <a:srgbClr val="3A3A3C"/>
                </a:solidFill>
                <a:effectLst/>
                <a:highlight>
                  <a:srgbClr val="FFFFFF"/>
                </a:highlight>
                <a:latin typeface="Lato" panose="020F0502020204030203" pitchFamily="34" charset="0"/>
              </a:rPr>
              <a:t> — персонаж, </a:t>
            </a:r>
            <a:r>
              <a:rPr lang="ru-RU" b="0" i="0" u="none" strike="noStrike" dirty="0" err="1">
                <a:solidFill>
                  <a:srgbClr val="3A3A3C"/>
                </a:solidFill>
                <a:effectLst/>
                <a:highlight>
                  <a:srgbClr val="FFFFFF"/>
                </a:highlight>
                <a:latin typeface="Lato" panose="020F0502020204030203" pitchFamily="34" charset="0"/>
              </a:rPr>
              <a:t>якого</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Коробчук</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розкриває</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лише</a:t>
            </a:r>
            <a:r>
              <a:rPr lang="ru-RU" b="0" i="0" u="none" strike="noStrike" dirty="0">
                <a:solidFill>
                  <a:srgbClr val="3A3A3C"/>
                </a:solidFill>
                <a:effectLst/>
                <a:highlight>
                  <a:srgbClr val="FFFFFF"/>
                </a:highlight>
                <a:latin typeface="Lato" panose="020F0502020204030203" pitchFamily="34" charset="0"/>
              </a:rPr>
              <a:t> наполовину, </a:t>
            </a:r>
            <a:r>
              <a:rPr lang="ru-RU" b="0" i="0" u="none" strike="noStrike" dirty="0" err="1">
                <a:solidFill>
                  <a:srgbClr val="3A3A3C"/>
                </a:solidFill>
                <a:effectLst/>
                <a:highlight>
                  <a:srgbClr val="FFFFFF"/>
                </a:highlight>
                <a:latin typeface="Lato" panose="020F0502020204030203" pitchFamily="34" charset="0"/>
              </a:rPr>
              <a:t>інший</a:t>
            </a:r>
            <a:r>
              <a:rPr lang="ru-RU" b="0" i="0" u="none" strike="noStrike" dirty="0">
                <a:solidFill>
                  <a:srgbClr val="3A3A3C"/>
                </a:solidFill>
                <a:effectLst/>
                <a:highlight>
                  <a:srgbClr val="FFFFFF"/>
                </a:highlight>
                <a:latin typeface="Lato" panose="020F0502020204030203" pitchFamily="34" charset="0"/>
              </a:rPr>
              <a:t> кут </a:t>
            </a:r>
            <a:r>
              <a:rPr lang="ru-RU" b="0" i="0" u="none" strike="noStrike" dirty="0" err="1">
                <a:solidFill>
                  <a:srgbClr val="3A3A3C"/>
                </a:solidFill>
                <a:effectLst/>
                <a:highlight>
                  <a:srgbClr val="FFFFFF"/>
                </a:highlight>
                <a:latin typeface="Lato" panose="020F0502020204030203" pitchFamily="34" charset="0"/>
              </a:rPr>
              <a:t>зображення</a:t>
            </a:r>
            <a:r>
              <a:rPr lang="ru-RU" b="0" i="0" u="none" strike="noStrike" dirty="0">
                <a:solidFill>
                  <a:srgbClr val="3A3A3C"/>
                </a:solidFill>
                <a:effectLst/>
                <a:highlight>
                  <a:srgbClr val="FFFFFF"/>
                </a:highlight>
                <a:latin typeface="Lato" panose="020F0502020204030203" pitchFamily="34" charset="0"/>
              </a:rPr>
              <a:t> лихих 90-х, з </a:t>
            </a:r>
            <a:r>
              <a:rPr lang="ru-RU" b="0" i="0" u="none" strike="noStrike" dirty="0" err="1">
                <a:solidFill>
                  <a:srgbClr val="3A3A3C"/>
                </a:solidFill>
                <a:effectLst/>
                <a:highlight>
                  <a:srgbClr val="FFFFFF"/>
                </a:highlight>
                <a:latin typeface="Lato" panose="020F0502020204030203" pitchFamily="34" charset="0"/>
              </a:rPr>
              <a:t>наркотичною</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залежністю</a:t>
            </a:r>
            <a:r>
              <a:rPr lang="ru-RU" b="0" i="0" u="none" strike="noStrike" dirty="0">
                <a:solidFill>
                  <a:srgbClr val="3A3A3C"/>
                </a:solidFill>
                <a:effectLst/>
                <a:highlight>
                  <a:srgbClr val="FFFFFF"/>
                </a:highlight>
                <a:latin typeface="Lato" panose="020F0502020204030203" pitchFamily="34" charset="0"/>
              </a:rPr>
              <a:t> та </a:t>
            </a:r>
            <a:r>
              <a:rPr lang="ru-RU" b="0" i="0" u="none" strike="noStrike" dirty="0" err="1">
                <a:solidFill>
                  <a:srgbClr val="3A3A3C"/>
                </a:solidFill>
                <a:effectLst/>
                <a:highlight>
                  <a:srgbClr val="FFFFFF"/>
                </a:highlight>
                <a:latin typeface="Lato" panose="020F0502020204030203" pitchFamily="34" charset="0"/>
              </a:rPr>
              <a:t>розгульним</a:t>
            </a:r>
            <a:r>
              <a:rPr lang="ru-RU" b="0" i="0" u="none" strike="noStrike" dirty="0">
                <a:solidFill>
                  <a:srgbClr val="3A3A3C"/>
                </a:solidFill>
                <a:effectLst/>
                <a:highlight>
                  <a:srgbClr val="FFFFFF"/>
                </a:highlight>
                <a:latin typeface="Lato" panose="020F0502020204030203" pitchFamily="34" charset="0"/>
              </a:rPr>
              <a:t> </a:t>
            </a:r>
            <a:r>
              <a:rPr lang="ru-RU" b="0" i="0" u="none" strike="noStrike" dirty="0" err="1">
                <a:solidFill>
                  <a:srgbClr val="3A3A3C"/>
                </a:solidFill>
                <a:effectLst/>
                <a:highlight>
                  <a:srgbClr val="FFFFFF"/>
                </a:highlight>
                <a:latin typeface="Lato" panose="020F0502020204030203" pitchFamily="34" charset="0"/>
              </a:rPr>
              <a:t>життям</a:t>
            </a:r>
            <a:r>
              <a:rPr lang="ru-RU" b="0" i="0" u="none" strike="noStrike" dirty="0">
                <a:solidFill>
                  <a:srgbClr val="3A3A3C"/>
                </a:solidFill>
                <a:effectLst/>
                <a:highlight>
                  <a:srgbClr val="FFFFFF"/>
                </a:highlight>
                <a:latin typeface="Lato" panose="020F0502020204030203" pitchFamily="34" charset="0"/>
              </a:rPr>
              <a:t>.</a:t>
            </a:r>
          </a:p>
          <a:p>
            <a:r>
              <a:rPr lang="ru-RU" dirty="0">
                <a:solidFill>
                  <a:srgbClr val="3A3A3C"/>
                </a:solidFill>
                <a:highlight>
                  <a:srgbClr val="FFFFFF"/>
                </a:highlight>
                <a:latin typeface="Lato" panose="020F0502020204030203" pitchFamily="34" charset="0"/>
              </a:rPr>
              <a:t>Лейтмотив у </a:t>
            </a:r>
            <a:r>
              <a:rPr lang="ru-RU" dirty="0" err="1">
                <a:solidFill>
                  <a:srgbClr val="3A3A3C"/>
                </a:solidFill>
                <a:highlight>
                  <a:srgbClr val="FFFFFF"/>
                </a:highlight>
                <a:latin typeface="Lato" panose="020F0502020204030203" pitchFamily="34" charset="0"/>
              </a:rPr>
              <a:t>романі</a:t>
            </a:r>
            <a:r>
              <a:rPr lang="ru-RU" dirty="0">
                <a:solidFill>
                  <a:srgbClr val="3A3A3C"/>
                </a:solidFill>
                <a:highlight>
                  <a:srgbClr val="FFFFFF"/>
                </a:highlight>
                <a:latin typeface="Lato" panose="020F0502020204030203" pitchFamily="34" charset="0"/>
              </a:rPr>
              <a:t> – </a:t>
            </a:r>
            <a:r>
              <a:rPr lang="ru-RU" dirty="0" err="1">
                <a:solidFill>
                  <a:srgbClr val="3A3A3C"/>
                </a:solidFill>
                <a:highlight>
                  <a:srgbClr val="FFFFFF"/>
                </a:highlight>
                <a:latin typeface="Lato" panose="020F0502020204030203" pitchFamily="34" charset="0"/>
              </a:rPr>
              <a:t>музика</a:t>
            </a:r>
            <a:r>
              <a:rPr lang="ru-RU" dirty="0">
                <a:solidFill>
                  <a:srgbClr val="3A3A3C"/>
                </a:solidFill>
                <a:highlight>
                  <a:srgbClr val="FFFFFF"/>
                </a:highlight>
                <a:latin typeface="Lato" panose="020F0502020204030203" pitchFamily="34" charset="0"/>
              </a:rPr>
              <a:t> </a:t>
            </a:r>
            <a:endParaRPr lang="cs-CZ" dirty="0"/>
          </a:p>
        </p:txBody>
      </p:sp>
      <p:pic>
        <p:nvPicPr>
          <p:cNvPr id="8" name="Obrázek 7" descr="Obsah obrázku text, kniha, Zboží, Tisk&#10;&#10;Popis byl vytvořen automaticky">
            <a:extLst>
              <a:ext uri="{FF2B5EF4-FFF2-40B4-BE49-F238E27FC236}">
                <a16:creationId xmlns:a16="http://schemas.microsoft.com/office/drawing/2014/main" id="{9FDD7942-7993-76AB-3D4D-76B089590DE6}"/>
              </a:ext>
            </a:extLst>
          </p:cNvPr>
          <p:cNvPicPr>
            <a:picLocks noChangeAspect="1"/>
          </p:cNvPicPr>
          <p:nvPr/>
        </p:nvPicPr>
        <p:blipFill>
          <a:blip r:embed="rId2"/>
          <a:stretch>
            <a:fillRect/>
          </a:stretch>
        </p:blipFill>
        <p:spPr>
          <a:xfrm>
            <a:off x="7143156" y="2958274"/>
            <a:ext cx="4685046" cy="3083711"/>
          </a:xfrm>
          <a:prstGeom prst="rect">
            <a:avLst/>
          </a:prstGeom>
        </p:spPr>
      </p:pic>
    </p:spTree>
    <p:extLst>
      <p:ext uri="{BB962C8B-B14F-4D97-AF65-F5344CB8AC3E}">
        <p14:creationId xmlns:p14="http://schemas.microsoft.com/office/powerpoint/2010/main" val="1991802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8DA20-AF27-4C9A-54B0-835651646D24}"/>
              </a:ext>
            </a:extLst>
          </p:cNvPr>
          <p:cNvSpPr>
            <a:spLocks noGrp="1"/>
          </p:cNvSpPr>
          <p:nvPr>
            <p:ph type="title"/>
          </p:nvPr>
        </p:nvSpPr>
        <p:spPr/>
        <p:txBody>
          <a:bodyPr/>
          <a:lstStyle/>
          <a:p>
            <a:pPr algn="ctr"/>
            <a:r>
              <a:rPr lang="cs-CZ" dirty="0"/>
              <a:t>Poezie po roce 2000</a:t>
            </a:r>
          </a:p>
        </p:txBody>
      </p:sp>
      <p:sp>
        <p:nvSpPr>
          <p:cNvPr id="4" name="Zástupný obsah 2">
            <a:extLst>
              <a:ext uri="{FF2B5EF4-FFF2-40B4-BE49-F238E27FC236}">
                <a16:creationId xmlns:a16="http://schemas.microsoft.com/office/drawing/2014/main" id="{68AADC25-DE30-5F7A-F845-F26F2F5AC6F3}"/>
              </a:ext>
            </a:extLst>
          </p:cNvPr>
          <p:cNvSpPr>
            <a:spLocks noGrp="1"/>
          </p:cNvSpPr>
          <p:nvPr>
            <p:ph idx="1"/>
          </p:nvPr>
        </p:nvSpPr>
        <p:spPr/>
        <p:txBody>
          <a:bodyPr>
            <a:normAutofit fontScale="85000" lnSpcReduction="20000"/>
          </a:bodyPr>
          <a:lstStyle/>
          <a:p>
            <a:r>
              <a:rPr lang="uk-UA" dirty="0"/>
              <a:t>Поетичні угрупування кінця 80-х – початку 90-х років:</a:t>
            </a:r>
          </a:p>
          <a:p>
            <a:r>
              <a:rPr lang="uk-UA" dirty="0"/>
              <a:t>«БУ-БА-БУ»</a:t>
            </a:r>
          </a:p>
          <a:p>
            <a:r>
              <a:rPr lang="uk-UA" dirty="0"/>
              <a:t>«</a:t>
            </a:r>
            <a:r>
              <a:rPr lang="uk-UA" dirty="0" err="1"/>
              <a:t>ЛуГоСад</a:t>
            </a:r>
            <a:r>
              <a:rPr lang="uk-UA" dirty="0"/>
              <a:t>»</a:t>
            </a:r>
          </a:p>
          <a:p>
            <a:r>
              <a:rPr lang="uk-UA" dirty="0"/>
              <a:t>«Нова дегенерація»</a:t>
            </a:r>
          </a:p>
          <a:p>
            <a:pPr marL="0" indent="0" algn="ctr">
              <a:buNone/>
            </a:pPr>
            <a:r>
              <a:rPr lang="uk-UA" dirty="0"/>
              <a:t>Основні мотиви:</a:t>
            </a:r>
          </a:p>
          <a:p>
            <a:pPr marL="0" indent="0">
              <a:buNone/>
            </a:pPr>
            <a:r>
              <a:rPr lang="uk-UA" dirty="0"/>
              <a:t>1. Мотив (архетип) раю і щастя – Богдан Олег </a:t>
            </a:r>
            <a:r>
              <a:rPr lang="uk-UA" dirty="0" err="1"/>
              <a:t>Горобчук</a:t>
            </a:r>
            <a:r>
              <a:rPr lang="uk-UA" dirty="0"/>
              <a:t>, Павло Горбач</a:t>
            </a:r>
          </a:p>
          <a:p>
            <a:pPr marL="0" indent="0">
              <a:buNone/>
            </a:pPr>
            <a:r>
              <a:rPr lang="uk-UA" dirty="0"/>
              <a:t>2. Образ ворога, архетип ворога – </a:t>
            </a:r>
            <a:r>
              <a:rPr lang="uk-UA" dirty="0" err="1"/>
              <a:t>Ю</a:t>
            </a:r>
            <a:r>
              <a:rPr lang="uk-UA" dirty="0"/>
              <a:t>. </a:t>
            </a:r>
            <a:r>
              <a:rPr lang="uk-UA" dirty="0" err="1"/>
              <a:t>Заруцький</a:t>
            </a:r>
            <a:r>
              <a:rPr lang="uk-UA" dirty="0"/>
              <a:t>, Василь Герасим’юк, Павло </a:t>
            </a:r>
            <a:r>
              <a:rPr lang="uk-UA" dirty="0" err="1"/>
              <a:t>Коробчук</a:t>
            </a:r>
            <a:endParaRPr lang="uk-UA" dirty="0"/>
          </a:p>
          <a:p>
            <a:pPr marL="0" indent="0">
              <a:buNone/>
            </a:pPr>
            <a:r>
              <a:rPr lang="uk-UA" dirty="0"/>
              <a:t>3. Мотив смерті – М. </a:t>
            </a:r>
            <a:r>
              <a:rPr lang="uk-UA" dirty="0" err="1"/>
              <a:t>Сидоржевський</a:t>
            </a:r>
            <a:r>
              <a:rPr lang="uk-UA" dirty="0"/>
              <a:t>, Юрко Ґудзь</a:t>
            </a:r>
          </a:p>
          <a:p>
            <a:pPr marL="0" indent="0">
              <a:buNone/>
            </a:pPr>
            <a:r>
              <a:rPr lang="uk-UA" dirty="0"/>
              <a:t>4. Архетип часу – Наталка Білоцерківець, Михайло Пасічник, Ігор Римарук, Надія </a:t>
            </a:r>
            <a:r>
              <a:rPr lang="uk-UA" dirty="0" err="1"/>
              <a:t>Кирян</a:t>
            </a:r>
            <a:r>
              <a:rPr lang="uk-UA" dirty="0"/>
              <a:t>, Дмитро </a:t>
            </a:r>
            <a:r>
              <a:rPr lang="uk-UA" dirty="0" err="1"/>
              <a:t>Лазуткін</a:t>
            </a:r>
            <a:r>
              <a:rPr lang="uk-UA" dirty="0"/>
              <a:t>, Людмила </a:t>
            </a:r>
            <a:r>
              <a:rPr lang="uk-UA" dirty="0" err="1"/>
              <a:t>Скирда</a:t>
            </a:r>
            <a:endParaRPr lang="uk-UA" dirty="0"/>
          </a:p>
          <a:p>
            <a:endParaRPr lang="uk-UA" dirty="0"/>
          </a:p>
          <a:p>
            <a:endParaRPr lang="cs-CZ" dirty="0"/>
          </a:p>
        </p:txBody>
      </p:sp>
    </p:spTree>
    <p:extLst>
      <p:ext uri="{BB962C8B-B14F-4D97-AF65-F5344CB8AC3E}">
        <p14:creationId xmlns:p14="http://schemas.microsoft.com/office/powerpoint/2010/main" val="1549570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7E99D0-286A-754D-B56D-BF3F6606B63B}"/>
              </a:ext>
            </a:extLst>
          </p:cNvPr>
          <p:cNvSpPr>
            <a:spLocks noGrp="1"/>
          </p:cNvSpPr>
          <p:nvPr>
            <p:ph type="title"/>
          </p:nvPr>
        </p:nvSpPr>
        <p:spPr/>
        <p:txBody>
          <a:bodyPr/>
          <a:lstStyle/>
          <a:p>
            <a:pPr algn="ctr"/>
            <a:r>
              <a:rPr lang="uk-UA" dirty="0"/>
              <a:t>Жанрово-тематичні різновиди </a:t>
            </a:r>
            <a:r>
              <a:rPr lang="uk-UA" dirty="0" err="1"/>
              <a:t>укр</a:t>
            </a:r>
            <a:r>
              <a:rPr lang="uk-UA" dirty="0"/>
              <a:t>. поезії</a:t>
            </a:r>
            <a:endParaRPr lang="cs-CZ" dirty="0"/>
          </a:p>
        </p:txBody>
      </p:sp>
      <p:sp>
        <p:nvSpPr>
          <p:cNvPr id="4" name="Zástupný obsah 3">
            <a:extLst>
              <a:ext uri="{FF2B5EF4-FFF2-40B4-BE49-F238E27FC236}">
                <a16:creationId xmlns:a16="http://schemas.microsoft.com/office/drawing/2014/main" id="{A0ABBB04-47EE-5743-B2C0-13F525FBF0BA}"/>
              </a:ext>
            </a:extLst>
          </p:cNvPr>
          <p:cNvSpPr>
            <a:spLocks noGrp="1"/>
          </p:cNvSpPr>
          <p:nvPr>
            <p:ph sz="half" idx="2"/>
          </p:nvPr>
        </p:nvSpPr>
        <p:spPr>
          <a:xfrm>
            <a:off x="839788" y="1876040"/>
            <a:ext cx="10094375" cy="4498975"/>
          </a:xfrm>
        </p:spPr>
        <p:txBody>
          <a:bodyPr>
            <a:normAutofit/>
          </a:bodyPr>
          <a:lstStyle/>
          <a:p>
            <a:r>
              <a:rPr lang="uk-UA" b="1" dirty="0"/>
              <a:t>Комічна поезія </a:t>
            </a:r>
            <a:r>
              <a:rPr lang="uk-UA" dirty="0"/>
              <a:t>– гумористична і сатирична поезія</a:t>
            </a:r>
          </a:p>
          <a:p>
            <a:r>
              <a:rPr lang="uk-UA" dirty="0"/>
              <a:t>Юрко Позаяк, Іван Малкович, Олександр </a:t>
            </a:r>
            <a:r>
              <a:rPr lang="uk-UA" dirty="0" err="1"/>
              <a:t>Ірванець</a:t>
            </a:r>
            <a:r>
              <a:rPr lang="uk-UA" dirty="0"/>
              <a:t>, Володимир Цибулько, Ігор Бондар-Терещенко</a:t>
            </a:r>
          </a:p>
          <a:p>
            <a:r>
              <a:rPr lang="uk-UA" b="1" dirty="0"/>
              <a:t>Інтимна лірика </a:t>
            </a:r>
            <a:endParaRPr lang="uk-UA" dirty="0"/>
          </a:p>
          <a:p>
            <a:r>
              <a:rPr lang="uk-UA" dirty="0"/>
              <a:t>Олег Романенко «Мій кіт за тобою скучив», Іван </a:t>
            </a:r>
            <a:r>
              <a:rPr lang="uk-UA" dirty="0" err="1"/>
              <a:t>Андрусяк</a:t>
            </a:r>
            <a:endParaRPr lang="uk-UA" dirty="0"/>
          </a:p>
          <a:p>
            <a:r>
              <a:rPr lang="uk-UA" b="1" dirty="0"/>
              <a:t>Зорова поезія </a:t>
            </a:r>
          </a:p>
          <a:p>
            <a:r>
              <a:rPr lang="uk-UA" dirty="0"/>
              <a:t>Микола Сорока, Мирослав Король, Віктор </a:t>
            </a:r>
            <a:r>
              <a:rPr lang="uk-UA" dirty="0" err="1"/>
              <a:t>Женченко</a:t>
            </a:r>
            <a:r>
              <a:rPr lang="uk-UA" dirty="0"/>
              <a:t>, Микола Холодний, Василь </a:t>
            </a:r>
            <a:r>
              <a:rPr lang="uk-UA" dirty="0" err="1"/>
              <a:t>Трубай</a:t>
            </a:r>
            <a:endParaRPr lang="uk-UA" dirty="0"/>
          </a:p>
          <a:p>
            <a:r>
              <a:rPr lang="uk-UA" b="1" dirty="0"/>
              <a:t>Неоавангардизм </a:t>
            </a:r>
          </a:p>
          <a:p>
            <a:r>
              <a:rPr lang="uk-UA" dirty="0"/>
              <a:t>Олег </a:t>
            </a:r>
            <a:r>
              <a:rPr lang="uk-UA" dirty="0" err="1"/>
              <a:t>Коцарев</a:t>
            </a:r>
            <a:r>
              <a:rPr lang="uk-UA" dirty="0"/>
              <a:t>, Вано </a:t>
            </a:r>
            <a:r>
              <a:rPr lang="uk-UA" dirty="0" err="1"/>
              <a:t>Крюґер</a:t>
            </a:r>
            <a:endParaRPr lang="uk-UA" dirty="0"/>
          </a:p>
          <a:p>
            <a:endParaRPr lang="uk-UA" dirty="0"/>
          </a:p>
          <a:p>
            <a:endParaRPr lang="cs-CZ" dirty="0"/>
          </a:p>
        </p:txBody>
      </p:sp>
    </p:spTree>
    <p:extLst>
      <p:ext uri="{BB962C8B-B14F-4D97-AF65-F5344CB8AC3E}">
        <p14:creationId xmlns:p14="http://schemas.microsoft.com/office/powerpoint/2010/main" val="20773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5" name="Obrázek 4" descr="Obsah obrázku mapa, text, atlas&#10;&#10;Popis byl vytvořen automaticky">
            <a:extLst>
              <a:ext uri="{FF2B5EF4-FFF2-40B4-BE49-F238E27FC236}">
                <a16:creationId xmlns:a16="http://schemas.microsoft.com/office/drawing/2014/main" id="{D31984B5-AF54-C999-0451-61E6DFB6ED95}"/>
              </a:ext>
            </a:extLst>
          </p:cNvPr>
          <p:cNvPicPr>
            <a:picLocks noChangeAspect="1"/>
          </p:cNvPicPr>
          <p:nvPr/>
        </p:nvPicPr>
        <p:blipFill rotWithShape="1">
          <a:blip r:embed="rId2"/>
          <a:srcRect t="9762" b="8121"/>
          <a:stretch/>
        </p:blipFill>
        <p:spPr>
          <a:xfrm>
            <a:off x="20" y="10"/>
            <a:ext cx="12191980" cy="6857990"/>
          </a:xfrm>
          <a:prstGeom prst="rect">
            <a:avLst/>
          </a:prstGeom>
        </p:spPr>
      </p:pic>
      <p:pic>
        <p:nvPicPr>
          <p:cNvPr id="7" name="Obrázek 6" descr="Obsah obrázku Lidská tvář, osoba, obočí, Čelo&#10;&#10;Popis byl vytvořen automaticky">
            <a:extLst>
              <a:ext uri="{FF2B5EF4-FFF2-40B4-BE49-F238E27FC236}">
                <a16:creationId xmlns:a16="http://schemas.microsoft.com/office/drawing/2014/main" id="{22EC6BD1-E4A5-3924-759F-5A4DAFD80BAD}"/>
              </a:ext>
            </a:extLst>
          </p:cNvPr>
          <p:cNvPicPr>
            <a:picLocks noChangeAspect="1"/>
          </p:cNvPicPr>
          <p:nvPr/>
        </p:nvPicPr>
        <p:blipFill>
          <a:blip r:embed="rId3"/>
          <a:stretch>
            <a:fillRect/>
          </a:stretch>
        </p:blipFill>
        <p:spPr>
          <a:xfrm>
            <a:off x="9754673" y="132924"/>
            <a:ext cx="1400577" cy="1400577"/>
          </a:xfrm>
          <a:prstGeom prst="rect">
            <a:avLst/>
          </a:prstGeom>
        </p:spPr>
      </p:pic>
      <p:pic>
        <p:nvPicPr>
          <p:cNvPr id="14" name="Obrázek 13" descr="Obsah obrázku Lidská tvář, osoba, oblečení, Lidské vousy&#10;&#10;Popis byl vytvořen automaticky">
            <a:extLst>
              <a:ext uri="{FF2B5EF4-FFF2-40B4-BE49-F238E27FC236}">
                <a16:creationId xmlns:a16="http://schemas.microsoft.com/office/drawing/2014/main" id="{CACB1899-9D5B-C971-4882-B50F6E13D193}"/>
              </a:ext>
            </a:extLst>
          </p:cNvPr>
          <p:cNvPicPr>
            <a:picLocks noChangeAspect="1"/>
          </p:cNvPicPr>
          <p:nvPr/>
        </p:nvPicPr>
        <p:blipFill>
          <a:blip r:embed="rId4"/>
          <a:stretch>
            <a:fillRect/>
          </a:stretch>
        </p:blipFill>
        <p:spPr>
          <a:xfrm>
            <a:off x="3869183" y="3059487"/>
            <a:ext cx="1624712" cy="1836961"/>
          </a:xfrm>
          <a:prstGeom prst="rect">
            <a:avLst/>
          </a:prstGeom>
        </p:spPr>
      </p:pic>
      <p:pic>
        <p:nvPicPr>
          <p:cNvPr id="16" name="Obrázek 15" descr="Obsah obrázku Lidská tvář, osoba, oblečení, Lidské vousy&#10;&#10;Popis byl vytvořen automaticky">
            <a:extLst>
              <a:ext uri="{FF2B5EF4-FFF2-40B4-BE49-F238E27FC236}">
                <a16:creationId xmlns:a16="http://schemas.microsoft.com/office/drawing/2014/main" id="{3A89222A-8A9D-A6BE-C39F-5084734597A2}"/>
              </a:ext>
            </a:extLst>
          </p:cNvPr>
          <p:cNvPicPr>
            <a:picLocks noChangeAspect="1"/>
          </p:cNvPicPr>
          <p:nvPr/>
        </p:nvPicPr>
        <p:blipFill>
          <a:blip r:embed="rId5"/>
          <a:stretch>
            <a:fillRect/>
          </a:stretch>
        </p:blipFill>
        <p:spPr>
          <a:xfrm>
            <a:off x="586163" y="3844349"/>
            <a:ext cx="1595907" cy="1595907"/>
          </a:xfrm>
          <a:prstGeom prst="rect">
            <a:avLst/>
          </a:prstGeom>
        </p:spPr>
      </p:pic>
      <p:cxnSp>
        <p:nvCxnSpPr>
          <p:cNvPr id="18" name="Pravoúhlá spojnice 17">
            <a:extLst>
              <a:ext uri="{FF2B5EF4-FFF2-40B4-BE49-F238E27FC236}">
                <a16:creationId xmlns:a16="http://schemas.microsoft.com/office/drawing/2014/main" id="{4CCAECD4-3A47-F565-77CD-FC66E3B483D6}"/>
              </a:ext>
            </a:extLst>
          </p:cNvPr>
          <p:cNvCxnSpPr/>
          <p:nvPr/>
        </p:nvCxnSpPr>
        <p:spPr>
          <a:xfrm rot="16200000" flipH="1">
            <a:off x="897853" y="2676040"/>
            <a:ext cx="1957589" cy="379028"/>
          </a:xfrm>
          <a:prstGeom prst="bentConnector3">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Zakřivená spojnice 19">
            <a:extLst>
              <a:ext uri="{FF2B5EF4-FFF2-40B4-BE49-F238E27FC236}">
                <a16:creationId xmlns:a16="http://schemas.microsoft.com/office/drawing/2014/main" id="{ECF1069E-06B3-0C0C-FFCB-9652DD0E70EE}"/>
              </a:ext>
            </a:extLst>
          </p:cNvPr>
          <p:cNvCxnSpPr/>
          <p:nvPr/>
        </p:nvCxnSpPr>
        <p:spPr>
          <a:xfrm rot="5400000">
            <a:off x="4083725" y="1437869"/>
            <a:ext cx="1758498" cy="1484739"/>
          </a:xfrm>
          <a:prstGeom prst="curved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ovací šipka 21">
            <a:extLst>
              <a:ext uri="{FF2B5EF4-FFF2-40B4-BE49-F238E27FC236}">
                <a16:creationId xmlns:a16="http://schemas.microsoft.com/office/drawing/2014/main" id="{777B7528-04B6-9664-2AB9-2E76C43B965E}"/>
              </a:ext>
            </a:extLst>
          </p:cNvPr>
          <p:cNvCxnSpPr>
            <a:cxnSpLocks/>
          </p:cNvCxnSpPr>
          <p:nvPr/>
        </p:nvCxnSpPr>
        <p:spPr>
          <a:xfrm flipV="1">
            <a:off x="9187235" y="1300989"/>
            <a:ext cx="567438" cy="46502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57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cxnSp>
        <p:nvCxnSpPr>
          <p:cNvPr id="16" name="Straight Connector 1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12709"/>
            <a:ext cx="12192000" cy="26452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82623DA6-DE5D-A777-5371-44B976BAF722}"/>
              </a:ext>
            </a:extLst>
          </p:cNvPr>
          <p:cNvSpPr>
            <a:spLocks noGrp="1"/>
          </p:cNvSpPr>
          <p:nvPr>
            <p:ph type="title"/>
          </p:nvPr>
        </p:nvSpPr>
        <p:spPr>
          <a:xfrm>
            <a:off x="633999" y="4550229"/>
            <a:ext cx="10909073" cy="1949417"/>
          </a:xfrm>
        </p:spPr>
        <p:txBody>
          <a:bodyPr vert="horz" lIns="91440" tIns="45720" rIns="91440" bIns="45720" rtlCol="0" anchor="b">
            <a:normAutofit fontScale="90000"/>
          </a:bodyPr>
          <a:lstStyle/>
          <a:p>
            <a:r>
              <a:rPr lang="en-US" sz="6000" dirty="0" err="1">
                <a:solidFill>
                  <a:schemeClr val="bg1"/>
                </a:solidFill>
              </a:rPr>
              <a:t>Юрій</a:t>
            </a:r>
            <a:r>
              <a:rPr lang="en-US" sz="6000" dirty="0">
                <a:solidFill>
                  <a:schemeClr val="bg1"/>
                </a:solidFill>
              </a:rPr>
              <a:t> </a:t>
            </a:r>
            <a:r>
              <a:rPr lang="en-US" sz="6000" dirty="0" err="1">
                <a:solidFill>
                  <a:schemeClr val="bg1"/>
                </a:solidFill>
              </a:rPr>
              <a:t>Винничук</a:t>
            </a:r>
            <a:br>
              <a:rPr lang="uk-UA" sz="6000" dirty="0">
                <a:solidFill>
                  <a:schemeClr val="bg1"/>
                </a:solidFill>
              </a:rPr>
            </a:br>
            <a:r>
              <a:rPr lang="uk-UA" sz="6000" dirty="0">
                <a:solidFill>
                  <a:schemeClr val="bg1"/>
                </a:solidFill>
              </a:rPr>
              <a:t>від автобіографічних мотивів до містифікацій</a:t>
            </a:r>
            <a:endParaRPr lang="en-US" sz="6000" dirty="0">
              <a:solidFill>
                <a:schemeClr val="bg1"/>
              </a:solidFill>
            </a:endParaRPr>
          </a:p>
        </p:txBody>
      </p:sp>
      <p:pic>
        <p:nvPicPr>
          <p:cNvPr id="5" name="Zástupný obsah 4" descr="Obsah obrázku text, Obal knihy, román, kniha&#10;&#10;Popis byl vytvořen automaticky">
            <a:extLst>
              <a:ext uri="{FF2B5EF4-FFF2-40B4-BE49-F238E27FC236}">
                <a16:creationId xmlns:a16="http://schemas.microsoft.com/office/drawing/2014/main" id="{411B9379-DF2B-BD47-1E63-EC315749A3B0}"/>
              </a:ext>
            </a:extLst>
          </p:cNvPr>
          <p:cNvPicPr>
            <a:picLocks noGrp="1" noChangeAspect="1"/>
          </p:cNvPicPr>
          <p:nvPr>
            <p:ph idx="1"/>
          </p:nvPr>
        </p:nvPicPr>
        <p:blipFill>
          <a:blip r:embed="rId2"/>
          <a:stretch>
            <a:fillRect/>
          </a:stretch>
        </p:blipFill>
        <p:spPr>
          <a:xfrm>
            <a:off x="872396" y="253152"/>
            <a:ext cx="2281630" cy="3650608"/>
          </a:xfrm>
          <a:prstGeom prst="rect">
            <a:avLst/>
          </a:prstGeom>
        </p:spPr>
      </p:pic>
      <p:cxnSp>
        <p:nvCxnSpPr>
          <p:cNvPr id="22" name="Straight Connector 21">
            <a:extLst>
              <a:ext uri="{FF2B5EF4-FFF2-40B4-BE49-F238E27FC236}">
                <a16:creationId xmlns:a16="http://schemas.microsoft.com/office/drawing/2014/main" id="{4FA8A11A-E0A0-4672-A17E-32CC5B422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0558" y="1477981"/>
            <a:ext cx="0" cy="13716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text, plakát, kreslené, fikce&#10;&#10;Popis byl vytvořen automaticky">
            <a:extLst>
              <a:ext uri="{FF2B5EF4-FFF2-40B4-BE49-F238E27FC236}">
                <a16:creationId xmlns:a16="http://schemas.microsoft.com/office/drawing/2014/main" id="{7D2A41C7-9832-E357-6559-63EC312511D1}"/>
              </a:ext>
            </a:extLst>
          </p:cNvPr>
          <p:cNvPicPr>
            <a:picLocks noChangeAspect="1"/>
          </p:cNvPicPr>
          <p:nvPr/>
        </p:nvPicPr>
        <p:blipFill>
          <a:blip r:embed="rId3"/>
          <a:stretch>
            <a:fillRect/>
          </a:stretch>
        </p:blipFill>
        <p:spPr>
          <a:xfrm>
            <a:off x="8318384" y="236558"/>
            <a:ext cx="2449167" cy="3667202"/>
          </a:xfrm>
          <a:prstGeom prst="rect">
            <a:avLst/>
          </a:prstGeom>
        </p:spPr>
      </p:pic>
      <p:cxnSp>
        <p:nvCxnSpPr>
          <p:cNvPr id="24" name="Straight Connector 23">
            <a:extLst>
              <a:ext uri="{FF2B5EF4-FFF2-40B4-BE49-F238E27FC236}">
                <a16:creationId xmlns:a16="http://schemas.microsoft.com/office/drawing/2014/main" id="{292D7FC5-B427-4FF7-8FC7-9DA3C276D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87975" y="1477981"/>
            <a:ext cx="0" cy="13716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text, plakát, umění, kniha&#10;&#10;Popis byl vytvořen automaticky">
            <a:extLst>
              <a:ext uri="{FF2B5EF4-FFF2-40B4-BE49-F238E27FC236}">
                <a16:creationId xmlns:a16="http://schemas.microsoft.com/office/drawing/2014/main" id="{7E9652B8-A4DC-AD93-2A5A-AD27891ACF6C}"/>
              </a:ext>
            </a:extLst>
          </p:cNvPr>
          <p:cNvPicPr>
            <a:picLocks noChangeAspect="1"/>
          </p:cNvPicPr>
          <p:nvPr/>
        </p:nvPicPr>
        <p:blipFill>
          <a:blip r:embed="rId4"/>
          <a:stretch>
            <a:fillRect/>
          </a:stretch>
        </p:blipFill>
        <p:spPr>
          <a:xfrm>
            <a:off x="4828334" y="211743"/>
            <a:ext cx="2453523" cy="3789223"/>
          </a:xfrm>
          <a:prstGeom prst="rect">
            <a:avLst/>
          </a:prstGeom>
        </p:spPr>
      </p:pic>
      <p:cxnSp>
        <p:nvCxnSpPr>
          <p:cNvPr id="26" name="Straight Connector 25">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22DE4C3-F301-467F-AA92-57A8FB152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649221364"/>
      </p:ext>
    </p:extLst>
  </p:cSld>
  <p:clrMapOvr>
    <a:masterClrMapping/>
  </p:clrMapOvr>
</p:sld>
</file>

<file path=ppt/theme/theme1.xml><?xml version="1.0" encoding="utf-8"?>
<a:theme xmlns:a="http://schemas.openxmlformats.org/drawingml/2006/main" name="RetrospectVTI">
  <a:themeElements>
    <a:clrScheme name="AnalogousFromLightSeedRightStep">
      <a:dk1>
        <a:srgbClr val="000000"/>
      </a:dk1>
      <a:lt1>
        <a:srgbClr val="FFFFFF"/>
      </a:lt1>
      <a:dk2>
        <a:srgbClr val="3E3423"/>
      </a:dk2>
      <a:lt2>
        <a:srgbClr val="E2E7E8"/>
      </a:lt2>
      <a:accent1>
        <a:srgbClr val="C49791"/>
      </a:accent1>
      <a:accent2>
        <a:srgbClr val="BA9E7F"/>
      </a:accent2>
      <a:accent3>
        <a:srgbClr val="A7A57F"/>
      </a:accent3>
      <a:accent4>
        <a:srgbClr val="97AB75"/>
      </a:accent4>
      <a:accent5>
        <a:srgbClr val="8CAD83"/>
      </a:accent5>
      <a:accent6>
        <a:srgbClr val="78AF82"/>
      </a:accent6>
      <a:hlink>
        <a:srgbClr val="598C92"/>
      </a:hlink>
      <a:folHlink>
        <a:srgbClr val="7F7F7F"/>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1961</TotalTime>
  <Words>6359</Words>
  <Application>Microsoft Macintosh PowerPoint</Application>
  <PresentationFormat>Širokoúhlá obrazovka</PresentationFormat>
  <Paragraphs>290</Paragraphs>
  <Slides>51</Slides>
  <Notes>1</Notes>
  <HiddenSlides>0</HiddenSlides>
  <MMClips>1</MMClips>
  <ScaleCrop>false</ScaleCrop>
  <HeadingPairs>
    <vt:vector size="6" baseType="variant">
      <vt:variant>
        <vt:lpstr>Použitá písma</vt:lpstr>
      </vt:variant>
      <vt:variant>
        <vt:i4>12</vt:i4>
      </vt:variant>
      <vt:variant>
        <vt:lpstr>Motiv</vt:lpstr>
      </vt:variant>
      <vt:variant>
        <vt:i4>1</vt:i4>
      </vt:variant>
      <vt:variant>
        <vt:lpstr>Nadpisy snímků</vt:lpstr>
      </vt:variant>
      <vt:variant>
        <vt:i4>51</vt:i4>
      </vt:variant>
    </vt:vector>
  </HeadingPairs>
  <TitlesOfParts>
    <vt:vector size="64" baseType="lpstr">
      <vt:lpstr>Aptos</vt:lpstr>
      <vt:lpstr>Arial</vt:lpstr>
      <vt:lpstr>Bookman Old Style</vt:lpstr>
      <vt:lpstr>Calibri</vt:lpstr>
      <vt:lpstr>Franklin Gothic Book</vt:lpstr>
      <vt:lpstr>Georgia</vt:lpstr>
      <vt:lpstr>Helmet</vt:lpstr>
      <vt:lpstr>Lato</vt:lpstr>
      <vt:lpstr>NewBaskervilleITC</vt:lpstr>
      <vt:lpstr>Open Sans</vt:lpstr>
      <vt:lpstr>Symbol</vt:lpstr>
      <vt:lpstr>Times New Roman</vt:lpstr>
      <vt:lpstr>RetrospectVTI</vt:lpstr>
      <vt:lpstr>Ukrajinská literatura po roce 2000</vt:lpstr>
      <vt:lpstr>Na začátku 21. století je ukrajinský spisovatel jako dřevorubec v poušti</vt:lpstr>
      <vt:lpstr>Předpoklady pro umělecký život v novém století</vt:lpstr>
      <vt:lpstr>Український постмодернізм мав декілька відгалужень:</vt:lpstr>
      <vt:lpstr>В Україні, в літературному процесі, і справді співіснувало безліч творчих практик із різними світоглядними установками</vt:lpstr>
      <vt:lpstr>Poezie po roce 2000</vt:lpstr>
      <vt:lpstr>Жанрово-тематичні різновиди укр. поезії</vt:lpstr>
      <vt:lpstr>Prezentace aplikace PowerPoint</vt:lpstr>
      <vt:lpstr>Юрій Винничук від автобіографічних мотивів до містифікацій</vt:lpstr>
      <vt:lpstr>Юрій Винничук  історичні містифікації</vt:lpstr>
      <vt:lpstr>Олесь Ульяненко «Сталінка»</vt:lpstr>
      <vt:lpstr>Олесь Ульяненко                                                     «Дофін Сатани»</vt:lpstr>
      <vt:lpstr> Tvorba Jana Blabána a Olesja Uljanenka</vt:lpstr>
      <vt:lpstr>Psaní je duchovní věc</vt:lpstr>
      <vt:lpstr>Samota</vt:lpstr>
      <vt:lpstr>Bůh</vt:lpstr>
      <vt:lpstr>Сергій Жадан            Ярослав Рудіш Депеш Мод           Небо під Берліном</vt:lpstr>
      <vt:lpstr>Марія Матіос  мала проза</vt:lpstr>
      <vt:lpstr>Марія Матіос  велика проза</vt:lpstr>
      <vt:lpstr>Галина Пагутяк </vt:lpstr>
      <vt:lpstr>Євгенія  Коненко  </vt:lpstr>
      <vt:lpstr>Ірен Роздобудько</vt:lpstr>
      <vt:lpstr>Ukrajinská próza posledních let.  Hledání identity. </vt:lpstr>
      <vt:lpstr>1. hledání své identity ve složitém období války  Сергій Жадан   «Інтернат»  2017</vt:lpstr>
      <vt:lpstr>2. návrat k minulosti pro přehodnocení současnosti </vt:lpstr>
      <vt:lpstr>3. próza míst a měst</vt:lpstr>
      <vt:lpstr>3. próza míst a měst</vt:lpstr>
      <vt:lpstr>Найновіші романи про життя в Радянському Союзі на межі ХХ та ХХІ століть </vt:lpstr>
      <vt:lpstr>Viktoria Amelina  Dům pro Doma (2017) </vt:lpstr>
      <vt:lpstr>„Мой адрес не дом и не улица.  Мой адрес – Советский Союз“ </vt:lpstr>
      <vt:lpstr>Dům pro Doma (2017)</vt:lpstr>
      <vt:lpstr>otázka národní identity</vt:lpstr>
      <vt:lpstr>otázka národní identity</vt:lpstr>
      <vt:lpstr>otázka národní identity</vt:lpstr>
      <vt:lpstr>město</vt:lpstr>
      <vt:lpstr>Prezentace aplikace PowerPoint</vt:lpstr>
      <vt:lpstr>Jvan Kozlenko Tanger (2017)</vt:lpstr>
      <vt:lpstr>nejistota</vt:lpstr>
      <vt:lpstr>závěrem</vt:lpstr>
      <vt:lpstr>Prezentace aplikace PowerPoint</vt:lpstr>
      <vt:lpstr>Černovice / Чернівці</vt:lpstr>
      <vt:lpstr>   Černovice / Чернівці „Знаходжу вільну галявину з виглядом на Чернівці й спостерігаю, як зупиняється час, як завмирає в долині місто, і тільки нестримні птахи нагадують, що це завмирання не повне, не остаточне, що насправді, хоч цього й не видно звисока, в його артеріях не зупиняється потік людей та машин. Коли цецинські пси перестають валувати, то чутно, як місто говорить. Усі його звуки зливаються у спільному звучанні, наче хтось натиснув на клавішу фортепіано й утримує педаль. Схоже на те, що Чернівці гудуть нотою «ре». Середньо.“   Našel jsem volný palouk s výhledem na Černovice a sleduju, jak se čas zastavuje, jak v údolí ustrne město, a jenom nepokojní ptáci mi připomínají, že toto ustrnutí není plné ani konečné, že ve skutečnosti, i když není toto vidět z výšky, v jeho tepnách se nezastavuje proud lidí a automobilů. Když psi na hoře Tsetsyno přestanou štěkat, tak je slyšet, jak město mluví. Všechny jeho zvuky se spojily do společného znění, jako kdyby někdo stiskl klávesu klavíru a držel pedál. Vypadá to tak, že Černovice zní jako nota D. Středně.“ </vt:lpstr>
      <vt:lpstr>Prezentace aplikace PowerPoint</vt:lpstr>
      <vt:lpstr>Mírné soužití se projevovalo nejenom v jazyce:  „В тогочасних Чернівцях слова переходили з мови в мову, з діалекту в діалект дуже легко.“ // „Toho času se v Černovicích slova přenášela z jednoho jazyka do druhého, z jednoho dialektu do druhého velmi snadno.“   ale také v tradičních zvycích „… пахло мацою, мамалигою, червоним борщем, біґосом та баварськими сосисками. Й здавалось в ту мить, що так буде завжди, що ніщо не здатне порушити гармонію цього міста, що час розтопиться на бурій блясі чернівецьких дахів і всі ми назавжди зостанемось у цьому дні, в цій годині, в цій секунді…“, „… він просто пам’ятав те місто, де кінотеатр «Жовтень» був синагогою, де румунські няньки співали німецьким дітям українських колискових...“.   „… vonělo macesem, mamalyhou, červeným borščem, bigosem a bavorskými klobásami. V tom okamžiku se zdálo, že takto to bude vždycky, že nic neporuší harmonii tohoto města, že se ten čas roztaví na hnědých pleších černovických střech, a my všichni navždy zůstaneme v tomto dni, v této hodině, v této vteřině...“, „… prostě si pamatoval to město, kde kino ‘Žovteň’ bylo synagogou, kde rumunské chůvy zpívali ukrajinským dětem ukrajinské ukolébavky…“ </vt:lpstr>
      <vt:lpstr>Prezentace aplikace PowerPoint</vt:lpstr>
      <vt:lpstr>«Інтернат» - Сергій Жадан</vt:lpstr>
      <vt:lpstr>«Інтернат» - Сергій Жадан</vt:lpstr>
      <vt:lpstr>“Хто ти такий?“ – Артем Чех ТРАВМА</vt:lpstr>
      <vt:lpstr>“Хто ти такий?“ – Артем Чех СІМʼЯ</vt:lpstr>
      <vt:lpstr>“Хто ти такий?“ – Артем Чех НОВЕ ПОКОЛІННЯ</vt:lpstr>
      <vt:lpstr>“Ключові клапани“ Павло Коробчук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Ukrajinská literatura po roce 2000</dc:title>
  <dc:creator>Krystyna Kuznietsova</dc:creator>
  <cp:lastModifiedBy>Krystyna Kuznietsova</cp:lastModifiedBy>
  <cp:revision>24</cp:revision>
  <dcterms:created xsi:type="dcterms:W3CDTF">2024-02-23T18:27:20Z</dcterms:created>
  <dcterms:modified xsi:type="dcterms:W3CDTF">2024-05-09T11:36:07Z</dcterms:modified>
</cp:coreProperties>
</file>