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3" r:id="rId5"/>
    <p:sldId id="259" r:id="rId6"/>
    <p:sldId id="260" r:id="rId7"/>
    <p:sldId id="278" r:id="rId8"/>
    <p:sldId id="261" r:id="rId9"/>
    <p:sldId id="268" r:id="rId10"/>
    <p:sldId id="272" r:id="rId11"/>
    <p:sldId id="273" r:id="rId12"/>
    <p:sldId id="285" r:id="rId13"/>
    <p:sldId id="292" r:id="rId14"/>
    <p:sldId id="290" r:id="rId15"/>
    <p:sldId id="291" r:id="rId16"/>
    <p:sldId id="289" r:id="rId17"/>
    <p:sldId id="288" r:id="rId18"/>
    <p:sldId id="293" r:id="rId19"/>
    <p:sldId id="294" r:id="rId20"/>
    <p:sldId id="267" r:id="rId21"/>
    <p:sldId id="269" r:id="rId22"/>
    <p:sldId id="279" r:id="rId23"/>
    <p:sldId id="295" r:id="rId24"/>
    <p:sldId id="296" r:id="rId25"/>
    <p:sldId id="298" r:id="rId26"/>
    <p:sldId id="271" r:id="rId27"/>
    <p:sldId id="280" r:id="rId28"/>
    <p:sldId id="297" r:id="rId29"/>
    <p:sldId id="281" r:id="rId30"/>
    <p:sldId id="282" r:id="rId31"/>
    <p:sldId id="27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270" autoAdjust="0"/>
  </p:normalViewPr>
  <p:slideViewPr>
    <p:cSldViewPr snapToGrid="0">
      <p:cViewPr varScale="1">
        <p:scale>
          <a:sx n="82" d="100"/>
          <a:sy n="82" d="100"/>
        </p:scale>
        <p:origin x="164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3BA1CCE5-C976-ED49-AB65-B1EF52BD4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F90AF7D-D8BD-7340-A23A-D98689801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91CC4CB-501B-2D4F-BC7B-F565B196E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5547E0C-FA4E-F04E-A465-B8D4B86C3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75AA29B-958D-C041-B808-388CF1FC3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A73E9BB-013B-7E4B-B6D9-F6A92A0E3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8D8B58FE-75DC-DB4C-99A2-18CC90C26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9722CEBB-7EF2-B14A-93B5-140CE2393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7747F1E9-5F74-5145-AE58-18E274DA4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36913CA8-5CD8-6741-B965-EC6895A5F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26B9AA47-7FFC-EB4E-A6D6-EA831EE1D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5FD218E0-E4FE-5D47-AC09-5642B896B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58AA9A73-AD41-C549-91E5-3F9C2054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09B7F0CB-536A-E647-9DC8-6F86E6B93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maps/YzTpRayrk7LpocAY6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stro.kasi.re.kr/life/post/calendarData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VKor4: Úvod do </a:t>
            </a:r>
            <a:r>
              <a:rPr lang="cs-CZ" dirty="0" err="1"/>
              <a:t>koreanistiky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Korejci jako etnikum, korejská diaspora, struktura společnosti, kalendář a svátky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F50D12-B211-4CDB-82DD-0D247BC15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921011-3EE4-475C-BC01-8B37D9A1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Nejrozšířenější příjmení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EBC8FC-72D1-491B-B9A3-9486AA37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Korejských příjmení je celkem 286, ale 50 % korejské populace má jedno z pěti nejčastějších příjmení:</a:t>
            </a:r>
          </a:p>
          <a:p>
            <a:r>
              <a:rPr lang="cs-CZ" b="1" dirty="0"/>
              <a:t>Kim</a:t>
            </a:r>
            <a:r>
              <a:rPr lang="cs-CZ" dirty="0"/>
              <a:t> (</a:t>
            </a:r>
            <a:r>
              <a:rPr lang="ko-KR" altLang="it-IT" dirty="0"/>
              <a:t>김</a:t>
            </a:r>
            <a:r>
              <a:rPr lang="cs-CZ" altLang="ko-KR" dirty="0"/>
              <a:t>/</a:t>
            </a:r>
            <a:r>
              <a:rPr lang="ko-KR" altLang="it-IT" dirty="0"/>
              <a:t>金</a:t>
            </a:r>
            <a:r>
              <a:rPr lang="cs-CZ" altLang="ko-KR" dirty="0"/>
              <a:t>) – 21,5 % </a:t>
            </a:r>
            <a:r>
              <a:rPr lang="cs-CZ" altLang="ko-KR" dirty="0" err="1"/>
              <a:t>jk</a:t>
            </a:r>
            <a:r>
              <a:rPr lang="cs-CZ" altLang="ko-KR" dirty="0"/>
              <a:t>. populace v r. 2015</a:t>
            </a:r>
          </a:p>
          <a:p>
            <a:pPr lvl="1"/>
            <a:r>
              <a:rPr lang="cs-CZ" dirty="0"/>
              <a:t>Znak znamená „zlato“; pokud je užit jinak než jako příjmení, čte se </a:t>
            </a:r>
            <a:r>
              <a:rPr lang="ko-KR" altLang="it-IT" dirty="0"/>
              <a:t>금</a:t>
            </a:r>
            <a:r>
              <a:rPr lang="cs-CZ" altLang="ko-KR" dirty="0"/>
              <a:t> (</a:t>
            </a:r>
            <a:r>
              <a:rPr lang="cs-CZ" altLang="ko-KR" dirty="0" err="1"/>
              <a:t>kŭm</a:t>
            </a:r>
            <a:r>
              <a:rPr lang="cs-CZ" altLang="ko-KR" dirty="0"/>
              <a:t>).</a:t>
            </a:r>
          </a:p>
          <a:p>
            <a:pPr lvl="1"/>
            <a:r>
              <a:rPr lang="ko-KR" altLang="it-IT" dirty="0"/>
              <a:t>서울 가서 김 서방 찾는다</a:t>
            </a:r>
            <a:r>
              <a:rPr lang="cs-CZ" altLang="ko-KR" dirty="0"/>
              <a:t> </a:t>
            </a:r>
            <a:r>
              <a:rPr lang="cs-CZ" altLang="ko-KR" i="1" dirty="0"/>
              <a:t>S</a:t>
            </a:r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ŏ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ul kas</a:t>
            </a:r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ŏ </a:t>
            </a:r>
            <a:r>
              <a:rPr lang="cs-CZ" i="1" dirty="0">
                <a:solidFill>
                  <a:srgbClr val="000000"/>
                </a:solidFill>
                <a:latin typeface="Tahoma" panose="020B0604030504040204" pitchFamily="34" charset="0"/>
              </a:rPr>
              <a:t>Kim s</a:t>
            </a:r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ŏ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bang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čchannŭnda</a:t>
            </a:r>
            <a:r>
              <a:rPr lang="cs-CZ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„jít do Soulu hledat nějakého Kima“, ekvivalent českého „hledat jehlu v kupce sena“</a:t>
            </a:r>
            <a:endParaRPr lang="cs-CZ" altLang="ko-KR" dirty="0"/>
          </a:p>
          <a:p>
            <a:r>
              <a:rPr lang="cs-CZ" b="1" dirty="0"/>
              <a:t>I </a:t>
            </a:r>
            <a:r>
              <a:rPr lang="cs-CZ" dirty="0"/>
              <a:t>(</a:t>
            </a:r>
            <a:r>
              <a:rPr lang="ko-KR" altLang="it-IT" dirty="0"/>
              <a:t>이</a:t>
            </a:r>
            <a:r>
              <a:rPr lang="cs-CZ" altLang="ko-KR" dirty="0"/>
              <a:t>/</a:t>
            </a:r>
            <a:r>
              <a:rPr lang="ko-KR" altLang="it-IT" dirty="0"/>
              <a:t> 李</a:t>
            </a:r>
            <a:r>
              <a:rPr lang="cs-CZ" dirty="0"/>
              <a:t>) (v KLDR dle severní výslovnosti </a:t>
            </a:r>
            <a:r>
              <a:rPr lang="cs-CZ" dirty="0" err="1"/>
              <a:t>Ri</a:t>
            </a:r>
            <a:r>
              <a:rPr lang="cs-CZ" dirty="0"/>
              <a:t> </a:t>
            </a:r>
            <a:r>
              <a:rPr lang="ko-KR" altLang="it-IT" dirty="0"/>
              <a:t>리</a:t>
            </a:r>
            <a:r>
              <a:rPr lang="cs-CZ" dirty="0"/>
              <a:t>) – 14,7 % </a:t>
            </a:r>
            <a:r>
              <a:rPr lang="cs-CZ" dirty="0" err="1"/>
              <a:t>jk</a:t>
            </a:r>
            <a:r>
              <a:rPr lang="cs-CZ" dirty="0"/>
              <a:t>. populace</a:t>
            </a:r>
          </a:p>
          <a:p>
            <a:pPr lvl="1"/>
            <a:r>
              <a:rPr lang="cs-CZ" dirty="0"/>
              <a:t>Znak znamená „švestka“; původně příjmení filosofa </a:t>
            </a:r>
            <a:r>
              <a:rPr lang="cs-CZ" dirty="0" err="1"/>
              <a:t>Lao</a:t>
            </a:r>
            <a:r>
              <a:rPr lang="cs-CZ" dirty="0"/>
              <a:t>-c‘. </a:t>
            </a:r>
          </a:p>
          <a:p>
            <a:pPr lvl="1"/>
            <a:r>
              <a:rPr lang="cs-CZ" dirty="0"/>
              <a:t>Do angličtiny obvykle nesystematicky přepisováno </a:t>
            </a:r>
            <a:r>
              <a:rPr lang="cs-CZ" b="1" dirty="0"/>
              <a:t>Lee</a:t>
            </a:r>
            <a:r>
              <a:rPr lang="cs-CZ" dirty="0"/>
              <a:t>; první jihokorejský prezident I </a:t>
            </a:r>
            <a:r>
              <a:rPr lang="cs-CZ" dirty="0" err="1"/>
              <a:t>Sŭng</a:t>
            </a:r>
            <a:r>
              <a:rPr lang="cs-CZ" dirty="0"/>
              <a:t>-man užíval přepis </a:t>
            </a:r>
            <a:r>
              <a:rPr lang="cs-CZ" dirty="0" err="1"/>
              <a:t>Syngman</a:t>
            </a:r>
            <a:r>
              <a:rPr lang="cs-CZ" dirty="0"/>
              <a:t> </a:t>
            </a:r>
            <a:r>
              <a:rPr lang="cs-CZ" dirty="0" err="1"/>
              <a:t>Rhee</a:t>
            </a:r>
            <a:r>
              <a:rPr lang="cs-CZ" dirty="0"/>
              <a:t>. </a:t>
            </a:r>
          </a:p>
          <a:p>
            <a:r>
              <a:rPr lang="cs-CZ" b="1" dirty="0"/>
              <a:t>Pak</a:t>
            </a:r>
            <a:r>
              <a:rPr lang="cs-CZ" dirty="0"/>
              <a:t> (</a:t>
            </a:r>
            <a:r>
              <a:rPr lang="ko-KR" altLang="it-IT" dirty="0"/>
              <a:t>박</a:t>
            </a:r>
            <a:r>
              <a:rPr lang="it-IT" altLang="ko-KR" dirty="0"/>
              <a:t>/</a:t>
            </a:r>
            <a:r>
              <a:rPr lang="ko-KR" altLang="it-IT" dirty="0"/>
              <a:t>朴</a:t>
            </a:r>
            <a:r>
              <a:rPr lang="cs-CZ" altLang="ko-KR" dirty="0"/>
              <a:t>) – 8,4 % </a:t>
            </a:r>
            <a:r>
              <a:rPr lang="cs-CZ" altLang="ko-KR" dirty="0" err="1"/>
              <a:t>jk</a:t>
            </a:r>
            <a:r>
              <a:rPr lang="cs-CZ" altLang="ko-KR" dirty="0"/>
              <a:t>. populace</a:t>
            </a:r>
            <a:endParaRPr lang="cs-CZ" dirty="0"/>
          </a:p>
          <a:p>
            <a:pPr lvl="1"/>
            <a:r>
              <a:rPr lang="cs-CZ" dirty="0"/>
              <a:t>Do angličtiny obvykle přepisováno </a:t>
            </a:r>
            <a:r>
              <a:rPr lang="cs-CZ" b="1" dirty="0"/>
              <a:t>Park</a:t>
            </a:r>
            <a:r>
              <a:rPr lang="cs-CZ" dirty="0"/>
              <a:t>.</a:t>
            </a:r>
          </a:p>
          <a:p>
            <a:r>
              <a:rPr lang="cs-CZ" b="1" dirty="0" err="1"/>
              <a:t>Čŏng</a:t>
            </a:r>
            <a:r>
              <a:rPr lang="cs-CZ" dirty="0"/>
              <a:t> (</a:t>
            </a:r>
            <a:r>
              <a:rPr lang="ko-KR" altLang="it-IT" dirty="0"/>
              <a:t>정</a:t>
            </a:r>
            <a:r>
              <a:rPr lang="it-IT" altLang="ko-KR" dirty="0"/>
              <a:t>)</a:t>
            </a:r>
            <a:r>
              <a:rPr lang="cs-CZ" altLang="ko-KR" dirty="0"/>
              <a:t> – 4,8 % populace</a:t>
            </a:r>
          </a:p>
          <a:p>
            <a:r>
              <a:rPr lang="cs-CZ" b="1" dirty="0" err="1"/>
              <a:t>Čchö</a:t>
            </a:r>
            <a:r>
              <a:rPr lang="cs-CZ" dirty="0"/>
              <a:t> (</a:t>
            </a:r>
            <a:r>
              <a:rPr lang="ko-KR" altLang="it-IT" dirty="0"/>
              <a:t>최</a:t>
            </a:r>
            <a:r>
              <a:rPr lang="cs-CZ" altLang="ko-KR" dirty="0"/>
              <a:t>) – 4,7 %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24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F74331-CA37-48AA-B674-2BD66ECFE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8332A6-F36F-497A-823C-0B3A47BE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Přepis příjmení do češtiny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2A1156-FE0A-47EB-8C9F-3631A6F1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 </a:t>
            </a:r>
            <a:r>
              <a:rPr lang="it-IT" dirty="0" err="1"/>
              <a:t>českém</a:t>
            </a:r>
            <a:r>
              <a:rPr lang="it-IT" dirty="0"/>
              <a:t> </a:t>
            </a:r>
            <a:r>
              <a:rPr lang="it-IT" dirty="0" err="1"/>
              <a:t>přepise</a:t>
            </a:r>
            <a:r>
              <a:rPr lang="it-IT" dirty="0"/>
              <a:t> se </a:t>
            </a:r>
            <a:r>
              <a:rPr lang="it-IT" dirty="0" err="1"/>
              <a:t>příjmení</a:t>
            </a:r>
            <a:r>
              <a:rPr lang="it-IT" dirty="0"/>
              <a:t> a </a:t>
            </a:r>
            <a:r>
              <a:rPr lang="it-IT" dirty="0" err="1"/>
              <a:t>první</a:t>
            </a:r>
            <a:r>
              <a:rPr lang="it-IT" dirty="0"/>
              <a:t> </a:t>
            </a:r>
            <a:r>
              <a:rPr lang="it-IT" dirty="0" err="1"/>
              <a:t>slabika</a:t>
            </a:r>
            <a:r>
              <a:rPr lang="it-IT" dirty="0"/>
              <a:t> </a:t>
            </a:r>
            <a:r>
              <a:rPr lang="cs-CZ" dirty="0"/>
              <a:t>osobního</a:t>
            </a:r>
            <a:r>
              <a:rPr lang="it-IT" dirty="0"/>
              <a:t> </a:t>
            </a:r>
            <a:r>
              <a:rPr lang="it-IT" dirty="0" err="1"/>
              <a:t>jména</a:t>
            </a:r>
            <a:r>
              <a:rPr lang="it-IT" dirty="0"/>
              <a:t> </a:t>
            </a:r>
            <a:r>
              <a:rPr lang="it-IT" dirty="0" err="1"/>
              <a:t>píše</a:t>
            </a:r>
            <a:r>
              <a:rPr lang="it-IT" dirty="0"/>
              <a:t> s </a:t>
            </a:r>
            <a:r>
              <a:rPr lang="it-IT" dirty="0" err="1"/>
              <a:t>velkým</a:t>
            </a:r>
            <a:r>
              <a:rPr lang="it-IT" dirty="0"/>
              <a:t> </a:t>
            </a:r>
            <a:r>
              <a:rPr lang="it-IT" dirty="0" err="1"/>
              <a:t>písmenem</a:t>
            </a:r>
            <a:endParaRPr lang="cs-CZ" dirty="0"/>
          </a:p>
          <a:p>
            <a:r>
              <a:rPr lang="cs-CZ" dirty="0"/>
              <a:t>J</a:t>
            </a:r>
            <a:r>
              <a:rPr lang="it-IT" dirty="0" err="1"/>
              <a:t>ednotlivé</a:t>
            </a:r>
            <a:r>
              <a:rPr lang="it-IT" dirty="0"/>
              <a:t> </a:t>
            </a:r>
            <a:r>
              <a:rPr lang="it-IT" dirty="0" err="1"/>
              <a:t>slabiky</a:t>
            </a:r>
            <a:r>
              <a:rPr lang="it-IT" dirty="0"/>
              <a:t> </a:t>
            </a:r>
            <a:r>
              <a:rPr lang="it-IT" dirty="0" err="1"/>
              <a:t>rodného</a:t>
            </a:r>
            <a:r>
              <a:rPr lang="it-IT" dirty="0"/>
              <a:t> </a:t>
            </a:r>
            <a:r>
              <a:rPr lang="it-IT" dirty="0" err="1"/>
              <a:t>jména</a:t>
            </a:r>
            <a:r>
              <a:rPr lang="it-IT" dirty="0"/>
              <a:t> </a:t>
            </a:r>
            <a:r>
              <a:rPr lang="cs-CZ" dirty="0"/>
              <a:t>mohou být v transkripci</a:t>
            </a:r>
            <a:r>
              <a:rPr lang="cs-CZ" b="1" dirty="0"/>
              <a:t> </a:t>
            </a:r>
            <a:r>
              <a:rPr lang="cs-CZ" dirty="0"/>
              <a:t>odděleny </a:t>
            </a:r>
            <a:r>
              <a:rPr lang="it-IT" dirty="0" err="1"/>
              <a:t>spojovníke</a:t>
            </a:r>
            <a:r>
              <a:rPr lang="cs-CZ" dirty="0"/>
              <a:t>m, což ale není zcela striktně dodržováno.</a:t>
            </a:r>
          </a:p>
          <a:p>
            <a:r>
              <a:rPr lang="cs-CZ" dirty="0"/>
              <a:t>Iniciální souhláska</a:t>
            </a:r>
            <a:r>
              <a:rPr lang="it-IT" dirty="0"/>
              <a:t> </a:t>
            </a:r>
            <a:r>
              <a:rPr lang="cs-CZ" dirty="0"/>
              <a:t>rodného jména</a:t>
            </a:r>
            <a:r>
              <a:rPr lang="it-IT" dirty="0"/>
              <a:t> se </a:t>
            </a:r>
            <a:r>
              <a:rPr lang="it-IT" dirty="0" err="1"/>
              <a:t>přepisuje</a:t>
            </a:r>
            <a:r>
              <a:rPr lang="it-IT" dirty="0"/>
              <a:t> </a:t>
            </a:r>
            <a:r>
              <a:rPr lang="it-IT" b="1" dirty="0" err="1"/>
              <a:t>vždy</a:t>
            </a:r>
            <a:r>
              <a:rPr lang="it-IT" b="1" dirty="0"/>
              <a:t> </a:t>
            </a:r>
            <a:r>
              <a:rPr lang="it-IT" b="1" dirty="0" err="1"/>
              <a:t>nezněle</a:t>
            </a:r>
            <a:r>
              <a:rPr lang="cs-CZ" dirty="0"/>
              <a:t>, byť se vyslovuje zněle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fakticky</a:t>
            </a:r>
            <a:r>
              <a:rPr lang="it-IT" dirty="0"/>
              <a:t> je </a:t>
            </a:r>
            <a:r>
              <a:rPr lang="it-IT" dirty="0" err="1"/>
              <a:t>výslovnost</a:t>
            </a:r>
            <a:r>
              <a:rPr lang="it-IT" dirty="0"/>
              <a:t> [</a:t>
            </a:r>
            <a:r>
              <a:rPr lang="it-IT" dirty="0" err="1"/>
              <a:t>kimɡidʌk</a:t>
            </a:r>
            <a:r>
              <a:rPr lang="it-IT" dirty="0"/>
              <a:t>]</a:t>
            </a:r>
            <a:r>
              <a:rPr lang="cs-CZ" dirty="0"/>
              <a:t>).</a:t>
            </a:r>
          </a:p>
          <a:p>
            <a:r>
              <a:rPr lang="cs-CZ" dirty="0"/>
              <a:t>Korejci často užívají </a:t>
            </a:r>
            <a:r>
              <a:rPr lang="cs-CZ" b="1" dirty="0"/>
              <a:t>nepravidelný</a:t>
            </a:r>
            <a:r>
              <a:rPr lang="cs-CZ" dirty="0"/>
              <a:t> přepis svých jmen do angličtiny: nositelé příjmení </a:t>
            </a:r>
            <a:r>
              <a:rPr lang="ko-KR" altLang="it-IT" dirty="0"/>
              <a:t>문</a:t>
            </a:r>
            <a:r>
              <a:rPr lang="cs-CZ" altLang="ko-KR" dirty="0"/>
              <a:t> </a:t>
            </a:r>
            <a:r>
              <a:rPr lang="cs-CZ" altLang="ko-KR" i="1" dirty="0"/>
              <a:t>Mun </a:t>
            </a:r>
            <a:r>
              <a:rPr lang="cs-CZ" altLang="ko-KR" dirty="0"/>
              <a:t>je rádi přepisují jako </a:t>
            </a:r>
            <a:r>
              <a:rPr lang="cs-CZ" altLang="ko-KR" i="1" dirty="0" err="1"/>
              <a:t>Moon</a:t>
            </a:r>
            <a:r>
              <a:rPr lang="cs-CZ" altLang="ko-KR" dirty="0"/>
              <a:t>, </a:t>
            </a:r>
            <a:r>
              <a:rPr lang="ko-KR" altLang="it-IT" dirty="0"/>
              <a:t>영</a:t>
            </a:r>
            <a:r>
              <a:rPr lang="cs-CZ" altLang="ko-KR" i="1" dirty="0" err="1"/>
              <a:t>Jŏng</a:t>
            </a:r>
            <a:r>
              <a:rPr lang="cs-CZ" altLang="ko-KR" i="1" dirty="0"/>
              <a:t> </a:t>
            </a:r>
            <a:r>
              <a:rPr lang="cs-CZ" altLang="ko-KR" dirty="0"/>
              <a:t>jako </a:t>
            </a:r>
            <a:r>
              <a:rPr lang="cs-CZ" altLang="ko-KR" dirty="0" err="1"/>
              <a:t>Young</a:t>
            </a:r>
            <a:r>
              <a:rPr lang="cs-CZ" altLang="ko-KR" dirty="0"/>
              <a:t>. Kim </a:t>
            </a:r>
            <a:r>
              <a:rPr lang="cs-CZ" altLang="ko-KR" dirty="0" err="1"/>
              <a:t>Ki-dŏk</a:t>
            </a:r>
            <a:r>
              <a:rPr lang="cs-CZ" altLang="ko-KR" dirty="0"/>
              <a:t> sám užíval formu „Kim </a:t>
            </a:r>
            <a:r>
              <a:rPr lang="cs-CZ" altLang="ko-KR" dirty="0" err="1"/>
              <a:t>Kiduk</a:t>
            </a:r>
            <a:r>
              <a:rPr lang="cs-CZ" altLang="ko-KR" dirty="0"/>
              <a:t>“.</a:t>
            </a:r>
            <a:br>
              <a:rPr lang="cs-CZ" altLang="ko-KR" dirty="0"/>
            </a:br>
            <a:r>
              <a:rPr lang="cs-CZ" altLang="ko-KR" b="1" dirty="0"/>
              <a:t>V české </a:t>
            </a:r>
            <a:r>
              <a:rPr lang="cs-CZ" altLang="ko-KR" b="1" dirty="0" err="1"/>
              <a:t>koreanistice</a:t>
            </a:r>
            <a:r>
              <a:rPr lang="cs-CZ" altLang="ko-KR" b="1" dirty="0"/>
              <a:t> se jména uvádějí v pravidelném přepisu, který musí vždy vycházet z korejského originálu.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546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F470-35F6-4F5E-BC54-90C3F33A2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C4347-CCA0-4FBE-962C-D211D23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00DC"/>
                </a:solidFill>
              </a:rPr>
              <a:t>Zdvořilostní jméno </a:t>
            </a:r>
            <a:r>
              <a:rPr lang="cs-CZ" sz="3200" dirty="0">
                <a:solidFill>
                  <a:srgbClr val="0000DC"/>
                </a:solidFill>
              </a:rPr>
              <a:t>(</a:t>
            </a:r>
            <a:r>
              <a:rPr lang="cs-CZ" sz="3200" i="1" dirty="0" err="1">
                <a:solidFill>
                  <a:srgbClr val="0000DC"/>
                </a:solidFill>
                <a:latin typeface="Arial" panose="020B0604020202020204" pitchFamily="34" charset="0"/>
              </a:rPr>
              <a:t>ča</a:t>
            </a:r>
            <a:r>
              <a:rPr lang="cs-CZ" sz="3200" dirty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rgbClr val="0000DC"/>
                </a:solidFill>
                <a:latin typeface="Arial" panose="020B0604020202020204" pitchFamily="34" charset="0"/>
              </a:rPr>
              <a:t>자</a:t>
            </a:r>
            <a:r>
              <a:rPr lang="cs-CZ" altLang="ko-KR" sz="3200" dirty="0">
                <a:solidFill>
                  <a:srgbClr val="0000DC"/>
                </a:solidFill>
                <a:latin typeface="Arial" panose="020B0604020202020204" pitchFamily="34" charset="0"/>
              </a:rPr>
              <a:t>, z čínského </a:t>
            </a:r>
            <a:r>
              <a:rPr lang="ja-JP" altLang="en-US" sz="3200" dirty="0">
                <a:solidFill>
                  <a:srgbClr val="0000DC"/>
                </a:solidFill>
                <a:latin typeface="Arial" panose="020B0604020202020204" pitchFamily="34" charset="0"/>
              </a:rPr>
              <a:t>字</a:t>
            </a:r>
            <a:r>
              <a:rPr lang="cs-CZ" altLang="ja-JP" sz="3200" dirty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cs-CZ" altLang="ja-JP" sz="3200" i="1" dirty="0">
                <a:solidFill>
                  <a:srgbClr val="0000DC"/>
                </a:solidFill>
                <a:latin typeface="Arial" panose="020B0604020202020204" pitchFamily="34" charset="0"/>
              </a:rPr>
              <a:t>z</a:t>
            </a:r>
            <a:r>
              <a:rPr lang="it-IT" altLang="ja-JP" sz="3200" i="1" dirty="0">
                <a:solidFill>
                  <a:srgbClr val="0000DC"/>
                </a:solidFill>
                <a:latin typeface="Arial" panose="020B0604020202020204" pitchFamily="34" charset="0"/>
              </a:rPr>
              <a:t>ì</a:t>
            </a:r>
            <a:r>
              <a:rPr lang="cs-CZ" altLang="ja-JP" sz="3200" b="0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>
              <a:solidFill>
                <a:srgbClr val="0000D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9DBB5-82D6-40C0-AECC-FD30A996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8962"/>
            <a:ext cx="4032000" cy="4443038"/>
          </a:xfrm>
        </p:spPr>
        <p:txBody>
          <a:bodyPr/>
          <a:lstStyle/>
          <a:p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Tradičně se udělovalo mužům při obřadu </a:t>
            </a:r>
            <a:r>
              <a:rPr lang="cs-CZ" altLang="ja-JP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kwanrje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관례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altLang="ja-JP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čín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冠禮 </a:t>
            </a:r>
            <a:r>
              <a:rPr lang="cs-CZ" altLang="ja-JP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guànlǐ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konfuciánské ceremonii vstupu do dospělosti, konaného obvykle ve 20 letech. </a:t>
            </a:r>
          </a:p>
          <a:p>
            <a:r>
              <a:rPr lang="cs-CZ" altLang="ja-JP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Kwanrje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관례 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znamená doslova "obřad klobouku", protože při něm muž poprvé nosí klobouk 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갓 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kat) a tradiční účes 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상투 </a:t>
            </a:r>
            <a:r>
              <a:rPr lang="cs-CZ" altLang="ja-JP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sangtchu</a:t>
            </a:r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Podle konfuciánské etikety starší lidé oslovují člověka jeho rodným jménem, vrstevníci a mladší lidé zdvořilostním.</a:t>
            </a:r>
          </a:p>
          <a:p>
            <a:r>
              <a:rPr lang="cs-CZ" altLang="ja-JP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Obřad se sporadicky stále provádí, tradice oslovo</a:t>
            </a:r>
            <a:r>
              <a:rPr lang="cs-CZ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vání zdvořilostním jménem zanikla za japonské okupace.</a:t>
            </a:r>
            <a:endParaRPr lang="cs-CZ" altLang="ja-JP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oblečení, osoba, Lidská tvář, venku&#10;&#10;Popis byl vytvořen automaticky">
            <a:extLst>
              <a:ext uri="{FF2B5EF4-FFF2-40B4-BE49-F238E27FC236}">
                <a16:creationId xmlns:a16="http://schemas.microsoft.com/office/drawing/2014/main" id="{6D51BBF2-71C5-13E3-1E7C-226FDA4B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70" y="1388962"/>
            <a:ext cx="2966962" cy="4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78CCA3-65D8-DAAE-B5E6-012A76CA3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EC5FBB-935E-1707-4207-2A2DDD29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Literární pseudonymy </a:t>
            </a:r>
            <a:r>
              <a:rPr lang="cs-CZ" sz="3200" dirty="0"/>
              <a:t>(</a:t>
            </a:r>
            <a:r>
              <a:rPr lang="ko-KR" altLang="en-US" sz="3200" dirty="0"/>
              <a:t>호</a:t>
            </a:r>
            <a:r>
              <a:rPr lang="cs-CZ" altLang="ko-KR" sz="3200" dirty="0"/>
              <a:t> </a:t>
            </a:r>
            <a:r>
              <a:rPr lang="cs-CZ" altLang="ko-KR" sz="3200" i="1" dirty="0"/>
              <a:t>ho</a:t>
            </a:r>
            <a:r>
              <a:rPr lang="cs-CZ" altLang="ko-KR" sz="3200" dirty="0"/>
              <a:t>, z čínského </a:t>
            </a:r>
            <a:r>
              <a:rPr lang="ja-JP" altLang="en-US" sz="3200" dirty="0"/>
              <a:t>號</a:t>
            </a:r>
            <a:r>
              <a:rPr lang="cs-CZ" altLang="ja-JP" sz="3200" dirty="0"/>
              <a:t> </a:t>
            </a:r>
            <a:r>
              <a:rPr lang="cs-CZ" altLang="ja-JP" sz="3200" i="1" dirty="0"/>
              <a:t>h</a:t>
            </a:r>
            <a:r>
              <a:rPr lang="it-IT" altLang="ja-JP" sz="3200" i="1" dirty="0"/>
              <a:t>à</a:t>
            </a:r>
            <a:r>
              <a:rPr lang="cs-CZ" altLang="ja-JP" sz="3200" i="1" dirty="0"/>
              <a:t>o</a:t>
            </a:r>
            <a:r>
              <a:rPr lang="cs-CZ" altLang="ko-KR" sz="3200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AD7FB1-3C5D-B43D-CF65-F15F4126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ko-KR" sz="1800" dirty="0"/>
              <a:t>Konfuciánští intelektuálové zpravidla nepsali pod vlastním jménem, ale pod literárním pseudonymem</a:t>
            </a:r>
            <a:r>
              <a:rPr lang="it-IT" altLang="ko-KR" sz="1800" dirty="0"/>
              <a:t>. </a:t>
            </a:r>
            <a:endParaRPr lang="cs-CZ" altLang="ko-KR" sz="1800" dirty="0"/>
          </a:p>
          <a:p>
            <a:r>
              <a:rPr lang="cs-CZ" altLang="ko-KR" sz="1800" dirty="0"/>
              <a:t>Pseudonym byl podobně jako zdvořilostní jméno dvojslabičný; bylo to spojení čínských znaků s poetickým významem.</a:t>
            </a:r>
          </a:p>
          <a:p>
            <a:r>
              <a:rPr lang="cs-CZ" altLang="ko-KR" sz="1800" dirty="0"/>
              <a:t>Slovní hříčky s doslovným významem pseudonymů jsou typickým rysem poezie </a:t>
            </a:r>
            <a:r>
              <a:rPr lang="cs-CZ" altLang="ko-KR" sz="1800" dirty="0" err="1"/>
              <a:t>sidžo</a:t>
            </a:r>
            <a:r>
              <a:rPr lang="cs-CZ" altLang="ko-KR" sz="1800" dirty="0"/>
              <a:t>.</a:t>
            </a:r>
          </a:p>
          <a:p>
            <a:endParaRPr lang="cs-CZ" altLang="ko-KR" sz="1800" dirty="0"/>
          </a:p>
          <a:p>
            <a:r>
              <a:rPr lang="it-IT" altLang="ko-KR" sz="1800" dirty="0" err="1"/>
              <a:t>Nap</a:t>
            </a:r>
            <a:r>
              <a:rPr lang="cs-CZ" altLang="ko-KR" sz="1800" dirty="0"/>
              <a:t>ř. filosof I </a:t>
            </a:r>
            <a:r>
              <a:rPr lang="cs-CZ" altLang="ko-KR" sz="1800" dirty="0" err="1"/>
              <a:t>I</a:t>
            </a:r>
            <a:r>
              <a:rPr lang="cs-CZ" altLang="ko-KR" sz="1800" dirty="0"/>
              <a:t> (</a:t>
            </a:r>
            <a:r>
              <a:rPr lang="ko-KR" altLang="en-US" sz="1800" dirty="0"/>
              <a:t>이이</a:t>
            </a:r>
            <a:r>
              <a:rPr lang="cs-CZ" altLang="ko-KR" sz="1800" dirty="0"/>
              <a:t>) užíval literární pseudonym </a:t>
            </a:r>
            <a:r>
              <a:rPr lang="cs-CZ" altLang="ko-KR" sz="1800" b="1" dirty="0" err="1"/>
              <a:t>Julgok</a:t>
            </a:r>
            <a:r>
              <a:rPr lang="cs-CZ" altLang="ko-KR" sz="1800" dirty="0"/>
              <a:t> (</a:t>
            </a:r>
            <a:r>
              <a:rPr lang="ko-KR" altLang="en-US" sz="1800" dirty="0"/>
              <a:t>율곡</a:t>
            </a:r>
            <a:r>
              <a:rPr lang="cs-CZ" altLang="ko-KR" sz="1800" dirty="0"/>
              <a:t>, dosl. „kaštanové údolí“, </a:t>
            </a:r>
            <a:r>
              <a:rPr lang="ja-JP" altLang="en-US" sz="1800" dirty="0"/>
              <a:t>栗谷 </a:t>
            </a:r>
            <a:r>
              <a:rPr lang="cs-CZ" altLang="ko-KR" sz="1800" i="1" dirty="0" err="1"/>
              <a:t>lìgǔ</a:t>
            </a:r>
            <a:r>
              <a:rPr lang="cs-CZ" altLang="ko-KR" sz="1800" i="1" dirty="0"/>
              <a:t>; </a:t>
            </a:r>
            <a:r>
              <a:rPr lang="cs-CZ" altLang="ko-KR" sz="1800" dirty="0"/>
              <a:t>jeho zdvořilostní jméno bylo </a:t>
            </a:r>
            <a:r>
              <a:rPr lang="cs-CZ" altLang="ko-KR" sz="1800" dirty="0" err="1"/>
              <a:t>Sukhŏn</a:t>
            </a:r>
            <a:r>
              <a:rPr lang="cs-CZ" altLang="ko-KR" sz="1800" dirty="0"/>
              <a:t> </a:t>
            </a:r>
            <a:r>
              <a:rPr lang="ko-KR" altLang="en-US" sz="1800" dirty="0"/>
              <a:t>숙헌</a:t>
            </a:r>
            <a:r>
              <a:rPr lang="cs-CZ" altLang="ko-KR" sz="1800" dirty="0"/>
              <a:t>).</a:t>
            </a:r>
          </a:p>
          <a:p>
            <a:r>
              <a:rPr lang="cs-CZ" altLang="ko-KR" sz="1800" dirty="0"/>
              <a:t>Básnířka a </a:t>
            </a:r>
            <a:r>
              <a:rPr lang="cs-CZ" altLang="ko-KR" sz="1800" dirty="0" err="1"/>
              <a:t>kisäng</a:t>
            </a:r>
            <a:r>
              <a:rPr lang="cs-CZ" altLang="ko-KR" sz="1800" dirty="0"/>
              <a:t> </a:t>
            </a:r>
            <a:r>
              <a:rPr lang="cs-CZ" altLang="ko-KR" sz="1800" dirty="0" err="1"/>
              <a:t>Hwang</a:t>
            </a:r>
            <a:r>
              <a:rPr lang="cs-CZ" altLang="ko-KR" sz="1800" dirty="0"/>
              <a:t> Čin-i (</a:t>
            </a:r>
            <a:r>
              <a:rPr lang="ko-KR" altLang="en-US" sz="1800" dirty="0"/>
              <a:t>황진이</a:t>
            </a:r>
            <a:r>
              <a:rPr lang="cs-CZ" altLang="ko-KR" sz="1800" dirty="0"/>
              <a:t>) užívala literární pseudonym </a:t>
            </a:r>
            <a:r>
              <a:rPr lang="cs-CZ" altLang="ko-KR" sz="1800" b="1" dirty="0" err="1"/>
              <a:t>Mjŏngwŏl</a:t>
            </a:r>
            <a:r>
              <a:rPr lang="cs-CZ" altLang="ko-KR" sz="1800" dirty="0"/>
              <a:t> (</a:t>
            </a:r>
            <a:r>
              <a:rPr lang="ko-KR" altLang="en-US" sz="1800" dirty="0"/>
              <a:t>명월</a:t>
            </a:r>
            <a:r>
              <a:rPr lang="cs-CZ" altLang="ko-KR" sz="1800" dirty="0"/>
              <a:t>/</a:t>
            </a:r>
            <a:r>
              <a:rPr lang="ja-JP" altLang="en-US" sz="1800" dirty="0"/>
              <a:t> </a:t>
            </a:r>
            <a:r>
              <a:rPr lang="ja-JP" alt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明月</a:t>
            </a:r>
            <a:r>
              <a:rPr lang="cs-CZ" altLang="ko-KR" sz="1800" dirty="0"/>
              <a:t>, dosl. „jasná luna“</a:t>
            </a:r>
            <a:r>
              <a:rPr lang="en-US" altLang="ko-KR" sz="1800" dirty="0"/>
              <a:t>)</a:t>
            </a:r>
            <a:r>
              <a:rPr lang="cs-CZ" altLang="ko-KR" sz="1800" dirty="0"/>
              <a:t>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2161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7ABD46-DDBC-9696-E5D9-78495D904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9A6ABC4-B233-1D0A-85E8-5451B66F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90EEDB-8116-0982-B9FC-1604933BE24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720000"/>
            <a:ext cx="3914999" cy="5121503"/>
          </a:xfrm>
        </p:spPr>
        <p:txBody>
          <a:bodyPr/>
          <a:lstStyle/>
          <a:p>
            <a:pPr marL="54000" indent="0">
              <a:buNone/>
            </a:pPr>
            <a:r>
              <a:rPr lang="cs-CZ" sz="1800" b="1" dirty="0" err="1"/>
              <a:t>Im</a:t>
            </a:r>
            <a:r>
              <a:rPr lang="cs-CZ" sz="1800" b="1" dirty="0"/>
              <a:t> </a:t>
            </a:r>
            <a:r>
              <a:rPr lang="cs-CZ" sz="1800" b="1" dirty="0" err="1"/>
              <a:t>Če</a:t>
            </a:r>
            <a:r>
              <a:rPr lang="cs-CZ" sz="1800" b="1" dirty="0"/>
              <a:t> (</a:t>
            </a:r>
            <a:r>
              <a:rPr lang="ko-KR" altLang="en-US" sz="1800" b="1" dirty="0"/>
              <a:t>임제</a:t>
            </a:r>
            <a:r>
              <a:rPr lang="en-US" altLang="ko-KR" sz="1800" b="1" dirty="0"/>
              <a:t>, 1549-1597)</a:t>
            </a:r>
          </a:p>
          <a:p>
            <a:pPr marL="54000" indent="0">
              <a:buNone/>
            </a:pPr>
            <a:endParaRPr lang="en-US" altLang="ko-KR" sz="1800" dirty="0"/>
          </a:p>
          <a:p>
            <a:pPr marL="54000" indent="0">
              <a:buNone/>
            </a:pPr>
            <a:r>
              <a:rPr lang="cs-CZ" sz="1800" dirty="0"/>
              <a:t>Severní nebe bylo modrojasné</a:t>
            </a:r>
          </a:p>
          <a:p>
            <a:pPr marL="54000" indent="0">
              <a:buNone/>
            </a:pPr>
            <a:r>
              <a:rPr lang="cs-CZ" sz="1800" dirty="0"/>
              <a:t>a já jsem vyšel bez pláště, jen tak.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A zatím v horách spadl sníh, a mrak</a:t>
            </a:r>
          </a:p>
          <a:p>
            <a:pPr marL="54000" indent="0">
              <a:buNone/>
            </a:pPr>
            <a:r>
              <a:rPr lang="cs-CZ" sz="1800" dirty="0"/>
              <a:t>nad poli nese déšť – a den už hasne.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Dnes budu zkřehlý v </a:t>
            </a:r>
            <a:r>
              <a:rPr lang="cs-CZ" sz="1800" i="1" dirty="0"/>
              <a:t>chladném dešti 			</a:t>
            </a:r>
            <a:r>
              <a:rPr lang="cs-CZ" sz="1800" dirty="0"/>
              <a:t>spát,</a:t>
            </a:r>
          </a:p>
          <a:p>
            <a:pPr marL="54000" indent="0">
              <a:buNone/>
            </a:pPr>
            <a:r>
              <a:rPr lang="cs-CZ" sz="1800" dirty="0"/>
              <a:t>dá-li mi vůbec usnout déšť a chlad…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(přeložili Oldřich Vyhlídal a Nam </a:t>
            </a:r>
            <a:r>
              <a:rPr lang="cs-CZ" sz="1800" dirty="0" err="1"/>
              <a:t>Ki-dŏk</a:t>
            </a:r>
            <a:r>
              <a:rPr lang="cs-CZ" sz="1800" dirty="0"/>
              <a:t>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1E84D3F-2DD7-6860-E2DA-23A3A4BE27B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38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7ABD46-DDBC-9696-E5D9-78495D904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90EEDB-8116-0982-B9FC-1604933BE24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720000"/>
            <a:ext cx="3915541" cy="5121503"/>
          </a:xfrm>
        </p:spPr>
        <p:txBody>
          <a:bodyPr/>
          <a:lstStyle/>
          <a:p>
            <a:pPr marL="54000" indent="0">
              <a:buNone/>
            </a:pPr>
            <a:r>
              <a:rPr lang="cs-CZ" sz="1800" b="1" dirty="0" err="1"/>
              <a:t>Im</a:t>
            </a:r>
            <a:r>
              <a:rPr lang="cs-CZ" sz="1800" b="1" dirty="0"/>
              <a:t> </a:t>
            </a:r>
            <a:r>
              <a:rPr lang="cs-CZ" sz="1800" b="1" dirty="0" err="1"/>
              <a:t>Če</a:t>
            </a:r>
            <a:r>
              <a:rPr lang="cs-CZ" sz="1800" b="1" dirty="0"/>
              <a:t> (</a:t>
            </a:r>
            <a:r>
              <a:rPr lang="ko-KR" altLang="en-US" sz="1800" b="1" dirty="0"/>
              <a:t>임제</a:t>
            </a:r>
            <a:r>
              <a:rPr lang="en-US" altLang="ko-KR" sz="1800" b="1" dirty="0"/>
              <a:t>, 1549-1597)</a:t>
            </a:r>
          </a:p>
          <a:p>
            <a:pPr marL="54000" indent="0">
              <a:buNone/>
            </a:pPr>
            <a:endParaRPr lang="en-US" altLang="ko-KR" sz="1800" dirty="0"/>
          </a:p>
          <a:p>
            <a:pPr marL="54000" indent="0">
              <a:buNone/>
            </a:pPr>
            <a:r>
              <a:rPr lang="cs-CZ" sz="1800" dirty="0"/>
              <a:t>Severní nebe bylo modrojasné</a:t>
            </a:r>
          </a:p>
          <a:p>
            <a:pPr marL="54000" indent="0">
              <a:buNone/>
            </a:pPr>
            <a:r>
              <a:rPr lang="cs-CZ" sz="1800" dirty="0"/>
              <a:t>a já jsem vyšel bez pláště, jen tak.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A zatím v horách spadl sníh, a mrak</a:t>
            </a:r>
          </a:p>
          <a:p>
            <a:pPr marL="54000" indent="0">
              <a:buNone/>
            </a:pPr>
            <a:r>
              <a:rPr lang="cs-CZ" sz="1800" dirty="0"/>
              <a:t>nad poli nese déšť – a den už hasne.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Dnes budu zkřehlý v </a:t>
            </a:r>
            <a:r>
              <a:rPr lang="cs-CZ" sz="1800" i="1" dirty="0"/>
              <a:t>chladném dešti 			</a:t>
            </a:r>
            <a:r>
              <a:rPr lang="cs-CZ" sz="1800" dirty="0"/>
              <a:t>spát,</a:t>
            </a:r>
          </a:p>
          <a:p>
            <a:pPr marL="54000" indent="0">
              <a:buNone/>
            </a:pPr>
            <a:r>
              <a:rPr lang="cs-CZ" sz="1800" dirty="0"/>
              <a:t>dá-li mi vůbec usnout déšť a chlad…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i="1" dirty="0"/>
              <a:t>(přeložili Oldřich Vyhlídal a Nam </a:t>
            </a:r>
            <a:r>
              <a:rPr lang="cs-CZ" sz="1800" i="1" dirty="0" err="1"/>
              <a:t>Ki-dŏk</a:t>
            </a:r>
            <a:r>
              <a:rPr lang="cs-CZ" sz="1800" i="1" dirty="0"/>
              <a:t>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1E84D3F-2DD7-6860-E2DA-23A3A4BE27B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572000" y="720000"/>
            <a:ext cx="3915541" cy="5121503"/>
          </a:xfrm>
        </p:spPr>
        <p:txBody>
          <a:bodyPr/>
          <a:lstStyle/>
          <a:p>
            <a:pPr marL="54000" indent="0">
              <a:buNone/>
            </a:pPr>
            <a:r>
              <a:rPr lang="cs-CZ" sz="1800" b="1" dirty="0"/>
              <a:t>Hanu (</a:t>
            </a:r>
            <a:r>
              <a:rPr lang="ko-KR" altLang="en-US" sz="1800" b="1" dirty="0"/>
              <a:t>한우</a:t>
            </a:r>
            <a:r>
              <a:rPr lang="en-US" altLang="ko-KR" sz="1800" b="1" dirty="0"/>
              <a:t>/</a:t>
            </a:r>
            <a:r>
              <a:rPr lang="ko-KR" altLang="en-US" sz="1800" b="1" dirty="0"/>
              <a:t>寒雨 </a:t>
            </a:r>
            <a:r>
              <a:rPr lang="cs-CZ" altLang="ko-KR" sz="1800" b="1" dirty="0"/>
              <a:t>„</a:t>
            </a:r>
            <a:r>
              <a:rPr lang="cs-CZ" sz="1800" b="1" dirty="0"/>
              <a:t>Chladný déšť“)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Proč bys měl zmrzlý spát dnes bůhví 			na čem,</a:t>
            </a:r>
          </a:p>
          <a:p>
            <a:pPr marL="54000" indent="0">
              <a:buNone/>
            </a:pPr>
            <a:r>
              <a:rPr lang="cs-CZ" sz="1800" dirty="0"/>
              <a:t>proč bys měl zkřehlý bůhvíkde dnes 			spát?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Pokrývkou z křídel chci tě přikrývat</a:t>
            </a:r>
          </a:p>
          <a:p>
            <a:pPr marL="54000" indent="0">
              <a:buNone/>
            </a:pPr>
            <a:r>
              <a:rPr lang="cs-CZ" sz="1800" dirty="0"/>
              <a:t>v polštáři z peří, který voní pláčem…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dirty="0"/>
              <a:t>Dnes budeš v dešti, i když trochu 				chladném,</a:t>
            </a:r>
          </a:p>
          <a:p>
            <a:pPr marL="54000" indent="0">
              <a:buNone/>
            </a:pPr>
            <a:r>
              <a:rPr lang="cs-CZ" sz="1800" dirty="0"/>
              <a:t>spát jako proud, jenž rozplývá se nad 			dnem…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ACE2EB1-6264-5FB9-640A-C4523610D5DA}"/>
              </a:ext>
            </a:extLst>
          </p:cNvPr>
          <p:cNvCxnSpPr/>
          <p:nvPr/>
        </p:nvCxnSpPr>
        <p:spPr bwMode="auto">
          <a:xfrm>
            <a:off x="4455541" y="634482"/>
            <a:ext cx="0" cy="52070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4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6900D-6429-4038-A274-3F76B6AF1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B30986-057F-4D43-BEB3-D606ECB8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jména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B8908-D1E3-4702-819E-6D5D9F0B7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r>
              <a:rPr lang="cs-CZ" sz="2400" dirty="0"/>
              <a:t>Buddhističtí mniši (sporadicky i laici) užívají </a:t>
            </a:r>
            <a:r>
              <a:rPr lang="cs-CZ" sz="2400" b="1" dirty="0"/>
              <a:t>dharmová jména </a:t>
            </a:r>
            <a:r>
              <a:rPr lang="cs-CZ" sz="2400" dirty="0"/>
              <a:t>(</a:t>
            </a:r>
            <a:r>
              <a:rPr lang="cs-CZ" sz="2400" dirty="0" err="1"/>
              <a:t>p</a:t>
            </a:r>
            <a:r>
              <a:rPr lang="cs-CZ" altLang="ko-KR" sz="2400" dirty="0" err="1"/>
              <a:t>ŏmmjŏng</a:t>
            </a:r>
            <a:r>
              <a:rPr lang="cs-CZ" altLang="ko-KR" sz="2400" dirty="0"/>
              <a:t> </a:t>
            </a:r>
            <a:r>
              <a:rPr lang="ko-KR" altLang="en-US" sz="2400" dirty="0"/>
              <a:t>법명</a:t>
            </a:r>
            <a:r>
              <a:rPr lang="cs-CZ" altLang="ko-KR" sz="2400" dirty="0"/>
              <a:t>), např. kompilátor </a:t>
            </a:r>
            <a:r>
              <a:rPr lang="cs-CZ" altLang="ko-KR" sz="2400" dirty="0" err="1"/>
              <a:t>Samguk</a:t>
            </a:r>
            <a:r>
              <a:rPr lang="cs-CZ" altLang="ko-KR" sz="2400" dirty="0"/>
              <a:t> </a:t>
            </a:r>
            <a:r>
              <a:rPr lang="cs-CZ" altLang="ko-KR" sz="2400" dirty="0" err="1"/>
              <a:t>Jusa</a:t>
            </a:r>
            <a:r>
              <a:rPr lang="cs-CZ" altLang="ko-KR" sz="2400" dirty="0"/>
              <a:t> </a:t>
            </a:r>
            <a:r>
              <a:rPr lang="cs-CZ" altLang="ko-KR" sz="2400" b="1" dirty="0" err="1"/>
              <a:t>Irjŏn</a:t>
            </a:r>
            <a:r>
              <a:rPr lang="cs-CZ" altLang="ko-KR" sz="2400" dirty="0"/>
              <a:t> </a:t>
            </a:r>
            <a:r>
              <a:rPr lang="ko-KR" altLang="en-US" sz="2400" dirty="0"/>
              <a:t>일연</a:t>
            </a:r>
            <a:r>
              <a:rPr lang="cs-CZ" altLang="ko-KR" sz="2400" dirty="0"/>
              <a:t>.</a:t>
            </a:r>
            <a:endParaRPr lang="cs-CZ" sz="2400" dirty="0"/>
          </a:p>
          <a:p>
            <a:r>
              <a:rPr lang="cs-CZ" sz="2400" dirty="0"/>
              <a:t>Křesťané (zejm. katolíci) mívají </a:t>
            </a:r>
            <a:r>
              <a:rPr lang="cs-CZ" sz="2400" b="1" dirty="0"/>
              <a:t>křestní jméno </a:t>
            </a:r>
            <a:r>
              <a:rPr lang="cs-CZ" sz="2400" dirty="0"/>
              <a:t>podle světce, které se uvádí v korejštině za, v evropských jazycích před korejským jménem, např. sv. </a:t>
            </a:r>
            <a:r>
              <a:rPr lang="cs-CZ" sz="2400" i="1" dirty="0"/>
              <a:t>Ondřej Kim </a:t>
            </a:r>
            <a:r>
              <a:rPr lang="cs-CZ" sz="2400" i="1" dirty="0" err="1"/>
              <a:t>Täg</a:t>
            </a:r>
            <a:r>
              <a:rPr lang="en-US" altLang="ko-KR" sz="2400" i="1" dirty="0"/>
              <a:t>ŏ</a:t>
            </a:r>
            <a:r>
              <a:rPr lang="cs-CZ" sz="2400" i="1" dirty="0"/>
              <a:t>n </a:t>
            </a:r>
            <a:r>
              <a:rPr lang="cs-CZ" sz="2400" dirty="0"/>
              <a:t>(</a:t>
            </a:r>
            <a:r>
              <a:rPr lang="ko-KR" altLang="en-US" sz="2400" dirty="0"/>
              <a:t>김대건 안드레아 </a:t>
            </a:r>
            <a:r>
              <a:rPr lang="en-US" altLang="ko-KR" sz="2400" i="1" dirty="0"/>
              <a:t>Kim </a:t>
            </a:r>
            <a:r>
              <a:rPr lang="en-US" altLang="ko-KR" sz="2400" i="1" dirty="0" err="1"/>
              <a:t>Tägŏn</a:t>
            </a:r>
            <a:r>
              <a:rPr lang="en-US" altLang="ko-KR" sz="2400" i="1" dirty="0"/>
              <a:t> </a:t>
            </a:r>
            <a:r>
              <a:rPr lang="en-US" altLang="ko-KR" sz="2400" i="1" dirty="0" err="1"/>
              <a:t>Andǔrea</a:t>
            </a:r>
            <a:r>
              <a:rPr lang="cs-CZ" altLang="ko-KR" sz="2400" dirty="0"/>
              <a:t>). V běžné komunikaci se neužívá ani v křesťanském prostředí.</a:t>
            </a:r>
          </a:p>
          <a:p>
            <a:r>
              <a:rPr lang="cs-CZ" sz="2400" dirty="0"/>
              <a:t>Mnoho Korejců pohybujících se v anglicky mluvících zemích užívá snáze vyslovitelné anglické jméno. </a:t>
            </a:r>
          </a:p>
        </p:txBody>
      </p:sp>
    </p:spTree>
    <p:extLst>
      <p:ext uri="{BB962C8B-B14F-4D97-AF65-F5344CB8AC3E}">
        <p14:creationId xmlns:p14="http://schemas.microsoft.com/office/powerpoint/2010/main" val="250288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BB910-DA4A-4BB2-8EA1-111F84850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070ACD-B0FA-44BF-ABB4-9ED2802A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B3E8CA-7E0B-4234-9AED-37D18310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680182" cy="4139998"/>
          </a:xfrm>
        </p:spPr>
        <p:txBody>
          <a:bodyPr/>
          <a:lstStyle/>
          <a:p>
            <a:r>
              <a:rPr lang="cs-CZ" dirty="0"/>
              <a:t>Básník, bojovník za nezávislost a buddhistický mnich Han </a:t>
            </a:r>
            <a:r>
              <a:rPr lang="cs-CZ" dirty="0" err="1"/>
              <a:t>Jong-un</a:t>
            </a:r>
            <a:r>
              <a:rPr lang="cs-CZ" dirty="0"/>
              <a:t> </a:t>
            </a:r>
            <a:r>
              <a:rPr lang="ko-KR" altLang="en-US" dirty="0"/>
              <a:t>한용운</a:t>
            </a:r>
            <a:r>
              <a:rPr lang="cs-CZ" altLang="ko-KR" dirty="0"/>
              <a:t> (1879-1944) užíval</a:t>
            </a:r>
          </a:p>
          <a:p>
            <a:pPr lvl="1"/>
            <a:r>
              <a:rPr lang="cs-CZ" b="1" dirty="0"/>
              <a:t>zdvořilostní jméno </a:t>
            </a:r>
            <a:r>
              <a:rPr lang="cs-CZ" i="1" dirty="0" err="1"/>
              <a:t>Čŏngok</a:t>
            </a:r>
            <a:r>
              <a:rPr lang="cs-CZ" dirty="0"/>
              <a:t> </a:t>
            </a:r>
            <a:r>
              <a:rPr lang="ko-KR" altLang="en-US" dirty="0"/>
              <a:t>정옥</a:t>
            </a:r>
            <a:r>
              <a:rPr lang="cs-CZ" altLang="ko-KR" dirty="0"/>
              <a:t>,</a:t>
            </a:r>
          </a:p>
          <a:p>
            <a:pPr lvl="1"/>
            <a:r>
              <a:rPr lang="cs-CZ" b="1" dirty="0"/>
              <a:t>literární pseudonym </a:t>
            </a:r>
            <a:r>
              <a:rPr lang="cs-CZ" i="1" dirty="0" err="1"/>
              <a:t>Manhä</a:t>
            </a:r>
            <a:r>
              <a:rPr lang="cs-CZ" dirty="0"/>
              <a:t> </a:t>
            </a:r>
            <a:r>
              <a:rPr lang="ja-JP" altLang="en-US" dirty="0"/>
              <a:t>萬海</a:t>
            </a:r>
            <a:r>
              <a:rPr lang="cs-CZ" altLang="ja-JP" dirty="0"/>
              <a:t>/</a:t>
            </a:r>
            <a:r>
              <a:rPr lang="ko-KR" altLang="en-US" dirty="0"/>
              <a:t>만해</a:t>
            </a:r>
            <a:r>
              <a:rPr lang="cs-CZ" dirty="0"/>
              <a:t> („Deset tisíc moří“),</a:t>
            </a:r>
          </a:p>
          <a:p>
            <a:pPr lvl="1"/>
            <a:r>
              <a:rPr lang="cs-CZ" b="1" dirty="0"/>
              <a:t>dharmové jméno </a:t>
            </a:r>
            <a:r>
              <a:rPr lang="cs-CZ" i="1" dirty="0" err="1"/>
              <a:t>Pongwan</a:t>
            </a:r>
            <a:r>
              <a:rPr lang="cs-CZ" dirty="0"/>
              <a:t> </a:t>
            </a:r>
            <a:r>
              <a:rPr lang="ko-KR" altLang="en-US" dirty="0"/>
              <a:t>봉완</a:t>
            </a:r>
            <a:r>
              <a:rPr lang="cs-CZ" altLang="ko-KR" dirty="0"/>
              <a:t>.</a:t>
            </a:r>
          </a:p>
          <a:p>
            <a:pPr lvl="1"/>
            <a:endParaRPr lang="cs-CZ" dirty="0"/>
          </a:p>
          <a:p>
            <a:r>
              <a:rPr lang="cs-CZ" dirty="0"/>
              <a:t>Česky vyšlo</a:t>
            </a:r>
            <a:r>
              <a:rPr lang="en-US" dirty="0"/>
              <a:t> </a:t>
            </a:r>
            <a:r>
              <a:rPr lang="en-US" i="1" dirty="0" err="1"/>
              <a:t>Tvoje</a:t>
            </a:r>
            <a:r>
              <a:rPr lang="en-US" i="1" dirty="0"/>
              <a:t> </a:t>
            </a:r>
            <a:r>
              <a:rPr lang="en-US" i="1" dirty="0" err="1"/>
              <a:t>mlčení</a:t>
            </a:r>
            <a:r>
              <a:rPr lang="en-US" i="1" dirty="0"/>
              <a:t>: </a:t>
            </a:r>
            <a:r>
              <a:rPr lang="en-US" i="1" dirty="0" err="1"/>
              <a:t>Výbor</a:t>
            </a:r>
            <a:r>
              <a:rPr lang="en-US" i="1" dirty="0"/>
              <a:t> z </a:t>
            </a:r>
            <a:r>
              <a:rPr lang="en-US" i="1" dirty="0" err="1"/>
              <a:t>mystické</a:t>
            </a:r>
            <a:r>
              <a:rPr lang="en-US" i="1" dirty="0"/>
              <a:t> a </a:t>
            </a:r>
            <a:r>
              <a:rPr lang="en-US" i="1" dirty="0" err="1"/>
              <a:t>milostné</a:t>
            </a:r>
            <a:r>
              <a:rPr lang="en-US" i="1" dirty="0"/>
              <a:t> </a:t>
            </a:r>
            <a:r>
              <a:rPr lang="en-US" i="1" dirty="0" err="1"/>
              <a:t>poezie</a:t>
            </a:r>
            <a:r>
              <a:rPr lang="en-US" i="1" dirty="0"/>
              <a:t> </a:t>
            </a:r>
            <a:r>
              <a:rPr lang="en-US" i="1" dirty="0" err="1"/>
              <a:t>korejského</a:t>
            </a:r>
            <a:r>
              <a:rPr lang="en-US" i="1" dirty="0"/>
              <a:t> </a:t>
            </a:r>
            <a:r>
              <a:rPr lang="en-US" i="1" dirty="0" err="1"/>
              <a:t>buddhistického</a:t>
            </a:r>
            <a:r>
              <a:rPr lang="en-US" i="1" dirty="0"/>
              <a:t> </a:t>
            </a:r>
            <a:r>
              <a:rPr lang="en-US" i="1" dirty="0" err="1"/>
              <a:t>mnicha</a:t>
            </a:r>
            <a:r>
              <a:rPr lang="en-US" dirty="0"/>
              <a:t>, </a:t>
            </a:r>
            <a:r>
              <a:rPr lang="en-US" dirty="0" err="1"/>
              <a:t>přeložila</a:t>
            </a:r>
            <a:r>
              <a:rPr lang="en-US" dirty="0"/>
              <a:t> Ivana M. </a:t>
            </a:r>
            <a:r>
              <a:rPr lang="en-US" dirty="0" err="1"/>
              <a:t>Gruberová</a:t>
            </a:r>
            <a:r>
              <a:rPr lang="en-US" dirty="0"/>
              <a:t>, </a:t>
            </a:r>
            <a:r>
              <a:rPr lang="en-US" dirty="0" err="1"/>
              <a:t>DharmaGaia</a:t>
            </a:r>
            <a:r>
              <a:rPr lang="en-US" dirty="0"/>
              <a:t>, 2003.</a:t>
            </a:r>
          </a:p>
        </p:txBody>
      </p:sp>
      <p:pic>
        <p:nvPicPr>
          <p:cNvPr id="2052" name="Picture 4" descr="https://encrypted-tbn0.gstatic.com/images?q=tbn:ANd9GcTnU9VKyr5oRohAr5A9e48QkI8MC89lcwIkMsAPZsTRgChXVqkTt4Mpk9qI-vmPRsEVedg&amp;usqp=CAU">
            <a:extLst>
              <a:ext uri="{FF2B5EF4-FFF2-40B4-BE49-F238E27FC236}">
                <a16:creationId xmlns:a16="http://schemas.microsoft.com/office/drawing/2014/main" id="{49E9BC93-5B0E-4E06-A6F0-8F39C238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65" y="1692002"/>
            <a:ext cx="2918837" cy="39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7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E7B6AC-38D1-3C2C-6E0F-848D35AEC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DB3F3-2CC9-B1AB-41E0-00FA485A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Jména panovníků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3B17FD-1427-9AE2-16E6-59401640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Panovníci měli rodné jméno, zdvořilostní jméno a (byli-li literárně činní) pseudonym, vedle toho přijímali speciální panovnická jména, tzv. „chrámové jméno“ (</a:t>
            </a:r>
            <a:r>
              <a:rPr lang="cs-CZ" dirty="0" err="1"/>
              <a:t>mjoho</a:t>
            </a:r>
            <a:r>
              <a:rPr lang="cs-CZ" dirty="0"/>
              <a:t> </a:t>
            </a:r>
            <a:r>
              <a:rPr lang="ko-KR" altLang="en-US" dirty="0"/>
              <a:t>묘호</a:t>
            </a:r>
            <a:r>
              <a:rPr lang="en-US" altLang="ko-KR" dirty="0"/>
              <a:t>) </a:t>
            </a:r>
            <a:r>
              <a:rPr lang="cs-CZ" dirty="0"/>
              <a:t>a posmrtné jméno (</a:t>
            </a:r>
            <a:r>
              <a:rPr lang="cs-CZ" dirty="0" err="1"/>
              <a:t>siho</a:t>
            </a:r>
            <a:r>
              <a:rPr lang="cs-CZ" dirty="0"/>
              <a:t> </a:t>
            </a:r>
            <a:r>
              <a:rPr lang="ko-KR" altLang="en-US" dirty="0"/>
              <a:t>시호</a:t>
            </a:r>
            <a:r>
              <a:rPr lang="en-US" altLang="ko-KR" dirty="0"/>
              <a:t>). </a:t>
            </a:r>
            <a:endParaRPr lang="cs-CZ" altLang="ko-KR" dirty="0"/>
          </a:p>
          <a:p>
            <a:r>
              <a:rPr lang="cs-CZ" dirty="0"/>
              <a:t>Praxe se v různých dějinných obdobích lišila. V současné historiografické konvenci se panovníci období </a:t>
            </a:r>
            <a:r>
              <a:rPr lang="cs-CZ" dirty="0" err="1"/>
              <a:t>Korjŏ</a:t>
            </a:r>
            <a:r>
              <a:rPr lang="cs-CZ" dirty="0"/>
              <a:t> a </a:t>
            </a:r>
            <a:r>
              <a:rPr lang="cs-CZ" dirty="0" err="1"/>
              <a:t>Čosŏn</a:t>
            </a:r>
            <a:r>
              <a:rPr lang="cs-CZ" dirty="0"/>
              <a:t> označují chrámovými jmény, panovníci starších období posmrtnými jmény. </a:t>
            </a:r>
          </a:p>
          <a:p>
            <a:r>
              <a:rPr lang="cs-CZ" b="1" dirty="0"/>
              <a:t>Jména éry (</a:t>
            </a:r>
            <a:r>
              <a:rPr lang="ko-KR" altLang="en-US" b="1" dirty="0"/>
              <a:t>연호</a:t>
            </a:r>
            <a:r>
              <a:rPr lang="en-US" altLang="ko-KR" b="1" dirty="0"/>
              <a:t>/</a:t>
            </a:r>
            <a:r>
              <a:rPr lang="ko-KR" altLang="en-US" b="1" dirty="0"/>
              <a:t>年號 </a:t>
            </a:r>
            <a:r>
              <a:rPr lang="cs-CZ" b="1" dirty="0" err="1"/>
              <a:t>jŏnho</a:t>
            </a:r>
            <a:r>
              <a:rPr lang="cs-CZ" b="1" dirty="0"/>
              <a:t>) </a:t>
            </a:r>
            <a:r>
              <a:rPr lang="cs-CZ" dirty="0"/>
              <a:t>užívaná pro počítání let se po většinu korejské historie řídila panováním </a:t>
            </a:r>
            <a:r>
              <a:rPr lang="cs-CZ" b="1" dirty="0"/>
              <a:t>čínských</a:t>
            </a:r>
            <a:r>
              <a:rPr lang="cs-CZ" dirty="0"/>
              <a:t> panovníků (ne nutně však přesně korespondovala jejich vládě), nemusela se proto nutně překrývat s panováním </a:t>
            </a:r>
            <a:r>
              <a:rPr lang="cs-CZ" b="1" dirty="0"/>
              <a:t>konkrétního</a:t>
            </a:r>
            <a:r>
              <a:rPr lang="cs-CZ" dirty="0"/>
              <a:t> vládce.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9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E0ACE-4EDD-050E-F6E6-86BFF82D3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4273A-BE4F-137F-5D73-F65AF7DB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Jména panovníků –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180CDC-1811-C125-67B7-4CCA8D31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r>
              <a:rPr lang="cs-CZ" sz="1600" dirty="0"/>
              <a:t>Čtvrtý a nejvýznamnější panovník dynastického státu </a:t>
            </a:r>
            <a:r>
              <a:rPr lang="cs-CZ" sz="1600" dirty="0" err="1"/>
              <a:t>Čosŏn</a:t>
            </a:r>
            <a:r>
              <a:rPr lang="cs-CZ" sz="1600" dirty="0"/>
              <a:t> (vládl 1418-1450) se osobním jménem jmenoval </a:t>
            </a:r>
            <a:r>
              <a:rPr lang="ko-KR" altLang="en-US" sz="1600" b="1" dirty="0"/>
              <a:t>이도 </a:t>
            </a:r>
            <a:r>
              <a:rPr lang="cs-CZ" sz="1600" b="1" dirty="0"/>
              <a:t>I To</a:t>
            </a:r>
            <a:r>
              <a:rPr lang="cs-CZ" sz="1600" dirty="0"/>
              <a:t>, zdvořilostním jménem </a:t>
            </a:r>
            <a:r>
              <a:rPr lang="cs-CZ" sz="1600" b="1" dirty="0" err="1"/>
              <a:t>Wŏndžŏng</a:t>
            </a:r>
            <a:r>
              <a:rPr lang="cs-CZ" sz="1600" dirty="0"/>
              <a:t> (</a:t>
            </a:r>
            <a:r>
              <a:rPr lang="ko-KR" altLang="en-US" sz="1600" dirty="0"/>
              <a:t>원정</a:t>
            </a:r>
            <a:r>
              <a:rPr lang="en-US" altLang="ko-KR" sz="1600" dirty="0"/>
              <a:t>/</a:t>
            </a:r>
            <a:r>
              <a:rPr lang="ko-KR" altLang="en-US" sz="1600" dirty="0"/>
              <a:t>元正</a:t>
            </a:r>
            <a:r>
              <a:rPr lang="en-US" altLang="ko-KR" sz="1600" dirty="0"/>
              <a:t>), </a:t>
            </a:r>
            <a:r>
              <a:rPr lang="cs-CZ" sz="1600" dirty="0"/>
              <a:t>posmrtným jménem </a:t>
            </a:r>
            <a:r>
              <a:rPr lang="ko-KR" altLang="en-US" sz="1600" dirty="0"/>
              <a:t>장헌영문예무인성명효대왕 </a:t>
            </a:r>
            <a:r>
              <a:rPr lang="cs-CZ" sz="1600" dirty="0" err="1"/>
              <a:t>Čanghŏnjŏngmunjemuinsŏngmjŏnghjotäwang</a:t>
            </a:r>
            <a:r>
              <a:rPr lang="cs-CZ" sz="1600" dirty="0"/>
              <a:t> (</a:t>
            </a:r>
            <a:r>
              <a:rPr lang="ko-KR" altLang="en-US" sz="1600" dirty="0"/>
              <a:t>莊憲英文睿武仁聖明孝大王</a:t>
            </a:r>
            <a:r>
              <a:rPr lang="en-US" altLang="ko-KR" sz="1600" dirty="0"/>
              <a:t>) </a:t>
            </a:r>
            <a:r>
              <a:rPr lang="cs-CZ" sz="1600" dirty="0"/>
              <a:t>a chrámovým jménem </a:t>
            </a:r>
            <a:r>
              <a:rPr lang="ko-KR" altLang="en-US" sz="1600" b="1" dirty="0"/>
              <a:t>세종 </a:t>
            </a:r>
            <a:r>
              <a:rPr lang="cs-CZ" sz="1600" b="1" dirty="0" err="1"/>
              <a:t>Sedžong</a:t>
            </a:r>
            <a:r>
              <a:rPr lang="cs-CZ" sz="1600" dirty="0"/>
              <a:t>. </a:t>
            </a:r>
          </a:p>
          <a:p>
            <a:r>
              <a:rPr lang="cs-CZ" sz="1600" dirty="0"/>
              <a:t>Dnes je zpravidla označován </a:t>
            </a:r>
            <a:r>
              <a:rPr lang="cs-CZ" sz="1600" b="1" dirty="0"/>
              <a:t>chrámovým jménem </a:t>
            </a:r>
            <a:r>
              <a:rPr lang="cs-CZ" sz="1600" b="1" dirty="0" err="1"/>
              <a:t>Sedžong</a:t>
            </a:r>
            <a:r>
              <a:rPr lang="cs-CZ" sz="1600" dirty="0"/>
              <a:t>, popř. s </a:t>
            </a:r>
            <a:r>
              <a:rPr lang="cs-CZ" sz="1600" dirty="0" err="1"/>
              <a:t>honorifikem</a:t>
            </a:r>
            <a:r>
              <a:rPr lang="cs-CZ" sz="1600" dirty="0"/>
              <a:t> </a:t>
            </a:r>
            <a:r>
              <a:rPr lang="ko-KR" altLang="en-US" sz="1600" dirty="0"/>
              <a:t>세종대왕</a:t>
            </a:r>
            <a:r>
              <a:rPr lang="en-US" altLang="ko-KR" sz="1600" dirty="0"/>
              <a:t>/</a:t>
            </a:r>
            <a:r>
              <a:rPr lang="ko-KR" altLang="en-US" sz="1600" dirty="0"/>
              <a:t>世宗大王 </a:t>
            </a:r>
            <a:r>
              <a:rPr lang="cs-CZ" sz="1600" dirty="0" err="1"/>
              <a:t>Sedžong</a:t>
            </a:r>
            <a:r>
              <a:rPr lang="cs-CZ" sz="1600" dirty="0"/>
              <a:t> </a:t>
            </a:r>
            <a:r>
              <a:rPr lang="cs-CZ" sz="1600" dirty="0" err="1"/>
              <a:t>Täwang</a:t>
            </a:r>
            <a:r>
              <a:rPr lang="cs-CZ" sz="1600" dirty="0"/>
              <a:t> "král </a:t>
            </a:r>
            <a:r>
              <a:rPr lang="cs-CZ" sz="1600" dirty="0" err="1"/>
              <a:t>Sedžong</a:t>
            </a:r>
            <a:r>
              <a:rPr lang="cs-CZ" sz="1600" dirty="0"/>
              <a:t> Veliký". </a:t>
            </a:r>
          </a:p>
          <a:p>
            <a:pPr lvl="1"/>
            <a:r>
              <a:rPr lang="cs-CZ" sz="1000" dirty="0" err="1"/>
              <a:t>Honorifikum</a:t>
            </a:r>
            <a:r>
              <a:rPr lang="cs-CZ" sz="1000" dirty="0"/>
              <a:t> </a:t>
            </a:r>
            <a:r>
              <a:rPr lang="ko-KR" altLang="en-US" sz="1000" dirty="0"/>
              <a:t>대왕 </a:t>
            </a:r>
            <a:r>
              <a:rPr lang="cs-CZ" sz="1000" dirty="0" err="1"/>
              <a:t>täwang</a:t>
            </a:r>
            <a:r>
              <a:rPr lang="cs-CZ" sz="1000" dirty="0"/>
              <a:t> "veliký král" je užíváno o dvou panovnících korejské historie, druhým je </a:t>
            </a:r>
            <a:r>
              <a:rPr lang="ko-KR" altLang="en-US" sz="1000" dirty="0"/>
              <a:t>광개토대왕 </a:t>
            </a:r>
            <a:r>
              <a:rPr lang="cs-CZ" sz="1000" dirty="0" err="1"/>
              <a:t>Kwanggätcho</a:t>
            </a:r>
            <a:r>
              <a:rPr lang="cs-CZ" sz="1000" dirty="0"/>
              <a:t> </a:t>
            </a:r>
            <a:r>
              <a:rPr lang="cs-CZ" sz="1000" dirty="0" err="1"/>
              <a:t>Täwang</a:t>
            </a:r>
            <a:r>
              <a:rPr lang="cs-CZ" sz="1000" dirty="0"/>
              <a:t> (</a:t>
            </a:r>
            <a:r>
              <a:rPr lang="cs-CZ" sz="1000" dirty="0" err="1"/>
              <a:t>vl</a:t>
            </a:r>
            <a:r>
              <a:rPr lang="cs-CZ" sz="1000" dirty="0"/>
              <a:t>. 391-413), nejvýznamnější panovník státu </a:t>
            </a:r>
            <a:r>
              <a:rPr lang="cs-CZ" sz="1000" dirty="0" err="1"/>
              <a:t>Kogurjŏ</a:t>
            </a:r>
            <a:r>
              <a:rPr lang="cs-CZ" sz="1000" dirty="0"/>
              <a:t>.</a:t>
            </a:r>
          </a:p>
          <a:p>
            <a:r>
              <a:rPr lang="cs-CZ" sz="1600" dirty="0"/>
              <a:t>Za </a:t>
            </a:r>
            <a:r>
              <a:rPr lang="cs-CZ" sz="1600" dirty="0" err="1"/>
              <a:t>Sedžongovy</a:t>
            </a:r>
            <a:r>
              <a:rPr lang="cs-CZ" sz="1600" dirty="0"/>
              <a:t> vlády se vystřídalo pět čínských císařů a tedy pět různých panovnických ér: </a:t>
            </a:r>
            <a:r>
              <a:rPr lang="ko-KR" altLang="en-US" sz="1600" dirty="0"/>
              <a:t>영락 </a:t>
            </a:r>
            <a:r>
              <a:rPr lang="cs-CZ" sz="1600" dirty="0" err="1"/>
              <a:t>Jŏngnak</a:t>
            </a:r>
            <a:r>
              <a:rPr lang="cs-CZ" sz="1600" dirty="0"/>
              <a:t> (</a:t>
            </a:r>
            <a:r>
              <a:rPr lang="ko-KR" altLang="en-US" sz="1600" dirty="0"/>
              <a:t>永樂 </a:t>
            </a:r>
            <a:r>
              <a:rPr lang="cs-CZ" sz="1600" dirty="0" err="1"/>
              <a:t>Yǒnglè</a:t>
            </a:r>
            <a:r>
              <a:rPr lang="cs-CZ" sz="1600" dirty="0"/>
              <a:t>, 1403-1424); </a:t>
            </a:r>
            <a:r>
              <a:rPr lang="ko-KR" altLang="en-US" sz="1600" dirty="0"/>
              <a:t>홍희 </a:t>
            </a:r>
            <a:r>
              <a:rPr lang="cs-CZ" sz="1600" dirty="0" err="1"/>
              <a:t>Honghŭi</a:t>
            </a:r>
            <a:r>
              <a:rPr lang="cs-CZ" sz="1600" dirty="0"/>
              <a:t> (</a:t>
            </a:r>
            <a:r>
              <a:rPr lang="ko-KR" altLang="en-US" sz="1600" dirty="0"/>
              <a:t>洪熙 </a:t>
            </a:r>
            <a:r>
              <a:rPr lang="cs-CZ" sz="1600" dirty="0" err="1"/>
              <a:t>Hóngxī</a:t>
            </a:r>
            <a:r>
              <a:rPr lang="cs-CZ" sz="1600" dirty="0"/>
              <a:t>, 1425); </a:t>
            </a:r>
            <a:r>
              <a:rPr lang="ko-KR" altLang="en-US" sz="1600" dirty="0"/>
              <a:t>선덕 </a:t>
            </a:r>
            <a:r>
              <a:rPr lang="cs-CZ" sz="1600" dirty="0" err="1"/>
              <a:t>Sŏndŏk</a:t>
            </a:r>
            <a:r>
              <a:rPr lang="cs-CZ" sz="1600" dirty="0"/>
              <a:t> (</a:t>
            </a:r>
            <a:r>
              <a:rPr lang="ko-KR" altLang="en-US" sz="1600" dirty="0"/>
              <a:t>宣德 </a:t>
            </a:r>
            <a:r>
              <a:rPr lang="cs-CZ" sz="1600" dirty="0" err="1"/>
              <a:t>Xuāndé</a:t>
            </a:r>
            <a:r>
              <a:rPr lang="cs-CZ" sz="1600" dirty="0"/>
              <a:t>, 1426-1436), </a:t>
            </a:r>
            <a:r>
              <a:rPr lang="ko-KR" altLang="en-US" sz="1600" dirty="0"/>
              <a:t>정통 </a:t>
            </a:r>
            <a:r>
              <a:rPr lang="cs-CZ" sz="1600" dirty="0" err="1"/>
              <a:t>Čŏngtchong</a:t>
            </a:r>
            <a:r>
              <a:rPr lang="cs-CZ" sz="1600" dirty="0"/>
              <a:t> (</a:t>
            </a:r>
            <a:r>
              <a:rPr lang="ko-KR" altLang="en-US" sz="1600" dirty="0"/>
              <a:t>正統 </a:t>
            </a:r>
            <a:r>
              <a:rPr lang="cs-CZ" sz="1600" dirty="0" err="1"/>
              <a:t>Zhèngtǒng</a:t>
            </a:r>
            <a:r>
              <a:rPr lang="cs-CZ" sz="1600" dirty="0"/>
              <a:t>, 1436-1449) a </a:t>
            </a:r>
            <a:r>
              <a:rPr lang="ko-KR" altLang="en-US" sz="1600" dirty="0"/>
              <a:t>경태 </a:t>
            </a:r>
            <a:r>
              <a:rPr lang="cs-CZ" sz="1600" dirty="0" err="1"/>
              <a:t>Kjŏngtchä</a:t>
            </a:r>
            <a:r>
              <a:rPr lang="cs-CZ" sz="1600" dirty="0"/>
              <a:t> (</a:t>
            </a:r>
            <a:r>
              <a:rPr lang="ko-KR" altLang="en-US" sz="1600" dirty="0"/>
              <a:t>景泰 </a:t>
            </a:r>
            <a:r>
              <a:rPr lang="cs-CZ" sz="1600" dirty="0" err="1"/>
              <a:t>Jǐngtài</a:t>
            </a:r>
            <a:r>
              <a:rPr lang="cs-CZ" sz="1600" dirty="0"/>
              <a:t>, 1450-1457). Datace se uváděla podle ér, např. král </a:t>
            </a:r>
            <a:r>
              <a:rPr lang="cs-CZ" sz="1600" dirty="0" err="1"/>
              <a:t>Sedžong</a:t>
            </a:r>
            <a:r>
              <a:rPr lang="cs-CZ" sz="1600" dirty="0"/>
              <a:t> zemřel v prvním roce éry </a:t>
            </a:r>
            <a:r>
              <a:rPr lang="cs-CZ" sz="1600" dirty="0" err="1"/>
              <a:t>Kjŏngtchä</a:t>
            </a:r>
            <a:r>
              <a:rPr lang="cs-CZ" sz="1600" dirty="0"/>
              <a:t> (1450).</a:t>
            </a:r>
          </a:p>
        </p:txBody>
      </p:sp>
    </p:spTree>
    <p:extLst>
      <p:ext uri="{BB962C8B-B14F-4D97-AF65-F5344CB8AC3E}">
        <p14:creationId xmlns:p14="http://schemas.microsoft.com/office/powerpoint/2010/main" val="37804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5F5546-2E4A-46BE-94CA-24EF39D81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BBB8D-7E42-4E21-BB42-8AC1DC07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8A9B5B-1955-45FB-95EE-7E85D1F5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Korejci se korejsky označují jako </a:t>
            </a:r>
            <a:r>
              <a:rPr lang="ko-KR" altLang="it-IT" dirty="0"/>
              <a:t>한국인</a:t>
            </a:r>
            <a:r>
              <a:rPr lang="cs-CZ" altLang="ko-KR" dirty="0"/>
              <a:t> </a:t>
            </a:r>
            <a:r>
              <a:rPr lang="cs-CZ" altLang="ko-KR" dirty="0" err="1"/>
              <a:t>Hangugin</a:t>
            </a:r>
            <a:r>
              <a:rPr lang="cs-CZ" altLang="ko-KR" dirty="0"/>
              <a:t> nebo </a:t>
            </a:r>
            <a:r>
              <a:rPr lang="ko-KR" altLang="it-IT" dirty="0"/>
              <a:t>한국 사람</a:t>
            </a:r>
            <a:r>
              <a:rPr lang="cs-CZ" altLang="ko-KR" dirty="0"/>
              <a:t> </a:t>
            </a:r>
            <a:r>
              <a:rPr lang="cs-CZ" altLang="ko-KR" dirty="0" err="1"/>
              <a:t>Hanguk</a:t>
            </a:r>
            <a:r>
              <a:rPr lang="cs-CZ" altLang="ko-KR" dirty="0"/>
              <a:t> </a:t>
            </a:r>
            <a:r>
              <a:rPr lang="cs-CZ" altLang="ko-KR" dirty="0" err="1"/>
              <a:t>saram</a:t>
            </a:r>
            <a:r>
              <a:rPr lang="cs-CZ" altLang="ko-KR" dirty="0"/>
              <a:t>, Korea = </a:t>
            </a:r>
            <a:r>
              <a:rPr lang="cs-CZ" altLang="ko-KR" dirty="0" err="1"/>
              <a:t>Hanguk</a:t>
            </a:r>
            <a:r>
              <a:rPr lang="cs-CZ" altLang="ko-KR" dirty="0"/>
              <a:t> (</a:t>
            </a:r>
            <a:r>
              <a:rPr lang="ko-KR" altLang="it-IT" dirty="0"/>
              <a:t>韓國</a:t>
            </a:r>
            <a:r>
              <a:rPr lang="cs-CZ" altLang="ko-KR" dirty="0"/>
              <a:t>)</a:t>
            </a:r>
          </a:p>
          <a:p>
            <a:pPr lvl="1"/>
            <a:r>
              <a:rPr lang="cs-CZ" altLang="ko-KR" dirty="0"/>
              <a:t>Odkazuje na Korejské císařství a období Tří království.</a:t>
            </a:r>
          </a:p>
          <a:p>
            <a:r>
              <a:rPr lang="cs-CZ" dirty="0"/>
              <a:t>V KLDR </a:t>
            </a:r>
            <a:r>
              <a:rPr lang="ko-KR" altLang="it-IT" dirty="0"/>
              <a:t>조선인 </a:t>
            </a:r>
            <a:r>
              <a:rPr lang="cs-CZ" altLang="ko-KR" dirty="0" err="1"/>
              <a:t>Čos</a:t>
            </a:r>
            <a:r>
              <a:rPr lang="cs-CZ" dirty="0" err="1"/>
              <a:t>ŏnin</a:t>
            </a:r>
            <a:r>
              <a:rPr lang="cs-CZ" dirty="0"/>
              <a:t> </a:t>
            </a:r>
            <a:r>
              <a:rPr lang="it-IT" altLang="ko-KR" dirty="0" err="1"/>
              <a:t>nebo</a:t>
            </a:r>
            <a:r>
              <a:rPr lang="it-IT" altLang="ko-KR" dirty="0"/>
              <a:t> </a:t>
            </a:r>
            <a:r>
              <a:rPr lang="ko-KR" altLang="it-IT" dirty="0"/>
              <a:t>조선 사람</a:t>
            </a:r>
            <a:r>
              <a:rPr lang="cs-CZ" altLang="ko-KR" dirty="0"/>
              <a:t> </a:t>
            </a:r>
            <a:r>
              <a:rPr lang="cs-CZ" altLang="ko-KR" dirty="0" err="1"/>
              <a:t>Čos</a:t>
            </a:r>
            <a:r>
              <a:rPr lang="cs-CZ" dirty="0" err="1"/>
              <a:t>ŏn</a:t>
            </a:r>
            <a:r>
              <a:rPr lang="cs-CZ" dirty="0"/>
              <a:t> </a:t>
            </a:r>
            <a:r>
              <a:rPr lang="cs-CZ" dirty="0" err="1"/>
              <a:t>saram</a:t>
            </a:r>
            <a:r>
              <a:rPr lang="cs-CZ" dirty="0"/>
              <a:t> (</a:t>
            </a:r>
            <a:r>
              <a:rPr lang="cs-CZ" altLang="ko-KR" dirty="0" err="1"/>
              <a:t>Čos</a:t>
            </a:r>
            <a:r>
              <a:rPr lang="cs-CZ" dirty="0" err="1"/>
              <a:t>ŏn</a:t>
            </a:r>
            <a:r>
              <a:rPr lang="cs-CZ" dirty="0"/>
              <a:t> čínskými znaky </a:t>
            </a:r>
            <a:r>
              <a:rPr lang="ko-KR" alt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朝鮮</a:t>
            </a:r>
            <a:r>
              <a:rPr lang="cs-CZ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altLang="ko-K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</a:t>
            </a:r>
            <a:r>
              <a:rPr lang="cs-CZ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„Jitřní svěžest“), Korea = </a:t>
            </a:r>
            <a:r>
              <a:rPr lang="cs-CZ" altLang="ko-KR" dirty="0" err="1"/>
              <a:t>Čos</a:t>
            </a:r>
            <a:r>
              <a:rPr lang="cs-CZ" dirty="0" err="1"/>
              <a:t>ŏn</a:t>
            </a:r>
            <a:r>
              <a:rPr lang="cs-CZ" dirty="0"/>
              <a:t>.</a:t>
            </a:r>
            <a:endParaRPr lang="cs-CZ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Odkazuje na mýtus o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Tangunovi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a na dynastii </a:t>
            </a:r>
            <a:r>
              <a:rPr lang="cs-CZ" altLang="ko-KR" dirty="0" err="1"/>
              <a:t>Čos</a:t>
            </a:r>
            <a:r>
              <a:rPr lang="cs-CZ" dirty="0" err="1"/>
              <a:t>ŏn</a:t>
            </a:r>
            <a:endParaRPr lang="cs-CZ" dirty="0"/>
          </a:p>
          <a:p>
            <a:pPr lvl="1"/>
            <a:r>
              <a:rPr lang="cs-CZ" dirty="0"/>
              <a:t>V Jižní Koreji se jako označení státu užívá jen velmi okrajově (např. v názvu jihokorejského deníku </a:t>
            </a:r>
            <a:r>
              <a:rPr lang="ko-KR" altLang="it-IT" dirty="0"/>
              <a:t>조선일보 </a:t>
            </a:r>
            <a:r>
              <a:rPr lang="cs-CZ" altLang="ko-KR" i="1" dirty="0" err="1"/>
              <a:t>Čos</a:t>
            </a:r>
            <a:r>
              <a:rPr lang="cs-CZ" i="1" dirty="0" err="1"/>
              <a:t>ŏn</a:t>
            </a:r>
            <a:r>
              <a:rPr lang="cs-CZ" i="1" dirty="0"/>
              <a:t> </a:t>
            </a:r>
            <a:r>
              <a:rPr lang="cs-CZ" i="1" dirty="0" err="1"/>
              <a:t>ilbo</a:t>
            </a:r>
            <a:r>
              <a:rPr lang="cs-CZ" i="1" dirty="0"/>
              <a:t> </a:t>
            </a:r>
            <a:r>
              <a:rPr lang="cs-CZ" dirty="0"/>
              <a:t>„Korejský deník“). </a:t>
            </a:r>
          </a:p>
          <a:p>
            <a:r>
              <a:rPr lang="ko-KR" altLang="it-IT" dirty="0"/>
              <a:t>인</a:t>
            </a:r>
            <a:r>
              <a:rPr lang="cs-CZ" altLang="ko-KR" dirty="0"/>
              <a:t> </a:t>
            </a:r>
            <a:r>
              <a:rPr lang="cs-CZ" altLang="ko-KR" i="1" dirty="0"/>
              <a:t>in</a:t>
            </a:r>
            <a:r>
              <a:rPr lang="cs-CZ" altLang="ko-KR" dirty="0"/>
              <a:t> je </a:t>
            </a:r>
            <a:r>
              <a:rPr lang="cs-CZ" altLang="ko-KR" dirty="0" err="1"/>
              <a:t>sinokorejský</a:t>
            </a:r>
            <a:r>
              <a:rPr lang="cs-CZ" altLang="ko-KR" dirty="0"/>
              <a:t> (z </a:t>
            </a:r>
            <a:r>
              <a:rPr lang="cs-CZ" altLang="ko-KR" dirty="0" err="1"/>
              <a:t>čín</a:t>
            </a:r>
            <a:r>
              <a:rPr lang="cs-CZ" altLang="ko-KR" dirty="0"/>
              <a:t>. </a:t>
            </a:r>
            <a:r>
              <a:rPr lang="ja-JP" altLang="en-US" dirty="0"/>
              <a:t>人 </a:t>
            </a:r>
            <a:r>
              <a:rPr lang="cs-CZ" altLang="ko-KR" i="1" dirty="0" err="1"/>
              <a:t>rén</a:t>
            </a:r>
            <a:r>
              <a:rPr lang="cs-CZ" altLang="ko-KR" dirty="0"/>
              <a:t>) a </a:t>
            </a:r>
            <a:r>
              <a:rPr lang="ko-KR" altLang="it-IT" dirty="0"/>
              <a:t>사람</a:t>
            </a:r>
            <a:r>
              <a:rPr lang="cs-CZ" altLang="ko-KR" dirty="0"/>
              <a:t> </a:t>
            </a:r>
            <a:r>
              <a:rPr lang="cs-CZ" altLang="ko-KR" i="1" dirty="0" err="1"/>
              <a:t>saram</a:t>
            </a:r>
            <a:r>
              <a:rPr lang="cs-CZ" altLang="ko-KR" dirty="0"/>
              <a:t> korejský výraz s významem „člověk, lidé“</a:t>
            </a:r>
          </a:p>
          <a:p>
            <a:pPr lvl="1"/>
            <a:r>
              <a:rPr lang="cs-CZ" dirty="0"/>
              <a:t>korejština zpravidla rozlišuje jednotné a množné číslo, jen když je to nutné, </a:t>
            </a:r>
            <a:r>
              <a:rPr lang="cs-CZ" i="1" dirty="0" err="1"/>
              <a:t>saram</a:t>
            </a:r>
            <a:r>
              <a:rPr lang="cs-CZ" i="1" dirty="0"/>
              <a:t> </a:t>
            </a:r>
            <a:r>
              <a:rPr lang="cs-CZ" dirty="0"/>
              <a:t>tedy samo o sobě může být „člověk“ i „lidé“; je-li třeba zdůraznit plurál a není to zřejmé z kontextu, užívá se </a:t>
            </a:r>
            <a:r>
              <a:rPr lang="ko-KR" altLang="en-US" dirty="0"/>
              <a:t>사람들 </a:t>
            </a:r>
            <a:r>
              <a:rPr lang="cs-CZ" altLang="ko-KR" dirty="0"/>
              <a:t> </a:t>
            </a:r>
            <a:r>
              <a:rPr lang="cs-CZ" i="1" dirty="0" err="1"/>
              <a:t>saramdŭl</a:t>
            </a:r>
            <a:r>
              <a:rPr lang="cs-CZ" i="1" dirty="0"/>
              <a:t> </a:t>
            </a:r>
            <a:r>
              <a:rPr lang="cs-CZ" dirty="0"/>
              <a:t>„lidé“</a:t>
            </a:r>
            <a:endParaRPr lang="cs-CZ" i="1" dirty="0"/>
          </a:p>
          <a:p>
            <a:r>
              <a:rPr lang="ko-KR" altLang="it-IT" i="1" dirty="0"/>
              <a:t>고려</a:t>
            </a:r>
            <a:r>
              <a:rPr lang="cs-CZ" altLang="ko-KR" i="1" dirty="0"/>
              <a:t> </a:t>
            </a:r>
            <a:r>
              <a:rPr lang="cs-CZ" i="1" dirty="0" err="1"/>
              <a:t>Korjŏ</a:t>
            </a:r>
            <a:r>
              <a:rPr lang="cs-CZ" i="1" dirty="0"/>
              <a:t> </a:t>
            </a:r>
            <a:r>
              <a:rPr lang="cs-CZ" dirty="0"/>
              <a:t>je v korejštině jméno dynastie, nikoli jméno etnika či země.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33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BF5428-A68C-4E9D-92D6-B919E56C9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9752C1-3500-42EF-90B1-EC9367E3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pongwanů</a:t>
            </a:r>
            <a:r>
              <a:rPr lang="cs-CZ" dirty="0"/>
              <a:t> (</a:t>
            </a:r>
            <a:r>
              <a:rPr lang="ko-KR" altLang="it-IT" dirty="0"/>
              <a:t>본관</a:t>
            </a:r>
            <a:r>
              <a:rPr lang="cs-CZ" altLang="ko-KR" dirty="0"/>
              <a:t>/</a:t>
            </a:r>
            <a:r>
              <a:rPr lang="ja-JP" altLang="en-US" dirty="0"/>
              <a:t>本貫</a:t>
            </a:r>
            <a:r>
              <a:rPr lang="cs-CZ" altLang="ko-KR" dirty="0"/>
              <a:t>)</a:t>
            </a:r>
            <a:r>
              <a:rPr lang="cs-CZ" dirty="0"/>
              <a:t> 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D0371C-E5C0-4CC6-837E-F0B12AA3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Širší rodiny či klany, které odvozují svůj původ od společného předka (</a:t>
            </a:r>
            <a:r>
              <a:rPr lang="cs-CZ" sz="1400" dirty="0" err="1"/>
              <a:t>sidžo</a:t>
            </a:r>
            <a:r>
              <a:rPr lang="cs-CZ" sz="1400" dirty="0"/>
              <a:t>), patrilineární. </a:t>
            </a:r>
          </a:p>
          <a:p>
            <a:r>
              <a:rPr lang="cs-CZ" sz="1400" dirty="0"/>
              <a:t>Více </a:t>
            </a:r>
            <a:r>
              <a:rPr lang="cs-CZ" sz="1400" dirty="0" err="1"/>
              <a:t>pongwanů</a:t>
            </a:r>
            <a:r>
              <a:rPr lang="cs-CZ" sz="1400" dirty="0"/>
              <a:t> může mít totéž příjmení, rozlišují se podle </a:t>
            </a:r>
            <a:r>
              <a:rPr lang="cs-CZ" sz="1400" b="1" dirty="0"/>
              <a:t>místa původu předka </a:t>
            </a:r>
            <a:r>
              <a:rPr lang="cs-CZ" sz="1400" dirty="0"/>
              <a:t>(</a:t>
            </a:r>
            <a:r>
              <a:rPr lang="cs-CZ" sz="1400" i="1" dirty="0" err="1"/>
              <a:t>pongwan</a:t>
            </a:r>
            <a:r>
              <a:rPr lang="cs-CZ" sz="1400" i="1" dirty="0"/>
              <a:t> </a:t>
            </a:r>
            <a:r>
              <a:rPr lang="cs-CZ" sz="1400" dirty="0"/>
              <a:t>doslova znamená „rodiště předka“, </a:t>
            </a:r>
            <a:r>
              <a:rPr lang="cs-CZ" sz="1400" dirty="0" err="1"/>
              <a:t>cf</a:t>
            </a:r>
            <a:r>
              <a:rPr lang="cs-CZ" sz="1400" dirty="0"/>
              <a:t>. čínské </a:t>
            </a:r>
            <a:r>
              <a:rPr lang="ja-JP" altLang="en-US" sz="1400" dirty="0"/>
              <a:t>籍貫</a:t>
            </a:r>
            <a:r>
              <a:rPr lang="en-US" altLang="ja-JP" sz="1400" dirty="0"/>
              <a:t>/</a:t>
            </a:r>
            <a:r>
              <a:rPr lang="ja-JP" altLang="en-US" sz="1400" dirty="0"/>
              <a:t>籍贯 </a:t>
            </a:r>
            <a:r>
              <a:rPr lang="cs-CZ" sz="1400" i="1" dirty="0" err="1"/>
              <a:t>jíguàn</a:t>
            </a:r>
            <a:r>
              <a:rPr lang="cs-CZ" sz="1400" dirty="0"/>
              <a:t>). </a:t>
            </a:r>
          </a:p>
          <a:p>
            <a:pPr lvl="1"/>
            <a:r>
              <a:rPr lang="cs-CZ" sz="1400" dirty="0"/>
              <a:t>např. nositelé příjmení I mohou být </a:t>
            </a:r>
            <a:r>
              <a:rPr lang="cs-CZ" sz="1400" dirty="0" err="1"/>
              <a:t>Iové</a:t>
            </a:r>
            <a:r>
              <a:rPr lang="cs-CZ" sz="1400" dirty="0"/>
              <a:t> z </a:t>
            </a:r>
            <a:r>
              <a:rPr lang="cs-CZ" sz="1400" dirty="0" err="1"/>
              <a:t>Kosŏngu</a:t>
            </a:r>
            <a:r>
              <a:rPr lang="cs-CZ" sz="1400" dirty="0"/>
              <a:t> (</a:t>
            </a:r>
            <a:r>
              <a:rPr lang="cs-CZ" sz="1400" dirty="0" err="1"/>
              <a:t>Kosŏng</a:t>
            </a:r>
            <a:r>
              <a:rPr lang="cs-CZ" sz="1400" dirty="0"/>
              <a:t> </a:t>
            </a:r>
            <a:r>
              <a:rPr lang="cs-CZ" sz="1400" dirty="0" err="1"/>
              <a:t>Issi</a:t>
            </a:r>
            <a:r>
              <a:rPr lang="cs-CZ" sz="1400" dirty="0"/>
              <a:t> </a:t>
            </a:r>
            <a:r>
              <a:rPr lang="ko-KR" altLang="en-US" sz="1400" dirty="0"/>
              <a:t>고성 이씨</a:t>
            </a:r>
            <a:r>
              <a:rPr lang="en-US" altLang="ko-KR" sz="1400" dirty="0"/>
              <a:t>), </a:t>
            </a:r>
            <a:r>
              <a:rPr lang="cs-CZ" sz="1400" dirty="0" err="1"/>
              <a:t>Iové</a:t>
            </a:r>
            <a:r>
              <a:rPr lang="cs-CZ" sz="1400" dirty="0"/>
              <a:t> z </a:t>
            </a:r>
            <a:r>
              <a:rPr lang="cs-CZ" sz="1400" dirty="0" err="1"/>
              <a:t>Hwasanu</a:t>
            </a:r>
            <a:r>
              <a:rPr lang="cs-CZ" sz="1400" dirty="0"/>
              <a:t> (</a:t>
            </a:r>
            <a:r>
              <a:rPr lang="ko-KR" altLang="en-US" sz="1400" dirty="0"/>
              <a:t>화산 이씨</a:t>
            </a:r>
            <a:r>
              <a:rPr lang="en-US" altLang="ko-KR" sz="1400" dirty="0"/>
              <a:t>), </a:t>
            </a:r>
            <a:r>
              <a:rPr lang="cs-CZ" sz="1400" dirty="0" err="1"/>
              <a:t>Iové</a:t>
            </a:r>
            <a:r>
              <a:rPr lang="cs-CZ" sz="1400" dirty="0"/>
              <a:t> z </a:t>
            </a:r>
            <a:r>
              <a:rPr lang="cs-CZ" sz="1400" dirty="0" err="1"/>
              <a:t>Čŏngsŏnu</a:t>
            </a:r>
            <a:r>
              <a:rPr lang="cs-CZ" sz="1400" dirty="0"/>
              <a:t> (</a:t>
            </a:r>
            <a:r>
              <a:rPr lang="ko-KR" altLang="en-US" sz="1400" dirty="0"/>
              <a:t>정선 이씨</a:t>
            </a:r>
            <a:r>
              <a:rPr lang="en-US" altLang="ko-KR" sz="1400" dirty="0"/>
              <a:t>), </a:t>
            </a:r>
            <a:r>
              <a:rPr lang="cs-CZ" sz="1400" dirty="0" err="1"/>
              <a:t>Iové</a:t>
            </a:r>
            <a:r>
              <a:rPr lang="cs-CZ" sz="1400" dirty="0"/>
              <a:t> ze </a:t>
            </a:r>
            <a:r>
              <a:rPr lang="cs-CZ" sz="1400" dirty="0" err="1"/>
              <a:t>Sangsanu</a:t>
            </a:r>
            <a:r>
              <a:rPr lang="cs-CZ" sz="1400" dirty="0"/>
              <a:t> (</a:t>
            </a:r>
            <a:r>
              <a:rPr lang="ko-KR" altLang="en-US" sz="1400" dirty="0"/>
              <a:t>상산 이씨</a:t>
            </a:r>
            <a:r>
              <a:rPr lang="en-US" altLang="ko-KR" sz="1400" dirty="0"/>
              <a:t>), </a:t>
            </a:r>
            <a:r>
              <a:rPr lang="cs-CZ" sz="1400" dirty="0" err="1"/>
              <a:t>Iové</a:t>
            </a:r>
            <a:r>
              <a:rPr lang="cs-CZ" sz="1400" dirty="0"/>
              <a:t> z </a:t>
            </a:r>
            <a:r>
              <a:rPr lang="cs-CZ" sz="1400" dirty="0" err="1"/>
              <a:t>Inčchŏnu</a:t>
            </a:r>
            <a:r>
              <a:rPr lang="cs-CZ" sz="1400" dirty="0"/>
              <a:t> (</a:t>
            </a:r>
            <a:r>
              <a:rPr lang="ko-KR" altLang="en-US" sz="1400" dirty="0"/>
              <a:t>인천 이씨</a:t>
            </a:r>
            <a:r>
              <a:rPr lang="en-US" altLang="ko-KR" sz="1400" dirty="0"/>
              <a:t>) </a:t>
            </a:r>
            <a:r>
              <a:rPr lang="cs-CZ" sz="1400" dirty="0"/>
              <a:t>atd. Příjmení Kim odpovídá asi 350 </a:t>
            </a:r>
            <a:r>
              <a:rPr lang="cs-CZ" sz="1400" dirty="0" err="1"/>
              <a:t>pongwanů</a:t>
            </a:r>
            <a:r>
              <a:rPr lang="cs-CZ" sz="1400" dirty="0"/>
              <a:t>.</a:t>
            </a:r>
          </a:p>
          <a:p>
            <a:r>
              <a:rPr lang="cs-CZ" sz="1400" dirty="0" err="1"/>
              <a:t>Pongwanů</a:t>
            </a:r>
            <a:r>
              <a:rPr lang="cs-CZ" sz="1400" dirty="0"/>
              <a:t> jsou asi 4000, nejrozšířenější je </a:t>
            </a:r>
            <a:r>
              <a:rPr lang="cs-CZ" sz="1400" dirty="0" err="1"/>
              <a:t>Kimhä</a:t>
            </a:r>
            <a:r>
              <a:rPr lang="cs-CZ" sz="1400" dirty="0"/>
              <a:t> Kim (Kimové z města </a:t>
            </a:r>
            <a:r>
              <a:rPr lang="cs-CZ" sz="1400" dirty="0" err="1">
                <a:hlinkClick r:id="rId2"/>
              </a:rPr>
              <a:t>Kimhä</a:t>
            </a:r>
            <a:r>
              <a:rPr lang="cs-CZ" sz="1400" dirty="0"/>
              <a:t>), odvozující svůj původ od krále Kim </a:t>
            </a:r>
            <a:r>
              <a:rPr lang="cs-CZ" sz="1400" dirty="0" err="1"/>
              <a:t>Suro</a:t>
            </a:r>
            <a:r>
              <a:rPr lang="cs-CZ" sz="1400" dirty="0"/>
              <a:t> (</a:t>
            </a:r>
            <a:r>
              <a:rPr lang="ko-KR" altLang="en-US" sz="1400" dirty="0"/>
              <a:t>김수로 </a:t>
            </a:r>
            <a:r>
              <a:rPr lang="cs-CZ" altLang="ko-KR" sz="1400" dirty="0"/>
              <a:t>, </a:t>
            </a:r>
            <a:r>
              <a:rPr lang="cs-CZ" sz="1400" dirty="0"/>
              <a:t>zemřel 199), v JK asi 4,5 mil. lidí (9 % populace). </a:t>
            </a:r>
          </a:p>
          <a:p>
            <a:r>
              <a:rPr lang="cs-CZ" sz="1400" b="1" dirty="0"/>
              <a:t>Každý </a:t>
            </a:r>
            <a:r>
              <a:rPr lang="cs-CZ" sz="1400" b="1" dirty="0" err="1"/>
              <a:t>pongwan</a:t>
            </a:r>
            <a:r>
              <a:rPr lang="cs-CZ" sz="1400" b="1" dirty="0"/>
              <a:t> je spojen s určitým městem </a:t>
            </a:r>
            <a:r>
              <a:rPr lang="cs-CZ" sz="1400" dirty="0"/>
              <a:t>(rodištěm předka), podle něhož je také pojmenován, má svou pečeť a rodokmen (</a:t>
            </a:r>
            <a:r>
              <a:rPr lang="ko-KR" altLang="en-US" sz="1400" dirty="0"/>
              <a:t>족보 </a:t>
            </a:r>
            <a:r>
              <a:rPr lang="cs-CZ" sz="1400" i="1" dirty="0" err="1"/>
              <a:t>čokpo</a:t>
            </a:r>
            <a:r>
              <a:rPr lang="cs-CZ" sz="1400" dirty="0"/>
              <a:t>). Příslušnost k </a:t>
            </a:r>
            <a:r>
              <a:rPr lang="cs-CZ" sz="1400" dirty="0" err="1"/>
              <a:t>pongwanu</a:t>
            </a:r>
            <a:r>
              <a:rPr lang="cs-CZ" sz="1400" dirty="0"/>
              <a:t> je uvedena i ve státní evidenci.</a:t>
            </a:r>
          </a:p>
          <a:p>
            <a:r>
              <a:rPr lang="cs-CZ" sz="1400" dirty="0"/>
              <a:t>Za dynastie </a:t>
            </a:r>
            <a:r>
              <a:rPr lang="cs-CZ" sz="1400" dirty="0" err="1"/>
              <a:t>Čosŏn</a:t>
            </a:r>
            <a:r>
              <a:rPr lang="cs-CZ" sz="1400" dirty="0"/>
              <a:t> rozhodovalo o příslušnosti do společenské třídy, proto se </a:t>
            </a:r>
            <a:r>
              <a:rPr lang="cs-CZ" sz="1400" dirty="0" err="1"/>
              <a:t>čokpo</a:t>
            </a:r>
            <a:r>
              <a:rPr lang="cs-CZ" sz="1400" dirty="0"/>
              <a:t> často falšovala. Dnes má spíše symbolický význam.</a:t>
            </a:r>
          </a:p>
          <a:p>
            <a:r>
              <a:rPr lang="cs-CZ" sz="1400" dirty="0"/>
              <a:t>Do roku 1997 bylo manželství dvou lidí z téhož </a:t>
            </a:r>
            <a:r>
              <a:rPr lang="cs-CZ" sz="1400" dirty="0" err="1"/>
              <a:t>pongwanu</a:t>
            </a:r>
            <a:r>
              <a:rPr lang="cs-CZ" sz="1400" dirty="0"/>
              <a:t> pokládáno za incest a zakázáno (exogamie).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75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6D1F57-202E-446B-B32E-96715A692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BBA0D-8879-4FDF-AA46-F32C5054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Kalendář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EE7B81-F263-42BA-944B-32806BEE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běžném životě se užívá </a:t>
            </a:r>
            <a:r>
              <a:rPr lang="cs-CZ" b="1" dirty="0"/>
              <a:t>gregoriánský kalendář </a:t>
            </a:r>
            <a:r>
              <a:rPr lang="cs-CZ" dirty="0"/>
              <a:t>(přijat v roce 1896 v rámci modernizace).</a:t>
            </a:r>
          </a:p>
          <a:p>
            <a:pPr lvl="1"/>
            <a:r>
              <a:rPr lang="cs-CZ" dirty="0"/>
              <a:t>do roku 1961 (oficiálně mezi lety 1945-1961, v KLDR do roku 1997) se užívalo počítání let od roku 2333 před Kristem, tradičního data založení Koreje; dnes už se neužívá</a:t>
            </a:r>
          </a:p>
          <a:p>
            <a:r>
              <a:rPr lang="cs-CZ" dirty="0"/>
              <a:t>Pro specifické účely (výpočet dat některých svátků, astrologie) </a:t>
            </a:r>
            <a:r>
              <a:rPr lang="cs-CZ" b="1" dirty="0"/>
              <a:t>lunisolární kalendář</a:t>
            </a:r>
            <a:r>
              <a:rPr lang="cs-CZ" dirty="0"/>
              <a:t> (různé termíny, nejčastěji, ale ne zcela přesně </a:t>
            </a:r>
            <a:r>
              <a:rPr lang="ko-KR" altLang="en-US" dirty="0"/>
              <a:t>음력 </a:t>
            </a:r>
            <a:r>
              <a:rPr lang="cs-CZ" i="1" dirty="0" err="1"/>
              <a:t>ŭmnjŏk</a:t>
            </a:r>
            <a:r>
              <a:rPr lang="cs-CZ" dirty="0"/>
              <a:t>, z </a:t>
            </a:r>
            <a:r>
              <a:rPr lang="cs-CZ" dirty="0" err="1"/>
              <a:t>čín</a:t>
            </a:r>
            <a:r>
              <a:rPr lang="cs-CZ" dirty="0"/>
              <a:t>. </a:t>
            </a:r>
            <a:r>
              <a:rPr lang="ko-KR" altLang="en-US" dirty="0"/>
              <a:t>陰曆 </a:t>
            </a:r>
            <a:r>
              <a:rPr lang="cs-CZ" i="1" dirty="0" err="1"/>
              <a:t>yīnlì</a:t>
            </a:r>
            <a:r>
              <a:rPr lang="cs-CZ" dirty="0"/>
              <a:t> „lunární/</a:t>
            </a:r>
            <a:r>
              <a:rPr lang="cs-CZ" dirty="0" err="1"/>
              <a:t>jinový</a:t>
            </a:r>
            <a:r>
              <a:rPr lang="cs-CZ" dirty="0"/>
              <a:t> kalendář“). Tradiční kalendář je odvozený z čínského, ale mírně odlišný.</a:t>
            </a:r>
          </a:p>
          <a:p>
            <a:r>
              <a:rPr lang="cs-CZ" dirty="0"/>
              <a:t>V KLDR se od roku 1997 užívá kalendář </a:t>
            </a:r>
            <a:r>
              <a:rPr lang="cs-CZ" dirty="0" err="1"/>
              <a:t>čučche</a:t>
            </a:r>
            <a:r>
              <a:rPr lang="cs-CZ" dirty="0"/>
              <a:t>, který se od gregoriánského liší tím, že jako rok </a:t>
            </a:r>
            <a:r>
              <a:rPr lang="cs-CZ" dirty="0" err="1"/>
              <a:t>čučche</a:t>
            </a:r>
            <a:r>
              <a:rPr lang="cs-CZ" dirty="0"/>
              <a:t> 1 počítá rok 1912 (rok narození Kim </a:t>
            </a:r>
            <a:r>
              <a:rPr lang="cs-CZ" dirty="0" err="1"/>
              <a:t>Il-sŏnga</a:t>
            </a:r>
            <a:r>
              <a:rPr lang="cs-CZ" dirty="0"/>
              <a:t>; dřívější roky se číslují normálně podle gregoriánského kalendáře).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212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778CA0-8FED-4DF3-AF07-7CAC1C742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A3A64A-671D-4E71-8098-A06C740C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kalendář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5CF77E-BEF6-4871-AFFE-127F5A16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r>
              <a:rPr lang="cs-CZ" sz="1800" dirty="0"/>
              <a:t>Gregoriánský kalendář je čistě solární (rok = oběh země kolem slunce, den = pohyb  země kolem své osy; měsíce bez ohledu na lunární cyklus), tradiční kalendář </a:t>
            </a:r>
            <a:r>
              <a:rPr lang="cs-CZ" sz="1800" b="1" dirty="0"/>
              <a:t>lunisolární</a:t>
            </a:r>
            <a:r>
              <a:rPr lang="cs-CZ" sz="1800" dirty="0"/>
              <a:t>.</a:t>
            </a:r>
          </a:p>
          <a:p>
            <a:r>
              <a:rPr lang="cs-CZ" sz="1800" dirty="0"/>
              <a:t>Tradiční kalendář je založen na čínském, ale může se od něj mírně lišit: čínský počítá novoluní podle pozorování měsíce v Pekingu, korejský v Koreji.</a:t>
            </a:r>
          </a:p>
          <a:p>
            <a:r>
              <a:rPr lang="cs-CZ" sz="1800" dirty="0"/>
              <a:t>V lunisolárním kalendáři </a:t>
            </a:r>
            <a:r>
              <a:rPr lang="cs-CZ" sz="1800" b="1" dirty="0"/>
              <a:t>každý měsíc začíná novoluním </a:t>
            </a:r>
            <a:r>
              <a:rPr lang="cs-CZ" sz="1800" dirty="0"/>
              <a:t>(měsíc má tedy 29 nebo 30 dní). </a:t>
            </a:r>
            <a:r>
              <a:rPr lang="cs-CZ" sz="1800" b="1" dirty="0"/>
              <a:t>Rok začíná druhým novoluním po zimním slunovratu </a:t>
            </a:r>
            <a:r>
              <a:rPr lang="cs-CZ" sz="1800" dirty="0"/>
              <a:t>(mezi 21. lednem a 21. únorem). Současný rok dřevěného draka začal 10. února 2024, příští rok začne 29. ledna 2025.</a:t>
            </a:r>
          </a:p>
          <a:p>
            <a:pPr lvl="1"/>
            <a:r>
              <a:rPr lang="cs-CZ" sz="1800" dirty="0"/>
              <a:t>Lunární měsíce o 30 dnech se označují jako "velké" (</a:t>
            </a:r>
            <a:r>
              <a:rPr lang="ko-KR" altLang="en-US" sz="1800" dirty="0"/>
              <a:t>대 </a:t>
            </a:r>
            <a:r>
              <a:rPr lang="cs-CZ" sz="1800" i="1" dirty="0" err="1"/>
              <a:t>tä</a:t>
            </a:r>
            <a:r>
              <a:rPr lang="cs-CZ" sz="1800" dirty="0"/>
              <a:t>, z 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ko-KR" altLang="en-US" sz="1800" dirty="0"/>
              <a:t>大 </a:t>
            </a:r>
            <a:r>
              <a:rPr lang="cs-CZ" sz="1800" i="1" dirty="0" err="1"/>
              <a:t>dà</a:t>
            </a:r>
            <a:r>
              <a:rPr lang="cs-CZ" sz="1800" dirty="0"/>
              <a:t>), měsíce o 29 dnech jako "malé" (</a:t>
            </a:r>
            <a:r>
              <a:rPr lang="ko-KR" altLang="en-US" sz="1800" dirty="0"/>
              <a:t>소 </a:t>
            </a:r>
            <a:r>
              <a:rPr lang="cs-CZ" sz="1800" i="1" dirty="0"/>
              <a:t>so</a:t>
            </a:r>
            <a:r>
              <a:rPr lang="cs-CZ" sz="1800" dirty="0"/>
              <a:t>, z 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ko-KR" altLang="en-US" sz="1800" dirty="0"/>
              <a:t>小 </a:t>
            </a:r>
            <a:r>
              <a:rPr lang="cs-CZ" sz="1800" i="1" dirty="0" err="1"/>
              <a:t>xiǎo</a:t>
            </a:r>
            <a:r>
              <a:rPr lang="cs-CZ" sz="1800" dirty="0"/>
              <a:t>)</a:t>
            </a:r>
          </a:p>
          <a:p>
            <a:r>
              <a:rPr lang="cs-CZ" sz="1800" dirty="0"/>
              <a:t>Informace o korejském lunárním kalendáři vč. oficiálního (?) výpočtu a převodu na webu Korejského institutu pro astronomii a kosmický výzkum: </a:t>
            </a:r>
            <a:r>
              <a:rPr lang="cs-CZ" sz="1800" dirty="0">
                <a:hlinkClick r:id="rId2"/>
              </a:rPr>
              <a:t>https://astro.kasi.re.kr/life/post/calendarData</a:t>
            </a:r>
            <a:r>
              <a:rPr lang="cs-CZ" sz="1800" dirty="0"/>
              <a:t> (pouze v korejštině).</a:t>
            </a:r>
          </a:p>
        </p:txBody>
      </p:sp>
    </p:spTree>
    <p:extLst>
      <p:ext uri="{BB962C8B-B14F-4D97-AF65-F5344CB8AC3E}">
        <p14:creationId xmlns:p14="http://schemas.microsoft.com/office/powerpoint/2010/main" val="68490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AB9630-8C48-D9B1-FC1F-8709DDDD5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131650-FFAF-54A4-6795-F4E0C3F6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kalendář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3F83-840B-72BD-E9D5-CE8DBE12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let má </a:t>
            </a:r>
            <a:r>
              <a:rPr lang="cs-CZ" b="1" dirty="0"/>
              <a:t>12 lunárních měsíců,</a:t>
            </a:r>
            <a:r>
              <a:rPr lang="cs-CZ" dirty="0"/>
              <a:t> ale protože solární rok (cca 365 dní) je delší než 12 lunárních měsíců (cca 354 dní), přidává se přibližně jednou za 3 roky (7krát za 19 let) </a:t>
            </a:r>
            <a:r>
              <a:rPr lang="cs-CZ" b="1" dirty="0"/>
              <a:t>přestupný měsíc </a:t>
            </a:r>
            <a:r>
              <a:rPr lang="cs-CZ" dirty="0"/>
              <a:t>(</a:t>
            </a:r>
            <a:r>
              <a:rPr lang="ko-KR" altLang="en-US" dirty="0"/>
              <a:t>윤월 </a:t>
            </a:r>
            <a:r>
              <a:rPr lang="cs-CZ" i="1" dirty="0" err="1"/>
              <a:t>junwŏl</a:t>
            </a:r>
            <a:r>
              <a:rPr lang="cs-CZ" i="1" dirty="0"/>
              <a:t> </a:t>
            </a:r>
            <a:r>
              <a:rPr lang="cs-CZ" dirty="0"/>
              <a:t>nebo </a:t>
            </a:r>
            <a:r>
              <a:rPr lang="ko-KR" altLang="en-US" dirty="0"/>
              <a:t>윤달</a:t>
            </a:r>
            <a:r>
              <a:rPr lang="cs-CZ" altLang="ko-KR" dirty="0"/>
              <a:t> </a:t>
            </a:r>
            <a:r>
              <a:rPr lang="cs-CZ" altLang="ko-KR" i="1" dirty="0" err="1"/>
              <a:t>jundal</a:t>
            </a:r>
            <a:r>
              <a:rPr lang="cs-CZ" dirty="0"/>
              <a:t>) za jeden z dvanácti měsíců, aby byla zachována synchronizace se solárním rokem. Přestupný měsíc má </a:t>
            </a:r>
            <a:r>
              <a:rPr lang="cs-CZ" b="1" dirty="0"/>
              <a:t>stejné číslo </a:t>
            </a:r>
            <a:r>
              <a:rPr lang="cs-CZ" dirty="0"/>
              <a:t>jako předchozí nepřestupný měsíc.</a:t>
            </a:r>
          </a:p>
          <a:p>
            <a:pPr marL="243000" lvl="1" indent="0">
              <a:buNone/>
            </a:pPr>
            <a:r>
              <a:rPr lang="cs-CZ" sz="2100" dirty="0"/>
              <a:t>	Např. v roce začínajícím 22. února 2023 se přidal přestupný měsíc za druhý (a byly tedy dva druhé měsíce). V roce, který začne 29. ledna 2025, bude přestupný měsíc za šestým (a budou tedy dva šesté měsíce).</a:t>
            </a:r>
            <a:endParaRPr lang="cs-CZ" sz="2700" dirty="0"/>
          </a:p>
          <a:p>
            <a:r>
              <a:rPr lang="cs-CZ" dirty="0"/>
              <a:t>Roky se nečíslují: někdy se užívalo datování podle panovnické éry (název období vlády toho kterého panovníka), častěji systém kmenů a větví. Zato každému roku odpovídá </a:t>
            </a:r>
            <a:r>
              <a:rPr lang="cs-CZ" b="1" dirty="0"/>
              <a:t>znamení čínského zvěrokruhu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3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170624-CB0C-8E63-2B54-F0FBC44BC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80FADE-C87E-B8C6-0410-8EF4FB13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Podrobněji k přestupným měsícům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3A0778-5E88-DB88-274E-9A92E138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Přesněji: Období od jednoho zimního slunovratu k druhému (</a:t>
            </a:r>
            <a:r>
              <a:rPr lang="cs-CZ" sz="1800" b="1" dirty="0"/>
              <a:t>solární rok</a:t>
            </a:r>
            <a:r>
              <a:rPr lang="cs-CZ" sz="1800" dirty="0"/>
              <a:t>, 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ja-JP" altLang="en-US" sz="1800" dirty="0"/>
              <a:t>岁 </a:t>
            </a:r>
            <a:r>
              <a:rPr lang="cs-CZ" sz="1800" i="1" dirty="0" err="1"/>
              <a:t>suì</a:t>
            </a:r>
            <a:r>
              <a:rPr lang="cs-CZ" sz="1800" dirty="0"/>
              <a:t>, </a:t>
            </a:r>
            <a:r>
              <a:rPr lang="cs-CZ" sz="1800" dirty="0" err="1"/>
              <a:t>kor</a:t>
            </a:r>
            <a:r>
              <a:rPr lang="cs-CZ" sz="1800" dirty="0"/>
              <a:t>. </a:t>
            </a:r>
            <a:r>
              <a:rPr lang="ko-KR" altLang="en-US" sz="1800" dirty="0"/>
              <a:t>세 </a:t>
            </a:r>
            <a:r>
              <a:rPr lang="cs-CZ" sz="1800" i="1" dirty="0"/>
              <a:t>se</a:t>
            </a:r>
            <a:r>
              <a:rPr lang="cs-CZ" sz="1800" dirty="0"/>
              <a:t>) je rozděleno na 24 úseků. Každý z nich odpovídá 15° zdánlivého pohybu slunce po ekliptice a přibližně 15 dnům (doba trvání jednotlivých úseků není zcela stejná, protože pohyb slunce po ekliptice má proměnlivou rychlost).</a:t>
            </a:r>
          </a:p>
          <a:p>
            <a:r>
              <a:rPr lang="cs-CZ" sz="1800" dirty="0"/>
              <a:t>Jejich hranicím, nebo i úsekům samým, se říká "</a:t>
            </a:r>
            <a:r>
              <a:rPr lang="cs-CZ" sz="1800" b="1" dirty="0"/>
              <a:t>solární uzly</a:t>
            </a:r>
            <a:r>
              <a:rPr lang="cs-CZ" sz="1800" dirty="0"/>
              <a:t>" (</a:t>
            </a:r>
            <a:r>
              <a:rPr lang="cs-CZ" sz="1800" dirty="0" err="1"/>
              <a:t>kor</a:t>
            </a:r>
            <a:r>
              <a:rPr lang="cs-CZ" sz="1800" dirty="0"/>
              <a:t>. </a:t>
            </a:r>
            <a:r>
              <a:rPr lang="ko-KR" altLang="en-US" sz="1800" dirty="0"/>
              <a:t>절기 </a:t>
            </a:r>
            <a:r>
              <a:rPr lang="cs-CZ" sz="1800" i="1" dirty="0" err="1"/>
              <a:t>čŏlgi</a:t>
            </a:r>
            <a:r>
              <a:rPr lang="cs-CZ" sz="1800" dirty="0"/>
              <a:t>, 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ja-JP" altLang="en-US" sz="1800" dirty="0"/>
              <a:t>節氣</a:t>
            </a:r>
            <a:r>
              <a:rPr lang="en-US" altLang="ja-JP" sz="1800" dirty="0"/>
              <a:t>/</a:t>
            </a:r>
            <a:r>
              <a:rPr lang="ja-JP" altLang="en-US" sz="1800" dirty="0"/>
              <a:t>节气 </a:t>
            </a:r>
            <a:r>
              <a:rPr lang="cs-CZ" sz="1800" i="1" dirty="0" err="1"/>
              <a:t>jiéqì</a:t>
            </a:r>
            <a:r>
              <a:rPr lang="cs-CZ" sz="1800" dirty="0"/>
              <a:t>, angl. </a:t>
            </a:r>
            <a:r>
              <a:rPr lang="cs-CZ" sz="1800" i="1" dirty="0" err="1"/>
              <a:t>solar</a:t>
            </a:r>
            <a:r>
              <a:rPr lang="cs-CZ" sz="1800" i="1" dirty="0"/>
              <a:t> </a:t>
            </a:r>
            <a:r>
              <a:rPr lang="cs-CZ" sz="1800" i="1" dirty="0" err="1"/>
              <a:t>terms</a:t>
            </a:r>
            <a:r>
              <a:rPr lang="cs-CZ" sz="1800" dirty="0"/>
              <a:t>); každý má své jméno. Rozlišují se sudé (hlavní) solární uzly (</a:t>
            </a:r>
            <a:r>
              <a:rPr lang="cs-CZ" sz="1800" dirty="0" err="1"/>
              <a:t>čín</a:t>
            </a:r>
            <a:r>
              <a:rPr lang="cs-CZ" sz="1800" dirty="0"/>
              <a:t>. </a:t>
            </a:r>
            <a:r>
              <a:rPr lang="ja-JP" altLang="en-US" sz="1800" dirty="0"/>
              <a:t>中氣 </a:t>
            </a:r>
            <a:r>
              <a:rPr lang="cs-CZ" sz="1800" i="1" dirty="0" err="1"/>
              <a:t>zhōngqì</a:t>
            </a:r>
            <a:r>
              <a:rPr lang="cs-CZ" sz="1800" dirty="0"/>
              <a:t>) a liché (vedlejší) solární uzly.</a:t>
            </a:r>
          </a:p>
          <a:p>
            <a:r>
              <a:rPr lang="cs-CZ" sz="1800" dirty="0"/>
              <a:t>Lunární měsíc (29-30 dní) normálně obsahuje dva solární uzly, jeden sudý a jeden lichý (interval mezi dvěma sudými uzly trvá 29,4-31,4 dne).</a:t>
            </a:r>
          </a:p>
          <a:p>
            <a:r>
              <a:rPr lang="cs-CZ" sz="1800" b="1" dirty="0"/>
              <a:t>Měsíc, ve kterém není žádný sudý solární uzel, se počítá jako přestupný a má stejné číslo jako předchozí měsíc </a:t>
            </a:r>
            <a:r>
              <a:rPr lang="cs-CZ" sz="1800" dirty="0"/>
              <a:t>(pokud je předchozí měsíc např. šestý, je přestupný měsíc druhý šestý nebo přestupný šestý). </a:t>
            </a:r>
          </a:p>
        </p:txBody>
      </p:sp>
    </p:spTree>
    <p:extLst>
      <p:ext uri="{BB962C8B-B14F-4D97-AF65-F5344CB8AC3E}">
        <p14:creationId xmlns:p14="http://schemas.microsoft.com/office/powerpoint/2010/main" val="214945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A47003-8F3B-5F7F-6250-3AA4D4553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8B55FB-26A9-188A-2780-2601CC79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Lunární kalendář a sluneční uzly pro rok 2025/2026</a:t>
            </a:r>
            <a:br>
              <a:rPr lang="cs-CZ" sz="3200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AECAB9-FD66-04B8-BCF0-267A6870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endParaRPr lang="cs-CZ" sz="14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4FE0390-5854-5CFA-2424-3EA082C81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8348"/>
              </p:ext>
            </p:extLst>
          </p:nvPr>
        </p:nvGraphicFramePr>
        <p:xfrm>
          <a:off x="539550" y="1533927"/>
          <a:ext cx="8064899" cy="494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9">
                  <a:extLst>
                    <a:ext uri="{9D8B030D-6E8A-4147-A177-3AD203B41FA5}">
                      <a16:colId xmlns:a16="http://schemas.microsoft.com/office/drawing/2014/main" val="3442996438"/>
                    </a:ext>
                  </a:extLst>
                </a:gridCol>
              </a:tblGrid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Údaje dle výpočtu Korejského institutu pro astronomii a výzkum vesmíru. </a:t>
                      </a:r>
                      <a:r>
                        <a:rPr lang="ko-KR" altLang="en-US" dirty="0"/>
                        <a:t>대 </a:t>
                      </a:r>
                      <a:r>
                        <a:rPr lang="en-US" altLang="ko-KR" dirty="0"/>
                        <a:t>= </a:t>
                      </a:r>
                      <a:r>
                        <a:rPr lang="cs-CZ" dirty="0"/>
                        <a:t>měsíc má 30 dnů, </a:t>
                      </a:r>
                      <a:r>
                        <a:rPr lang="ko-KR" altLang="en-US" dirty="0"/>
                        <a:t>소 </a:t>
                      </a:r>
                      <a:r>
                        <a:rPr lang="en-US" altLang="ko-KR" dirty="0"/>
                        <a:t>= </a:t>
                      </a:r>
                      <a:r>
                        <a:rPr lang="cs-CZ" dirty="0"/>
                        <a:t>měsíc má 29 dnů, </a:t>
                      </a:r>
                      <a:r>
                        <a:rPr lang="ko-KR" altLang="en-US" dirty="0"/>
                        <a:t>中 </a:t>
                      </a:r>
                      <a:r>
                        <a:rPr lang="en-US" altLang="ko-KR" dirty="0"/>
                        <a:t>= </a:t>
                      </a:r>
                      <a:r>
                        <a:rPr lang="cs-CZ" dirty="0"/>
                        <a:t>sudý </a:t>
                      </a:r>
                      <a:r>
                        <a:rPr lang="cs-CZ"/>
                        <a:t>(hlavní) </a:t>
                      </a:r>
                      <a:r>
                        <a:rPr lang="cs-CZ" dirty="0"/>
                        <a:t>solární uzel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15793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1. lunární měsíc začíná 29. ledna 2025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3. února a 18. února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51278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2. lunární měsíc začíná 28. února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5. března a 20. března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33045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3. lunární měsíc začíná 29. března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4. dubna a 20. dubna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78585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4. lunární měsíc začíná 28. dubna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5. května a 21. května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09423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5. lunární měsíc začíná 27. května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5. června a 21. června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71398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6. lunární měsíc začíná 25. června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7. července a 22. července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40950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druhý 6. (</a:t>
                      </a:r>
                      <a:r>
                        <a:rPr lang="cs-CZ" b="1" dirty="0"/>
                        <a:t>přestupný</a:t>
                      </a:r>
                      <a:r>
                        <a:rPr lang="cs-CZ" dirty="0"/>
                        <a:t>) začíná 25. července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b="1" dirty="0"/>
                        <a:t>solární uzel pouze lichý </a:t>
                      </a:r>
                      <a:r>
                        <a:rPr lang="cs-CZ" dirty="0"/>
                        <a:t>7. srpna (= počítá se tedy jako přestupný)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10827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7. lunární měsíc začíná 23. srpna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23. srpna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7. září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68428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8. lunární měsíc začíná 22. září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23. září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8. října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55415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9. lunární měsíc začíná 21. října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23. října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7. listopadu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89108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10. lunární měsíc začíná 20. listopadu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22. listopadu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7. prosince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10984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11. lunární měsíc začíná 20. prosince (</a:t>
                      </a:r>
                      <a:r>
                        <a:rPr lang="ko-KR" altLang="en-US" dirty="0"/>
                        <a:t>대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22. prosince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5. ledna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99808"/>
                  </a:ext>
                </a:extLst>
              </a:tr>
              <a:tr h="312483">
                <a:tc>
                  <a:txBody>
                    <a:bodyPr/>
                    <a:lstStyle/>
                    <a:p>
                      <a:r>
                        <a:rPr lang="cs-CZ" dirty="0"/>
                        <a:t>12. lunární měsíc začíná 19. ledna 2026 (</a:t>
                      </a:r>
                      <a:r>
                        <a:rPr lang="ko-KR" altLang="en-US" dirty="0"/>
                        <a:t>소</a:t>
                      </a:r>
                      <a:r>
                        <a:rPr lang="en-US" altLang="ko-KR" dirty="0"/>
                        <a:t>), </a:t>
                      </a:r>
                      <a:r>
                        <a:rPr lang="cs-CZ" dirty="0"/>
                        <a:t>solární uzly 20. ledna (</a:t>
                      </a:r>
                      <a:r>
                        <a:rPr lang="ko-KR" altLang="en-US" dirty="0"/>
                        <a:t>中</a:t>
                      </a:r>
                      <a:r>
                        <a:rPr lang="en-US" altLang="ko-KR" dirty="0"/>
                        <a:t>) </a:t>
                      </a:r>
                      <a:r>
                        <a:rPr lang="cs-CZ" dirty="0"/>
                        <a:t>a 4. února; nový rok 2026 bude 17. února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3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6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A17AA-BACC-44A2-8482-4AEDAF341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991E9-5A4A-4FCF-B67B-7CD7575F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počítání let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2A5D53-09A9-41FE-8A26-852F4896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Tradiční počítání let uvádí, do kolika jednotlivých lunisolárních roků zasáhl jednotlivcův život.</a:t>
            </a:r>
          </a:p>
          <a:p>
            <a:r>
              <a:rPr lang="cs-CZ" dirty="0">
                <a:latin typeface="+mj-lt"/>
              </a:rPr>
              <a:t>Člověk má v okamžiku narození „jeden rok“; „dva roky“ při prvním lunisolárním novém roce po jeho narození, pak se při každém lunisolárním novém roce přičítá jeden rok.</a:t>
            </a:r>
          </a:p>
          <a:p>
            <a:r>
              <a:rPr lang="cs-CZ" dirty="0">
                <a:latin typeface="+mj-lt"/>
              </a:rPr>
              <a:t>Podle korejského počítání (</a:t>
            </a:r>
            <a:r>
              <a:rPr lang="en-US" i="1" dirty="0" err="1">
                <a:effectLst/>
                <a:latin typeface="+mj-lt"/>
                <a:cs typeface="Times New Roman" panose="02020603050405020304" pitchFamily="18" charset="0"/>
              </a:rPr>
              <a:t>한국</a:t>
            </a:r>
            <a:r>
              <a:rPr lang="en-US" i="1" dirty="0">
                <a:effectLst/>
                <a:latin typeface="+mj-lt"/>
                <a:ea typeface="Malgun Gothic" panose="020B0503020000020004" pitchFamily="34" charset="-127"/>
              </a:rPr>
              <a:t> </a:t>
            </a:r>
            <a:r>
              <a:rPr lang="en-US" i="1" dirty="0" err="1">
                <a:effectLst/>
                <a:latin typeface="+mj-lt"/>
                <a:cs typeface="Times New Roman" panose="02020603050405020304" pitchFamily="18" charset="0"/>
              </a:rPr>
              <a:t>나이</a:t>
            </a:r>
            <a:r>
              <a:rPr lang="cs-CZ" i="1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+mj-lt"/>
                <a:cs typeface="Times New Roman" panose="02020603050405020304" pitchFamily="18" charset="0"/>
              </a:rPr>
              <a:t>hanguk</a:t>
            </a:r>
            <a:r>
              <a:rPr lang="cs-CZ" i="1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+mj-lt"/>
                <a:cs typeface="Times New Roman" panose="02020603050405020304" pitchFamily="18" charset="0"/>
              </a:rPr>
              <a:t>nai</a:t>
            </a:r>
            <a:r>
              <a:rPr lang="cs-CZ" i="1" dirty="0">
                <a:effectLst/>
                <a:latin typeface="+mj-lt"/>
                <a:cs typeface="Times New Roman" panose="02020603050405020304" pitchFamily="18" charset="0"/>
              </a:rPr>
              <a:t>) </a:t>
            </a:r>
            <a:r>
              <a:rPr lang="cs-CZ" dirty="0">
                <a:effectLst/>
                <a:latin typeface="+mj-lt"/>
                <a:cs typeface="Times New Roman" panose="02020603050405020304" pitchFamily="18" charset="0"/>
              </a:rPr>
              <a:t>je tedy člověk o 1-2 roky starší ne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ž podle západního počítání</a:t>
            </a:r>
            <a:r>
              <a:rPr lang="cs-CZ" i="1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i="1" dirty="0">
                <a:effectLst/>
                <a:latin typeface="+mj-lt"/>
                <a:cs typeface="Times New Roman" panose="02020603050405020304" pitchFamily="18" charset="0"/>
              </a:rPr>
              <a:t>만</a:t>
            </a:r>
            <a:r>
              <a:rPr lang="en-US" i="1" dirty="0">
                <a:effectLst/>
                <a:latin typeface="+mj-lt"/>
                <a:ea typeface="Malgun Gothic" panose="020B0503020000020004" pitchFamily="34" charset="-127"/>
              </a:rPr>
              <a:t> </a:t>
            </a:r>
            <a:r>
              <a:rPr lang="en-US" i="1" dirty="0" err="1">
                <a:effectLst/>
                <a:latin typeface="+mj-lt"/>
                <a:cs typeface="Times New Roman" panose="02020603050405020304" pitchFamily="18" charset="0"/>
              </a:rPr>
              <a:t>나이</a:t>
            </a:r>
            <a:r>
              <a:rPr lang="cs-CZ" i="1" dirty="0">
                <a:effectLst/>
                <a:latin typeface="+mj-lt"/>
                <a:cs typeface="Times New Roman" panose="02020603050405020304" pitchFamily="18" charset="0"/>
              </a:rPr>
              <a:t> man </a:t>
            </a:r>
            <a:r>
              <a:rPr lang="cs-CZ" i="1" dirty="0" err="1">
                <a:effectLst/>
                <a:latin typeface="+mj-lt"/>
                <a:cs typeface="Times New Roman" panose="02020603050405020304" pitchFamily="18" charset="0"/>
              </a:rPr>
              <a:t>nai</a:t>
            </a:r>
            <a:r>
              <a:rPr lang="cs-CZ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cs typeface="Times New Roman" panose="02020603050405020304" pitchFamily="18" charset="0"/>
              </a:rPr>
              <a:t>vl</a:t>
            </a:r>
            <a:r>
              <a:rPr lang="cs-CZ" dirty="0">
                <a:effectLst/>
                <a:latin typeface="+mj-lt"/>
                <a:cs typeface="Times New Roman" panose="02020603050405020304" pitchFamily="18" charset="0"/>
              </a:rPr>
              <a:t>. „skutečný věk“). 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V oficiálních dokumentech se užívá „západní počítání let“ (zcela zrušeno v roce 2023), tradiční počítání je však v korejštině stále běžné a opírá se o ně neformální </a:t>
            </a:r>
            <a:r>
              <a:rPr lang="cs-CZ" b="1" dirty="0">
                <a:latin typeface="+mj-lt"/>
                <a:cs typeface="Times New Roman" panose="02020603050405020304" pitchFamily="18" charset="0"/>
              </a:rPr>
              <a:t>společenská hierarchie, která je založená na věku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02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941C1-26CC-4381-A04B-15B9E39EE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15F981-3E80-40FC-97FD-87C01ACD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Sŏllal</a:t>
            </a:r>
            <a:r>
              <a:rPr lang="cs-CZ" dirty="0"/>
              <a:t> (</a:t>
            </a:r>
            <a:r>
              <a:rPr lang="ko-KR" altLang="en-US" dirty="0"/>
              <a:t>설날</a:t>
            </a:r>
            <a:r>
              <a:rPr lang="cs-CZ" altLang="ko-KR" dirty="0"/>
              <a:t>)</a:t>
            </a:r>
            <a:r>
              <a:rPr lang="cs-CZ" dirty="0"/>
              <a:t>: lunární nový rok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4598F3-DE7C-4A4F-8475-305D354C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sz="1600" dirty="0"/>
              <a:t>Slaví se v první den nového roku podle tradičního kalendáře (mezi 21. lednem a 21. únorem)</a:t>
            </a:r>
          </a:p>
          <a:p>
            <a:r>
              <a:rPr lang="cs-CZ" sz="1600" dirty="0"/>
              <a:t>Cestování za rodinou, obřad </a:t>
            </a:r>
            <a:r>
              <a:rPr lang="cs-CZ" sz="1600" b="1" dirty="0"/>
              <a:t>uctívání předků</a:t>
            </a:r>
            <a:r>
              <a:rPr lang="cs-CZ" sz="1600" dirty="0"/>
              <a:t> (</a:t>
            </a:r>
            <a:r>
              <a:rPr lang="cs-CZ" sz="1600" i="1" dirty="0" err="1"/>
              <a:t>čarje</a:t>
            </a:r>
            <a:r>
              <a:rPr lang="cs-CZ" sz="1600" dirty="0"/>
              <a:t> </a:t>
            </a:r>
            <a:r>
              <a:rPr lang="ko-KR" altLang="en-US" sz="1600" dirty="0"/>
              <a:t>차례</a:t>
            </a:r>
            <a:r>
              <a:rPr lang="cs-CZ" altLang="ko-KR" sz="1600" dirty="0"/>
              <a:t>) symbolickým předložením jídla a poklonami, úklony a přání starším předkům, dávání dárků, pouštění draků, hraní tradičních her. </a:t>
            </a:r>
          </a:p>
          <a:p>
            <a:r>
              <a:rPr lang="cs-CZ" sz="1600" dirty="0"/>
              <a:t>Typické pokrmy: polévka </a:t>
            </a:r>
            <a:r>
              <a:rPr lang="cs-CZ" sz="1600" dirty="0" err="1"/>
              <a:t>ttŏkkuk</a:t>
            </a:r>
            <a:r>
              <a:rPr lang="cs-CZ" sz="1600" dirty="0"/>
              <a:t> (</a:t>
            </a:r>
            <a:r>
              <a:rPr lang="ko-KR" altLang="en-US" sz="1600" dirty="0"/>
              <a:t>떡국</a:t>
            </a:r>
            <a:r>
              <a:rPr lang="cs-CZ" altLang="ko-KR" sz="1600" dirty="0"/>
              <a:t>, polévka s rýžovými koláčky)</a:t>
            </a:r>
            <a:endParaRPr lang="cs-CZ" sz="1600" dirty="0"/>
          </a:p>
        </p:txBody>
      </p:sp>
      <p:pic>
        <p:nvPicPr>
          <p:cNvPr id="5122" name="Picture 2" descr="https://encrypted-tbn0.gstatic.com/images?q=tbn:ANd9GcTZoOGsKMhAQB0nuYcE06GzFv1YJ1TcfUH3AxhItPyxsleh20mbrNppSFTpKg0oRky58g4&amp;usqp=CAU">
            <a:extLst>
              <a:ext uri="{FF2B5EF4-FFF2-40B4-BE49-F238E27FC236}">
                <a16:creationId xmlns:a16="http://schemas.microsoft.com/office/drawing/2014/main" id="{A175CC48-0CC8-49A4-8132-629514FB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56" y="1937225"/>
            <a:ext cx="3455205" cy="30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0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D4B65B-A47A-9BFC-1EDB-E7E2263BF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082EAF-6B37-2847-CBFD-A2397367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Diskrepance s čínským kalendářem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423B4-B226-CA01-4B29-E3C5AD5F1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rok je definován jako </a:t>
            </a:r>
            <a:r>
              <a:rPr lang="cs-CZ" b="1" dirty="0"/>
              <a:t>druhé novoluní po zimním slunovratu; </a:t>
            </a:r>
            <a:r>
              <a:rPr lang="cs-CZ" dirty="0"/>
              <a:t>korejská forma lunárního kalendáře se řídí pozorováním v Koreji, čínská v Pekingu.</a:t>
            </a:r>
          </a:p>
          <a:p>
            <a:r>
              <a:rPr lang="cs-CZ" dirty="0"/>
              <a:t>Datum korejského nového roku (při přepočtu na gregoriánský kalendář) se </a:t>
            </a:r>
            <a:r>
              <a:rPr lang="cs-CZ" b="1" dirty="0"/>
              <a:t>může lišit </a:t>
            </a:r>
            <a:r>
              <a:rPr lang="cs-CZ" dirty="0"/>
              <a:t>od čínského a vietnamského kvůli hodinovému časovému posunu.</a:t>
            </a:r>
          </a:p>
          <a:p>
            <a:r>
              <a:rPr lang="cs-CZ" dirty="0"/>
              <a:t>Např. v roce 1997 Korea slavila lunární nový rok 8. února, Čína 7. února: astronomické novoluní bylo v 0.06 korejského času (UTC+9), což je 23.06 předchozího dne čínského času (UTC+8).</a:t>
            </a:r>
          </a:p>
        </p:txBody>
      </p:sp>
    </p:spTree>
    <p:extLst>
      <p:ext uri="{BB962C8B-B14F-4D97-AF65-F5344CB8AC3E}">
        <p14:creationId xmlns:p14="http://schemas.microsoft.com/office/powerpoint/2010/main" val="209576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D8F9B4-5DD8-4BE9-9FD9-A506AAAFF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EE1DF-11E3-4326-A18D-6C6C2345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Pučchŏnim</a:t>
            </a:r>
            <a:r>
              <a:rPr lang="cs-CZ" dirty="0"/>
              <a:t> osin </a:t>
            </a:r>
            <a:r>
              <a:rPr lang="cs-CZ" dirty="0" err="1"/>
              <a:t>nal</a:t>
            </a:r>
            <a:r>
              <a:rPr lang="cs-CZ" dirty="0"/>
              <a:t> (</a:t>
            </a:r>
            <a:r>
              <a:rPr lang="ko-KR" altLang="en-US" dirty="0"/>
              <a:t>부처님 오신 날</a:t>
            </a:r>
            <a:r>
              <a:rPr lang="cs-CZ" altLang="ko-KR" dirty="0"/>
              <a:t>)</a:t>
            </a:r>
            <a:r>
              <a:rPr lang="cs-CZ" dirty="0"/>
              <a:t>: Buddhovo narození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44C7B-F466-4991-BE90-49D25FAB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dirty="0"/>
              <a:t>Připomíná tradiční datum narození Buddhy </a:t>
            </a:r>
            <a:r>
              <a:rPr lang="cs-CZ" dirty="0" err="1"/>
              <a:t>Śákyamuniho</a:t>
            </a:r>
            <a:r>
              <a:rPr lang="cs-CZ" dirty="0"/>
              <a:t> podle lunárního kalendáře (8. den 4. měsíce, v roce 2024 připadá na 15. května)</a:t>
            </a:r>
          </a:p>
          <a:p>
            <a:r>
              <a:rPr lang="cs-CZ" dirty="0"/>
              <a:t>Typickou formou oslavy jsou lampionové průvody (</a:t>
            </a:r>
            <a:r>
              <a:rPr lang="cs-CZ" dirty="0" err="1"/>
              <a:t>jŏndŭnghö</a:t>
            </a:r>
            <a:r>
              <a:rPr lang="cs-CZ" dirty="0"/>
              <a:t> </a:t>
            </a:r>
            <a:r>
              <a:rPr lang="ko-KR" altLang="en-US" dirty="0"/>
              <a:t>연등회</a:t>
            </a:r>
            <a:r>
              <a:rPr lang="cs-CZ" altLang="ko-KR" dirty="0"/>
              <a:t>), průvody akrobatů, lampionová výzdoba chrámů. </a:t>
            </a:r>
            <a:endParaRPr lang="cs-CZ" dirty="0"/>
          </a:p>
        </p:txBody>
      </p:sp>
      <p:pic>
        <p:nvPicPr>
          <p:cNvPr id="4099" name="Picture 3" descr="https://ww.namu.la/s/5b84d7783ea90a51a58429fb59cb1cf0d8f937676c784815469a8a0799f8b9d2dfc1c2c292884ccaa84f1ffe7ee7ae3c537624f72d92ce81c88ccc09e95dfed19112427f0f117834afc9ce9a9a7727f3ffe022d8c7c83ddb5e5fd0b160be1137">
            <a:extLst>
              <a:ext uri="{FF2B5EF4-FFF2-40B4-BE49-F238E27FC236}">
                <a16:creationId xmlns:a16="http://schemas.microsoft.com/office/drawing/2014/main" id="{9CBDF4A3-44D4-47BB-A681-E00A113B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20" y="2254704"/>
            <a:ext cx="3926880" cy="26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0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797F0E-D573-4982-8166-3F59B5313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D4227E-8DC2-42AD-8DDB-9642B2DC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Etnická homogenita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229CB1-44D6-419F-849B-F5DA5FC7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Korea patří k etnicky nejhomogennějším zemím na světě. </a:t>
            </a:r>
          </a:p>
          <a:p>
            <a:r>
              <a:rPr lang="cs-CZ" dirty="0"/>
              <a:t>V KLDR tvoří (oficiální údaje z r. 2008) etničtí Korejci 99,998 % populace a myšlenka „nejčistší rasy“ hraje významnou roli v severokorejské propagandě; zbytek malá čínská komunita.</a:t>
            </a:r>
          </a:p>
          <a:p>
            <a:pPr lvl="1"/>
            <a:r>
              <a:rPr lang="cs-CZ" dirty="0"/>
              <a:t>Před korejskou válkou existovala malá </a:t>
            </a:r>
            <a:r>
              <a:rPr lang="cs-CZ" dirty="0" err="1"/>
              <a:t>džurčenská</a:t>
            </a:r>
            <a:r>
              <a:rPr lang="cs-CZ" dirty="0"/>
              <a:t> komunita (tzv. </a:t>
            </a:r>
            <a:r>
              <a:rPr lang="cs-CZ" dirty="0" err="1"/>
              <a:t>Čägasŭng</a:t>
            </a:r>
            <a:r>
              <a:rPr lang="cs-CZ" dirty="0"/>
              <a:t>) v horské provincii </a:t>
            </a:r>
            <a:r>
              <a:rPr lang="cs-CZ" dirty="0" err="1"/>
              <a:t>Hamgjŏng</a:t>
            </a:r>
            <a:r>
              <a:rPr lang="cs-CZ" dirty="0"/>
              <a:t>.</a:t>
            </a:r>
          </a:p>
          <a:p>
            <a:r>
              <a:rPr lang="cs-CZ" dirty="0"/>
              <a:t>V Jižní Koreji asi 96 %, celkem asi 2,5 milionu osob (Číňané asi 2 %, Američané, Vietnamci).</a:t>
            </a:r>
          </a:p>
          <a:p>
            <a:r>
              <a:rPr lang="cs-CZ" dirty="0"/>
              <a:t>Neexistují (a v historické době neexistovaly) zde žádné autochtonní etnické menšiny. 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54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BC327E-5683-4D50-9189-A1417B8CC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8819D4-A51F-49A9-B879-753CE0F2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Čchusŏk</a:t>
            </a:r>
            <a:r>
              <a:rPr lang="cs-CZ" sz="3200" dirty="0"/>
              <a:t> (</a:t>
            </a:r>
            <a:r>
              <a:rPr lang="ko-KR" altLang="en-US" sz="3200" dirty="0"/>
              <a:t>추석</a:t>
            </a:r>
            <a:r>
              <a:rPr lang="cs-CZ" altLang="ko-KR" sz="3200" dirty="0"/>
              <a:t>)</a:t>
            </a:r>
            <a:r>
              <a:rPr lang="cs-CZ" sz="3200" dirty="0"/>
              <a:t>: svátek středu podzimu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D17253-DC6F-4492-9A90-C0D2C8B41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58" y="1402507"/>
            <a:ext cx="4032000" cy="4139998"/>
          </a:xfrm>
        </p:spPr>
        <p:txBody>
          <a:bodyPr/>
          <a:lstStyle/>
          <a:p>
            <a:r>
              <a:rPr lang="cs-CZ" sz="1600" dirty="0"/>
              <a:t>Hlavní podzimní svátek, původně spojený s oslavou sklizně rýže (dožínky). </a:t>
            </a:r>
          </a:p>
          <a:p>
            <a:r>
              <a:rPr lang="cs-CZ" sz="1600" dirty="0"/>
              <a:t>Slaví se 15. den (úplněk) 8. lunárního měsíce (září/říjen, v roce 2024 připadá na 17. září).</a:t>
            </a:r>
          </a:p>
          <a:p>
            <a:r>
              <a:rPr lang="cs-CZ" sz="1600" dirty="0"/>
              <a:t>V předvečer péče o hroby předků, jejich čištění. </a:t>
            </a:r>
          </a:p>
          <a:p>
            <a:r>
              <a:rPr lang="cs-CZ" sz="1600" dirty="0"/>
              <a:t>Návštěvy předků a příbuzných, obřady </a:t>
            </a:r>
            <a:r>
              <a:rPr lang="cs-CZ" sz="1600" dirty="0" err="1"/>
              <a:t>čarje</a:t>
            </a:r>
            <a:r>
              <a:rPr lang="cs-CZ" sz="1600" dirty="0"/>
              <a:t>. Dávání dárků, hry… </a:t>
            </a:r>
          </a:p>
          <a:p>
            <a:r>
              <a:rPr lang="cs-CZ" sz="1600" dirty="0"/>
              <a:t>Tradiční pokrmy: </a:t>
            </a:r>
            <a:r>
              <a:rPr lang="cs-CZ" sz="1600" dirty="0" err="1"/>
              <a:t>songpchjŏn</a:t>
            </a:r>
            <a:r>
              <a:rPr lang="cs-CZ" sz="1600" dirty="0"/>
              <a:t> (</a:t>
            </a:r>
            <a:r>
              <a:rPr lang="ko-KR" altLang="en-US" sz="1600" dirty="0"/>
              <a:t>송편</a:t>
            </a:r>
            <a:r>
              <a:rPr lang="cs-CZ" altLang="ko-KR" sz="1600" dirty="0"/>
              <a:t>; </a:t>
            </a:r>
            <a:r>
              <a:rPr lang="cs-CZ" sz="1600" dirty="0"/>
              <a:t>rýžové koláčky ve tvaru půlměsíce se sladkou náplní vařené v páře s borovými jehličkami</a:t>
            </a:r>
            <a:r>
              <a:rPr lang="cs-CZ" altLang="ko-KR" sz="1600" dirty="0"/>
              <a:t>), rýžové víno – vše z nově sklizené rýže.</a:t>
            </a:r>
            <a:endParaRPr lang="cs-CZ" sz="1600" dirty="0"/>
          </a:p>
        </p:txBody>
      </p:sp>
      <p:pic>
        <p:nvPicPr>
          <p:cNvPr id="3074" name="Picture 2" descr="https://news.imaeil.com/photos/2018/09/17/2018091712345020422_l.jpg">
            <a:extLst>
              <a:ext uri="{FF2B5EF4-FFF2-40B4-BE49-F238E27FC236}">
                <a16:creationId xmlns:a16="http://schemas.microsoft.com/office/drawing/2014/main" id="{B1EFEABB-6F1C-43F2-AAD7-AF29968E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43" y="2208291"/>
            <a:ext cx="3988657" cy="26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6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1EB66-8695-427B-8F2E-A49A94D59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6BAF72-1B87-4D79-8E4D-DBD0574C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svátky v Korejské republice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234805-1BB8-4646-91EE-104BCD31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Podle lunárního kalendáře se slaví tři státní svátky:</a:t>
            </a:r>
          </a:p>
          <a:p>
            <a:pPr lvl="1"/>
            <a:r>
              <a:rPr lang="cs-CZ" sz="1600" dirty="0"/>
              <a:t>lunární nový rok (</a:t>
            </a:r>
            <a:r>
              <a:rPr lang="ko-KR" altLang="it-IT" sz="1600" dirty="0"/>
              <a:t>설날</a:t>
            </a:r>
            <a:r>
              <a:rPr lang="cs-CZ" altLang="ko-KR" sz="1600" dirty="0"/>
              <a:t> </a:t>
            </a:r>
            <a:r>
              <a:rPr lang="cs-CZ" altLang="ko-KR" sz="1600" i="1" dirty="0" err="1"/>
              <a:t>s</a:t>
            </a:r>
            <a:r>
              <a:rPr lang="cs-CZ" sz="1600" i="1" dirty="0" err="1"/>
              <a:t>ŏllal</a:t>
            </a:r>
            <a:r>
              <a:rPr lang="cs-CZ" sz="1600" i="1" dirty="0"/>
              <a:t>)</a:t>
            </a:r>
            <a:endParaRPr lang="cs-CZ" sz="1600" dirty="0"/>
          </a:p>
          <a:p>
            <a:pPr lvl="1"/>
            <a:r>
              <a:rPr lang="cs-CZ" sz="1600" dirty="0"/>
              <a:t>Buddhovo narození (</a:t>
            </a:r>
            <a:r>
              <a:rPr lang="ko-KR" altLang="it-IT" sz="1600" dirty="0"/>
              <a:t>부처님 오신 날</a:t>
            </a:r>
            <a:r>
              <a:rPr lang="cs-CZ" altLang="ko-KR" sz="1600" dirty="0"/>
              <a:t> </a:t>
            </a:r>
            <a:r>
              <a:rPr lang="cs-CZ" altLang="ko-KR" sz="1600" i="1" dirty="0" err="1"/>
              <a:t>pučch</a:t>
            </a:r>
            <a:r>
              <a:rPr lang="cs-CZ" sz="1600" i="1" dirty="0" err="1"/>
              <a:t>ŏnim</a:t>
            </a:r>
            <a:r>
              <a:rPr lang="cs-CZ" sz="1600" i="1" dirty="0"/>
              <a:t> </a:t>
            </a:r>
            <a:r>
              <a:rPr lang="cs-CZ" sz="1600" i="1" dirty="0" err="1"/>
              <a:t>osinnal</a:t>
            </a:r>
            <a:r>
              <a:rPr lang="cs-CZ" sz="1600" dirty="0"/>
              <a:t>) </a:t>
            </a:r>
          </a:p>
          <a:p>
            <a:pPr lvl="1"/>
            <a:r>
              <a:rPr lang="cs-CZ" sz="1600" dirty="0"/>
              <a:t>svátek středu podzimu (</a:t>
            </a:r>
            <a:r>
              <a:rPr lang="ko-KR" altLang="it-IT" sz="1600" dirty="0"/>
              <a:t>추석</a:t>
            </a:r>
            <a:r>
              <a:rPr lang="cs-CZ" altLang="ko-KR" sz="1600" dirty="0"/>
              <a:t> </a:t>
            </a:r>
            <a:r>
              <a:rPr lang="cs-CZ" sz="1600" i="1" dirty="0" err="1"/>
              <a:t>čchusŏk</a:t>
            </a:r>
            <a:r>
              <a:rPr lang="cs-CZ" sz="1600" dirty="0"/>
              <a:t>) – úplněk 8. lunárního měsíce </a:t>
            </a:r>
          </a:p>
          <a:p>
            <a:pPr marL="243000" lvl="1" indent="0">
              <a:buNone/>
            </a:pPr>
            <a:endParaRPr lang="cs-CZ" sz="1600" dirty="0"/>
          </a:p>
          <a:p>
            <a:pPr marL="243000" lvl="1" indent="0">
              <a:buNone/>
            </a:pPr>
            <a:r>
              <a:rPr lang="cs-CZ" sz="1600" dirty="0"/>
              <a:t>Podle gregoriánského kalendáře se připomínají události z korejské historie:</a:t>
            </a:r>
          </a:p>
          <a:p>
            <a:pPr lvl="1"/>
            <a:r>
              <a:rPr lang="cs-CZ" sz="1600" dirty="0"/>
              <a:t>1. března – protesty </a:t>
            </a:r>
            <a:r>
              <a:rPr lang="cs-CZ" sz="1600" dirty="0" err="1"/>
              <a:t>Samil</a:t>
            </a:r>
            <a:r>
              <a:rPr lang="cs-CZ" sz="1600" dirty="0"/>
              <a:t> </a:t>
            </a:r>
            <a:r>
              <a:rPr lang="cs-CZ" sz="1600" dirty="0" err="1"/>
              <a:t>Undong</a:t>
            </a:r>
            <a:r>
              <a:rPr lang="cs-CZ" sz="1600" dirty="0"/>
              <a:t> proti japonské okupaci v r. 1919</a:t>
            </a:r>
          </a:p>
          <a:p>
            <a:pPr lvl="1"/>
            <a:r>
              <a:rPr lang="cs-CZ" sz="1600" dirty="0"/>
              <a:t>6. června – památka padlých vojáků (výročí bitvy u </a:t>
            </a:r>
            <a:r>
              <a:rPr lang="cs-CZ" sz="1600" dirty="0" err="1"/>
              <a:t>Pongodongu</a:t>
            </a:r>
            <a:r>
              <a:rPr lang="cs-CZ" sz="1600" dirty="0"/>
              <a:t> v r. 1920, prvního výrazného vojenského úspěchu korejského protijaponského odboje)</a:t>
            </a:r>
          </a:p>
          <a:p>
            <a:pPr lvl="1"/>
            <a:r>
              <a:rPr lang="cs-CZ" sz="1600" dirty="0"/>
              <a:t>17. července – výročí přijetí Ústavy Korejské republiky (1948)</a:t>
            </a:r>
          </a:p>
          <a:p>
            <a:pPr lvl="1"/>
            <a:r>
              <a:rPr lang="cs-CZ" sz="1600" dirty="0"/>
              <a:t>3. října – den vzniku národa (dle mýtu o </a:t>
            </a:r>
            <a:r>
              <a:rPr lang="cs-CZ" sz="1600" dirty="0" err="1"/>
              <a:t>Tangunovi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9. října – den </a:t>
            </a:r>
            <a:r>
              <a:rPr lang="cs-CZ" sz="1600" dirty="0" err="1"/>
              <a:t>hangŭlu</a:t>
            </a:r>
            <a:r>
              <a:rPr lang="cs-CZ" sz="1600" dirty="0"/>
              <a:t> (podle dne vydání </a:t>
            </a:r>
            <a:r>
              <a:rPr lang="cs-CZ" sz="1600" dirty="0" err="1"/>
              <a:t>Hunmin</a:t>
            </a:r>
            <a:r>
              <a:rPr lang="cs-CZ" sz="1600" dirty="0"/>
              <a:t> </a:t>
            </a:r>
            <a:r>
              <a:rPr lang="cs-CZ" sz="1600" dirty="0" err="1"/>
              <a:t>Čŏngŭm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15. srpna – osvobození od japonské okupace (</a:t>
            </a:r>
            <a:r>
              <a:rPr lang="ko-KR" altLang="it-IT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광복절</a:t>
            </a:r>
            <a:r>
              <a:rPr lang="cs-CZ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dirty="0" err="1"/>
              <a:t>kwangbokčŏl</a:t>
            </a:r>
            <a:r>
              <a:rPr lang="cs-CZ" sz="1600" dirty="0"/>
              <a:t> – den návratu světla)</a:t>
            </a:r>
          </a:p>
          <a:p>
            <a:pPr lvl="1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8572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64AE2-C7D7-4685-B992-050F30B42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B3C098-D262-48C4-BA2A-151D60B8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Čägasŭng</a:t>
            </a:r>
            <a:r>
              <a:rPr lang="cs-CZ" dirty="0"/>
              <a:t> (</a:t>
            </a:r>
            <a:r>
              <a:rPr lang="ko-KR" altLang="en-US" dirty="0"/>
              <a:t>재가승</a:t>
            </a:r>
            <a:r>
              <a:rPr lang="cs-CZ" altLang="ko-KR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5324AE-FDD5-4D97-8DD1-614A0987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sz="1800" dirty="0"/>
              <a:t>Náboženská a etnická minorita potomků </a:t>
            </a:r>
            <a:r>
              <a:rPr lang="cs-CZ" sz="1800" dirty="0" err="1"/>
              <a:t>koreanizovaných</a:t>
            </a:r>
            <a:r>
              <a:rPr lang="cs-CZ" sz="1800" dirty="0"/>
              <a:t> </a:t>
            </a:r>
            <a:r>
              <a:rPr lang="cs-CZ" sz="1800" dirty="0" err="1"/>
              <a:t>džurčenských</a:t>
            </a:r>
            <a:r>
              <a:rPr lang="cs-CZ" sz="1800" dirty="0"/>
              <a:t> kmenů žijících v okolí podél řeky </a:t>
            </a:r>
            <a:r>
              <a:rPr lang="cs-CZ" sz="1800" dirty="0" err="1"/>
              <a:t>Tumangang</a:t>
            </a:r>
            <a:r>
              <a:rPr lang="cs-CZ" sz="1800" dirty="0"/>
              <a:t> a vyznávajících specifickou formu buddhismu, hovořili korejsky.</a:t>
            </a:r>
          </a:p>
          <a:p>
            <a:r>
              <a:rPr lang="cs-CZ" sz="1800" dirty="0" err="1"/>
              <a:t>Vl</a:t>
            </a:r>
            <a:r>
              <a:rPr lang="cs-CZ" sz="1800" dirty="0"/>
              <a:t>. „sekulární mniši, mniši žijící mimo klášter“: </a:t>
            </a:r>
            <a:r>
              <a:rPr lang="cs-CZ" sz="1800" i="1" dirty="0" err="1"/>
              <a:t>čäga</a:t>
            </a:r>
            <a:r>
              <a:rPr lang="cs-CZ" sz="1800" dirty="0"/>
              <a:t> „žít doma“, v buddhistickém kontextu protiklad klášterního mnišského života, </a:t>
            </a:r>
            <a:r>
              <a:rPr lang="cs-CZ" sz="1800" i="1" dirty="0" err="1"/>
              <a:t>sŭng</a:t>
            </a:r>
            <a:r>
              <a:rPr lang="cs-CZ" sz="1800" i="1" dirty="0"/>
              <a:t> </a:t>
            </a:r>
            <a:r>
              <a:rPr lang="cs-CZ" sz="1800" dirty="0"/>
              <a:t>„mnich“ – muži z komunity byli (ženatí) mniši a své vesnice chápali jako kláštery.</a:t>
            </a:r>
            <a:endParaRPr lang="cs-CZ" sz="1800" i="1" dirty="0"/>
          </a:p>
        </p:txBody>
      </p:sp>
      <p:pic>
        <p:nvPicPr>
          <p:cNvPr id="1026" name="Picture 2" descr="Figure 1. Location of the Lay Monk Villages.">
            <a:extLst>
              <a:ext uri="{FF2B5EF4-FFF2-40B4-BE49-F238E27FC236}">
                <a16:creationId xmlns:a16="http://schemas.microsoft.com/office/drawing/2014/main" id="{434189E9-0012-4268-B1AE-8378DF35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62" y="1726431"/>
            <a:ext cx="2976518" cy="34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8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AF6647-6D59-4C1C-BC41-854CD2D9C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89B03A-D97B-4CB6-83DC-14C4D0F5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Korejci v Číně: autonomní prefektura </a:t>
            </a:r>
            <a:r>
              <a:rPr lang="cs-CZ" dirty="0" err="1"/>
              <a:t>Jŏnbjŏn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211434-E462-43BE-AAA1-7ECCA5EFFA7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459684"/>
            <a:ext cx="3914999" cy="438181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Na sever od </a:t>
            </a:r>
            <a:r>
              <a:rPr lang="cs-CZ" sz="1600" dirty="0" err="1"/>
              <a:t>Tumangangu</a:t>
            </a:r>
            <a:r>
              <a:rPr lang="cs-CZ" sz="1600" dirty="0"/>
              <a:t> v provincii </a:t>
            </a:r>
            <a:r>
              <a:rPr lang="cs-CZ" sz="1600" dirty="0" err="1"/>
              <a:t>Jilin</a:t>
            </a:r>
            <a:r>
              <a:rPr lang="cs-CZ" sz="1600" dirty="0"/>
              <a:t> v ČLR při hranici s KLDR; čínsky </a:t>
            </a:r>
            <a:r>
              <a:rPr lang="ko-KR" altLang="it-IT" sz="1600" dirty="0"/>
              <a:t>延边</a:t>
            </a:r>
            <a:r>
              <a:rPr lang="cs-CZ" altLang="ko-KR" sz="1600" dirty="0"/>
              <a:t> </a:t>
            </a:r>
            <a:r>
              <a:rPr lang="cs-CZ" altLang="ko-KR" sz="1600" i="1" dirty="0" err="1"/>
              <a:t>Yánbiān</a:t>
            </a:r>
            <a:r>
              <a:rPr lang="cs-CZ" altLang="ko-KR" sz="1600" dirty="0"/>
              <a:t>, korejsky </a:t>
            </a:r>
            <a:r>
              <a:rPr lang="ko-KR" altLang="it-IT" sz="1600" dirty="0"/>
              <a:t>연변</a:t>
            </a:r>
            <a:r>
              <a:rPr lang="cs-CZ" altLang="ko-KR" sz="1600" dirty="0"/>
              <a:t> </a:t>
            </a:r>
            <a:r>
              <a:rPr lang="cs-CZ" altLang="ko-KR" sz="1600" i="1" dirty="0" err="1"/>
              <a:t>Jŏnbjŏn</a:t>
            </a:r>
            <a:r>
              <a:rPr lang="cs-CZ" altLang="ko-KR" sz="1600" dirty="0"/>
              <a:t> – asi 2 271 000 obyvatel, z toho 65 % </a:t>
            </a:r>
            <a:r>
              <a:rPr lang="cs-CZ" altLang="ko-KR" sz="1600" dirty="0" err="1"/>
              <a:t>Hanů</a:t>
            </a:r>
            <a:r>
              <a:rPr lang="cs-CZ" altLang="ko-KR" sz="1600" dirty="0"/>
              <a:t> a 32 % Korejců (2010).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Centrum ve městě </a:t>
            </a:r>
            <a:r>
              <a:rPr lang="ko-KR" altLang="it-IT" sz="1600" dirty="0"/>
              <a:t>연길시</a:t>
            </a:r>
            <a:r>
              <a:rPr lang="cs-CZ" altLang="ko-KR" sz="1600" dirty="0"/>
              <a:t> </a:t>
            </a:r>
            <a:r>
              <a:rPr lang="it-IT" altLang="ko-KR" sz="1600" dirty="0" err="1"/>
              <a:t>Jŏngil</a:t>
            </a:r>
            <a:r>
              <a:rPr lang="cs-CZ" altLang="ko-KR" sz="1600" dirty="0"/>
              <a:t> (</a:t>
            </a:r>
            <a:r>
              <a:rPr lang="cs-CZ" altLang="ko-KR" sz="1600" dirty="0" err="1"/>
              <a:t>čín</a:t>
            </a:r>
            <a:r>
              <a:rPr lang="cs-CZ" altLang="ko-KR" sz="1600" dirty="0"/>
              <a:t>. </a:t>
            </a:r>
            <a:r>
              <a:rPr lang="ko-KR" altLang="it-IT" sz="1600" dirty="0"/>
              <a:t>延吉市</a:t>
            </a:r>
            <a:r>
              <a:rPr lang="cs-CZ" altLang="ko-KR" sz="1600" dirty="0"/>
              <a:t> </a:t>
            </a:r>
            <a:r>
              <a:rPr lang="cs-CZ" altLang="ko-KR" sz="1600" dirty="0" err="1"/>
              <a:t>Yánjí</a:t>
            </a:r>
            <a:r>
              <a:rPr lang="cs-CZ" altLang="ko-KR" sz="1600" dirty="0"/>
              <a:t> </a:t>
            </a:r>
            <a:r>
              <a:rPr lang="cs-CZ" altLang="ko-KR" sz="1600" dirty="0" err="1"/>
              <a:t>Shì</a:t>
            </a:r>
            <a:r>
              <a:rPr lang="cs-CZ" altLang="ko-KR" sz="1600" dirty="0"/>
              <a:t>). Existuje zde dokonce </a:t>
            </a:r>
            <a:r>
              <a:rPr lang="cs-CZ" altLang="ko-KR" sz="1600" dirty="0" err="1"/>
              <a:t>korejskojazyčná</a:t>
            </a:r>
            <a:r>
              <a:rPr lang="cs-CZ" altLang="ko-KR" sz="1600" dirty="0"/>
              <a:t> univerzita </a:t>
            </a:r>
            <a:r>
              <a:rPr lang="ja-JP" altLang="en-US" sz="1600" dirty="0"/>
              <a:t>延边大学 </a:t>
            </a:r>
            <a:r>
              <a:rPr lang="cs-CZ" altLang="ko-KR" sz="1600" dirty="0" err="1"/>
              <a:t>Yánbiān</a:t>
            </a:r>
            <a:r>
              <a:rPr lang="cs-CZ" altLang="ko-KR" sz="1600" dirty="0"/>
              <a:t> </a:t>
            </a:r>
            <a:r>
              <a:rPr lang="cs-CZ" altLang="ko-KR" sz="1600" dirty="0" err="1"/>
              <a:t>Dàxué</a:t>
            </a:r>
            <a:r>
              <a:rPr lang="cs-CZ" altLang="ko-KR" sz="1600" dirty="0"/>
              <a:t>/</a:t>
            </a:r>
            <a:r>
              <a:rPr lang="ko-KR" altLang="en-US" sz="1600" dirty="0"/>
              <a:t>연변대학 </a:t>
            </a:r>
            <a:r>
              <a:rPr lang="cs-CZ" altLang="ko-KR" sz="1600" dirty="0" err="1"/>
              <a:t>Jŏnbjŏn</a:t>
            </a:r>
            <a:r>
              <a:rPr lang="cs-CZ" altLang="ko-KR" sz="1600" dirty="0"/>
              <a:t> </a:t>
            </a:r>
            <a:r>
              <a:rPr lang="cs-CZ" altLang="ko-KR" sz="1600" dirty="0" err="1"/>
              <a:t>Tähak</a:t>
            </a:r>
            <a:r>
              <a:rPr lang="cs-CZ" altLang="ko-KR" sz="1600" dirty="0"/>
              <a:t>/</a:t>
            </a:r>
            <a:r>
              <a:rPr lang="cs-CZ" altLang="ko-KR" sz="1600" dirty="0" err="1"/>
              <a:t>Yanbian</a:t>
            </a:r>
            <a:r>
              <a:rPr lang="cs-CZ" altLang="ko-KR" sz="1600" dirty="0"/>
              <a:t> University (YBU).</a:t>
            </a:r>
          </a:p>
          <a:p>
            <a:pPr>
              <a:spcAft>
                <a:spcPts val="600"/>
              </a:spcAft>
            </a:pPr>
            <a:r>
              <a:rPr lang="cs-CZ" altLang="ko-KR" sz="1600" dirty="0"/>
              <a:t>Korejština je zde úředním jazykem vedle čínštiny, ale mnoho Korejců se </a:t>
            </a:r>
            <a:r>
              <a:rPr lang="cs-CZ" altLang="ko-KR" sz="1600" dirty="0" err="1"/>
              <a:t>sinizuje</a:t>
            </a:r>
            <a:r>
              <a:rPr lang="cs-CZ" altLang="ko-KR" sz="16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Korejské osídlení vzniklo především v důsledku ekonomické migrace ve 2. pol. 19. století. </a:t>
            </a:r>
            <a:endParaRPr lang="it-IT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0465A2-E880-44F0-B0D5-9BE85D73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504" y="1830793"/>
            <a:ext cx="3914999" cy="33277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4961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C574B5-F30A-4B7E-B5FB-F46A37B74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BB6551-B7F0-4283-A5C6-FBBFC7B9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Korejci v Japonsku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F1A6DD-30F2-402C-96D2-BE79E841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 850 000 lidí (2014), japonsky </a:t>
            </a:r>
            <a:r>
              <a:rPr lang="ja-JP" altLang="en-US" dirty="0"/>
              <a:t>在日韓国人</a:t>
            </a:r>
            <a:r>
              <a:rPr lang="cs-CZ" altLang="ja-JP" dirty="0"/>
              <a:t> </a:t>
            </a:r>
            <a:r>
              <a:rPr lang="cs-CZ" altLang="ja-JP" i="1" dirty="0" err="1"/>
              <a:t>Zainičikankokudžin</a:t>
            </a:r>
            <a:r>
              <a:rPr lang="cs-CZ" altLang="ja-JP" i="1" dirty="0"/>
              <a:t>, </a:t>
            </a:r>
            <a:r>
              <a:rPr lang="ja-JP" altLang="en-US" dirty="0"/>
              <a:t>在日朝鮮人</a:t>
            </a:r>
            <a:r>
              <a:rPr lang="cs-CZ" altLang="ja-JP" dirty="0"/>
              <a:t> </a:t>
            </a:r>
            <a:r>
              <a:rPr lang="cs-CZ" altLang="ja-JP" i="1" dirty="0" err="1"/>
              <a:t>Zainičičósendžin</a:t>
            </a:r>
            <a:r>
              <a:rPr lang="cs-CZ" altLang="ja-JP" i="1" dirty="0"/>
              <a:t>, </a:t>
            </a:r>
            <a:r>
              <a:rPr lang="cs-CZ" altLang="ja-JP" dirty="0"/>
              <a:t>hovorově často jen </a:t>
            </a:r>
            <a:r>
              <a:rPr lang="ja-JP" altLang="en-US" dirty="0"/>
              <a:t>在日</a:t>
            </a:r>
            <a:r>
              <a:rPr lang="cs-CZ" altLang="ja-JP" dirty="0"/>
              <a:t> </a:t>
            </a:r>
            <a:r>
              <a:rPr lang="cs-CZ" altLang="ja-JP" i="1" dirty="0" err="1"/>
              <a:t>Zainiči</a:t>
            </a:r>
            <a:r>
              <a:rPr lang="cs-CZ" altLang="ja-JP" i="1" dirty="0"/>
              <a:t> </a:t>
            </a:r>
            <a:r>
              <a:rPr lang="cs-CZ" altLang="ja-JP" dirty="0"/>
              <a:t>(„žijící v Japonsku“), korejsky </a:t>
            </a:r>
            <a:r>
              <a:rPr lang="ko-KR" altLang="en-US" dirty="0"/>
              <a:t>재일 한국인</a:t>
            </a:r>
            <a:r>
              <a:rPr lang="cs-CZ" altLang="ko-KR" dirty="0"/>
              <a:t>/</a:t>
            </a:r>
            <a:r>
              <a:rPr lang="ko-KR" altLang="en-US" dirty="0"/>
              <a:t> 조선인</a:t>
            </a:r>
            <a:r>
              <a:rPr lang="cs-CZ" altLang="ko-KR" dirty="0"/>
              <a:t> </a:t>
            </a:r>
            <a:r>
              <a:rPr lang="cs-CZ" altLang="ko-KR" dirty="0" err="1"/>
              <a:t>Čchäil</a:t>
            </a:r>
            <a:r>
              <a:rPr lang="cs-CZ" altLang="ko-KR" dirty="0"/>
              <a:t> </a:t>
            </a:r>
            <a:r>
              <a:rPr lang="cs-CZ" altLang="ko-KR" dirty="0" err="1"/>
              <a:t>Hangugin</a:t>
            </a:r>
            <a:r>
              <a:rPr lang="cs-CZ" altLang="ko-KR" dirty="0"/>
              <a:t>/</a:t>
            </a:r>
            <a:r>
              <a:rPr lang="cs-CZ" altLang="ko-KR" dirty="0" err="1"/>
              <a:t>Čosŏnin</a:t>
            </a:r>
            <a:r>
              <a:rPr lang="cs-CZ" altLang="ko-KR" dirty="0"/>
              <a:t>; </a:t>
            </a:r>
            <a:r>
              <a:rPr lang="ko-KR" altLang="en-US" dirty="0"/>
              <a:t>재일</a:t>
            </a:r>
            <a:r>
              <a:rPr lang="cs-CZ" altLang="ko-KR" dirty="0"/>
              <a:t> je korejské čtení znaků </a:t>
            </a:r>
            <a:r>
              <a:rPr lang="ja-JP" altLang="en-US" dirty="0"/>
              <a:t>在日</a:t>
            </a:r>
            <a:r>
              <a:rPr lang="cs-CZ" altLang="ja-JP" dirty="0"/>
              <a:t> </a:t>
            </a:r>
            <a:endParaRPr lang="cs-CZ" dirty="0"/>
          </a:p>
          <a:p>
            <a:r>
              <a:rPr lang="cs-CZ" dirty="0"/>
              <a:t>Většinou migranti (námezdní dělníci, po r. 1939 i nuceně nasazení) z dob japonské okupace Koreje a jejich potomci.</a:t>
            </a:r>
          </a:p>
          <a:p>
            <a:r>
              <a:rPr lang="cs-CZ" dirty="0"/>
              <a:t>Dvě organizace: </a:t>
            </a:r>
            <a:r>
              <a:rPr lang="cs-CZ" dirty="0" err="1"/>
              <a:t>proseverní</a:t>
            </a:r>
            <a:r>
              <a:rPr lang="cs-CZ" dirty="0"/>
              <a:t> </a:t>
            </a:r>
            <a:r>
              <a:rPr lang="cs-CZ" dirty="0" err="1"/>
              <a:t>Čchongrjŏn</a:t>
            </a:r>
            <a:r>
              <a:rPr lang="cs-CZ" dirty="0"/>
              <a:t> (</a:t>
            </a:r>
            <a:r>
              <a:rPr lang="ko-KR" altLang="it-IT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총련</a:t>
            </a:r>
            <a:r>
              <a:rPr lang="cs-CZ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asi 25 %) a </a:t>
            </a:r>
            <a:r>
              <a:rPr lang="cs-CZ" altLang="ko-KR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projižní</a:t>
            </a:r>
            <a:r>
              <a:rPr lang="cs-CZ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ko-KR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Mindan</a:t>
            </a:r>
            <a:r>
              <a:rPr lang="cs-CZ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ko-KR" altLang="it-IT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민단</a:t>
            </a:r>
            <a:r>
              <a:rPr lang="cs-CZ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asi 65 %). 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Čelí diskriminaci, často vnímáni negativně mj. pro napojení některých korejských institucí na KLDR. </a:t>
            </a:r>
          </a:p>
          <a:p>
            <a:pPr lvl="1"/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Reflexí života Korejců v Japonsku je román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korejskoamerické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autorky Min Jin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Lee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kor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. I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Mindžin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이민진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)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  <a:r>
              <a:rPr lang="cs-CZ" i="1" dirty="0" err="1">
                <a:solidFill>
                  <a:srgbClr val="202122"/>
                </a:solidFill>
                <a:latin typeface="Arial" panose="020B0604020202020204" pitchFamily="34" charset="0"/>
              </a:rPr>
              <a:t>Pačinko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(česky Jota, 2019, stejnojmenný seriál 2022).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751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BCA44A-4083-4280-BFCD-260BF2574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1B21F-C634-4E3E-9E85-D50B15E1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Korejci v Rusku a Střední Asii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06EB80-88D0-4CD7-B516-F7AE2641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it-IT" b="1" dirty="0"/>
              <a:t>고려사람</a:t>
            </a:r>
            <a:r>
              <a:rPr lang="cs-CZ" altLang="ko-KR" b="1" dirty="0"/>
              <a:t> </a:t>
            </a:r>
            <a:r>
              <a:rPr lang="it-IT" altLang="ko-KR" b="1" dirty="0" err="1"/>
              <a:t>Korjŏ</a:t>
            </a:r>
            <a:r>
              <a:rPr lang="it-IT" altLang="ko-KR" b="1" dirty="0"/>
              <a:t> </a:t>
            </a:r>
            <a:r>
              <a:rPr lang="it-IT" altLang="ko-KR" b="1" dirty="0" err="1"/>
              <a:t>sara</a:t>
            </a:r>
            <a:r>
              <a:rPr lang="cs-CZ" altLang="ko-KR" b="1" dirty="0"/>
              <a:t>m </a:t>
            </a:r>
            <a:r>
              <a:rPr lang="cs-CZ" altLang="ko-KR" dirty="0"/>
              <a:t>(v Koreji označovaní </a:t>
            </a:r>
            <a:r>
              <a:rPr lang="ko-KR" altLang="en-US" dirty="0"/>
              <a:t>고려인</a:t>
            </a:r>
            <a:r>
              <a:rPr lang="cs-CZ" altLang="ko-KR" dirty="0"/>
              <a:t> </a:t>
            </a:r>
            <a:r>
              <a:rPr lang="cs-CZ" altLang="ko-KR" i="1" dirty="0" err="1"/>
              <a:t>Korjŏin</a:t>
            </a:r>
            <a:r>
              <a:rPr lang="cs-CZ" altLang="ko-KR" dirty="0"/>
              <a:t>) – </a:t>
            </a:r>
            <a:r>
              <a:rPr lang="cs-CZ" dirty="0"/>
              <a:t>Asi 500 000, původně ekonomická migrace z </a:t>
            </a:r>
            <a:r>
              <a:rPr lang="cs-CZ" dirty="0" err="1"/>
              <a:t>prov</a:t>
            </a:r>
            <a:r>
              <a:rPr lang="cs-CZ" dirty="0"/>
              <a:t>. </a:t>
            </a:r>
            <a:r>
              <a:rPr lang="cs-CZ" dirty="0" err="1"/>
              <a:t>Hamgjŏng</a:t>
            </a:r>
            <a:r>
              <a:rPr lang="cs-CZ" dirty="0"/>
              <a:t> na Ruský Dálný východ, posílení za japonské okupace.</a:t>
            </a:r>
          </a:p>
          <a:p>
            <a:pPr lvl="1"/>
            <a:r>
              <a:rPr lang="cs-CZ" altLang="ko-KR" dirty="0"/>
              <a:t>Jediný případ, kdy se (pod vlivem ruštiny) užívá výraz </a:t>
            </a:r>
            <a:r>
              <a:rPr lang="cs-CZ" altLang="ko-KR" i="1" dirty="0" err="1"/>
              <a:t>Korjŏ</a:t>
            </a:r>
            <a:r>
              <a:rPr lang="cs-CZ" altLang="ko-KR" i="1" dirty="0"/>
              <a:t> </a:t>
            </a:r>
            <a:r>
              <a:rPr lang="cs-CZ" altLang="ko-KR" dirty="0"/>
              <a:t>v korejštině jako označení etnika; neznamená však Korejce jako takové, nýbrž tuto specifickou komunitu.</a:t>
            </a:r>
            <a:endParaRPr lang="cs-CZ" dirty="0"/>
          </a:p>
          <a:p>
            <a:r>
              <a:rPr lang="cs-CZ" dirty="0"/>
              <a:t>Po roce 1937 z rozhodnutí Stalina kvůli obavám z politické nespolehlivosti (obava z využití japonskou špionáží) masově </a:t>
            </a:r>
            <a:r>
              <a:rPr lang="cs-CZ" b="1" dirty="0"/>
              <a:t>deportováni do Střední Asie</a:t>
            </a:r>
            <a:r>
              <a:rPr lang="cs-CZ" dirty="0"/>
              <a:t>, dnes žijí především v Uzbekistánu. </a:t>
            </a:r>
          </a:p>
          <a:p>
            <a:r>
              <a:rPr lang="cs-CZ" dirty="0"/>
              <a:t>Potomci ekonomických migrantů z dynastie </a:t>
            </a:r>
            <a:r>
              <a:rPr lang="cs-CZ" dirty="0" err="1"/>
              <a:t>Čos</a:t>
            </a:r>
            <a:r>
              <a:rPr lang="it-IT" altLang="ko-KR" dirty="0"/>
              <a:t>ŏ</a:t>
            </a:r>
            <a:r>
              <a:rPr lang="cs-CZ" altLang="ko-KR" dirty="0"/>
              <a:t>n a z dob japonské okupace na Ruský Dálný východ.</a:t>
            </a:r>
          </a:p>
          <a:p>
            <a:r>
              <a:rPr lang="cs-CZ" dirty="0"/>
              <a:t>Asi 50 000 Korejců žije také na ostrově Sachalin – potomci těch, kdo sem v dobách japonské správy přesídlili za prací (uhelné doly).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775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0C183-BAFC-4B47-B70B-D8202D9CE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F34139-B2E5-41BC-BAAF-997FDC78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Korejci v USA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7B58C2-9E1D-4114-A0F8-80A51B0C2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 1,7 milionu lidí (2010)</a:t>
            </a:r>
          </a:p>
          <a:p>
            <a:r>
              <a:rPr lang="cs-CZ" dirty="0"/>
              <a:t>Cesty za vzděláním od 80. a 90. let 19. století, masová ekonomická migrace od roku 1903, především na Havaj a západní pobřeží, od japonské okupace navíc politická migrace.</a:t>
            </a:r>
          </a:p>
          <a:p>
            <a:r>
              <a:rPr lang="cs-CZ" dirty="0"/>
              <a:t>Majoritně protestantští křesťané (tradiční vazby korejských protestantů na USA), časté etnické kostely, křesťanství má velký význam pro zachování korejské identity.</a:t>
            </a:r>
          </a:p>
        </p:txBody>
      </p:sp>
    </p:spTree>
    <p:extLst>
      <p:ext uri="{BB962C8B-B14F-4D97-AF65-F5344CB8AC3E}">
        <p14:creationId xmlns:p14="http://schemas.microsoft.com/office/powerpoint/2010/main" val="269503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7B5327-60B7-4DAF-871A-354029CC3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A52122-76EF-4290-9DDD-F29CB4C2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Korejské jméno</a:t>
            </a:r>
            <a:endParaRPr lang="it-I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97BA56-4853-42D7-8352-C4531EC4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r>
              <a:rPr lang="ko-KR" altLang="it-IT" dirty="0"/>
              <a:t>김기덕</a:t>
            </a:r>
            <a:r>
              <a:rPr lang="cs-CZ" altLang="ko-KR" dirty="0"/>
              <a:t> Kim </a:t>
            </a:r>
            <a:r>
              <a:rPr lang="cs-CZ" altLang="ko-KR" dirty="0" err="1"/>
              <a:t>Ki-dŏk</a:t>
            </a:r>
            <a:r>
              <a:rPr lang="cs-CZ" altLang="ko-KR" dirty="0"/>
              <a:t> (</a:t>
            </a:r>
            <a:r>
              <a:rPr lang="ko-KR" altLang="it-IT" dirty="0"/>
              <a:t>金基德</a:t>
            </a:r>
            <a:r>
              <a:rPr lang="cs-CZ" altLang="ko-KR" dirty="0"/>
              <a:t>)</a:t>
            </a:r>
            <a:endParaRPr lang="cs-CZ" dirty="0"/>
          </a:p>
          <a:p>
            <a:r>
              <a:rPr lang="cs-CZ" dirty="0"/>
              <a:t>Korejské jméno se skládá z obvykle jednoslabičného příjmení (</a:t>
            </a:r>
            <a:r>
              <a:rPr lang="cs-CZ" i="1" dirty="0"/>
              <a:t>Kim</a:t>
            </a:r>
            <a:r>
              <a:rPr lang="cs-CZ" dirty="0"/>
              <a:t>) a obvykle dvojslabičného osobního jména (</a:t>
            </a:r>
            <a:r>
              <a:rPr lang="cs-CZ" altLang="ko-KR" i="1" dirty="0" err="1"/>
              <a:t>Ki-dŏk</a:t>
            </a:r>
            <a:r>
              <a:rPr lang="cs-CZ" altLang="ko-KR" dirty="0"/>
              <a:t>)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Vzácná jsou dvojslabičná příjmení (např. </a:t>
            </a:r>
            <a:r>
              <a:rPr lang="cs-CZ" i="1" dirty="0" err="1"/>
              <a:t>Namgung</a:t>
            </a:r>
            <a:r>
              <a:rPr lang="cs-CZ" dirty="0"/>
              <a:t> </a:t>
            </a:r>
            <a:r>
              <a:rPr lang="ko-KR" altLang="en-US" dirty="0"/>
              <a:t>남궁</a:t>
            </a:r>
            <a:r>
              <a:rPr lang="cs-CZ" altLang="ko-KR" dirty="0"/>
              <a:t>, </a:t>
            </a:r>
            <a:r>
              <a:rPr lang="cs-CZ" altLang="ko-KR" i="1" dirty="0" err="1"/>
              <a:t>Sŏnu</a:t>
            </a:r>
            <a:r>
              <a:rPr lang="cs-CZ" altLang="ko-KR" dirty="0"/>
              <a:t> </a:t>
            </a:r>
            <a:r>
              <a:rPr lang="ko-KR" altLang="en-US" dirty="0"/>
              <a:t>선우</a:t>
            </a:r>
            <a:r>
              <a:rPr lang="cs-CZ" altLang="ko-KR" dirty="0"/>
              <a:t>) a jednoslabičná osobní jména, např. současná spisovatelka Han </a:t>
            </a:r>
            <a:r>
              <a:rPr lang="cs-CZ" altLang="ko-KR" dirty="0" err="1"/>
              <a:t>Kang</a:t>
            </a:r>
            <a:r>
              <a:rPr lang="cs-CZ" altLang="ko-KR" dirty="0"/>
              <a:t> </a:t>
            </a:r>
            <a:r>
              <a:rPr lang="ko-KR" altLang="en-US" dirty="0"/>
              <a:t>한강 </a:t>
            </a:r>
            <a:r>
              <a:rPr lang="cs-CZ" altLang="ko-KR" dirty="0"/>
              <a:t>má jednoslabičné osobní jméno s významem „řeka“. </a:t>
            </a:r>
          </a:p>
          <a:p>
            <a:r>
              <a:rPr lang="cs-CZ" dirty="0"/>
              <a:t>Tradičně jsou jméno i příjmení </a:t>
            </a:r>
            <a:r>
              <a:rPr lang="cs-CZ" dirty="0" err="1"/>
              <a:t>sinokorejská</a:t>
            </a:r>
            <a:r>
              <a:rPr lang="cs-CZ" dirty="0"/>
              <a:t> slova a v oficiálních dokumentech se píší čínskými znaky; dnes se používají i čistě korejská osobní jména. </a:t>
            </a:r>
          </a:p>
          <a:p>
            <a:pPr lvl="1"/>
            <a:r>
              <a:rPr lang="cs-CZ" altLang="ko-KR" dirty="0"/>
              <a:t>Např. </a:t>
            </a:r>
            <a:r>
              <a:rPr lang="ko-KR" altLang="en-US" dirty="0"/>
              <a:t>하늘 </a:t>
            </a:r>
            <a:r>
              <a:rPr lang="cs-CZ" i="1" dirty="0" err="1"/>
              <a:t>Hanŭl</a:t>
            </a:r>
            <a:r>
              <a:rPr lang="cs-CZ" dirty="0"/>
              <a:t> „nebe“, </a:t>
            </a:r>
            <a:r>
              <a:rPr lang="ko-KR" altLang="en-US" dirty="0"/>
              <a:t>나비 </a:t>
            </a:r>
            <a:r>
              <a:rPr lang="cs-CZ" altLang="ko-KR" i="1" dirty="0" err="1"/>
              <a:t>N</a:t>
            </a:r>
            <a:r>
              <a:rPr lang="cs-CZ" i="1" dirty="0" err="1"/>
              <a:t>abi</a:t>
            </a:r>
            <a:r>
              <a:rPr lang="cs-CZ" dirty="0"/>
              <a:t> „motýl“, </a:t>
            </a:r>
            <a:r>
              <a:rPr lang="ko-KR" altLang="en-US" dirty="0"/>
              <a:t>소라 </a:t>
            </a:r>
            <a:r>
              <a:rPr lang="cs-CZ" altLang="ko-KR" i="1" dirty="0" err="1"/>
              <a:t>S</a:t>
            </a:r>
            <a:r>
              <a:rPr lang="cs-CZ" i="1" dirty="0" err="1"/>
              <a:t>ora</a:t>
            </a:r>
            <a:r>
              <a:rPr lang="cs-CZ" dirty="0"/>
              <a:t> „lastura“</a:t>
            </a:r>
          </a:p>
          <a:p>
            <a:r>
              <a:rPr lang="cs-CZ" dirty="0"/>
              <a:t>Mnoho homonym v </a:t>
            </a:r>
            <a:r>
              <a:rPr lang="cs-CZ" dirty="0" err="1"/>
              <a:t>sinokorejských</a:t>
            </a:r>
            <a:r>
              <a:rPr lang="cs-CZ" dirty="0"/>
              <a:t> slovech = význam nelze z korejské formy přesně identifikovat. </a:t>
            </a:r>
          </a:p>
          <a:p>
            <a:r>
              <a:rPr lang="cs-CZ" dirty="0"/>
              <a:t>Příjmení se dědí (obvykle) po otci, žena si v manželství zachovává původní příjmení. </a:t>
            </a:r>
          </a:p>
        </p:txBody>
      </p:sp>
    </p:spTree>
    <p:extLst>
      <p:ext uri="{BB962C8B-B14F-4D97-AF65-F5344CB8AC3E}">
        <p14:creationId xmlns:p14="http://schemas.microsoft.com/office/powerpoint/2010/main" val="2998573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BF174C1C-CECB-45E4-AAB9-E93FB1D499B6}" vid="{96C4FFDB-677B-45D0-B923-829B9CF59A9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muni-arts-prezentace-4-3-en</Template>
  <TotalTime>807</TotalTime>
  <Words>3971</Words>
  <Application>Microsoft Office PowerPoint</Application>
  <PresentationFormat>Předvádění na obrazovce (4:3)</PresentationFormat>
  <Paragraphs>239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Gulim</vt:lpstr>
      <vt:lpstr>Arial</vt:lpstr>
      <vt:lpstr>Tahoma</vt:lpstr>
      <vt:lpstr>Wingdings</vt:lpstr>
      <vt:lpstr>Presentation_MU_EN</vt:lpstr>
      <vt:lpstr>VKor4: Úvod do koreanistiky</vt:lpstr>
      <vt:lpstr>Označení</vt:lpstr>
      <vt:lpstr>Etnická homogenita</vt:lpstr>
      <vt:lpstr>Čägasŭng (재가승)</vt:lpstr>
      <vt:lpstr>Korejci v Číně: autonomní prefektura Jŏnbjŏn</vt:lpstr>
      <vt:lpstr>Korejci v Japonsku</vt:lpstr>
      <vt:lpstr>Korejci v Rusku a Střední Asii</vt:lpstr>
      <vt:lpstr>Korejci v USA</vt:lpstr>
      <vt:lpstr>Korejské jméno</vt:lpstr>
      <vt:lpstr>Nejrozšířenější příjmení</vt:lpstr>
      <vt:lpstr>Přepis příjmení do češtiny</vt:lpstr>
      <vt:lpstr>Zdvořilostní jméno (ča 자, z čínského 字 zì)</vt:lpstr>
      <vt:lpstr>Literární pseudonymy (호 ho, z čínského 號 hào)</vt:lpstr>
      <vt:lpstr>Prezentace aplikace PowerPoint</vt:lpstr>
      <vt:lpstr>Prezentace aplikace PowerPoint</vt:lpstr>
      <vt:lpstr>Další jména</vt:lpstr>
      <vt:lpstr>Prezentace aplikace PowerPoint</vt:lpstr>
      <vt:lpstr>Jména panovníků</vt:lpstr>
      <vt:lpstr>Jména panovníků – příklad</vt:lpstr>
      <vt:lpstr>Systém pongwanů (본관/本貫) </vt:lpstr>
      <vt:lpstr>Kalendář</vt:lpstr>
      <vt:lpstr>Tradiční kalendář</vt:lpstr>
      <vt:lpstr>Tradiční kalendář</vt:lpstr>
      <vt:lpstr>Podrobněji k přestupným měsícům</vt:lpstr>
      <vt:lpstr>Lunární kalendář a sluneční uzly pro rok 2025/2026 </vt:lpstr>
      <vt:lpstr>Tradiční počítání let</vt:lpstr>
      <vt:lpstr>Sŏllal (설날): lunární nový rok</vt:lpstr>
      <vt:lpstr>Diskrepance s čínským kalendářem</vt:lpstr>
      <vt:lpstr>Pučchŏnim osin nal (부처님 오신 날): Buddhovo narození</vt:lpstr>
      <vt:lpstr>Čchusŏk (추석): svátek středu podzimu</vt:lpstr>
      <vt:lpstr>Státní svátky v Korejské republice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VKor4: Úvod do koreanistiky</dc:title>
  <dc:creator>Оndřej Раzdírеk</dc:creator>
  <cp:lastModifiedBy>Ondřej Pazdírek</cp:lastModifiedBy>
  <cp:revision>46</cp:revision>
  <dcterms:created xsi:type="dcterms:W3CDTF">2022-02-28T08:00:59Z</dcterms:created>
  <dcterms:modified xsi:type="dcterms:W3CDTF">2024-03-22T10:28:44Z</dcterms:modified>
</cp:coreProperties>
</file>