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4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11" autoAdjust="0"/>
    <p:restoredTop sz="95768" autoAdjust="0"/>
  </p:normalViewPr>
  <p:slideViewPr>
    <p:cSldViewPr snapToGrid="0">
      <p:cViewPr varScale="1">
        <p:scale>
          <a:sx n="103" d="100"/>
          <a:sy n="103" d="100"/>
        </p:scale>
        <p:origin x="72" y="2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Hodina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Základy vietnamštiny 4 (Vzakl4)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08BD21-B1F6-583D-60AF-1C1F20A46F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vi-VN" dirty="0"/>
              <a:t>Jaro 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A19497-727A-570E-1422-DBF4F885B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10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79E207-4AED-85BC-432C-E2BCA86E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Tấm Cám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26656AA-2846-B5DE-4B06-02D336E94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67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138930-1B50-4B4F-3EEC-EB2670D97B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vi-VN" dirty="0"/>
              <a:t>Jaro 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0335DA-06C8-33C6-C144-731DA7C34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7116278-0F76-4694-0E55-4F2A37ECE9DB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2600734" y="692150"/>
            <a:ext cx="6992119" cy="5140325"/>
          </a:xfrm>
        </p:spPr>
      </p:pic>
    </p:spTree>
    <p:extLst>
      <p:ext uri="{BB962C8B-B14F-4D97-AF65-F5344CB8AC3E}">
        <p14:creationId xmlns:p14="http://schemas.microsoft.com/office/powerpoint/2010/main" val="411253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6F3EA1-9BE1-226C-C251-378F500534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Jaro 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D84ADB-EEFA-9229-546C-E76BD092CE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2B7F18-337F-AFDC-654B-1F5DB248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Pětiminutovka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4EF02BD-B221-9948-39E1-ED16C507B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399419"/>
              </p:ext>
            </p:extLst>
          </p:nvPr>
        </p:nvGraphicFramePr>
        <p:xfrm>
          <a:off x="720725" y="1692275"/>
          <a:ext cx="10752138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069">
                  <a:extLst>
                    <a:ext uri="{9D8B030D-6E8A-4147-A177-3AD203B41FA5}">
                      <a16:colId xmlns:a16="http://schemas.microsoft.com/office/drawing/2014/main" val="1500165943"/>
                    </a:ext>
                  </a:extLst>
                </a:gridCol>
                <a:gridCol w="5376069">
                  <a:extLst>
                    <a:ext uri="{9D8B030D-6E8A-4147-A177-3AD203B41FA5}">
                      <a16:colId xmlns:a16="http://schemas.microsoft.com/office/drawing/2014/main" val="2932670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Họ và tên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Ngày      tháng      năm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989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6 005</a:t>
                      </a:r>
                    </a:p>
                    <a:p>
                      <a:r>
                        <a:rPr lang="vi-VN" dirty="0"/>
                        <a:t>14 901</a:t>
                      </a:r>
                    </a:p>
                    <a:p>
                      <a:r>
                        <a:rPr lang="vi-VN" dirty="0"/>
                        <a:t>21 074</a:t>
                      </a:r>
                    </a:p>
                    <a:p>
                      <a:r>
                        <a:rPr lang="vi-VN" dirty="0"/>
                        <a:t>Banán</a:t>
                      </a:r>
                      <a:endParaRPr lang="cs-CZ" dirty="0"/>
                    </a:p>
                    <a:p>
                      <a:r>
                        <a:rPr lang="cs-CZ" dirty="0"/>
                        <a:t>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Người Séc</a:t>
                      </a:r>
                    </a:p>
                    <a:p>
                      <a:r>
                        <a:rPr lang="vi-VN" dirty="0"/>
                        <a:t>Hôm qua</a:t>
                      </a:r>
                    </a:p>
                    <a:p>
                      <a:r>
                        <a:rPr lang="vi-VN" dirty="0"/>
                        <a:t>Học</a:t>
                      </a:r>
                      <a:endParaRPr lang="cs-CZ" dirty="0"/>
                    </a:p>
                    <a:p>
                      <a:r>
                        <a:rPr lang="cs-CZ" dirty="0"/>
                        <a:t>T</a:t>
                      </a:r>
                      <a:r>
                        <a:rPr lang="vi-VN" dirty="0"/>
                        <a:t>ừ điển</a:t>
                      </a:r>
                      <a:endParaRPr lang="cs-CZ" dirty="0"/>
                    </a:p>
                    <a:p>
                      <a:r>
                        <a:rPr lang="vi-VN" dirty="0"/>
                        <a:t>Ngôi nhà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55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M</a:t>
                      </a:r>
                      <a:r>
                        <a:rPr lang="cs-CZ" dirty="0" err="1"/>
                        <a:t>áš</a:t>
                      </a:r>
                      <a:r>
                        <a:rPr lang="cs-CZ" dirty="0"/>
                        <a:t> auto?</a:t>
                      </a:r>
                    </a:p>
                    <a:p>
                      <a:r>
                        <a:rPr lang="cs-CZ" dirty="0"/>
                        <a:t>Ne, toto není kokos.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Anh </a:t>
                      </a:r>
                      <a:r>
                        <a:rPr lang="cs-CZ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cs-CZ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phải</a:t>
                      </a:r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cs-CZ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cs-CZ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kỹ</a:t>
                      </a:r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cs-CZ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sư</a:t>
                      </a:r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cs-CZ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Hải</a:t>
                      </a:r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cs-CZ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cs-CZ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Vâng</a:t>
                      </a:r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cs-CZ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tôi</a:t>
                      </a:r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cs-CZ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vi-V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thư ký</a:t>
                      </a:r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75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1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B32A8D-F6BF-57BE-103D-602E9814DB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704F6F-6258-9E18-6043-E65CD814E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ABD40E-4DA4-6920-4915-CF806E2F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Poslech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D619AAC-1F7C-58DF-34CD-C4C9EE240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25" y="2167420"/>
            <a:ext cx="10752138" cy="3189909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C78A25B-D5BF-A2AE-BF48-568FB057C4F9}"/>
              </a:ext>
            </a:extLst>
          </p:cNvPr>
          <p:cNvSpPr txBox="1"/>
          <p:nvPr/>
        </p:nvSpPr>
        <p:spPr>
          <a:xfrm>
            <a:off x="6669055" y="5561832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Introduction 2 – track 2 –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37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</a:t>
            </a:r>
            <a:r>
              <a:rPr lang="cs-CZ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12:38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37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A3C004-D452-78BA-10DD-089A7ACA06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7681F8-7910-ECC6-D03E-5763F1FFC4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F22541-4292-0C11-751C-272B34D5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Tázací příslovce „</a:t>
            </a:r>
            <a:r>
              <a:rPr lang="cs-CZ" dirty="0" err="1"/>
              <a:t>ai</a:t>
            </a:r>
            <a:r>
              <a:rPr lang="cs-CZ" dirty="0"/>
              <a:t>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7C2A35-E66C-F34C-E8C5-A0E4AF1A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cs-CZ" dirty="0"/>
              <a:t>Kdo, koho</a:t>
            </a:r>
          </a:p>
          <a:p>
            <a:r>
              <a:rPr lang="cs-CZ" dirty="0"/>
              <a:t>Identifikace osoby</a:t>
            </a:r>
          </a:p>
          <a:p>
            <a:pPr lvl="1"/>
            <a:endParaRPr lang="cs-CZ" dirty="0"/>
          </a:p>
          <a:p>
            <a:r>
              <a:rPr lang="cs-CZ" dirty="0"/>
              <a:t>Podmět</a:t>
            </a:r>
          </a:p>
          <a:p>
            <a:pPr lvl="1"/>
            <a:r>
              <a:rPr lang="cs-CZ" dirty="0" err="1"/>
              <a:t>Hải</a:t>
            </a:r>
            <a:r>
              <a:rPr lang="cs-CZ" dirty="0"/>
              <a:t> </a:t>
            </a:r>
            <a:r>
              <a:rPr lang="cs-CZ" dirty="0" err="1"/>
              <a:t>là</a:t>
            </a:r>
            <a:r>
              <a:rPr lang="cs-CZ" dirty="0"/>
              <a:t> </a:t>
            </a:r>
            <a:r>
              <a:rPr lang="cs-CZ" dirty="0" err="1"/>
              <a:t>ai</a:t>
            </a:r>
            <a:r>
              <a:rPr lang="cs-CZ" dirty="0"/>
              <a:t>?</a:t>
            </a:r>
            <a:r>
              <a:rPr lang="vi-VN" dirty="0"/>
              <a:t> / Ai là Hải?</a:t>
            </a:r>
            <a:endParaRPr lang="cs-CZ" dirty="0"/>
          </a:p>
          <a:p>
            <a:pPr lvl="1"/>
            <a:r>
              <a:rPr lang="cs-CZ" dirty="0" err="1"/>
              <a:t>Ai</a:t>
            </a:r>
            <a:r>
              <a:rPr lang="cs-CZ" dirty="0"/>
              <a:t> </a:t>
            </a:r>
            <a:r>
              <a:rPr lang="cs-CZ" dirty="0" err="1"/>
              <a:t>hỏi</a:t>
            </a:r>
            <a:r>
              <a:rPr lang="cs-CZ" dirty="0"/>
              <a:t> </a:t>
            </a:r>
            <a:r>
              <a:rPr lang="cs-CZ" dirty="0" err="1"/>
              <a:t>Hả</a:t>
            </a:r>
            <a:r>
              <a:rPr lang="cs-CZ" dirty="0"/>
              <a:t>?</a:t>
            </a:r>
          </a:p>
          <a:p>
            <a:pPr lvl="1"/>
            <a:endParaRPr lang="cs-CZ" dirty="0"/>
          </a:p>
          <a:p>
            <a:r>
              <a:rPr lang="cs-CZ" dirty="0"/>
              <a:t>Předmět</a:t>
            </a:r>
          </a:p>
          <a:p>
            <a:pPr lvl="1"/>
            <a:r>
              <a:rPr lang="cs-CZ" dirty="0"/>
              <a:t>H</a:t>
            </a:r>
            <a:r>
              <a:rPr lang="vi-VN" dirty="0"/>
              <a:t>à vẽ ai?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65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1ACCEA-A0F3-AA0A-A31C-7A0337922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7E3E2C-89C2-CA75-7607-1E9A8726B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1BC617-587A-9270-D6BE-9B306756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Časové údaje - cvičení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701E6C-9290-4FB0-CC0E-9C87A13B8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Vytvořte otázky za pomocí:</a:t>
            </a:r>
          </a:p>
          <a:p>
            <a:pPr algn="l"/>
            <a:r>
              <a:rPr lang="cs-CZ" sz="1800" b="1" i="0" u="none" strike="noStrike" baseline="0" dirty="0">
                <a:latin typeface="MinionPro-Bold"/>
              </a:rPr>
              <a:t>Bao</a:t>
            </a:r>
            <a:r>
              <a:rPr lang="cs-CZ" sz="1800" b="1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giờ</a:t>
            </a:r>
            <a:endParaRPr lang="cs-CZ" sz="1800" b="1" i="0" u="none" strike="noStrike" baseline="0" dirty="0">
              <a:latin typeface="MinionPro-Bold"/>
            </a:endParaRPr>
          </a:p>
          <a:p>
            <a:pPr algn="l"/>
            <a:r>
              <a:rPr lang="cs-CZ" sz="1800" b="1" i="0" u="none" strike="noStrike" baseline="0" dirty="0" err="1">
                <a:latin typeface="MinionPro-Bold"/>
              </a:rPr>
              <a:t>Khi</a:t>
            </a:r>
            <a:r>
              <a:rPr lang="cs-CZ" sz="1800" b="1" i="0" u="none" strike="noStrike" baseline="0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nào</a:t>
            </a:r>
            <a:endParaRPr lang="cs-CZ" sz="1800" b="1" dirty="0">
              <a:latin typeface="MinionPro-Bold"/>
            </a:endParaRPr>
          </a:p>
          <a:p>
            <a:pPr algn="l"/>
            <a:r>
              <a:rPr lang="cs-CZ" sz="1800" b="1" i="0" u="none" strike="noStrike" baseline="0" dirty="0" err="1">
                <a:latin typeface="MinionPro-Bold"/>
              </a:rPr>
              <a:t>Ngày</a:t>
            </a:r>
            <a:r>
              <a:rPr lang="cs-CZ" sz="1800" b="1" i="0" u="none" strike="noStrike" baseline="0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nào</a:t>
            </a:r>
            <a:endParaRPr lang="cs-CZ" sz="1800" b="1" i="0" u="none" strike="noStrike" baseline="0" dirty="0">
              <a:latin typeface="MinionPro-Bold"/>
            </a:endParaRPr>
          </a:p>
          <a:p>
            <a:pPr algn="l"/>
            <a:r>
              <a:rPr lang="cs-CZ" sz="1800" b="1" i="0" u="none" strike="noStrike" baseline="0" dirty="0" err="1">
                <a:latin typeface="MinionPro-Bold"/>
              </a:rPr>
              <a:t>Thứ</a:t>
            </a:r>
            <a:r>
              <a:rPr lang="cs-CZ" sz="1800" b="1" i="0" u="none" strike="noStrike" baseline="0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mấy</a:t>
            </a:r>
            <a:endParaRPr lang="cs-CZ" sz="1800" b="1" dirty="0">
              <a:latin typeface="MinionPro-Bold"/>
            </a:endParaRPr>
          </a:p>
          <a:p>
            <a:pPr algn="l"/>
            <a:r>
              <a:rPr lang="cs-CZ" sz="1800" b="1" i="0" u="none" strike="noStrike" baseline="0" dirty="0" err="1">
                <a:latin typeface="MinionPro-Bold"/>
              </a:rPr>
              <a:t>Hôm</a:t>
            </a:r>
            <a:r>
              <a:rPr lang="cs-CZ" sz="1800" b="1" i="0" u="none" strike="noStrike" baseline="0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nào</a:t>
            </a:r>
            <a:endParaRPr lang="cs-CZ" sz="1800" b="1" i="0" u="none" strike="noStrike" baseline="0" dirty="0">
              <a:latin typeface="MinionPro-Bold"/>
            </a:endParaRPr>
          </a:p>
          <a:p>
            <a:pPr algn="l"/>
            <a:r>
              <a:rPr lang="cs-CZ" sz="1800" b="1" i="0" u="none" strike="noStrike" baseline="0" dirty="0" err="1">
                <a:latin typeface="MinionPro-Bold"/>
              </a:rPr>
              <a:t>Ngày</a:t>
            </a:r>
            <a:r>
              <a:rPr lang="cs-CZ" sz="1800" b="1" i="0" u="none" strike="noStrike" baseline="0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bao</a:t>
            </a:r>
            <a:r>
              <a:rPr lang="cs-CZ" sz="1800" b="1" i="0" u="none" strike="noStrike" baseline="0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nhiêu</a:t>
            </a:r>
            <a:r>
              <a:rPr lang="cs-CZ" sz="1800" b="1" i="0" u="none" strike="noStrike" baseline="0" dirty="0">
                <a:latin typeface="MinionPro-Bold"/>
              </a:rPr>
              <a:t>? / </a:t>
            </a:r>
            <a:r>
              <a:rPr lang="cs-CZ" sz="1800" b="1" i="0" u="none" strike="noStrike" baseline="0" dirty="0" err="1">
                <a:latin typeface="MinionPro-Bold"/>
              </a:rPr>
              <a:t>ngày</a:t>
            </a:r>
            <a:r>
              <a:rPr lang="cs-CZ" sz="1800" b="1" i="0" u="none" strike="noStrike" baseline="0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mồng</a:t>
            </a:r>
            <a:r>
              <a:rPr lang="cs-CZ" sz="1800" b="1" i="0" u="none" strike="noStrike" baseline="0" dirty="0">
                <a:latin typeface="MinionPro-Bold"/>
              </a:rPr>
              <a:t>/</a:t>
            </a:r>
            <a:r>
              <a:rPr lang="cs-CZ" sz="1800" b="1" i="0" u="none" strike="noStrike" baseline="0" dirty="0" err="1">
                <a:latin typeface="MinionPro-Bold"/>
              </a:rPr>
              <a:t>mùng</a:t>
            </a:r>
            <a:r>
              <a:rPr lang="cs-CZ" sz="1800" b="1" i="0" u="none" strike="noStrike" baseline="0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mấy</a:t>
            </a:r>
            <a:r>
              <a:rPr lang="cs-CZ" sz="1800" b="1" i="0" u="none" strike="noStrike" baseline="0" dirty="0">
                <a:latin typeface="MinionPro-Bold"/>
              </a:rPr>
              <a:t>?</a:t>
            </a:r>
          </a:p>
          <a:p>
            <a:pPr algn="l"/>
            <a:r>
              <a:rPr lang="cs-CZ" sz="1800" b="1" i="0" u="none" strike="noStrike" baseline="0" dirty="0" err="1">
                <a:latin typeface="MinionPro-Bold"/>
              </a:rPr>
              <a:t>Tháng</a:t>
            </a:r>
            <a:r>
              <a:rPr lang="cs-CZ" sz="1800" b="1" i="0" u="none" strike="noStrike" baseline="0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mấy</a:t>
            </a:r>
            <a:endParaRPr lang="cs-CZ" sz="1800" b="1" i="0" u="none" strike="noStrike" baseline="0" dirty="0">
              <a:latin typeface="MinionPro-Bold"/>
            </a:endParaRPr>
          </a:p>
          <a:p>
            <a:pPr algn="l"/>
            <a:r>
              <a:rPr lang="cs-CZ" dirty="0"/>
              <a:t>Soused odpoví.</a:t>
            </a:r>
          </a:p>
        </p:txBody>
      </p:sp>
    </p:spTree>
    <p:extLst>
      <p:ext uri="{BB962C8B-B14F-4D97-AF65-F5344CB8AC3E}">
        <p14:creationId xmlns:p14="http://schemas.microsoft.com/office/powerpoint/2010/main" val="293011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0DADF2-A217-F84A-E888-A92F147B5B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197B4B-8793-F66B-55D6-96107D5503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19D37A-C790-5E53-CB09-768D6B67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Časové věty do minulosti/budoucnosti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B95386-D215-5D51-F33B-24A354F8C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Je-li časový údaj nebo tázací příslovce času na začátku věty:</a:t>
            </a:r>
          </a:p>
          <a:p>
            <a:pPr lvl="1"/>
            <a:r>
              <a:rPr lang="cs-CZ" dirty="0"/>
              <a:t>Do budoucnosti</a:t>
            </a:r>
          </a:p>
          <a:p>
            <a:pPr lvl="1"/>
            <a:r>
              <a:rPr lang="cs-CZ" sz="1800" b="1" i="0" u="none" strike="noStrike" baseline="0" dirty="0">
                <a:latin typeface="MinionPro-Bold"/>
              </a:rPr>
              <a:t>Bao </a:t>
            </a:r>
            <a:r>
              <a:rPr lang="cs-CZ" sz="1800" b="1" i="0" u="none" strike="noStrike" baseline="0" dirty="0" err="1">
                <a:latin typeface="MinionPro-Bold"/>
              </a:rPr>
              <a:t>giờ</a:t>
            </a:r>
            <a:r>
              <a:rPr lang="cs-CZ" sz="1800" b="1" i="0" u="none" strike="noStrike" baseline="0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anh</a:t>
            </a:r>
            <a:r>
              <a:rPr lang="cs-CZ" sz="1800" b="1" i="0" u="none" strike="noStrike" baseline="0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về</a:t>
            </a:r>
            <a:r>
              <a:rPr lang="cs-CZ" sz="1800" b="1" i="0" u="none" strike="noStrike" baseline="0" dirty="0">
                <a:latin typeface="MinionPro-Bold"/>
              </a:rPr>
              <a:t>?</a:t>
            </a:r>
          </a:p>
          <a:p>
            <a:pPr lvl="1"/>
            <a:r>
              <a:rPr lang="cs-CZ" sz="1800" b="1" i="0" u="none" strike="noStrike" baseline="0" dirty="0" err="1">
                <a:latin typeface="MinionPro-Bold"/>
              </a:rPr>
              <a:t>Tuần</a:t>
            </a:r>
            <a:r>
              <a:rPr lang="cs-CZ" sz="1800" b="1" i="0" u="none" strike="noStrike" baseline="0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sau</a:t>
            </a:r>
            <a:r>
              <a:rPr lang="cs-CZ" sz="1800" b="1" i="0" u="none" strike="noStrike" baseline="0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tôi</a:t>
            </a:r>
            <a:r>
              <a:rPr lang="cs-CZ" sz="1800" b="1" i="0" u="none" strike="noStrike" baseline="0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về</a:t>
            </a:r>
            <a:r>
              <a:rPr lang="cs-CZ" sz="1800" b="1" i="0" u="none" strike="noStrike" baseline="0" dirty="0">
                <a:latin typeface="MinionPro-Bold"/>
              </a:rPr>
              <a:t>.</a:t>
            </a:r>
            <a:endParaRPr lang="cs-CZ" dirty="0"/>
          </a:p>
          <a:p>
            <a:r>
              <a:rPr lang="cs-CZ" dirty="0"/>
              <a:t>Je-li časový údaj nebo tázací příslovce času na konci věty:</a:t>
            </a:r>
          </a:p>
          <a:p>
            <a:pPr lvl="1"/>
            <a:r>
              <a:rPr lang="cs-CZ" dirty="0"/>
              <a:t>Do minulosti</a:t>
            </a:r>
          </a:p>
          <a:p>
            <a:pPr lvl="1"/>
            <a:r>
              <a:rPr lang="cs-CZ" sz="1800" b="1" i="0" u="none" strike="noStrike" baseline="0" dirty="0">
                <a:latin typeface="MinionPro-Bold"/>
              </a:rPr>
              <a:t>Anh </a:t>
            </a:r>
            <a:r>
              <a:rPr lang="cs-CZ" sz="1800" b="1" i="0" u="none" strike="noStrike" baseline="0" dirty="0" err="1">
                <a:latin typeface="MinionPro-Bold"/>
              </a:rPr>
              <a:t>về</a:t>
            </a:r>
            <a:r>
              <a:rPr lang="cs-CZ" sz="1800" b="1" i="0" u="none" strike="noStrike" baseline="0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bao</a:t>
            </a:r>
            <a:r>
              <a:rPr lang="cs-CZ" sz="1800" b="1" i="0" u="none" strike="noStrike" baseline="0" dirty="0">
                <a:latin typeface="MinionPro-Bold"/>
              </a:rPr>
              <a:t> </a:t>
            </a:r>
            <a:r>
              <a:rPr lang="cs-CZ" sz="1800" b="1" i="0" u="none" strike="noStrike" baseline="0" dirty="0" err="1">
                <a:latin typeface="MinionPro-Bold"/>
              </a:rPr>
              <a:t>giờ</a:t>
            </a:r>
            <a:r>
              <a:rPr lang="cs-CZ" sz="1800" b="1" i="0" u="none" strike="noStrike" baseline="0" dirty="0">
                <a:latin typeface="MinionPro-Bold"/>
              </a:rPr>
              <a:t>?</a:t>
            </a:r>
          </a:p>
          <a:p>
            <a:pPr lvl="1"/>
            <a:r>
              <a:rPr lang="vi-VN" sz="1800" b="1" i="0" u="none" strike="noStrike" baseline="0" dirty="0">
                <a:latin typeface="MinionPro-Bold"/>
              </a:rPr>
              <a:t>Tôi về tuần trước.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24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F1136C-3EBC-AB67-F8A0-EBFF5F09B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A96772-1614-CA93-EB70-E9E64AF3F4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929D9C-A3D6-7919-2FBF-06688980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72F4F3E-227C-6CE7-20C9-8E2638C14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1489988"/>
            <a:ext cx="93821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1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C289CE-D7E2-60CA-90FD-B5BAC892EA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CE9477-EA26-774C-ED5C-30B191C5BA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7F1BA8-A3E3-3C8D-4D5A-B49F17AD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Tázací příslovce času: </a:t>
            </a:r>
            <a:r>
              <a:rPr lang="cs-CZ" dirty="0" err="1"/>
              <a:t>bao</a:t>
            </a:r>
            <a:r>
              <a:rPr lang="cs-CZ" dirty="0"/>
              <a:t> </a:t>
            </a:r>
            <a:r>
              <a:rPr lang="cs-CZ" dirty="0" err="1"/>
              <a:t>lâu</a:t>
            </a:r>
            <a:r>
              <a:rPr lang="cs-CZ" dirty="0"/>
              <a:t>?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3B5E811-8800-EDF9-9314-79F473C69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r>
              <a:rPr lang="cs-CZ" dirty="0"/>
              <a:t>„Jak dlouho“</a:t>
            </a:r>
          </a:p>
          <a:p>
            <a:r>
              <a:rPr lang="cs-CZ" dirty="0"/>
              <a:t>Na konci otázky</a:t>
            </a:r>
          </a:p>
          <a:p>
            <a:r>
              <a:rPr lang="cs-CZ" dirty="0"/>
              <a:t>Ptáme se na trvání</a:t>
            </a:r>
          </a:p>
          <a:p>
            <a:r>
              <a:rPr lang="cs-CZ" b="1" dirty="0"/>
              <a:t>Anh </a:t>
            </a:r>
            <a:r>
              <a:rPr lang="cs-CZ" b="1" dirty="0" err="1"/>
              <a:t>học</a:t>
            </a:r>
            <a:r>
              <a:rPr lang="cs-CZ" b="1" dirty="0"/>
              <a:t> </a:t>
            </a:r>
            <a:r>
              <a:rPr lang="cs-CZ" b="1" dirty="0" err="1"/>
              <a:t>tiếng</a:t>
            </a:r>
            <a:r>
              <a:rPr lang="cs-CZ" b="1" dirty="0"/>
              <a:t> </a:t>
            </a:r>
            <a:r>
              <a:rPr lang="cs-CZ" b="1" dirty="0" err="1"/>
              <a:t>Việt</a:t>
            </a:r>
            <a:r>
              <a:rPr lang="cs-CZ" b="1" dirty="0"/>
              <a:t> </a:t>
            </a:r>
            <a:r>
              <a:rPr lang="cs-CZ" b="1" dirty="0" err="1"/>
              <a:t>bao</a:t>
            </a:r>
            <a:r>
              <a:rPr lang="cs-CZ" b="1" dirty="0"/>
              <a:t> </a:t>
            </a:r>
            <a:r>
              <a:rPr lang="cs-CZ" b="1" dirty="0" err="1"/>
              <a:t>lâu</a:t>
            </a:r>
            <a:r>
              <a:rPr lang="cs-CZ" b="1" dirty="0"/>
              <a:t>?</a:t>
            </a:r>
          </a:p>
          <a:p>
            <a:r>
              <a:rPr lang="cs-CZ" b="1" dirty="0" err="1"/>
              <a:t>Tôi</a:t>
            </a:r>
            <a:r>
              <a:rPr lang="cs-CZ" b="1" dirty="0"/>
              <a:t> </a:t>
            </a:r>
            <a:r>
              <a:rPr lang="cs-CZ" b="1" dirty="0" err="1"/>
              <a:t>học</a:t>
            </a:r>
            <a:r>
              <a:rPr lang="cs-CZ" b="1" dirty="0"/>
              <a:t> </a:t>
            </a:r>
            <a:r>
              <a:rPr lang="cs-CZ" b="1" dirty="0" err="1"/>
              <a:t>tiếng</a:t>
            </a:r>
            <a:r>
              <a:rPr lang="cs-CZ" b="1" dirty="0"/>
              <a:t> </a:t>
            </a:r>
            <a:r>
              <a:rPr lang="cs-CZ" b="1" dirty="0" err="1"/>
              <a:t>Việt</a:t>
            </a:r>
            <a:r>
              <a:rPr lang="cs-CZ" b="1" dirty="0"/>
              <a:t> </a:t>
            </a:r>
            <a:r>
              <a:rPr lang="cs-CZ" b="1" dirty="0" err="1"/>
              <a:t>hai</a:t>
            </a:r>
            <a:r>
              <a:rPr lang="cs-CZ" b="1" dirty="0"/>
              <a:t> </a:t>
            </a:r>
            <a:r>
              <a:rPr lang="cs-CZ" b="1" dirty="0" err="1"/>
              <a:t>năm</a:t>
            </a:r>
            <a:r>
              <a:rPr lang="cs-CZ" b="1" dirty="0"/>
              <a:t>.</a:t>
            </a:r>
          </a:p>
          <a:p>
            <a:endParaRPr lang="cs-CZ" b="1" dirty="0"/>
          </a:p>
          <a:p>
            <a:r>
              <a:rPr lang="cs-CZ" dirty="0"/>
              <a:t>Lze použít s výrazem </a:t>
            </a:r>
            <a:r>
              <a:rPr lang="cs-CZ" b="1" dirty="0" err="1"/>
              <a:t>rồi</a:t>
            </a:r>
            <a:r>
              <a:rPr lang="cs-CZ" dirty="0"/>
              <a:t>, které nám vyjadřuje děj, který začal v minulosti a pokračuje do přítomnosti</a:t>
            </a:r>
          </a:p>
          <a:p>
            <a:r>
              <a:rPr lang="cs-CZ" b="1" dirty="0"/>
              <a:t>Anh </a:t>
            </a:r>
            <a:r>
              <a:rPr lang="cs-CZ" b="1" dirty="0" err="1"/>
              <a:t>học</a:t>
            </a:r>
            <a:r>
              <a:rPr lang="cs-CZ" b="1" dirty="0"/>
              <a:t> </a:t>
            </a:r>
            <a:r>
              <a:rPr lang="cs-CZ" b="1" dirty="0" err="1"/>
              <a:t>tiếng</a:t>
            </a:r>
            <a:r>
              <a:rPr lang="cs-CZ" b="1" dirty="0"/>
              <a:t> </a:t>
            </a:r>
            <a:r>
              <a:rPr lang="cs-CZ" b="1" dirty="0" err="1"/>
              <a:t>Việt</a:t>
            </a:r>
            <a:r>
              <a:rPr lang="cs-CZ" b="1" dirty="0"/>
              <a:t> </a:t>
            </a:r>
            <a:r>
              <a:rPr lang="cs-CZ" b="1" dirty="0" err="1"/>
              <a:t>bao</a:t>
            </a:r>
            <a:r>
              <a:rPr lang="cs-CZ" b="1" dirty="0"/>
              <a:t> </a:t>
            </a:r>
            <a:r>
              <a:rPr lang="cs-CZ" b="1" dirty="0" err="1"/>
              <a:t>lâu</a:t>
            </a:r>
            <a:r>
              <a:rPr lang="cs-CZ" b="1" dirty="0"/>
              <a:t> </a:t>
            </a:r>
            <a:r>
              <a:rPr lang="cs-CZ" b="1" dirty="0" err="1"/>
              <a:t>rồi</a:t>
            </a:r>
            <a:r>
              <a:rPr lang="cs-CZ" b="1" dirty="0"/>
              <a:t>?</a:t>
            </a:r>
          </a:p>
          <a:p>
            <a:r>
              <a:rPr lang="cs-CZ" b="1" dirty="0" err="1"/>
              <a:t>Tôi</a:t>
            </a:r>
            <a:r>
              <a:rPr lang="cs-CZ" b="1" dirty="0"/>
              <a:t> </a:t>
            </a:r>
            <a:r>
              <a:rPr lang="cs-CZ" b="1" dirty="0" err="1"/>
              <a:t>học</a:t>
            </a:r>
            <a:r>
              <a:rPr lang="cs-CZ" b="1" dirty="0"/>
              <a:t> </a:t>
            </a:r>
            <a:r>
              <a:rPr lang="cs-CZ" b="1" dirty="0" err="1"/>
              <a:t>tiếng</a:t>
            </a:r>
            <a:r>
              <a:rPr lang="cs-CZ" b="1" dirty="0"/>
              <a:t> </a:t>
            </a:r>
            <a:r>
              <a:rPr lang="cs-CZ" b="1" dirty="0" err="1"/>
              <a:t>Việt</a:t>
            </a:r>
            <a:r>
              <a:rPr lang="cs-CZ" b="1" dirty="0"/>
              <a:t> </a:t>
            </a:r>
            <a:r>
              <a:rPr lang="cs-CZ" b="1" dirty="0" err="1"/>
              <a:t>hai</a:t>
            </a:r>
            <a:r>
              <a:rPr lang="cs-CZ" b="1" dirty="0"/>
              <a:t> </a:t>
            </a:r>
            <a:r>
              <a:rPr lang="cs-CZ" b="1" dirty="0" err="1"/>
              <a:t>năm</a:t>
            </a:r>
            <a:r>
              <a:rPr lang="cs-CZ" b="1" dirty="0"/>
              <a:t> </a:t>
            </a:r>
            <a:r>
              <a:rPr lang="cs-CZ" b="1" dirty="0" err="1"/>
              <a:t>rồi</a:t>
            </a:r>
            <a:r>
              <a:rPr lang="cs-CZ" b="1" dirty="0"/>
              <a:t>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4157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23B7E5-6A02-F8E3-FA6A-3F78971165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D18E8D-3D08-2173-EA30-B4760C9F2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0DFDB2-9A75-C264-CF49-84BDD03E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- </a:t>
            </a:r>
            <a:r>
              <a:rPr lang="cs-CZ" dirty="0" err="1"/>
              <a:t>bao</a:t>
            </a:r>
            <a:r>
              <a:rPr lang="cs-CZ" dirty="0"/>
              <a:t> </a:t>
            </a:r>
            <a:r>
              <a:rPr lang="cs-CZ" dirty="0" err="1"/>
              <a:t>lâu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91E901-2395-5F85-3986-122F6778FF4E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1. Tối qua cậu xem ti vi bao lâu? (1 tiếng)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2. Ông ấy làm việc ở đây bao lâu? (2 năm)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3. Hôm qua anh đọc báo ở thư viện</a:t>
            </a:r>
            <a:r>
              <a:rPr lang="cs-CZ" sz="2000" dirty="0"/>
              <a:t> </a:t>
            </a:r>
            <a:r>
              <a:rPr lang="vi-VN" sz="2000" dirty="0"/>
              <a:t>bao lâu? (nửa tiếng)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4. Cậu làm bài tập ấy bao lâu? (1 tiếng)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5. Kỹ sư Hải làm việc ở đấy bao lâu? (4</a:t>
            </a:r>
            <a:r>
              <a:rPr lang="cs-CZ" sz="2000" dirty="0"/>
              <a:t> </a:t>
            </a:r>
            <a:r>
              <a:rPr lang="vi-VN" sz="2000" dirty="0"/>
              <a:t>năm)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6. Giáo sư Lê Quang Minh dạy tiếng Pháp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ở Đại học Sài Gòn bao lâu? (7 năm)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7. Cậu học từ mới bao lâu? (nửa tiếng)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8. Tuần trước các anh nghỉ bao lâu? (2</a:t>
            </a:r>
            <a:r>
              <a:rPr lang="cs-CZ" sz="2000" dirty="0"/>
              <a:t> </a:t>
            </a:r>
            <a:r>
              <a:rPr lang="vi-VN" sz="2000" dirty="0"/>
              <a:t>ngày)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9. Chủ nhật cậu nghe nhạc bao lâu? (3 tiếng)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10. Ông bà ở phố này bao lâu? (12 năm)</a:t>
            </a:r>
            <a:endParaRPr lang="cs-CZ" sz="20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67A86A-B7C9-93B5-D6EA-3BB90D1781F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2004" y="1359001"/>
            <a:ext cx="5616148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1. Ông bà sống “to live” ở thành phố này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bao lâu rồi? (21 năm)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2. Các anh học bài này bao lâu rồi? (2 tuần)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3. Hùng ốm “to be sick” bao lâu rồi? (10 ngày)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4. Chị học ở trường này bao lâu rồi? (1 năm</a:t>
            </a:r>
            <a:r>
              <a:rPr lang="cs-CZ" sz="2000" dirty="0"/>
              <a:t> </a:t>
            </a:r>
            <a:r>
              <a:rPr lang="vi-VN" sz="2000" dirty="0"/>
              <a:t>rưỡi)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5. Cậ u đọc tờ tạp chí này bao lâu rồi? (2</a:t>
            </a:r>
            <a:r>
              <a:rPr lang="cs-CZ" sz="2000" dirty="0"/>
              <a:t> </a:t>
            </a:r>
            <a:r>
              <a:rPr lang="vi-VN" sz="2000" dirty="0"/>
              <a:t>ngày)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6. Anh John làm việc ở Hà Nội bao lâu rồi?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(4 tháng)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7. Các cô ấy học tiếng Trung Quốc bao lâu</a:t>
            </a:r>
            <a:r>
              <a:rPr lang="cs-CZ" sz="2000" dirty="0"/>
              <a:t> </a:t>
            </a:r>
            <a:r>
              <a:rPr lang="vi-VN" sz="2000" dirty="0"/>
              <a:t>rồi? (4 năm)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8. Cô Lan làm thư ký ở đây bao lâu rồi? (7tháng)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9. Cậu quen cô ấy bao lâu rồi? (4 năm)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10. Các anh chờ giáo sư Lê bao lâu rồi? (15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phút)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0099231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3" ma:contentTypeDescription="Vytvoří nový dokument" ma:contentTypeScope="" ma:versionID="59df924ff85e56a9d620f22666450dc4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ebc375423d16e97435ac953b71c835e3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B8B772-2520-46CD-9B2E-9845DC61C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616</Words>
  <Application>Microsoft Office PowerPoint</Application>
  <PresentationFormat>Širokoúhlá obrazovka</PresentationFormat>
  <Paragraphs>109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MinionPro-Bold</vt:lpstr>
      <vt:lpstr>Tahoma</vt:lpstr>
      <vt:lpstr>Wingdings</vt:lpstr>
      <vt:lpstr>Prezentace_MU_CZ</vt:lpstr>
      <vt:lpstr>2. Hodina</vt:lpstr>
      <vt:lpstr>Pětiminutovka</vt:lpstr>
      <vt:lpstr>Poslech</vt:lpstr>
      <vt:lpstr>Tázací příslovce „ai“</vt:lpstr>
      <vt:lpstr>Časové údaje - cvičení</vt:lpstr>
      <vt:lpstr>Časové věty do minulosti/budoucnosti</vt:lpstr>
      <vt:lpstr>Cvičení</vt:lpstr>
      <vt:lpstr>Tázací příslovce času: bao lâu?</vt:lpstr>
      <vt:lpstr>Cvičení - bao lâu</vt:lpstr>
      <vt:lpstr>Tấm Cám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Hodina – opakování předchozí látky</dc:title>
  <dc:creator>Lan Huong Pham Ngoc</dc:creator>
  <cp:lastModifiedBy>Lan Huong Pham Ngoc</cp:lastModifiedBy>
  <cp:revision>11</cp:revision>
  <cp:lastPrinted>1601-01-01T00:00:00Z</cp:lastPrinted>
  <dcterms:created xsi:type="dcterms:W3CDTF">2024-02-21T12:06:06Z</dcterms:created>
  <dcterms:modified xsi:type="dcterms:W3CDTF">2024-02-28T15:35:16Z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