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4" r:id="rId2"/>
    <p:sldId id="265"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18" r:id="rId25"/>
    <p:sldId id="300" r:id="rId26"/>
    <p:sldId id="317" r:id="rId27"/>
    <p:sldId id="301" r:id="rId28"/>
    <p:sldId id="302" r:id="rId29"/>
    <p:sldId id="303" r:id="rId30"/>
    <p:sldId id="305" r:id="rId31"/>
    <p:sldId id="304" r:id="rId32"/>
    <p:sldId id="307" r:id="rId33"/>
    <p:sldId id="308" r:id="rId34"/>
    <p:sldId id="309" r:id="rId35"/>
    <p:sldId id="310" r:id="rId36"/>
    <p:sldId id="311" r:id="rId37"/>
    <p:sldId id="312" r:id="rId38"/>
    <p:sldId id="313" r:id="rId39"/>
    <p:sldId id="314" r:id="rId40"/>
    <p:sldId id="315" r:id="rId41"/>
    <p:sldId id="316" r:id="rId42"/>
    <p:sldId id="278"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AB7DC-9E24-4848-828F-8A670594016C}" type="datetimeFigureOut">
              <a:rPr lang="cs-CZ" smtClean="0"/>
              <a:t>14.3.2022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E365A-98C4-441F-8289-C74453A18E35}" type="slidenum">
              <a:rPr lang="cs-CZ" smtClean="0"/>
              <a:t>‹#›</a:t>
            </a:fld>
            <a:endParaRPr lang="cs-CZ"/>
          </a:p>
        </p:txBody>
      </p:sp>
    </p:spTree>
    <p:extLst>
      <p:ext uri="{BB962C8B-B14F-4D97-AF65-F5344CB8AC3E}">
        <p14:creationId xmlns:p14="http://schemas.microsoft.com/office/powerpoint/2010/main" val="270293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22</a:t>
            </a:fld>
            <a:endParaRPr lang="cs-CZ"/>
          </a:p>
        </p:txBody>
      </p:sp>
    </p:spTree>
    <p:extLst>
      <p:ext uri="{BB962C8B-B14F-4D97-AF65-F5344CB8AC3E}">
        <p14:creationId xmlns:p14="http://schemas.microsoft.com/office/powerpoint/2010/main" val="324590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37</a:t>
            </a:fld>
            <a:endParaRPr lang="cs-CZ"/>
          </a:p>
        </p:txBody>
      </p:sp>
    </p:spTree>
    <p:extLst>
      <p:ext uri="{BB962C8B-B14F-4D97-AF65-F5344CB8AC3E}">
        <p14:creationId xmlns:p14="http://schemas.microsoft.com/office/powerpoint/2010/main" val="24613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38</a:t>
            </a:fld>
            <a:endParaRPr lang="cs-CZ"/>
          </a:p>
        </p:txBody>
      </p:sp>
    </p:spTree>
    <p:extLst>
      <p:ext uri="{BB962C8B-B14F-4D97-AF65-F5344CB8AC3E}">
        <p14:creationId xmlns:p14="http://schemas.microsoft.com/office/powerpoint/2010/main" val="172036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39</a:t>
            </a:fld>
            <a:endParaRPr lang="cs-CZ"/>
          </a:p>
        </p:txBody>
      </p:sp>
    </p:spTree>
    <p:extLst>
      <p:ext uri="{BB962C8B-B14F-4D97-AF65-F5344CB8AC3E}">
        <p14:creationId xmlns:p14="http://schemas.microsoft.com/office/powerpoint/2010/main" val="305153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40</a:t>
            </a:fld>
            <a:endParaRPr lang="cs-CZ"/>
          </a:p>
        </p:txBody>
      </p:sp>
    </p:spTree>
    <p:extLst>
      <p:ext uri="{BB962C8B-B14F-4D97-AF65-F5344CB8AC3E}">
        <p14:creationId xmlns:p14="http://schemas.microsoft.com/office/powerpoint/2010/main" val="138090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41</a:t>
            </a:fld>
            <a:endParaRPr lang="cs-CZ"/>
          </a:p>
        </p:txBody>
      </p:sp>
    </p:spTree>
    <p:extLst>
      <p:ext uri="{BB962C8B-B14F-4D97-AF65-F5344CB8AC3E}">
        <p14:creationId xmlns:p14="http://schemas.microsoft.com/office/powerpoint/2010/main" val="33179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25</a:t>
            </a:fld>
            <a:endParaRPr lang="cs-CZ"/>
          </a:p>
        </p:txBody>
      </p:sp>
    </p:spTree>
    <p:extLst>
      <p:ext uri="{BB962C8B-B14F-4D97-AF65-F5344CB8AC3E}">
        <p14:creationId xmlns:p14="http://schemas.microsoft.com/office/powerpoint/2010/main" val="256705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26</a:t>
            </a:fld>
            <a:endParaRPr lang="cs-CZ"/>
          </a:p>
        </p:txBody>
      </p:sp>
    </p:spTree>
    <p:extLst>
      <p:ext uri="{BB962C8B-B14F-4D97-AF65-F5344CB8AC3E}">
        <p14:creationId xmlns:p14="http://schemas.microsoft.com/office/powerpoint/2010/main" val="102019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30</a:t>
            </a:fld>
            <a:endParaRPr lang="cs-CZ"/>
          </a:p>
        </p:txBody>
      </p:sp>
    </p:spTree>
    <p:extLst>
      <p:ext uri="{BB962C8B-B14F-4D97-AF65-F5344CB8AC3E}">
        <p14:creationId xmlns:p14="http://schemas.microsoft.com/office/powerpoint/2010/main" val="128895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31</a:t>
            </a:fld>
            <a:endParaRPr lang="cs-CZ"/>
          </a:p>
        </p:txBody>
      </p:sp>
    </p:spTree>
    <p:extLst>
      <p:ext uri="{BB962C8B-B14F-4D97-AF65-F5344CB8AC3E}">
        <p14:creationId xmlns:p14="http://schemas.microsoft.com/office/powerpoint/2010/main" val="348283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33</a:t>
            </a:fld>
            <a:endParaRPr lang="cs-CZ"/>
          </a:p>
        </p:txBody>
      </p:sp>
    </p:spTree>
    <p:extLst>
      <p:ext uri="{BB962C8B-B14F-4D97-AF65-F5344CB8AC3E}">
        <p14:creationId xmlns:p14="http://schemas.microsoft.com/office/powerpoint/2010/main" val="328576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34</a:t>
            </a:fld>
            <a:endParaRPr lang="cs-CZ"/>
          </a:p>
        </p:txBody>
      </p:sp>
    </p:spTree>
    <p:extLst>
      <p:ext uri="{BB962C8B-B14F-4D97-AF65-F5344CB8AC3E}">
        <p14:creationId xmlns:p14="http://schemas.microsoft.com/office/powerpoint/2010/main" val="428259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35</a:t>
            </a:fld>
            <a:endParaRPr lang="cs-CZ"/>
          </a:p>
        </p:txBody>
      </p:sp>
    </p:spTree>
    <p:extLst>
      <p:ext uri="{BB962C8B-B14F-4D97-AF65-F5344CB8AC3E}">
        <p14:creationId xmlns:p14="http://schemas.microsoft.com/office/powerpoint/2010/main" val="42505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C1E365A-98C4-441F-8289-C74453A18E35}" type="slidenum">
              <a:rPr lang="cs-CZ" smtClean="0"/>
              <a:t>36</a:t>
            </a:fld>
            <a:endParaRPr lang="cs-CZ"/>
          </a:p>
        </p:txBody>
      </p:sp>
    </p:spTree>
    <p:extLst>
      <p:ext uri="{BB962C8B-B14F-4D97-AF65-F5344CB8AC3E}">
        <p14:creationId xmlns:p14="http://schemas.microsoft.com/office/powerpoint/2010/main" val="187243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26436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172794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110605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346925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195402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B188B3A-5987-4A27-9A60-8D7692E11C6C}" type="datetimeFigureOut">
              <a:rPr lang="cs-CZ" smtClean="0"/>
              <a:t>14.3.2022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23667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B188B3A-5987-4A27-9A60-8D7692E11C6C}" type="datetimeFigureOut">
              <a:rPr lang="cs-CZ" smtClean="0"/>
              <a:t>14.3.2022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87052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B188B3A-5987-4A27-9A60-8D7692E11C6C}" type="datetimeFigureOut">
              <a:rPr lang="cs-CZ" smtClean="0"/>
              <a:t>14.3.2022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9187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B188B3A-5987-4A27-9A60-8D7692E11C6C}" type="datetimeFigureOut">
              <a:rPr lang="cs-CZ" smtClean="0"/>
              <a:t>14.3.2022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31868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188B3A-5987-4A27-9A60-8D7692E11C6C}" type="datetimeFigureOut">
              <a:rPr lang="cs-CZ" smtClean="0"/>
              <a:t>14.3.2022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144081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188B3A-5987-4A27-9A60-8D7692E11C6C}" type="datetimeFigureOut">
              <a:rPr lang="cs-CZ" smtClean="0"/>
              <a:t>14.3.2022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7A31EBD-9795-47BC-9824-3CFEB7CAE82D}" type="slidenum">
              <a:rPr lang="cs-CZ" smtClean="0"/>
              <a:t>‹#›</a:t>
            </a:fld>
            <a:endParaRPr lang="cs-CZ"/>
          </a:p>
        </p:txBody>
      </p:sp>
    </p:spTree>
    <p:extLst>
      <p:ext uri="{BB962C8B-B14F-4D97-AF65-F5344CB8AC3E}">
        <p14:creationId xmlns:p14="http://schemas.microsoft.com/office/powerpoint/2010/main" val="331247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88B3A-5987-4A27-9A60-8D7692E11C6C}" type="datetimeFigureOut">
              <a:rPr lang="cs-CZ" smtClean="0"/>
              <a:t>14.3.2022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31EBD-9795-47BC-9824-3CFEB7CAE82D}" type="slidenum">
              <a:rPr lang="cs-CZ" smtClean="0"/>
              <a:t>‹#›</a:t>
            </a:fld>
            <a:endParaRPr lang="cs-CZ"/>
          </a:p>
        </p:txBody>
      </p:sp>
    </p:spTree>
    <p:extLst>
      <p:ext uri="{BB962C8B-B14F-4D97-AF65-F5344CB8AC3E}">
        <p14:creationId xmlns:p14="http://schemas.microsoft.com/office/powerpoint/2010/main" val="200263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app=desktop&amp;v=x8Pv5pUs5O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c1GQ9Yc8uQ" TargetMode="External"/><Relationship Id="rId2" Type="http://schemas.openxmlformats.org/officeDocument/2006/relationships/hyperlink" Target="https://www.youtube.com/watch?v=Mml9c7llTvE"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vj55fx4Fap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app=desktop&amp;v=Lqej96ZVoo8" TargetMode="External"/><Relationship Id="rId2" Type="http://schemas.openxmlformats.org/officeDocument/2006/relationships/hyperlink" Target="https://www.youtube.com/watch?v=IC3KMbSkYNI" TargetMode="External"/><Relationship Id="rId1" Type="http://schemas.openxmlformats.org/officeDocument/2006/relationships/slideLayout" Target="../slideLayouts/slideLayout2.xml"/><Relationship Id="rId4" Type="http://schemas.openxmlformats.org/officeDocument/2006/relationships/hyperlink" Target="https://www.youtube.com/watch?v=0qJj8jrpGS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Y1S6Fs541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120years.net/the-telharmonium-thaddeus-cahill-usa-189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33EwlFef2j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120years.net/the-telharmonium-thaddeus-cahill-usa-18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kfQZXbyl6V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entre-iannis-xenakis.org/upic_documentair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Csq4dn-dw4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Otlh94yMmO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odcomplex.com/blog/optical-pickup-technology-for-guita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hyperlink" Target="https://en.audiofanzine.com/misc-shape-guitar/hoag-guitars/K-Ma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llections.nmc.ca/objects/355/everett-orgatr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yWQ5V-kGpO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fw1fO1Zkkm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JCybRH8gIB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hisvoice.cz/milan-gustar-a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64018" y="1617603"/>
            <a:ext cx="9477153" cy="2862322"/>
          </a:xfrm>
          <a:prstGeom prst="rect">
            <a:avLst/>
          </a:prstGeom>
          <a:noFill/>
        </p:spPr>
        <p:txBody>
          <a:bodyPr wrap="square" rtlCol="0">
            <a:spAutoFit/>
          </a:bodyPr>
          <a:lstStyle/>
          <a:p>
            <a:pPr algn="ctr"/>
            <a:r>
              <a:rPr lang="cs-CZ" dirty="0"/>
              <a:t>studijní podpora </a:t>
            </a:r>
            <a:r>
              <a:rPr lang="cs-CZ" dirty="0" smtClean="0"/>
              <a:t>předmětu </a:t>
            </a:r>
            <a:endParaRPr lang="cs-CZ" dirty="0"/>
          </a:p>
          <a:p>
            <a:pPr algn="ctr"/>
            <a:endParaRPr lang="cs-CZ" b="1" dirty="0" smtClean="0"/>
          </a:p>
          <a:p>
            <a:pPr algn="ctr"/>
            <a:r>
              <a:rPr lang="cs-CZ" b="1" dirty="0" smtClean="0"/>
              <a:t>ELEKTROFONY</a:t>
            </a:r>
          </a:p>
          <a:p>
            <a:pPr algn="ctr"/>
            <a:endParaRPr lang="cs-CZ" b="1" dirty="0" smtClean="0"/>
          </a:p>
          <a:p>
            <a:pPr algn="ctr"/>
            <a:r>
              <a:rPr lang="cs-CZ" b="1" dirty="0" smtClean="0"/>
              <a:t>(3)</a:t>
            </a:r>
            <a:r>
              <a:rPr lang="cs-CZ" dirty="0" smtClean="0"/>
              <a:t> </a:t>
            </a:r>
          </a:p>
          <a:p>
            <a:pPr algn="ctr"/>
            <a:endParaRPr lang="cs-CZ" dirty="0" smtClean="0"/>
          </a:p>
          <a:p>
            <a:pPr algn="ctr"/>
            <a:r>
              <a:rPr lang="cs-CZ" dirty="0" smtClean="0"/>
              <a:t>třetí </a:t>
            </a:r>
            <a:r>
              <a:rPr lang="cs-CZ" dirty="0"/>
              <a:t>tematický </a:t>
            </a:r>
            <a:r>
              <a:rPr lang="cs-CZ" dirty="0" smtClean="0"/>
              <a:t>okruh</a:t>
            </a:r>
          </a:p>
          <a:p>
            <a:pPr algn="ctr"/>
            <a:endParaRPr lang="cs-CZ" dirty="0"/>
          </a:p>
          <a:p>
            <a:pPr algn="ctr"/>
            <a:r>
              <a:rPr lang="cs-CZ" b="1" dirty="0"/>
              <a:t> ELEKTROMECHANICKÉ NÁSTROJE pro produkci zvuku</a:t>
            </a:r>
            <a:endParaRPr lang="cs-CZ" dirty="0"/>
          </a:p>
          <a:p>
            <a:pPr algn="ctr"/>
            <a:endParaRPr lang="cs-CZ" b="1" dirty="0" smtClean="0"/>
          </a:p>
        </p:txBody>
      </p:sp>
    </p:spTree>
    <p:extLst>
      <p:ext uri="{BB962C8B-B14F-4D97-AF65-F5344CB8AC3E}">
        <p14:creationId xmlns:p14="http://schemas.microsoft.com/office/powerpoint/2010/main" val="87711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3.1.1.1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varany s elektrickým </a:t>
            </a:r>
            <a:r>
              <a:rPr lang="cs-CZ" sz="1400" dirty="0" smtClean="0">
                <a:latin typeface="Calibri" panose="020F0502020204030204" pitchFamily="34" charset="0"/>
                <a:ea typeface="Calibri" panose="020F0502020204030204" pitchFamily="34" charset="0"/>
                <a:cs typeface="Tahoma" panose="020B0604030504040204" pitchFamily="34" charset="0"/>
              </a:rPr>
              <a:t>dmychadlem</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 různých verzích od konce 19. </a:t>
            </a:r>
            <a:r>
              <a:rPr lang="cs-CZ" sz="1400" dirty="0" smtClean="0">
                <a:latin typeface="Calibri" panose="020F0502020204030204" pitchFamily="34" charset="0"/>
                <a:ea typeface="Calibri" panose="020F0502020204030204" pitchFamily="34" charset="0"/>
                <a:cs typeface="Arial" panose="020B0604020202020204" pitchFamily="34" charset="0"/>
              </a:rPr>
              <a:t>stol</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automatické nástroje (automatofony) </a:t>
            </a:r>
            <a:r>
              <a:rPr lang="cs-CZ" sz="1400" dirty="0" smtClean="0">
                <a:latin typeface="Calibri" panose="020F0502020204030204" pitchFamily="34" charset="0"/>
                <a:ea typeface="Calibri" panose="020F0502020204030204" pitchFamily="34" charset="0"/>
                <a:cs typeface="Tahoma" panose="020B0604030504040204" pitchFamily="34" charset="0"/>
              </a:rPr>
              <a:t>čistě </a:t>
            </a:r>
            <a:r>
              <a:rPr lang="cs-CZ" sz="1400" dirty="0">
                <a:latin typeface="Calibri" panose="020F0502020204030204" pitchFamily="34" charset="0"/>
                <a:ea typeface="Calibri" panose="020F0502020204030204" pitchFamily="34" charset="0"/>
                <a:cs typeface="Tahoma" panose="020B0604030504040204" pitchFamily="34" charset="0"/>
              </a:rPr>
              <a:t>zábavného </a:t>
            </a:r>
            <a:r>
              <a:rPr lang="cs-CZ" sz="1400" dirty="0" smtClean="0">
                <a:latin typeface="Calibri" panose="020F0502020204030204" pitchFamily="34" charset="0"/>
                <a:ea typeface="Calibri" panose="020F0502020204030204" pitchFamily="34" charset="0"/>
                <a:cs typeface="Tahoma" panose="020B0604030504040204" pitchFamily="34" charset="0"/>
              </a:rPr>
              <a:t>charakteru, např. </a:t>
            </a:r>
            <a:r>
              <a:rPr lang="cs-CZ" sz="1400" dirty="0">
                <a:latin typeface="Calibri" panose="020F0502020204030204" pitchFamily="34" charset="0"/>
                <a:ea typeface="Calibri" panose="020F0502020204030204" pitchFamily="34" charset="0"/>
                <a:cs typeface="Tahoma" panose="020B0604030504040204" pitchFamily="34" charset="0"/>
              </a:rPr>
              <a:t>nástroje typu orchestrion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automatofony povahou </a:t>
            </a:r>
            <a:r>
              <a:rPr lang="cs-CZ" sz="1400" dirty="0" smtClean="0">
                <a:latin typeface="Calibri" panose="020F0502020204030204" pitchFamily="34" charset="0"/>
                <a:ea typeface="Calibri" panose="020F0502020204030204" pitchFamily="34" charset="0"/>
                <a:cs typeface="Tahoma" panose="020B0604030504040204" pitchFamily="34" charset="0"/>
              </a:rPr>
              <a:t>cca bližší </a:t>
            </a:r>
            <a:r>
              <a:rPr lang="cs-CZ" sz="1400" dirty="0">
                <a:latin typeface="Calibri" panose="020F0502020204030204" pitchFamily="34" charset="0"/>
                <a:ea typeface="Calibri" panose="020F0502020204030204" pitchFamily="34" charset="0"/>
                <a:cs typeface="Tahoma" panose="020B0604030504040204" pitchFamily="34" charset="0"/>
              </a:rPr>
              <a:t>vážně míněné hudební produkci, např.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Arial" panose="020B0604020202020204" pitchFamily="34" charset="0"/>
              </a:rPr>
              <a:t>Encore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automatic</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banjo</a:t>
            </a:r>
            <a:r>
              <a:rPr lang="cs-CZ" sz="1400" dirty="0">
                <a:latin typeface="Calibri" panose="020F0502020204030204" pitchFamily="34" charset="0"/>
                <a:ea typeface="Calibri" panose="020F0502020204030204" pitchFamily="34" charset="0"/>
                <a:cs typeface="Arial" panose="020B0604020202020204" pitchFamily="34" charset="0"/>
              </a:rPr>
              <a:t> (1897) s elektricky poháněným pneumatickým táhlem nesoucím trsátko a se stejně poháněnými „mechanickými prsty“ ovládajícími hmatník </a:t>
            </a:r>
          </a:p>
          <a:p>
            <a:pPr marL="342900" lvl="0" indent="-342900">
              <a:lnSpc>
                <a:spcPct val="107000"/>
              </a:lnSpc>
              <a:spcAft>
                <a:spcPts val="800"/>
              </a:spcAft>
              <a:buFont typeface="Calibri" panose="020F0502020204030204" pitchFamily="34" charset="0"/>
              <a:buChar char="‐"/>
            </a:pPr>
            <a:r>
              <a:rPr lang="cs-CZ" sz="1400" i="1" dirty="0">
                <a:latin typeface="Calibri" panose="020F0502020204030204" pitchFamily="34" charset="0"/>
                <a:ea typeface="Calibri" panose="020F0502020204030204" pitchFamily="34" charset="0"/>
                <a:cs typeface="Arial" panose="020B0604020202020204" pitchFamily="34" charset="0"/>
              </a:rPr>
              <a:t>Automatická harfa</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Wurlitzer</a:t>
            </a:r>
            <a:r>
              <a:rPr lang="cs-CZ" sz="1400" dirty="0">
                <a:latin typeface="Calibri" panose="020F0502020204030204" pitchFamily="34" charset="0"/>
                <a:ea typeface="Calibri" panose="020F0502020204030204" pitchFamily="34" charset="0"/>
                <a:cs typeface="Arial" panose="020B0604020202020204" pitchFamily="34" charset="0"/>
              </a:rPr>
              <a:t> (1905), podobný principu jako automatické bendžo, spouštění vhozením mince </a:t>
            </a:r>
            <a:endParaRPr lang="cs-CZ" sz="1400" b="1" dirty="0" smtClean="0">
              <a:solidFill>
                <a:srgbClr val="2E74B5"/>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Ecore</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automatic</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banjo</a:t>
            </a:r>
            <a:endParaRPr lang="cs-CZ" sz="14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34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3.1.2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elektricky poháněné nástroje nové hudební myšlení podněcují pouze nepřímo, elektrifikace způsob tvorby tónu (zvuku obecně) </a:t>
            </a:r>
            <a:r>
              <a:rPr lang="cs-CZ" sz="1400" dirty="0" smtClean="0">
                <a:latin typeface="Calibri" panose="020F0502020204030204" pitchFamily="34" charset="0"/>
                <a:ea typeface="Calibri" panose="020F0502020204030204" pitchFamily="34" charset="0"/>
                <a:cs typeface="Tahoma" panose="020B0604030504040204" pitchFamily="34" charset="0"/>
              </a:rPr>
              <a:t>neovlivňuje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významná je zjevná snaha po automatizaci hudební produkce, která se dostavuje bezprostředně po uspokojení potřeby nahradit/usnadnit lidskou práci (stroje se sám hýbe, nyní by měl i sám hrát) </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28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elektricky ovládané nástroje</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princip tvorby zvuku je obvykle stejný, jako u mechanických nástrojů, elektřina obvykle slouží pouze pro ovládání nástroje, el. energie zvukový generátor nenahrazuje (zůstává obvykle mechanický, např. struna), lze rozdělovat dva typy ovládání </a:t>
            </a:r>
            <a:r>
              <a:rPr lang="cs-CZ" sz="1400" dirty="0" smtClean="0">
                <a:latin typeface="Calibri" panose="020F0502020204030204" pitchFamily="34" charset="0"/>
                <a:ea typeface="Calibri" panose="020F0502020204030204" pitchFamily="34" charset="0"/>
                <a:cs typeface="Tahoma" panose="020B0604030504040204" pitchFamily="34" charset="0"/>
              </a:rPr>
              <a:t>nástroje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elektřina řídí přenos mechanické energie ke zvukovým generátorům (elektřina řídí – nejen pohání mechanické zařízení, které ovládá zvukový generátor, obrazně</a:t>
            </a:r>
            <a:r>
              <a:rPr lang="cs-CZ" sz="1400" dirty="0" smtClean="0">
                <a:latin typeface="Calibri" panose="020F0502020204030204" pitchFamily="34" charset="0"/>
                <a:ea typeface="Calibri" panose="020F0502020204030204" pitchFamily="34" charset="0"/>
                <a:cs typeface="Arial" panose="020B0604020202020204" pitchFamily="34" charset="0"/>
              </a:rPr>
              <a:t>: el. </a:t>
            </a:r>
            <a:r>
              <a:rPr lang="cs-CZ" sz="1400" dirty="0">
                <a:latin typeface="Calibri" panose="020F0502020204030204" pitchFamily="34" charset="0"/>
                <a:ea typeface="Calibri" panose="020F0502020204030204" pitchFamily="34" charset="0"/>
                <a:cs typeface="Arial" panose="020B0604020202020204" pitchFamily="34" charset="0"/>
              </a:rPr>
              <a:t>řídí stroj, co pohybuje rukou hráče, která drží smyčec), el. ovládané nástroje jsou blíže robotickému zařízení (než el. poháněné nástroje</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elektřina sama pohybuje mechanickým zařízením, které ovládá zvukový generátor, obrazně: pohybuje rukou/je rukou hráče </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8845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3.2.1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specifika hry a vývoj</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5138058"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princip hry obvykle imituje základní principy hry na běžné nástroje, které realizuje člověk anebo je lidská práce nahrazena strojem (automatické nástroje a jejich „mechanické prsty</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vývoj od poloviny 18. století, vazba na vývoj poznání el. energie a možností její akumulace (baterie</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mezi nejstarší nástroje tohoto typu patří </a:t>
            </a:r>
            <a:r>
              <a:rPr lang="cs-CZ" sz="1400" i="1" dirty="0" err="1">
                <a:latin typeface="Calibri" panose="020F0502020204030204" pitchFamily="34" charset="0"/>
                <a:ea typeface="Calibri" panose="020F0502020204030204" pitchFamily="34" charset="0"/>
                <a:cs typeface="Arial" panose="020B0604020202020204" pitchFamily="34" charset="0"/>
              </a:rPr>
              <a:t>Clavesin</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électrique</a:t>
            </a:r>
            <a:r>
              <a:rPr lang="cs-CZ" sz="1400" dirty="0">
                <a:latin typeface="Calibri" panose="020F0502020204030204" pitchFamily="34" charset="0"/>
                <a:ea typeface="Calibri" panose="020F0502020204030204" pitchFamily="34" charset="0"/>
                <a:cs typeface="Arial" panose="020B0604020202020204" pitchFamily="34" charset="0"/>
              </a:rPr>
              <a:t> (1760) opatřený klávesy (cca jako u cembala) , kterými se řídil přenos el. energie ke kladívkům rozechvívajícím zavěšené </a:t>
            </a:r>
            <a:r>
              <a:rPr lang="cs-CZ" sz="1400" dirty="0" smtClean="0">
                <a:latin typeface="Calibri" panose="020F0502020204030204" pitchFamily="34" charset="0"/>
                <a:ea typeface="Calibri" panose="020F0502020204030204" pitchFamily="34" charset="0"/>
                <a:cs typeface="Arial" panose="020B0604020202020204" pitchFamily="34" charset="0"/>
              </a:rPr>
              <a:t>zvonky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typickými reprezentanty jsou futuristické nástroje a automatické nástroje vzniklé jako kombinace tradičního nástroje (piano, housle aj.) a elektromechanického zařízení (cca robot, jenž na ně hraje</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rozvoj el. ovládaných nástrojů na konci 19. stol (elektřina nahrazuje čistě mechanické automatické nástroje, např. </a:t>
            </a:r>
            <a:r>
              <a:rPr lang="cs-CZ" sz="1400" i="1" dirty="0">
                <a:latin typeface="Calibri" panose="020F0502020204030204" pitchFamily="34" charset="0"/>
                <a:ea typeface="Calibri" panose="020F0502020204030204" pitchFamily="34" charset="0"/>
                <a:cs typeface="Tahoma" panose="020B0604030504040204" pitchFamily="34" charset="0"/>
              </a:rPr>
              <a:t>vorsetzery</a:t>
            </a:r>
            <a:r>
              <a:rPr lang="cs-CZ" sz="1400" dirty="0">
                <a:latin typeface="Calibri" panose="020F0502020204030204" pitchFamily="34" charset="0"/>
                <a:ea typeface="Calibri" panose="020F0502020204030204" pitchFamily="34" charset="0"/>
                <a:cs typeface="Tahoma" panose="020B0604030504040204" pitchFamily="34" charset="0"/>
              </a:rPr>
              <a:t>)</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po technologickém boomu přelomu 70/80. let 20.stol. se řízení elektrickými impulsy hromadně nahrazuje digitálním zařízením</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258" y="1330036"/>
            <a:ext cx="5900056" cy="3916878"/>
          </a:xfrm>
          <a:prstGeom prst="rect">
            <a:avLst/>
          </a:prstGeom>
        </p:spPr>
      </p:pic>
      <p:sp>
        <p:nvSpPr>
          <p:cNvPr id="5" name="TextovéPole 4"/>
          <p:cNvSpPr txBox="1"/>
          <p:nvPr/>
        </p:nvSpPr>
        <p:spPr>
          <a:xfrm>
            <a:off x="5497286" y="5338197"/>
            <a:ext cx="6379028" cy="553357"/>
          </a:xfrm>
          <a:prstGeom prst="rect">
            <a:avLst/>
          </a:prstGeom>
          <a:noFill/>
        </p:spPr>
        <p:txBody>
          <a:bodyPr wrap="square" rtlCol="0">
            <a:spAutoFit/>
          </a:bodyPr>
          <a:lstStyle/>
          <a:p>
            <a:pPr marL="450215">
              <a:lnSpc>
                <a:spcPct val="107000"/>
              </a:lnSpc>
              <a:spcAft>
                <a:spcPts val="800"/>
              </a:spcAft>
            </a:pPr>
            <a:r>
              <a:rPr lang="cs-CZ" sz="1400" dirty="0" smtClean="0">
                <a:latin typeface="Calibri" panose="020F0502020204030204" pitchFamily="34" charset="0"/>
                <a:ea typeface="Calibri" panose="020F0502020204030204" pitchFamily="34" charset="0"/>
                <a:cs typeface="Arial" panose="020B0604020202020204" pitchFamily="34" charset="0"/>
              </a:rPr>
              <a:t>obr., </a:t>
            </a:r>
            <a:r>
              <a:rPr lang="cs-CZ" sz="1400" dirty="0">
                <a:latin typeface="Calibri" panose="020F0502020204030204" pitchFamily="34" charset="0"/>
                <a:ea typeface="Calibri" panose="020F0502020204030204" pitchFamily="34" charset="0"/>
                <a:cs typeface="Arial" panose="020B0604020202020204" pitchFamily="34" charset="0"/>
              </a:rPr>
              <a:t>Clavecin </a:t>
            </a:r>
            <a:r>
              <a:rPr lang="cs-CZ" sz="1400" dirty="0" err="1">
                <a:latin typeface="Calibri" panose="020F0502020204030204" pitchFamily="34" charset="0"/>
                <a:ea typeface="Calibri" panose="020F0502020204030204" pitchFamily="34" charset="0"/>
                <a:cs typeface="Arial" panose="020B0604020202020204" pitchFamily="34" charset="0"/>
              </a:rPr>
              <a:t>électrique</a:t>
            </a:r>
            <a:r>
              <a:rPr lang="cs-CZ" sz="1400" dirty="0">
                <a:latin typeface="Calibri" panose="020F0502020204030204" pitchFamily="34" charset="0"/>
                <a:ea typeface="Calibri" panose="020F0502020204030204" pitchFamily="34" charset="0"/>
                <a:cs typeface="Arial" panose="020B0604020202020204" pitchFamily="34" charset="0"/>
              </a:rPr>
              <a:t>, 1760 (1759), </a:t>
            </a:r>
            <a:r>
              <a:rPr lang="cs-CZ" sz="1400" dirty="0" smtClean="0">
                <a:latin typeface="Calibri" panose="020F0502020204030204" pitchFamily="34" charset="0"/>
                <a:ea typeface="Calibri" panose="020F0502020204030204" pitchFamily="34" charset="0"/>
                <a:cs typeface="Arial" panose="020B0604020202020204" pitchFamily="34" charset="0"/>
              </a:rPr>
              <a:t>zdroj</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smtClean="0">
                <a:latin typeface="Calibri" panose="020F0502020204030204" pitchFamily="34" charset="0"/>
                <a:ea typeface="Calibri" panose="020F0502020204030204" pitchFamily="34" charset="0"/>
                <a:cs typeface="Arial" panose="020B0604020202020204" pitchFamily="34" charset="0"/>
              </a:rPr>
              <a:t>https</a:t>
            </a:r>
            <a:r>
              <a:rPr lang="cs-CZ" sz="1400" dirty="0">
                <a:latin typeface="Calibri" panose="020F0502020204030204" pitchFamily="34" charset="0"/>
                <a:ea typeface="Calibri" panose="020F0502020204030204" pitchFamily="34" charset="0"/>
                <a:cs typeface="Arial" panose="020B0604020202020204" pitchFamily="34" charset="0"/>
              </a:rPr>
              <a:t>://120years.net/clavecin-electrique-1759/</a:t>
            </a: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862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3.2.1.1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automatické nástroje (automatofony) a ikonické nástroje futurismu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4912968"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automatické housle </a:t>
            </a:r>
            <a:r>
              <a:rPr lang="cs-CZ" sz="1400" i="1" dirty="0" err="1">
                <a:latin typeface="Calibri" panose="020F0502020204030204" pitchFamily="34" charset="0"/>
                <a:ea typeface="Calibri" panose="020F0502020204030204" pitchFamily="34" charset="0"/>
                <a:cs typeface="Tahoma" panose="020B0604030504040204" pitchFamily="34" charset="0"/>
              </a:rPr>
              <a:t>Violano</a:t>
            </a:r>
            <a:r>
              <a:rPr lang="cs-CZ" sz="1400" dirty="0">
                <a:latin typeface="Calibri" panose="020F0502020204030204" pitchFamily="34" charset="0"/>
                <a:ea typeface="Calibri" panose="020F0502020204030204" pitchFamily="34" charset="0"/>
                <a:cs typeface="Tahoma" panose="020B0604030504040204" pitchFamily="34" charset="0"/>
              </a:rPr>
              <a:t> a </a:t>
            </a:r>
            <a:r>
              <a:rPr lang="cs-CZ" sz="1400" i="1" dirty="0" err="1">
                <a:latin typeface="Calibri" panose="020F0502020204030204" pitchFamily="34" charset="0"/>
                <a:ea typeface="Calibri" panose="020F0502020204030204" pitchFamily="34" charset="0"/>
                <a:cs typeface="Tahoma" panose="020B0604030504040204" pitchFamily="34" charset="0"/>
              </a:rPr>
              <a:t>Violano</a:t>
            </a:r>
            <a:r>
              <a:rPr lang="cs-CZ" sz="1400" i="1" dirty="0">
                <a:latin typeface="Calibri" panose="020F0502020204030204" pitchFamily="34" charset="0"/>
                <a:ea typeface="Calibri" panose="020F0502020204030204" pitchFamily="34" charset="0"/>
                <a:cs typeface="Tahoma" panose="020B0604030504040204" pitchFamily="34" charset="0"/>
              </a:rPr>
              <a:t>  - </a:t>
            </a:r>
            <a:r>
              <a:rPr lang="cs-CZ" sz="1400" i="1" dirty="0" err="1">
                <a:latin typeface="Calibri" panose="020F0502020204030204" pitchFamily="34" charset="0"/>
                <a:ea typeface="Calibri" panose="020F0502020204030204" pitchFamily="34" charset="0"/>
                <a:cs typeface="Tahoma" panose="020B0604030504040204" pitchFamily="34" charset="0"/>
              </a:rPr>
              <a:t>virtuoso</a:t>
            </a:r>
            <a:r>
              <a:rPr lang="cs-CZ" sz="1400" dirty="0">
                <a:latin typeface="Calibri" panose="020F0502020204030204" pitchFamily="34" charset="0"/>
                <a:ea typeface="Calibri" panose="020F0502020204030204" pitchFamily="34" charset="0"/>
                <a:cs typeface="Tahoma" panose="020B0604030504040204" pitchFamily="34" charset="0"/>
              </a:rPr>
              <a:t> (1905), každá struna je rozechvívána malým otáčejícím kolem, která strunu tře, struny jsou zkracovány a prodlužovány „mechanickými prsty“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rgbClr val="2E74B5"/>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rgbClr val="034990"/>
                </a:solidFill>
                <a:latin typeface="Calibri" panose="020F0502020204030204" pitchFamily="34" charset="0"/>
                <a:ea typeface="Calibri" panose="020F0502020204030204" pitchFamily="34" charset="0"/>
                <a:cs typeface="Arial" panose="020B0604020202020204" pitchFamily="34" charset="0"/>
                <a:hlinkClick r:id="rId2"/>
              </a:rPr>
              <a:t>automatické housle </a:t>
            </a:r>
            <a:r>
              <a:rPr lang="cs-CZ" sz="1400" b="1" u="sng" dirty="0" err="1">
                <a:solidFill>
                  <a:srgbClr val="034990"/>
                </a:solidFill>
                <a:latin typeface="Calibri" panose="020F0502020204030204" pitchFamily="34" charset="0"/>
                <a:ea typeface="Calibri" panose="020F0502020204030204" pitchFamily="34" charset="0"/>
                <a:cs typeface="Arial" panose="020B0604020202020204" pitchFamily="34" charset="0"/>
                <a:hlinkClick r:id="rId2"/>
              </a:rPr>
              <a:t>Violano</a:t>
            </a:r>
            <a:r>
              <a:rPr lang="cs-CZ" sz="1400" b="1" u="sng" dirty="0">
                <a:solidFill>
                  <a:srgbClr val="034990"/>
                </a:solidFill>
                <a:latin typeface="Calibri" panose="020F0502020204030204" pitchFamily="34" charset="0"/>
                <a:ea typeface="Calibri" panose="020F0502020204030204" pitchFamily="34" charset="0"/>
                <a:cs typeface="Arial" panose="020B0604020202020204" pitchFamily="34" charset="0"/>
                <a:hlinkClick r:id="rId2"/>
              </a:rPr>
              <a:t>  - </a:t>
            </a:r>
            <a:r>
              <a:rPr lang="cs-CZ" sz="1400" b="1" u="sng" dirty="0" err="1" smtClean="0">
                <a:solidFill>
                  <a:srgbClr val="034990"/>
                </a:solidFill>
                <a:latin typeface="Calibri" panose="020F0502020204030204" pitchFamily="34" charset="0"/>
                <a:ea typeface="Calibri" panose="020F0502020204030204" pitchFamily="34" charset="0"/>
                <a:cs typeface="Arial" panose="020B0604020202020204" pitchFamily="34" charset="0"/>
                <a:hlinkClick r:id="rId2"/>
              </a:rPr>
              <a:t>virtuoso</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přídavné automatické zařízení ke klávesovým nástrojům, zařízení typu </a:t>
            </a:r>
            <a:r>
              <a:rPr lang="cs-CZ" sz="1400" i="1" dirty="0">
                <a:latin typeface="Calibri" panose="020F0502020204030204" pitchFamily="34" charset="0"/>
                <a:ea typeface="Calibri" panose="020F0502020204030204" pitchFamily="34" charset="0"/>
                <a:cs typeface="Tahoma" panose="020B0604030504040204" pitchFamily="34" charset="0"/>
              </a:rPr>
              <a:t>vorsetze</a:t>
            </a:r>
            <a:r>
              <a:rPr lang="cs-CZ" sz="1400" dirty="0">
                <a:latin typeface="Calibri" panose="020F0502020204030204" pitchFamily="34" charset="0"/>
                <a:ea typeface="Calibri" panose="020F0502020204030204" pitchFamily="34" charset="0"/>
                <a:cs typeface="Tahoma" panose="020B0604030504040204" pitchFamily="34" charset="0"/>
              </a:rPr>
              <a:t>r (nejdříve zcela mechanické, označované také jako </a:t>
            </a:r>
            <a:r>
              <a:rPr lang="cs-CZ" sz="1400" i="1" dirty="0" err="1">
                <a:latin typeface="Calibri" panose="020F0502020204030204" pitchFamily="34" charset="0"/>
                <a:ea typeface="Calibri" panose="020F0502020204030204" pitchFamily="34" charset="0"/>
                <a:cs typeface="Tahoma" panose="020B0604030504040204" pitchFamily="34" charset="0"/>
              </a:rPr>
              <a:t>cabinet</a:t>
            </a:r>
            <a:r>
              <a:rPr lang="cs-CZ" sz="1400" i="1" dirty="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player</a:t>
            </a:r>
            <a:r>
              <a:rPr lang="cs-CZ" sz="1400" i="1" dirty="0">
                <a:latin typeface="Calibri" panose="020F0502020204030204" pitchFamily="34" charset="0"/>
                <a:ea typeface="Calibri" panose="020F0502020204030204" pitchFamily="34" charset="0"/>
                <a:cs typeface="Tahoma" panose="020B0604030504040204" pitchFamily="34" charset="0"/>
              </a:rPr>
              <a:t>, pus – up</a:t>
            </a:r>
            <a:r>
              <a:rPr lang="cs-CZ" sz="1400" dirty="0">
                <a:latin typeface="Calibri" panose="020F0502020204030204" pitchFamily="34" charset="0"/>
                <a:ea typeface="Calibri" panose="020F0502020204030204" pitchFamily="34" charset="0"/>
                <a:cs typeface="Tahoma" panose="020B0604030504040204" pitchFamily="34" charset="0"/>
              </a:rPr>
              <a:t>, později podobný princip pianola aj</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zařízení představuje „mechanické prsty“ hrající podle děrného štítku - přistup typický pro pozdější kybernetiku, elektrické vorsetzery od počátku 20. stol., dnes jako </a:t>
            </a:r>
            <a:r>
              <a:rPr lang="cs-CZ" sz="1400" i="1" dirty="0" err="1">
                <a:latin typeface="Calibri" panose="020F0502020204030204" pitchFamily="34" charset="0"/>
                <a:ea typeface="Calibri" panose="020F0502020204030204" pitchFamily="34" charset="0"/>
                <a:cs typeface="Arial" panose="020B0604020202020204" pitchFamily="34" charset="0"/>
              </a:rPr>
              <a:t>disklavíry</a:t>
            </a:r>
            <a:r>
              <a:rPr lang="cs-CZ" sz="1400" dirty="0">
                <a:latin typeface="Calibri" panose="020F0502020204030204" pitchFamily="34" charset="0"/>
                <a:ea typeface="Calibri" panose="020F0502020204030204" pitchFamily="34" charset="0"/>
                <a:cs typeface="Arial" panose="020B0604020202020204" pitchFamily="34" charset="0"/>
              </a:rPr>
              <a:t> (řízeno počítačem a integrováno v těle piana)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otázka: je </a:t>
            </a:r>
            <a:r>
              <a:rPr lang="cs-CZ" sz="1400" i="1" dirty="0" smtClean="0">
                <a:latin typeface="Calibri" panose="020F0502020204030204" pitchFamily="34" charset="0"/>
                <a:ea typeface="Calibri" panose="020F0502020204030204" pitchFamily="34" charset="0"/>
                <a:cs typeface="Tahoma" panose="020B0604030504040204" pitchFamily="34" charset="0"/>
              </a:rPr>
              <a:t>vorsetze</a:t>
            </a:r>
            <a:r>
              <a:rPr lang="cs-CZ" sz="1400" dirty="0" smtClean="0">
                <a:latin typeface="Calibri" panose="020F0502020204030204" pitchFamily="34" charset="0"/>
                <a:ea typeface="Calibri" panose="020F0502020204030204" pitchFamily="34" charset="0"/>
                <a:cs typeface="Tahoma" panose="020B0604030504040204" pitchFamily="34" charset="0"/>
              </a:rPr>
              <a:t>r nástroj/elektrofon, nebo je to „jen“ budič signálu?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ukázka:</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b="1"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el. </a:t>
            </a:r>
            <a:r>
              <a:rPr lang="cs-CZ" sz="14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ovládaný vorsetzer </a:t>
            </a:r>
            <a:r>
              <a:rPr lang="cs-CZ" sz="1400" b="1"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f. </a:t>
            </a:r>
            <a:r>
              <a:rPr lang="cs-CZ" sz="14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M. </a:t>
            </a:r>
            <a:r>
              <a:rPr lang="cs-CZ" sz="1400" b="1" u="sng" dirty="0" err="1">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Welte</a:t>
            </a:r>
            <a:r>
              <a:rPr lang="cs-CZ" sz="14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 and </a:t>
            </a:r>
            <a:r>
              <a:rPr lang="cs-CZ" sz="1400" b="1" u="sng" dirty="0" err="1"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Sons</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rgbClr val="2E74B5"/>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rgbClr val="2E74B5"/>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rgbClr val="2E74B5"/>
                </a:solidFill>
                <a:latin typeface="Calibri" panose="020F0502020204030204" pitchFamily="34" charset="0"/>
                <a:ea typeface="Calibri" panose="020F0502020204030204" pitchFamily="34" charset="0"/>
                <a:cs typeface="Arial" panose="020B0604020202020204" pitchFamily="34" charset="0"/>
                <a:hlinkClick r:id="rId4"/>
              </a:rPr>
              <a:t>již digitálně řízený vorsetzer</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168" y="1501913"/>
            <a:ext cx="5003917" cy="3951830"/>
          </a:xfrm>
          <a:prstGeom prst="rect">
            <a:avLst/>
          </a:prstGeom>
        </p:spPr>
      </p:pic>
      <p:sp>
        <p:nvSpPr>
          <p:cNvPr id="7" name="TextovéPole 6"/>
          <p:cNvSpPr txBox="1"/>
          <p:nvPr/>
        </p:nvSpPr>
        <p:spPr>
          <a:xfrm>
            <a:off x="5619584" y="5453743"/>
            <a:ext cx="5267083" cy="943848"/>
          </a:xfrm>
          <a:prstGeom prst="rect">
            <a:avLst/>
          </a:prstGeom>
          <a:noFill/>
        </p:spPr>
        <p:txBody>
          <a:bodyPr wrap="none" rtlCol="0">
            <a:spAutoFit/>
          </a:bodyPr>
          <a:lstStyle/>
          <a:p>
            <a:pPr>
              <a:spcAft>
                <a:spcPts val="800"/>
              </a:spcAft>
            </a:pPr>
            <a:r>
              <a:rPr lang="cs-CZ" sz="1400" dirty="0" smtClean="0">
                <a:latin typeface="Calibri" panose="020F0502020204030204" pitchFamily="34" charset="0"/>
                <a:ea typeface="Calibri" panose="020F0502020204030204" pitchFamily="34" charset="0"/>
                <a:cs typeface="Arial" panose="020B0604020202020204" pitchFamily="34" charset="0"/>
              </a:rPr>
              <a:t>obr., </a:t>
            </a:r>
            <a:r>
              <a:rPr lang="cs-CZ" sz="1400" dirty="0">
                <a:latin typeface="Calibri" panose="020F0502020204030204" pitchFamily="34" charset="0"/>
                <a:ea typeface="Calibri" panose="020F0502020204030204" pitchFamily="34" charset="0"/>
                <a:cs typeface="Arial" panose="020B0604020202020204" pitchFamily="34" charset="0"/>
              </a:rPr>
              <a:t>mechanický </a:t>
            </a:r>
            <a:r>
              <a:rPr lang="cs-CZ" sz="1400" i="1" dirty="0">
                <a:latin typeface="Calibri" panose="020F0502020204030204" pitchFamily="34" charset="0"/>
                <a:ea typeface="Calibri" panose="020F0502020204030204" pitchFamily="34" charset="0"/>
                <a:cs typeface="Arial" panose="020B0604020202020204" pitchFamily="34" charset="0"/>
              </a:rPr>
              <a:t>vorsetzer</a:t>
            </a:r>
            <a:r>
              <a:rPr lang="cs-CZ" sz="1400" dirty="0">
                <a:latin typeface="Calibri" panose="020F0502020204030204" pitchFamily="34" charset="0"/>
                <a:ea typeface="Calibri" panose="020F0502020204030204" pitchFamily="34" charset="0"/>
                <a:cs typeface="Arial" panose="020B0604020202020204" pitchFamily="34" charset="0"/>
              </a:rPr>
              <a:t> firmy M. </a:t>
            </a:r>
            <a:r>
              <a:rPr lang="cs-CZ" sz="1400" dirty="0" err="1">
                <a:latin typeface="Calibri" panose="020F0502020204030204" pitchFamily="34" charset="0"/>
                <a:ea typeface="Calibri" panose="020F0502020204030204" pitchFamily="34" charset="0"/>
                <a:cs typeface="Arial" panose="020B0604020202020204" pitchFamily="34" charset="0"/>
              </a:rPr>
              <a:t>Welte</a:t>
            </a:r>
            <a:r>
              <a:rPr lang="cs-CZ" sz="1400" dirty="0">
                <a:latin typeface="Calibri" panose="020F0502020204030204" pitchFamily="34" charset="0"/>
                <a:ea typeface="Calibri" panose="020F0502020204030204" pitchFamily="34" charset="0"/>
                <a:cs typeface="Arial" panose="020B0604020202020204" pitchFamily="34" charset="0"/>
              </a:rPr>
              <a:t> &amp; </a:t>
            </a:r>
            <a:r>
              <a:rPr lang="cs-CZ" sz="1400" dirty="0" err="1">
                <a:latin typeface="Calibri" panose="020F0502020204030204" pitchFamily="34" charset="0"/>
                <a:ea typeface="Calibri" panose="020F0502020204030204" pitchFamily="34" charset="0"/>
                <a:cs typeface="Arial" panose="020B0604020202020204" pitchFamily="34" charset="0"/>
              </a:rPr>
              <a:t>Sons</a:t>
            </a:r>
            <a:r>
              <a:rPr lang="cs-CZ" sz="1400" dirty="0">
                <a:latin typeface="Calibri" panose="020F0502020204030204" pitchFamily="34" charset="0"/>
                <a:ea typeface="Calibri" panose="020F0502020204030204" pitchFamily="34" charset="0"/>
                <a:cs typeface="Arial" panose="020B0604020202020204" pitchFamily="34" charset="0"/>
              </a:rPr>
              <a:t>, cca konec 19.stol,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cs-CZ" sz="1400" dirty="0" smtClean="0">
                <a:latin typeface="Calibri" panose="020F0502020204030204" pitchFamily="34" charset="0"/>
                <a:ea typeface="Calibri" panose="020F0502020204030204" pitchFamily="34" charset="0"/>
                <a:cs typeface="Arial" panose="020B0604020202020204" pitchFamily="34" charset="0"/>
              </a:rPr>
              <a:t>zdroj</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smtClean="0">
                <a:latin typeface="Calibri" panose="020F0502020204030204" pitchFamily="34" charset="0"/>
                <a:ea typeface="Calibri" panose="020F0502020204030204" pitchFamily="34" charset="0"/>
                <a:cs typeface="Arial" panose="020B0604020202020204" pitchFamily="34" charset="0"/>
              </a:rPr>
              <a:t>https</a:t>
            </a:r>
            <a:r>
              <a:rPr lang="cs-CZ" sz="1400" dirty="0">
                <a:latin typeface="Calibri" panose="020F0502020204030204" pitchFamily="34" charset="0"/>
                <a:ea typeface="Calibri" panose="020F0502020204030204" pitchFamily="34" charset="0"/>
                <a:cs typeface="Arial" panose="020B0604020202020204" pitchFamily="34" charset="0"/>
              </a:rPr>
              <a:t>://www.welte-mignon-authentisch.de/index.php?lang=en </a:t>
            </a:r>
          </a:p>
          <a:p>
            <a:endParaRPr lang="cs-CZ" sz="1400" dirty="0"/>
          </a:p>
        </p:txBody>
      </p:sp>
    </p:spTree>
    <p:extLst>
      <p:ext uri="{BB962C8B-B14F-4D97-AF65-F5344CB8AC3E}">
        <p14:creationId xmlns:p14="http://schemas.microsoft.com/office/powerpoint/2010/main" val="211741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3.2.1.1.1. </a:t>
            </a:r>
            <a:r>
              <a:rPr lang="cs-CZ" sz="1600" b="1" kern="0" dirty="0" err="1">
                <a:latin typeface="Calibri" panose="020F0502020204030204" pitchFamily="34" charset="0"/>
                <a:ea typeface="Times New Roman" panose="02020603050405020304" pitchFamily="18" charset="0"/>
                <a:cs typeface="Times New Roman" panose="02020603050405020304" pitchFamily="18" charset="0"/>
              </a:rPr>
              <a:t>hřmotiče</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a:t>
            </a:r>
            <a:r>
              <a:rPr lang="cs-CZ" sz="1600" b="1" kern="0" dirty="0" err="1">
                <a:latin typeface="Calibri" panose="020F0502020204030204" pitchFamily="34" charset="0"/>
                <a:ea typeface="Times New Roman" panose="02020603050405020304" pitchFamily="18" charset="0"/>
                <a:cs typeface="Times New Roman" panose="02020603050405020304" pitchFamily="18" charset="0"/>
              </a:rPr>
              <a:t>hlukostroje</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futuristická hudba a ikonická realizace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pro rozvoj elektrofonů měl význam futurismus (avantgarda), typickými futuristickými nástroji byly nástroje na tvorbu různých nehudebních zvuků </a:t>
            </a:r>
            <a:r>
              <a:rPr lang="cs-CZ" sz="1400" dirty="0" smtClean="0">
                <a:latin typeface="Calibri" panose="020F0502020204030204" pitchFamily="34" charset="0"/>
                <a:ea typeface="Calibri" panose="020F0502020204030204" pitchFamily="34" charset="0"/>
                <a:cs typeface="Tahoma" panose="020B0604030504040204" pitchFamily="34" charset="0"/>
              </a:rPr>
              <a:t>tj</a:t>
            </a:r>
            <a:r>
              <a:rPr lang="cs-CZ" sz="1400" dirty="0">
                <a:latin typeface="Calibri" panose="020F0502020204030204" pitchFamily="34" charset="0"/>
                <a:ea typeface="Calibri" panose="020F0502020204030204" pitchFamily="34" charset="0"/>
                <a:cs typeface="Tahoma" panose="020B0604030504040204" pitchFamily="34" charset="0"/>
              </a:rPr>
              <a:t>.</a:t>
            </a:r>
            <a:r>
              <a:rPr lang="cs-CZ" sz="1400" dirty="0" smtClean="0">
                <a:latin typeface="Calibri" panose="020F0502020204030204" pitchFamily="34" charset="0"/>
                <a:ea typeface="Calibri" panose="020F0502020204030204" pitchFamily="34" charset="0"/>
                <a:cs typeface="Tahoma" panose="020B0604030504040204" pitchFamily="34" charset="0"/>
              </a:rPr>
              <a:t> </a:t>
            </a:r>
            <a:r>
              <a:rPr lang="cs-CZ" sz="1400" dirty="0">
                <a:latin typeface="Calibri" panose="020F0502020204030204" pitchFamily="34" charset="0"/>
                <a:ea typeface="Calibri" panose="020F0502020204030204" pitchFamily="34" charset="0"/>
                <a:cs typeface="Tahoma" panose="020B0604030504040204" pitchFamily="34" charset="0"/>
              </a:rPr>
              <a:t>hluků a ruchů (radikální odpor vůči tradici), některé byly čistě mechanické, jiné využívaly el. ovládaný </a:t>
            </a:r>
            <a:r>
              <a:rPr lang="cs-CZ" sz="1400" dirty="0" smtClean="0">
                <a:latin typeface="Calibri" panose="020F0502020204030204" pitchFamily="34" charset="0"/>
                <a:ea typeface="Calibri" panose="020F0502020204030204" pitchFamily="34" charset="0"/>
                <a:cs typeface="Tahoma" panose="020B0604030504040204" pitchFamily="34" charset="0"/>
              </a:rPr>
              <a:t>generátor</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Tahoma" panose="020B0604030504040204" pitchFamily="34" charset="0"/>
              </a:rPr>
              <a:t>Intonarumori</a:t>
            </a:r>
            <a:r>
              <a:rPr lang="cs-CZ" sz="1400" dirty="0" smtClean="0">
                <a:latin typeface="Calibri" panose="020F0502020204030204" pitchFamily="34" charset="0"/>
                <a:ea typeface="Calibri" panose="020F0502020204030204" pitchFamily="34" charset="0"/>
                <a:cs typeface="Arial" panose="020B0604020202020204" pitchFamily="34" charset="0"/>
              </a:rPr>
              <a:t>, tj</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hřmotiče</a:t>
            </a:r>
            <a:r>
              <a:rPr lang="cs-CZ" sz="1400" dirty="0">
                <a:latin typeface="Calibri" panose="020F0502020204030204" pitchFamily="34" charset="0"/>
                <a:ea typeface="Calibri" panose="020F0502020204030204" pitchFamily="34" charset="0"/>
                <a:cs typeface="Arial" panose="020B0604020202020204" pitchFamily="34" charset="0"/>
              </a:rPr>
              <a:t>/</a:t>
            </a:r>
            <a:r>
              <a:rPr lang="cs-CZ" sz="1400" dirty="0" err="1">
                <a:latin typeface="Calibri" panose="020F0502020204030204" pitchFamily="34" charset="0"/>
                <a:ea typeface="Calibri" panose="020F0502020204030204" pitchFamily="34" charset="0"/>
                <a:cs typeface="Arial" panose="020B0604020202020204" pitchFamily="34" charset="0"/>
              </a:rPr>
              <a:t>hlukostroje</a:t>
            </a:r>
            <a:r>
              <a:rPr lang="cs-CZ" sz="1400" dirty="0">
                <a:latin typeface="Calibri" panose="020F0502020204030204" pitchFamily="34" charset="0"/>
                <a:ea typeface="Calibri" panose="020F0502020204030204" pitchFamily="34" charset="0"/>
                <a:cs typeface="Arial" panose="020B0604020202020204" pitchFamily="34" charset="0"/>
              </a:rPr>
              <a:t>, vynálezci a uživatelé „futurističtí skladatelé“ </a:t>
            </a:r>
            <a:r>
              <a:rPr lang="cs-CZ" sz="1400" dirty="0" err="1">
                <a:latin typeface="Calibri" panose="020F0502020204030204" pitchFamily="34" charset="0"/>
                <a:ea typeface="Calibri" panose="020F0502020204030204" pitchFamily="34" charset="0"/>
                <a:cs typeface="Arial" panose="020B0604020202020204" pitchFamily="34" charset="0"/>
              </a:rPr>
              <a:t>Luigi</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Russolo</a:t>
            </a:r>
            <a:r>
              <a:rPr lang="cs-CZ" sz="1400" dirty="0">
                <a:latin typeface="Calibri" panose="020F0502020204030204" pitchFamily="34" charset="0"/>
                <a:ea typeface="Calibri" panose="020F0502020204030204" pitchFamily="34" charset="0"/>
                <a:cs typeface="Arial" panose="020B0604020202020204" pitchFamily="34" charset="0"/>
              </a:rPr>
              <a:t> a </a:t>
            </a:r>
            <a:r>
              <a:rPr lang="cs-CZ" sz="1400" dirty="0" err="1">
                <a:latin typeface="Calibri" panose="020F0502020204030204" pitchFamily="34" charset="0"/>
                <a:ea typeface="Calibri" panose="020F0502020204030204" pitchFamily="34" charset="0"/>
                <a:cs typeface="Arial" panose="020B0604020202020204" pitchFamily="34" charset="0"/>
              </a:rPr>
              <a:t>Ugo</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smtClean="0">
                <a:latin typeface="Calibri" panose="020F0502020204030204" pitchFamily="34" charset="0"/>
                <a:ea typeface="Calibri" panose="020F0502020204030204" pitchFamily="34" charset="0"/>
                <a:cs typeface="Arial" panose="020B0604020202020204" pitchFamily="34" charset="0"/>
              </a:rPr>
              <a:t>Piatti</a:t>
            </a:r>
            <a:r>
              <a:rPr lang="cs-CZ" sz="1400" b="1" dirty="0">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podskupinou např. </a:t>
            </a:r>
            <a:r>
              <a:rPr lang="cs-CZ" sz="1400" i="1" dirty="0" err="1">
                <a:latin typeface="Calibri" panose="020F0502020204030204" pitchFamily="34" charset="0"/>
                <a:ea typeface="Calibri" panose="020F0502020204030204" pitchFamily="34" charset="0"/>
                <a:cs typeface="Arial" panose="020B0604020202020204" pitchFamily="34" charset="0"/>
              </a:rPr>
              <a:t>Ronzatore</a:t>
            </a:r>
            <a:r>
              <a:rPr lang="cs-CZ" sz="1400" dirty="0">
                <a:latin typeface="Calibri" panose="020F0502020204030204" pitchFamily="34" charset="0"/>
                <a:ea typeface="Calibri" panose="020F0502020204030204" pitchFamily="34" charset="0"/>
                <a:cs typeface="Arial" panose="020B0604020202020204" pitchFamily="34" charset="0"/>
              </a:rPr>
              <a:t> s membránou rozechvívanou el. ovládanou palicí nebo </a:t>
            </a:r>
            <a:r>
              <a:rPr lang="cs-CZ" sz="1400" i="1" dirty="0" err="1">
                <a:latin typeface="Calibri" panose="020F0502020204030204" pitchFamily="34" charset="0"/>
                <a:ea typeface="Calibri" panose="020F0502020204030204" pitchFamily="34" charset="0"/>
                <a:cs typeface="Arial" panose="020B0604020202020204" pitchFamily="34" charset="0"/>
              </a:rPr>
              <a:t>Gorgogliatore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se strunou rozechvívanou el. ovládanou </a:t>
            </a:r>
            <a:r>
              <a:rPr lang="cs-CZ" sz="1400" dirty="0" smtClean="0">
                <a:latin typeface="Calibri" panose="020F0502020204030204" pitchFamily="34" charset="0"/>
                <a:ea typeface="Calibri" panose="020F0502020204030204" pitchFamily="34" charset="0"/>
                <a:cs typeface="Arial" panose="020B0604020202020204" pitchFamily="34" charset="0"/>
              </a:rPr>
              <a:t>palicí</a:t>
            </a:r>
            <a:r>
              <a:rPr lang="cs-CZ" sz="1400" b="1" dirty="0">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ovládání elektrifikovaných nástrojů obvykle pomocí jednoduchého tlačítka zapnout/vypnout, upravený </a:t>
            </a:r>
            <a:r>
              <a:rPr lang="cs-CZ" sz="1400" i="1" dirty="0" err="1">
                <a:latin typeface="Calibri" panose="020F0502020204030204" pitchFamily="34" charset="0"/>
                <a:ea typeface="Calibri" panose="020F0502020204030204" pitchFamily="34" charset="0"/>
                <a:cs typeface="Arial" panose="020B0604020202020204" pitchFamily="34" charset="0"/>
              </a:rPr>
              <a:t>Gorgogliatore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zvaný </a:t>
            </a:r>
            <a:r>
              <a:rPr lang="cs-CZ" sz="1400" i="1" dirty="0" err="1">
                <a:latin typeface="Calibri" panose="020F0502020204030204" pitchFamily="34" charset="0"/>
                <a:ea typeface="Calibri" panose="020F0502020204030204" pitchFamily="34" charset="0"/>
                <a:cs typeface="Arial" panose="020B0604020202020204" pitchFamily="34" charset="0"/>
              </a:rPr>
              <a:t>Scrosciatore</a:t>
            </a:r>
            <a:r>
              <a:rPr lang="cs-CZ" sz="1400" dirty="0">
                <a:latin typeface="Calibri" panose="020F0502020204030204" pitchFamily="34" charset="0"/>
                <a:ea typeface="Calibri" panose="020F0502020204030204" pitchFamily="34" charset="0"/>
                <a:cs typeface="Arial" panose="020B0604020202020204" pitchFamily="34" charset="0"/>
              </a:rPr>
              <a:t> umožňoval změnu napětí a tím barvy zvuku pomocí </a:t>
            </a:r>
            <a:r>
              <a:rPr lang="cs-CZ" sz="1400" dirty="0" smtClean="0">
                <a:latin typeface="Calibri" panose="020F0502020204030204" pitchFamily="34" charset="0"/>
                <a:ea typeface="Calibri" panose="020F0502020204030204" pitchFamily="34" charset="0"/>
                <a:cs typeface="Arial" panose="020B0604020202020204" pitchFamily="34" charset="0"/>
              </a:rPr>
              <a:t>potenciometru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L. </a:t>
            </a:r>
            <a:r>
              <a:rPr lang="cs-CZ" sz="1400" dirty="0" err="1">
                <a:latin typeface="Calibri" panose="020F0502020204030204" pitchFamily="34" charset="0"/>
                <a:ea typeface="Calibri" panose="020F0502020204030204" pitchFamily="34" charset="0"/>
                <a:cs typeface="Arial" panose="020B0604020202020204" pitchFamily="34" charset="0"/>
              </a:rPr>
              <a:t>Russolo</a:t>
            </a:r>
            <a:r>
              <a:rPr lang="cs-CZ" sz="1400" dirty="0">
                <a:latin typeface="Calibri" panose="020F0502020204030204" pitchFamily="34" charset="0"/>
                <a:ea typeface="Calibri" panose="020F0502020204030204" pitchFamily="34" charset="0"/>
                <a:cs typeface="Arial" panose="020B0604020202020204" pitchFamily="34" charset="0"/>
              </a:rPr>
              <a:t> vytváří nomenklaturu tj. tzv. šest odvětví hluků futuristického orchestru: (1) např. dunění, hřmění a výbuchy (2) např. pískání a syčení (3) např. šepot, pracovní ruch a bublání (4) např. pištění, šustění a bzučení (5) např. hluky tvořené nárazy na kov nebo dřevo (6) hlasy zvířat a lidí např. smích, křik nebo vytí </a:t>
            </a:r>
          </a:p>
          <a:p>
            <a:pPr marL="342900" lvl="0" indent="-342900">
              <a:lnSpc>
                <a:spcPct val="107000"/>
              </a:lnSpc>
              <a:spcAft>
                <a:spcPts val="0"/>
              </a:spcAft>
              <a:buFont typeface="Calibri" panose="020F0502020204030204" pitchFamily="34" charset="0"/>
              <a:buChar char="▪"/>
            </a:pPr>
            <a:r>
              <a:rPr lang="cs-CZ" sz="1400" dirty="0" err="1">
                <a:latin typeface="Calibri" panose="020F0502020204030204" pitchFamily="34" charset="0"/>
                <a:ea typeface="Calibri" panose="020F0502020204030204" pitchFamily="34" charset="0"/>
                <a:cs typeface="Tahoma" panose="020B0604030504040204" pitchFamily="34" charset="0"/>
              </a:rPr>
              <a:t>Luigi</a:t>
            </a:r>
            <a:r>
              <a:rPr lang="cs-CZ" sz="1400" dirty="0">
                <a:latin typeface="Calibri" panose="020F0502020204030204" pitchFamily="34" charset="0"/>
                <a:ea typeface="Calibri" panose="020F0502020204030204" pitchFamily="34" charset="0"/>
                <a:cs typeface="Tahoma" panose="020B0604030504040204" pitchFamily="34" charset="0"/>
              </a:rPr>
              <a:t> </a:t>
            </a:r>
            <a:r>
              <a:rPr lang="cs-CZ" sz="1400" dirty="0" err="1">
                <a:latin typeface="Calibri" panose="020F0502020204030204" pitchFamily="34" charset="0"/>
                <a:ea typeface="Calibri" panose="020F0502020204030204" pitchFamily="34" charset="0"/>
                <a:cs typeface="Tahoma" panose="020B0604030504040204" pitchFamily="34" charset="0"/>
              </a:rPr>
              <a:t>Russolo</a:t>
            </a:r>
            <a:r>
              <a:rPr lang="cs-CZ" sz="1400" dirty="0">
                <a:latin typeface="Calibri" panose="020F0502020204030204" pitchFamily="34" charset="0"/>
                <a:ea typeface="Calibri" panose="020F0502020204030204" pitchFamily="34" charset="0"/>
                <a:cs typeface="Tahoma" panose="020B0604030504040204" pitchFamily="34" charset="0"/>
              </a:rPr>
              <a:t>, </a:t>
            </a:r>
            <a:r>
              <a:rPr lang="cs-CZ" sz="1400" dirty="0" err="1">
                <a:latin typeface="Calibri" panose="020F0502020204030204" pitchFamily="34" charset="0"/>
                <a:ea typeface="Calibri" panose="020F0502020204030204" pitchFamily="34" charset="0"/>
                <a:cs typeface="Tahoma" panose="020B0604030504040204" pitchFamily="34" charset="0"/>
              </a:rPr>
              <a:t>Risveglio</a:t>
            </a:r>
            <a:r>
              <a:rPr lang="cs-CZ" sz="1400" dirty="0">
                <a:latin typeface="Calibri" panose="020F0502020204030204" pitchFamily="34" charset="0"/>
                <a:ea typeface="Calibri" panose="020F0502020204030204" pitchFamily="34" charset="0"/>
                <a:cs typeface="Tahoma" panose="020B0604030504040204" pitchFamily="34" charset="0"/>
              </a:rPr>
              <a:t> di una </a:t>
            </a:r>
            <a:r>
              <a:rPr lang="cs-CZ" sz="1400" dirty="0" err="1">
                <a:latin typeface="Calibri" panose="020F0502020204030204" pitchFamily="34" charset="0"/>
                <a:ea typeface="Calibri" panose="020F0502020204030204" pitchFamily="34" charset="0"/>
                <a:cs typeface="Tahoma" panose="020B0604030504040204" pitchFamily="34" charset="0"/>
              </a:rPr>
              <a:t>Città</a:t>
            </a:r>
            <a:r>
              <a:rPr lang="cs-CZ" sz="1400" dirty="0">
                <a:latin typeface="Calibri" panose="020F0502020204030204" pitchFamily="34" charset="0"/>
                <a:ea typeface="Calibri" panose="020F0502020204030204" pitchFamily="34" charset="0"/>
                <a:cs typeface="Tahoma" panose="020B0604030504040204" pitchFamily="34" charset="0"/>
              </a:rPr>
              <a:t>, pro Intonarumori, </a:t>
            </a:r>
            <a:r>
              <a:rPr lang="cs-CZ" sz="1400" dirty="0" smtClean="0">
                <a:latin typeface="Calibri" panose="020F0502020204030204" pitchFamily="34" charset="0"/>
                <a:ea typeface="Calibri" panose="020F0502020204030204" pitchFamily="34" charset="0"/>
                <a:cs typeface="Tahoma" panose="020B0604030504040204" pitchFamily="34" charset="0"/>
              </a:rPr>
              <a:t>1914</a:t>
            </a:r>
            <a:endParaRPr lang="cs-CZ" sz="1400" dirty="0">
              <a:latin typeface="Calibri" panose="020F0502020204030204" pitchFamily="34" charset="0"/>
              <a:ea typeface="Calibri" panose="020F0502020204030204" pitchFamily="34" charset="0"/>
              <a:cs typeface="Arial" panose="020B0604020202020204" pitchFamily="34" charset="0"/>
            </a:endParaRPr>
          </a:p>
          <a:p>
            <a:pPr marL="221615" indent="0">
              <a:lnSpc>
                <a:spcPct val="107000"/>
              </a:lnSpc>
              <a:spcAft>
                <a:spcPts val="0"/>
              </a:spcAft>
              <a:buNone/>
            </a:pP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Luigi</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Russolo</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Risveglio</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di una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Città</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(1914)</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a:t>
            </a:r>
          </a:p>
          <a:p>
            <a:pPr marL="221615" indent="0">
              <a:lnSpc>
                <a:spcPct val="107000"/>
              </a:lnSpc>
              <a:spcAft>
                <a:spcPts val="0"/>
              </a:spcAft>
              <a:buNone/>
            </a:pP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3"/>
              </a:rPr>
              <a:t>rekonstrukce skladeb pro Intonarumori a kopie původních </a:t>
            </a:r>
            <a:r>
              <a:rPr lang="cs-CZ" sz="1400" b="1" u="sng" dirty="0" smtClean="0">
                <a:solidFill>
                  <a:schemeClr val="accent1"/>
                </a:solidFill>
                <a:latin typeface="Calibri" panose="020F0502020204030204" pitchFamily="34" charset="0"/>
                <a:ea typeface="Calibri" panose="020F0502020204030204" pitchFamily="34" charset="0"/>
                <a:cs typeface="Arial" panose="020B0604020202020204" pitchFamily="34" charset="0"/>
                <a:hlinkClick r:id="rId3"/>
              </a:rPr>
              <a:t>nástrojů</a:t>
            </a:r>
            <a:endParaRPr lang="cs-CZ" sz="1400" dirty="0" smtClean="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221615" indent="0">
              <a:lnSpc>
                <a:spcPct val="107000"/>
              </a:lnSpc>
              <a:spcAft>
                <a:spcPts val="0"/>
              </a:spcAft>
              <a:buNone/>
            </a:pP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4"/>
              </a:rPr>
              <a:t>Intonarumori: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4"/>
              </a:rPr>
              <a:t>Ronzatore</a:t>
            </a:r>
            <a:endParaRPr lang="cs-CZ" sz="14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5742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3.2.3</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elektricky ovládané nástroje podněcují nové typy hudebního myšlení srovnatelně, jako nástroje el. poháněné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reprezentují zjevnou snahu po automatizaci hudební produkce, kterou lze chápat jako projev algoritmického myšlení tj. představu, že dosahování/tvorba hudebního krásna je </a:t>
            </a:r>
            <a:r>
              <a:rPr lang="cs-CZ" sz="1400" dirty="0" err="1">
                <a:latin typeface="Calibri" panose="020F0502020204030204" pitchFamily="34" charset="0"/>
                <a:ea typeface="Calibri" panose="020F0502020204030204" pitchFamily="34" charset="0"/>
                <a:cs typeface="Arial" panose="020B0604020202020204" pitchFamily="34" charset="0"/>
              </a:rPr>
              <a:t>formalizovatelná</a:t>
            </a:r>
            <a:r>
              <a:rPr lang="cs-CZ" sz="1400" dirty="0">
                <a:latin typeface="Calibri" panose="020F0502020204030204" pitchFamily="34" charset="0"/>
                <a:ea typeface="Calibri" panose="020F0502020204030204" pitchFamily="34" charset="0"/>
                <a:cs typeface="Arial" panose="020B0604020202020204" pitchFamily="34" charset="0"/>
              </a:rPr>
              <a:t> (dělej správné pohyby/činnosti – buď metodický a krásno se dostaví</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primárně ale umožňují generování jiných než tzv. hudebních zvuků (tónů) tj. generování hluků a ruchů, čímž umožňují/podněcují jejich začlení do matriálu hudby a pomáhají formovat nové paradigma hudební tvorby obecně </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925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3.3</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nástroje s elektromagnetickými generátory</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označení se vztahuje k rozechvívání oscilátoru (cca generátoru) ne ke generátoru samotnému, ten zůstává mechanický (např. struna)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rozechvívání je způsobeno elektromagnetem, </a:t>
            </a:r>
            <a:r>
              <a:rPr lang="cs-CZ" sz="1400" dirty="0" smtClean="0">
                <a:latin typeface="Calibri" panose="020F0502020204030204" pitchFamily="34" charset="0"/>
                <a:ea typeface="Calibri" panose="020F0502020204030204" pitchFamily="34" charset="0"/>
                <a:cs typeface="Arial" panose="020B0604020202020204" pitchFamily="34" charset="0"/>
              </a:rPr>
              <a:t>rozechvíván (zpětná vazba) </a:t>
            </a:r>
            <a:r>
              <a:rPr lang="cs-CZ" sz="1400" dirty="0">
                <a:latin typeface="Calibri" panose="020F0502020204030204" pitchFamily="34" charset="0"/>
                <a:ea typeface="Calibri" panose="020F0502020204030204" pitchFamily="34" charset="0"/>
                <a:cs typeface="Arial" panose="020B0604020202020204" pitchFamily="34" charset="0"/>
              </a:rPr>
              <a:t>je obvykle elektromechanický oscilátor obsahující mechanický oscilátor (např. struny u elektrické kytary) </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4074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dirty="0">
                <a:latin typeface="Calibri" panose="020F0502020204030204" pitchFamily="34" charset="0"/>
                <a:ea typeface="Calibri" panose="020F0502020204030204" pitchFamily="34" charset="0"/>
                <a:cs typeface="Arial" panose="020B0604020202020204" pitchFamily="34" charset="0"/>
              </a:rPr>
              <a:t>3.3.1. reprezentanti, specifika hry a ovládání, vývoj</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hra na nástroje je v principu tradiční,  avšak dotčena mozností dosahovat neobvyklé délky dozvuku (</a:t>
            </a:r>
            <a:r>
              <a:rPr lang="cs-CZ" sz="1400" dirty="0" err="1">
                <a:latin typeface="Calibri" panose="020F0502020204030204" pitchFamily="34" charset="0"/>
                <a:ea typeface="Calibri" panose="020F0502020204030204" pitchFamily="34" charset="0"/>
                <a:cs typeface="Tahoma" panose="020B0604030504040204" pitchFamily="34" charset="0"/>
              </a:rPr>
              <a:t>sustain</a:t>
            </a:r>
            <a:r>
              <a:rPr lang="cs-CZ" sz="1400" dirty="0">
                <a:latin typeface="Calibri" panose="020F0502020204030204" pitchFamily="34" charset="0"/>
                <a:ea typeface="Calibri" panose="020F0502020204030204" pitchFamily="34" charset="0"/>
                <a:cs typeface="Tahoma" panose="020B0604030504040204" pitchFamily="34" charset="0"/>
              </a:rPr>
              <a:t>) a regulovat ji regulací el. napětí anebo jeho přerušováním (zapnout, vypnout) </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„nekonečný“ </a:t>
            </a:r>
            <a:r>
              <a:rPr lang="cs-CZ" sz="1400" dirty="0" err="1">
                <a:latin typeface="Calibri" panose="020F0502020204030204" pitchFamily="34" charset="0"/>
                <a:ea typeface="Calibri" panose="020F0502020204030204" pitchFamily="34" charset="0"/>
                <a:cs typeface="Arial" panose="020B0604020202020204" pitchFamily="34" charset="0"/>
              </a:rPr>
              <a:t>sustain</a:t>
            </a:r>
            <a:r>
              <a:rPr lang="cs-CZ" sz="1400" dirty="0">
                <a:latin typeface="Calibri" panose="020F0502020204030204" pitchFamily="34" charset="0"/>
                <a:ea typeface="Calibri" panose="020F0502020204030204" pitchFamily="34" charset="0"/>
                <a:cs typeface="Arial" panose="020B0604020202020204" pitchFamily="34" charset="0"/>
              </a:rPr>
              <a:t> podporuje hladké přechody mezi tóny (efektně celistvé legato) a tím ovlivňuje myšlení (soustředění se na efekt</a:t>
            </a:r>
            <a:r>
              <a:rPr lang="cs-CZ" sz="1400" dirty="0" smtClean="0">
                <a:latin typeface="Calibri" panose="020F0502020204030204" pitchFamily="34" charset="0"/>
                <a:ea typeface="Calibri" panose="020F0502020204030204" pitchFamily="34" charset="0"/>
                <a:cs typeface="Arial" panose="020B0604020202020204" pitchFamily="34" charset="0"/>
              </a:rPr>
              <a:t>)</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rozvoj spojen s vynálezem telefonu (různé patenty v 70. letech 19. stol., A. Bell 1876), jenž využívá pro přenos hlasu stejný princip</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370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3.3.1.1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prvním reprezentantem </a:t>
            </a:r>
            <a:r>
              <a:rPr lang="cs-CZ" sz="1400" i="1" dirty="0">
                <a:latin typeface="Calibri" panose="020F0502020204030204" pitchFamily="34" charset="0"/>
                <a:ea typeface="Calibri" panose="020F0502020204030204" pitchFamily="34" charset="0"/>
                <a:cs typeface="Tahoma" panose="020B0604030504040204" pitchFamily="34" charset="0"/>
              </a:rPr>
              <a:t>Musical </a:t>
            </a:r>
            <a:r>
              <a:rPr lang="cs-CZ" sz="1400" i="1" dirty="0" err="1">
                <a:latin typeface="Calibri" panose="020F0502020204030204" pitchFamily="34" charset="0"/>
                <a:ea typeface="Calibri" panose="020F0502020204030204" pitchFamily="34" charset="0"/>
                <a:cs typeface="Tahoma" panose="020B0604030504040204" pitchFamily="34" charset="0"/>
              </a:rPr>
              <a:t>Telegraph</a:t>
            </a:r>
            <a:r>
              <a:rPr lang="cs-CZ" sz="1400" dirty="0">
                <a:latin typeface="Calibri" panose="020F0502020204030204" pitchFamily="34" charset="0"/>
                <a:ea typeface="Calibri" panose="020F0502020204030204" pitchFamily="34" charset="0"/>
                <a:cs typeface="Tahoma" panose="020B0604030504040204" pitchFamily="34" charset="0"/>
              </a:rPr>
              <a:t> (1874), cca vedlejší produkt při vynalézání telefonu (</a:t>
            </a:r>
            <a:r>
              <a:rPr lang="cs-CZ" sz="1400" dirty="0" err="1">
                <a:latin typeface="Calibri" panose="020F0502020204030204" pitchFamily="34" charset="0"/>
                <a:ea typeface="Calibri" panose="020F0502020204030204" pitchFamily="34" charset="0"/>
                <a:cs typeface="Tahoma" panose="020B0604030504040204" pitchFamily="34" charset="0"/>
              </a:rPr>
              <a:t>Elisha</a:t>
            </a:r>
            <a:r>
              <a:rPr lang="cs-CZ" sz="1400" dirty="0">
                <a:latin typeface="Calibri" panose="020F0502020204030204" pitchFamily="34" charset="0"/>
                <a:ea typeface="Calibri" panose="020F0502020204030204" pitchFamily="34" charset="0"/>
                <a:cs typeface="Tahoma" panose="020B0604030504040204" pitchFamily="34" charset="0"/>
              </a:rPr>
              <a:t> </a:t>
            </a:r>
            <a:r>
              <a:rPr lang="cs-CZ" sz="1400" dirty="0" err="1">
                <a:latin typeface="Calibri" panose="020F0502020204030204" pitchFamily="34" charset="0"/>
                <a:ea typeface="Calibri" panose="020F0502020204030204" pitchFamily="34" charset="0"/>
                <a:cs typeface="Tahoma" panose="020B0604030504040204" pitchFamily="34" charset="0"/>
              </a:rPr>
              <a:t>Gray</a:t>
            </a:r>
            <a:r>
              <a:rPr lang="cs-CZ" sz="1400" dirty="0">
                <a:latin typeface="Calibri" panose="020F0502020204030204" pitchFamily="34" charset="0"/>
                <a:ea typeface="Calibri" panose="020F0502020204030204" pitchFamily="34" charset="0"/>
                <a:cs typeface="Tahoma" panose="020B0604030504040204" pitchFamily="34" charset="0"/>
              </a:rPr>
              <a:t> nezávisle na </a:t>
            </a:r>
            <a:r>
              <a:rPr lang="cs-CZ" sz="1400" dirty="0" err="1">
                <a:latin typeface="Calibri" panose="020F0502020204030204" pitchFamily="34" charset="0"/>
                <a:ea typeface="Calibri" panose="020F0502020204030204" pitchFamily="34" charset="0"/>
                <a:cs typeface="Tahoma" panose="020B0604030504040204" pitchFamily="34" charset="0"/>
              </a:rPr>
              <a:t>Grahamoivi</a:t>
            </a:r>
            <a:r>
              <a:rPr lang="cs-CZ" sz="1400" dirty="0">
                <a:latin typeface="Calibri" panose="020F0502020204030204" pitchFamily="34" charset="0"/>
                <a:ea typeface="Calibri" panose="020F0502020204030204" pitchFamily="34" charset="0"/>
                <a:cs typeface="Tahoma" panose="020B0604030504040204" pitchFamily="34" charset="0"/>
              </a:rPr>
              <a:t> Bellovi)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motivací pro rozvoj bylo dosáhnout dlouhého dozvuku u nástrojů s krátkým dozvukem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na konci 19. století se realizovaly experimenty s prodloužením zvuku piana pomocí elektromagnetu, např. </a:t>
            </a:r>
            <a:r>
              <a:rPr lang="cs-CZ" sz="1400" i="1" dirty="0" err="1">
                <a:latin typeface="Calibri" panose="020F0502020204030204" pitchFamily="34" charset="0"/>
                <a:ea typeface="Calibri" panose="020F0502020204030204" pitchFamily="34" charset="0"/>
                <a:cs typeface="Arial" panose="020B0604020202020204" pitchFamily="34" charset="0"/>
              </a:rPr>
              <a:t>Elektrophonisches</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Klavier</a:t>
            </a:r>
            <a:r>
              <a:rPr lang="cs-CZ" sz="1400" dirty="0">
                <a:latin typeface="Calibri" panose="020F0502020204030204" pitchFamily="34" charset="0"/>
                <a:ea typeface="Calibri" panose="020F0502020204030204" pitchFamily="34" charset="0"/>
                <a:cs typeface="Arial" panose="020B0604020202020204" pitchFamily="34" charset="0"/>
              </a:rPr>
              <a:t> (1886</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ve 20. letech se experimenty opakovaly, např. </a:t>
            </a:r>
            <a:r>
              <a:rPr lang="cs-CZ" sz="1400" i="1" dirty="0" err="1">
                <a:latin typeface="Calibri" panose="020F0502020204030204" pitchFamily="34" charset="0"/>
                <a:ea typeface="Calibri" panose="020F0502020204030204" pitchFamily="34" charset="0"/>
                <a:cs typeface="Arial" panose="020B0604020202020204" pitchFamily="34" charset="0"/>
              </a:rPr>
              <a:t>Regenerative</a:t>
            </a:r>
            <a:r>
              <a:rPr lang="cs-CZ" sz="1400" i="1" dirty="0">
                <a:latin typeface="Calibri" panose="020F0502020204030204" pitchFamily="34" charset="0"/>
                <a:ea typeface="Calibri" panose="020F0502020204030204" pitchFamily="34" charset="0"/>
                <a:cs typeface="Arial" panose="020B0604020202020204" pitchFamily="34" charset="0"/>
              </a:rPr>
              <a:t> piano</a:t>
            </a:r>
            <a:r>
              <a:rPr lang="cs-CZ" sz="1400" dirty="0">
                <a:latin typeface="Calibri" panose="020F0502020204030204" pitchFamily="34" charset="0"/>
                <a:ea typeface="Calibri" panose="020F0502020204030204" pitchFamily="34" charset="0"/>
                <a:cs typeface="Arial" panose="020B0604020202020204" pitchFamily="34" charset="0"/>
              </a:rPr>
              <a:t> (1926), </a:t>
            </a:r>
            <a:r>
              <a:rPr lang="cs-CZ" sz="1400" i="1" dirty="0" err="1">
                <a:latin typeface="Calibri" panose="020F0502020204030204" pitchFamily="34" charset="0"/>
                <a:ea typeface="Calibri" panose="020F0502020204030204" pitchFamily="34" charset="0"/>
                <a:cs typeface="Arial" panose="020B0604020202020204" pitchFamily="34" charset="0"/>
              </a:rPr>
              <a:t>Crea</a:t>
            </a:r>
            <a:r>
              <a:rPr lang="cs-CZ" sz="1400" i="1" dirty="0">
                <a:latin typeface="Calibri" panose="020F0502020204030204" pitchFamily="34" charset="0"/>
                <a:ea typeface="Calibri" panose="020F0502020204030204" pitchFamily="34" charset="0"/>
                <a:cs typeface="Arial" panose="020B0604020202020204" pitchFamily="34" charset="0"/>
              </a:rPr>
              <a:t> Tone</a:t>
            </a:r>
            <a:r>
              <a:rPr lang="cs-CZ" sz="1400" dirty="0">
                <a:latin typeface="Calibri" panose="020F0502020204030204" pitchFamily="34" charset="0"/>
                <a:ea typeface="Calibri" panose="020F0502020204030204" pitchFamily="34" charset="0"/>
                <a:cs typeface="Arial" panose="020B0604020202020204" pitchFamily="34" charset="0"/>
              </a:rPr>
              <a:t> (1930) aj</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princip ilustruje </a:t>
            </a:r>
            <a:r>
              <a:rPr lang="cs-CZ" sz="1400" i="1" dirty="0">
                <a:latin typeface="Calibri" panose="020F0502020204030204" pitchFamily="34" charset="0"/>
                <a:ea typeface="Calibri" panose="020F0502020204030204" pitchFamily="34" charset="0"/>
                <a:cs typeface="Arial" panose="020B0604020202020204" pitchFamily="34" charset="0"/>
              </a:rPr>
              <a:t>E-</a:t>
            </a:r>
            <a:r>
              <a:rPr lang="cs-CZ" sz="1400" i="1" dirty="0" err="1">
                <a:latin typeface="Calibri" panose="020F0502020204030204" pitchFamily="34" charset="0"/>
                <a:ea typeface="Calibri" panose="020F0502020204030204" pitchFamily="34" charset="0"/>
                <a:cs typeface="Arial" panose="020B0604020202020204" pitchFamily="34" charset="0"/>
              </a:rPr>
              <a:t>bow</a:t>
            </a:r>
            <a:r>
              <a:rPr lang="cs-CZ" sz="1400" dirty="0">
                <a:latin typeface="Calibri" panose="020F0502020204030204" pitchFamily="34" charset="0"/>
                <a:ea typeface="Calibri" panose="020F0502020204030204" pitchFamily="34" charset="0"/>
                <a:cs typeface="Arial" panose="020B0604020202020204" pitchFamily="34" charset="0"/>
              </a:rPr>
              <a:t> pro hru na elektrickou kytaru, </a:t>
            </a:r>
            <a:r>
              <a:rPr lang="cs-CZ" sz="1400" i="1" dirty="0">
                <a:latin typeface="Calibri" panose="020F0502020204030204" pitchFamily="34" charset="0"/>
                <a:ea typeface="Calibri" panose="020F0502020204030204" pitchFamily="34" charset="0"/>
                <a:cs typeface="Arial" panose="020B0604020202020204" pitchFamily="34" charset="0"/>
              </a:rPr>
              <a:t>E-</a:t>
            </a:r>
            <a:r>
              <a:rPr lang="cs-CZ" sz="1400" i="1" dirty="0" err="1">
                <a:latin typeface="Calibri" panose="020F0502020204030204" pitchFamily="34" charset="0"/>
                <a:ea typeface="Calibri" panose="020F0502020204030204" pitchFamily="34" charset="0"/>
                <a:cs typeface="Arial" panose="020B0604020202020204" pitchFamily="34" charset="0"/>
              </a:rPr>
              <a:t>bow</a:t>
            </a:r>
            <a:r>
              <a:rPr lang="cs-CZ" sz="1400" dirty="0">
                <a:latin typeface="Calibri" panose="020F0502020204030204" pitchFamily="34" charset="0"/>
                <a:ea typeface="Calibri" panose="020F0502020204030204" pitchFamily="34" charset="0"/>
                <a:cs typeface="Arial" panose="020B0604020202020204" pitchFamily="34" charset="0"/>
              </a:rPr>
              <a:t> není sám o sobě elektrofon (je to  pouze budič signálu), představuje drobné elektromagnet. zařízení velikosti cca vejce, zařízení drží hráč v dlani a přikládá je ke strunám, jenž jsou tak rozechvívány, rozšířeno zejména v rockové hudbě (Jimy </a:t>
            </a:r>
            <a:r>
              <a:rPr lang="cs-CZ" sz="1400" dirty="0" err="1">
                <a:latin typeface="Calibri" panose="020F0502020204030204" pitchFamily="34" charset="0"/>
                <a:ea typeface="Calibri" panose="020F0502020204030204" pitchFamily="34" charset="0"/>
                <a:cs typeface="Arial" panose="020B0604020202020204" pitchFamily="34" charset="0"/>
              </a:rPr>
              <a:t>Hendrix</a:t>
            </a:r>
            <a:r>
              <a:rPr lang="cs-CZ" sz="1400" dirty="0">
                <a:latin typeface="Calibri" panose="020F0502020204030204" pitchFamily="34" charset="0"/>
                <a:ea typeface="Calibri" panose="020F0502020204030204" pitchFamily="34" charset="0"/>
                <a:cs typeface="Arial" panose="020B0604020202020204" pitchFamily="34" charset="0"/>
              </a:rPr>
              <a:t>)</a:t>
            </a:r>
          </a:p>
          <a:p>
            <a:pPr marL="0" indent="0">
              <a:lnSpc>
                <a:spcPct val="107000"/>
              </a:lnSpc>
              <a:spcAft>
                <a:spcPts val="800"/>
              </a:spcAft>
              <a:buNone/>
            </a:pP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E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bow</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 pro „nekonečný dozvuk“ (</a:t>
            </a:r>
            <a:r>
              <a:rPr lang="cs-CZ" sz="1400" b="1" u="sng" dirty="0" err="1">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sustain</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a:t>
            </a:r>
            <a:endParaRPr lang="cs-CZ" sz="14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421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1600" b="1" dirty="0">
                <a:latin typeface="+mn-lt"/>
              </a:rPr>
              <a:t>témata </a:t>
            </a:r>
            <a:r>
              <a:rPr lang="cs-CZ" sz="1600" b="1" dirty="0" smtClean="0">
                <a:latin typeface="+mn-lt"/>
              </a:rPr>
              <a:t>třetího </a:t>
            </a:r>
            <a:r>
              <a:rPr lang="cs-CZ" sz="1600" b="1" dirty="0">
                <a:latin typeface="+mn-lt"/>
              </a:rPr>
              <a:t>tematického okruhu</a:t>
            </a:r>
            <a:r>
              <a:rPr lang="cs-CZ" sz="1600" dirty="0">
                <a:latin typeface="+mn-lt"/>
              </a:rPr>
              <a:t/>
            </a:r>
            <a:br>
              <a:rPr lang="cs-CZ" sz="1600" dirty="0">
                <a:latin typeface="+mn-lt"/>
              </a:rPr>
            </a:br>
            <a:endParaRPr lang="cs-CZ" sz="1600" dirty="0">
              <a:latin typeface="+mn-lt"/>
            </a:endParaRPr>
          </a:p>
        </p:txBody>
      </p:sp>
      <p:sp>
        <p:nvSpPr>
          <p:cNvPr id="3" name="Zástupný symbol pro obsah 2"/>
          <p:cNvSpPr>
            <a:spLocks noGrp="1"/>
          </p:cNvSpPr>
          <p:nvPr>
            <p:ph idx="1"/>
          </p:nvPr>
        </p:nvSpPr>
        <p:spPr>
          <a:xfrm>
            <a:off x="838200" y="1467294"/>
            <a:ext cx="10515600" cy="4709670"/>
          </a:xfrm>
        </p:spPr>
        <p:txBody>
          <a:bodyPr>
            <a:norm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okolnosti vzniku, nové vynálezy a ideje</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následky vzniku a nové kompetence k tvorbě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senzualizmus, prožitkové aspekty, hudba jako „zvuk“</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pro produkci zvuku</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nové typy hudebního myšlení a reprezentace hudby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automatizace, automatofony a algoritmické myšlení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hudební a nehudební zvuk</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nové typy kontroly průběhu tvorby tónu/signálu a „nekonečný“ dozvuk</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nové typy reprezentace a notace hudby, výtvarné myšlení v hudbě, optofonie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optofonie a </a:t>
            </a:r>
            <a:r>
              <a:rPr lang="cs-CZ" sz="1400" dirty="0" err="1">
                <a:latin typeface="Calibri" panose="020F0502020204030204" pitchFamily="34" charset="0"/>
                <a:ea typeface="Calibri" panose="020F0502020204030204" pitchFamily="34" charset="0"/>
                <a:cs typeface="Arial" panose="020B0604020202020204" pitchFamily="34" charset="0"/>
              </a:rPr>
              <a:t>ready</a:t>
            </a:r>
            <a:r>
              <a:rPr lang="cs-CZ" sz="1400" dirty="0">
                <a:latin typeface="Calibri" panose="020F0502020204030204" pitchFamily="34" charset="0"/>
                <a:ea typeface="Calibri" panose="020F0502020204030204" pitchFamily="34" charset="0"/>
                <a:cs typeface="Arial" panose="020B0604020202020204" pitchFamily="34" charset="0"/>
              </a:rPr>
              <a:t> made přístupy   </a:t>
            </a:r>
          </a:p>
          <a:p>
            <a:pPr marL="342900" lvl="0" indent="-342900">
              <a:lnSpc>
                <a:spcPct val="107000"/>
              </a:lnSpc>
              <a:spcAft>
                <a:spcPts val="800"/>
              </a:spcAft>
              <a:buFont typeface="Calibri" panose="020F0502020204030204" pitchFamily="34" charset="0"/>
              <a:buChar char="▪"/>
            </a:pPr>
            <a:r>
              <a:rPr lang="cs-CZ" sz="1400" dirty="0" err="1">
                <a:latin typeface="Calibri" panose="020F0502020204030204" pitchFamily="34" charset="0"/>
                <a:ea typeface="Calibri" panose="020F0502020204030204" pitchFamily="34" charset="0"/>
                <a:cs typeface="Tahoma" panose="020B0604030504040204" pitchFamily="34" charset="0"/>
              </a:rPr>
              <a:t>hřmotiče</a:t>
            </a:r>
            <a:r>
              <a:rPr lang="cs-CZ" sz="1400" dirty="0">
                <a:latin typeface="Calibri" panose="020F0502020204030204" pitchFamily="34" charset="0"/>
                <a:ea typeface="Calibri" panose="020F0502020204030204" pitchFamily="34" charset="0"/>
                <a:cs typeface="Tahoma" panose="020B0604030504040204" pitchFamily="34" charset="0"/>
              </a:rPr>
              <a:t> a ikonické realizace hudebního futurismu </a:t>
            </a:r>
          </a:p>
          <a:p>
            <a:pPr marL="0" indent="0">
              <a:buNone/>
            </a:pPr>
            <a:endParaRPr lang="cs-CZ" sz="1400" dirty="0"/>
          </a:p>
        </p:txBody>
      </p:sp>
    </p:spTree>
    <p:extLst>
      <p:ext uri="{BB962C8B-B14F-4D97-AF65-F5344CB8AC3E}">
        <p14:creationId xmlns:p14="http://schemas.microsoft.com/office/powerpoint/2010/main" val="2237010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3.3.2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nástroje s elektromagnetickými generátory ovlivňují hudební myšlení díky možnosti (již) výrazně ovlivňovat nejen tvorbu tónu ale i jeho průběh/vývoj v čase/obálku (</a:t>
            </a:r>
            <a:r>
              <a:rPr lang="cs-CZ" sz="1400" dirty="0" err="1">
                <a:latin typeface="Calibri" panose="020F0502020204030204" pitchFamily="34" charset="0"/>
                <a:ea typeface="Calibri" panose="020F0502020204030204" pitchFamily="34" charset="0"/>
                <a:cs typeface="Tahoma" panose="020B0604030504040204" pitchFamily="34" charset="0"/>
              </a:rPr>
              <a:t>envelope</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typickým projevem je práce s „nekonečným“ </a:t>
            </a:r>
            <a:r>
              <a:rPr lang="cs-CZ" sz="1400" dirty="0" smtClean="0">
                <a:latin typeface="Calibri" panose="020F0502020204030204" pitchFamily="34" charset="0"/>
                <a:ea typeface="Calibri" panose="020F0502020204030204" pitchFamily="34" charset="0"/>
                <a:cs typeface="Arial" panose="020B0604020202020204" pitchFamily="34" charset="0"/>
              </a:rPr>
              <a:t>dozvukem</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předjímají práci s elektronickými nástroji a efektovými procesory (důraz na zvukový efekt) </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1988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3.4</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nástroje s rotačními generátory</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Arial" panose="020B0604020202020204" pitchFamily="34" charset="0"/>
              </a:rPr>
              <a:t>princip tvorby zvuku využívá mechanické generátory, jejichž oscilátory jsou již elektronické (kmity tvoří el. proud), generátory rotují (obvykle větší množství rotujících/otáčejících se disků na hřídeli) a ovlivňují tvorbu elektrického </a:t>
            </a:r>
            <a:r>
              <a:rPr lang="cs-CZ" sz="1400" dirty="0" smtClean="0">
                <a:latin typeface="Calibri" panose="020F0502020204030204" pitchFamily="34" charset="0"/>
                <a:ea typeface="Calibri" panose="020F0502020204030204" pitchFamily="34" charset="0"/>
                <a:cs typeface="Arial" panose="020B0604020202020204" pitchFamily="34" charset="0"/>
              </a:rPr>
              <a:t>napětí</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zvuk je běžně reprodukován reproduktory u těla </a:t>
            </a:r>
            <a:r>
              <a:rPr lang="cs-CZ" sz="1400" dirty="0" smtClean="0">
                <a:latin typeface="Calibri" panose="020F0502020204030204" pitchFamily="34" charset="0"/>
                <a:ea typeface="Calibri" panose="020F0502020204030204" pitchFamily="34" charset="0"/>
                <a:cs typeface="Arial" panose="020B0604020202020204" pitchFamily="34" charset="0"/>
              </a:rPr>
              <a:t>nástroje</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Arial" panose="020B0604020202020204" pitchFamily="34" charset="0"/>
              </a:rPr>
              <a:t>lze rozlišovat nástroje podle typu generátoru (třídění </a:t>
            </a:r>
            <a:r>
              <a:rPr lang="cs-CZ" sz="1400" dirty="0" smtClean="0">
                <a:latin typeface="Calibri" panose="020F0502020204030204" pitchFamily="34" charset="0"/>
                <a:ea typeface="Calibri" panose="020F0502020204030204" pitchFamily="34" charset="0"/>
                <a:cs typeface="Arial" panose="020B0604020202020204" pitchFamily="34" charset="0"/>
              </a:rPr>
              <a:t>je aproximativní)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b="1" dirty="0">
                <a:latin typeface="Calibri" panose="020F0502020204030204" pitchFamily="34" charset="0"/>
                <a:ea typeface="Calibri" panose="020F0502020204030204" pitchFamily="34" charset="0"/>
                <a:cs typeface="Arial" panose="020B0604020202020204" pitchFamily="34" charset="0"/>
              </a:rPr>
              <a:t>s elektrostatickými rotačními generátory</a:t>
            </a:r>
            <a:r>
              <a:rPr lang="cs-CZ" sz="1400" dirty="0">
                <a:latin typeface="Calibri" panose="020F0502020204030204" pitchFamily="34" charset="0"/>
                <a:ea typeface="Calibri" panose="020F0502020204030204" pitchFamily="34" charset="0"/>
                <a:cs typeface="Arial" panose="020B0604020202020204" pitchFamily="34" charset="0"/>
              </a:rPr>
              <a:t>; na rotujících discích (rotor) je nanesen vodivý materiál, jenž v závislosti na druhu vodivého materiálu a jeho umístění na disku (analogie stopy) reaguje s pevnými částmi (stator), vzniká tak napětí různých frekvencí, frekvence jsou snímány elektrostaticky a určují výšku tónu i jeho celkovou </a:t>
            </a:r>
            <a:r>
              <a:rPr lang="cs-CZ" sz="1400" dirty="0" smtClean="0">
                <a:latin typeface="Calibri" panose="020F0502020204030204" pitchFamily="34" charset="0"/>
                <a:ea typeface="Calibri" panose="020F0502020204030204" pitchFamily="34" charset="0"/>
                <a:cs typeface="Arial" panose="020B0604020202020204" pitchFamily="34" charset="0"/>
              </a:rPr>
              <a:t>povahu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b="1" dirty="0">
                <a:latin typeface="Calibri" panose="020F0502020204030204" pitchFamily="34" charset="0"/>
                <a:ea typeface="Calibri" panose="020F0502020204030204" pitchFamily="34" charset="0"/>
                <a:cs typeface="Arial" panose="020B0604020202020204" pitchFamily="34" charset="0"/>
              </a:rPr>
              <a:t> s elektrooptickými rotačními generátory</a:t>
            </a:r>
            <a:r>
              <a:rPr lang="cs-CZ" sz="1400" dirty="0">
                <a:latin typeface="Calibri" panose="020F0502020204030204" pitchFamily="34" charset="0"/>
                <a:ea typeface="Calibri" panose="020F0502020204030204" pitchFamily="34" charset="0"/>
                <a:cs typeface="Arial" panose="020B0604020202020204" pitchFamily="34" charset="0"/>
              </a:rPr>
              <a:t>; obvykle perforované rotující disky (nebo třeba kotouče s filmovým pásem) v závislosti na rychlosti rotace přerušují nebo modulují proud světla, modulované světlo je pomocí fotocitlivého prvku převáděno na elektrické kmity/el. signál, výška a celková povaha tónu je dána rychlostí rotace, tvarem perforace, optickými vlastnosti disku a intenzitou </a:t>
            </a:r>
            <a:r>
              <a:rPr lang="cs-CZ" sz="1400" dirty="0" smtClean="0">
                <a:latin typeface="Calibri" panose="020F0502020204030204" pitchFamily="34" charset="0"/>
                <a:ea typeface="Calibri" panose="020F0502020204030204" pitchFamily="34" charset="0"/>
                <a:cs typeface="Arial" panose="020B0604020202020204" pitchFamily="34" charset="0"/>
              </a:rPr>
              <a:t>světla</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b="1" dirty="0">
                <a:latin typeface="Calibri" panose="020F0502020204030204" pitchFamily="34" charset="0"/>
                <a:ea typeface="Calibri" panose="020F0502020204030204" pitchFamily="34" charset="0"/>
                <a:cs typeface="Arial" panose="020B0604020202020204" pitchFamily="34" charset="0"/>
              </a:rPr>
              <a:t>s elektromagnetickými rotačními generátory</a:t>
            </a:r>
            <a:r>
              <a:rPr lang="cs-CZ" sz="1400" dirty="0">
                <a:latin typeface="Calibri" panose="020F0502020204030204" pitchFamily="34" charset="0"/>
                <a:ea typeface="Calibri" panose="020F0502020204030204" pitchFamily="34" charset="0"/>
                <a:cs typeface="Arial" panose="020B0604020202020204" pitchFamily="34" charset="0"/>
              </a:rPr>
              <a:t>; obvykle perforované rotující disky proměňují magnetické pole vznikající mezi rotující a pevnou částí generátoru, (magnetismus vzniká pohybem elektrického náboje), vznikající el. náboj určuje míru napětí, které se podílí na výšce tónu společně s rychlostí rotace a tvarem perforace rotující i pevné (statorové) části, někdy je pro každý tón určen jeden kotouč (kolik tónů, tolik kotoučů) </a:t>
            </a:r>
          </a:p>
          <a:p>
            <a:pPr indent="0">
              <a:lnSpc>
                <a:spcPct val="107000"/>
              </a:lnSpc>
              <a:spcAft>
                <a:spcPts val="800"/>
              </a:spcAft>
              <a:buNone/>
            </a:pPr>
            <a:r>
              <a:rPr lang="cs-CZ" sz="1400" dirty="0" smtClean="0">
                <a:latin typeface="Calibri" panose="020F0502020204030204" pitchFamily="34" charset="0"/>
                <a:ea typeface="Calibri" panose="020F0502020204030204" pitchFamily="34" charset="0"/>
                <a:cs typeface="Arial" panose="020B0604020202020204" pitchFamily="34" charset="0"/>
              </a:rPr>
              <a:t>  viz </a:t>
            </a:r>
            <a:r>
              <a:rPr lang="cs-CZ" sz="1400" dirty="0">
                <a:latin typeface="Calibri" panose="020F0502020204030204" pitchFamily="34" charset="0"/>
                <a:ea typeface="Calibri" panose="020F0502020204030204" pitchFamily="34" charset="0"/>
                <a:cs typeface="Arial" panose="020B0604020202020204" pitchFamily="34" charset="0"/>
              </a:rPr>
              <a:t>obr. na následující stránce/</a:t>
            </a:r>
            <a:r>
              <a:rPr lang="cs-CZ" sz="1400" dirty="0" err="1">
                <a:latin typeface="Calibri" panose="020F0502020204030204" pitchFamily="34" charset="0"/>
                <a:ea typeface="Calibri" panose="020F0502020204030204" pitchFamily="34" charset="0"/>
                <a:cs typeface="Arial" panose="020B0604020202020204" pitchFamily="34" charset="0"/>
              </a:rPr>
              <a:t>slide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7145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dirty="0" smtClean="0">
                <a:latin typeface="Calibri" panose="020F0502020204030204" pitchFamily="34" charset="0"/>
                <a:ea typeface="Calibri" panose="020F0502020204030204" pitchFamily="34" charset="0"/>
                <a:cs typeface="Arial" panose="020B0604020202020204" pitchFamily="34" charset="0"/>
              </a:rPr>
              <a:t>obr., elektromagnetické </a:t>
            </a:r>
            <a:r>
              <a:rPr lang="cs-CZ" sz="1400" dirty="0">
                <a:latin typeface="Calibri" panose="020F0502020204030204" pitchFamily="34" charset="0"/>
                <a:ea typeface="Calibri" panose="020F0502020204030204" pitchFamily="34" charset="0"/>
                <a:cs typeface="Arial" panose="020B0604020202020204" pitchFamily="34" charset="0"/>
              </a:rPr>
              <a:t>rotační generátory, rotační disky a příslušné výšky tónů, rotující disky proměňují magnetické pole vznikající mezi rotující a pevnou částí generátoru, </a:t>
            </a:r>
            <a:r>
              <a:rPr lang="cs-CZ" sz="1400" dirty="0" smtClean="0">
                <a:latin typeface="Calibri" panose="020F0502020204030204" pitchFamily="34" charset="0"/>
                <a:ea typeface="Calibri" panose="020F0502020204030204" pitchFamily="34" charset="0"/>
                <a:cs typeface="Arial" panose="020B0604020202020204" pitchFamily="34" charset="0"/>
              </a:rPr>
              <a:t>nástroj </a:t>
            </a:r>
            <a:r>
              <a:rPr lang="cs-CZ" sz="1400" i="1" dirty="0" err="1">
                <a:latin typeface="Calibri" panose="020F0502020204030204" pitchFamily="34" charset="0"/>
                <a:ea typeface="Calibri" panose="020F0502020204030204" pitchFamily="34" charset="0"/>
                <a:cs typeface="Arial" panose="020B0604020202020204" pitchFamily="34" charset="0"/>
              </a:rPr>
              <a:t>Telharmonium</a:t>
            </a:r>
            <a:r>
              <a:rPr lang="cs-CZ" sz="1400" dirty="0">
                <a:latin typeface="Calibri" panose="020F0502020204030204" pitchFamily="34" charset="0"/>
                <a:ea typeface="Calibri" panose="020F0502020204030204" pitchFamily="34" charset="0"/>
                <a:cs typeface="Arial" panose="020B0604020202020204" pitchFamily="34" charset="0"/>
              </a:rPr>
              <a:t>, patentová dokumentace (1897), zdroj: </a:t>
            </a:r>
            <a:r>
              <a:rPr lang="cs-CZ" sz="14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https://120years.net/the-telharmonium-thaddeus-cahill-usa-1897/</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rotWithShape="1">
          <a:blip r:embed="rId4">
            <a:extLst>
              <a:ext uri="{28A0092B-C50C-407E-A947-70E740481C1C}">
                <a14:useLocalDpi xmlns:a14="http://schemas.microsoft.com/office/drawing/2010/main" val="0"/>
              </a:ext>
            </a:extLst>
          </a:blip>
          <a:srcRect t="10185" b="6111"/>
          <a:stretch/>
        </p:blipFill>
        <p:spPr>
          <a:xfrm>
            <a:off x="1012371" y="424544"/>
            <a:ext cx="9982199" cy="5366656"/>
          </a:xfrm>
          <a:prstGeom prst="rect">
            <a:avLst/>
          </a:prstGeom>
        </p:spPr>
      </p:pic>
    </p:spTree>
    <p:extLst>
      <p:ext uri="{BB962C8B-B14F-4D97-AF65-F5344CB8AC3E}">
        <p14:creationId xmlns:p14="http://schemas.microsoft.com/office/powerpoint/2010/main" val="2643310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3.4.1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specifika hry a ovládání, vývoj</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0820400" cy="4846928"/>
          </a:xfrm>
        </p:spPr>
        <p:txBody>
          <a:bodyPr>
            <a:noAutofit/>
          </a:bodyPr>
          <a:lstStyle/>
          <a:p>
            <a:pPr marL="342900" lvl="0" indent="-342900">
              <a:lnSpc>
                <a:spcPct val="107000"/>
              </a:lnSpc>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rotačními generátory jsou ve většině případů ovládány jako nástroje klávesové, čemuž odpovídá i technika hry, nástroje označované jako varhany byly vybavovány i nožním </a:t>
            </a:r>
            <a:r>
              <a:rPr lang="cs-CZ" sz="1400" dirty="0" smtClean="0">
                <a:latin typeface="Calibri" panose="020F0502020204030204" pitchFamily="34" charset="0"/>
                <a:ea typeface="Calibri" panose="020F0502020204030204" pitchFamily="34" charset="0"/>
                <a:cs typeface="Arial" panose="020B0604020202020204" pitchFamily="34" charset="0"/>
              </a:rPr>
              <a:t>manuálem</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výrazným specifikem (zejména u nástrojů s elektrooptickými rotačními generátory) je možnost zapojovat do hudebního myšlení výtvarné (vizuální podněty), např. experimentální nástroj </a:t>
            </a:r>
            <a:r>
              <a:rPr lang="cs-CZ" sz="1400" i="1" dirty="0">
                <a:latin typeface="Calibri" panose="020F0502020204030204" pitchFamily="34" charset="0"/>
                <a:ea typeface="Calibri" panose="020F0502020204030204" pitchFamily="34" charset="0"/>
                <a:cs typeface="Arial" panose="020B0604020202020204" pitchFamily="34" charset="0"/>
              </a:rPr>
              <a:t>Variofon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mezi nástroji se objevil také </a:t>
            </a:r>
            <a:r>
              <a:rPr lang="cs-CZ" sz="1400" b="1" dirty="0">
                <a:latin typeface="Calibri" panose="020F0502020204030204" pitchFamily="34" charset="0"/>
                <a:ea typeface="Calibri" panose="020F0502020204030204" pitchFamily="34" charset="0"/>
                <a:cs typeface="Arial" panose="020B0604020202020204" pitchFamily="34" charset="0"/>
              </a:rPr>
              <a:t>první automat pro práci s rytmem</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rozvoj od konce 19. stol., princip tvorby tónu pomocí rotujícího ozubeného kola a elektromagnetu popsán již 1838  (Charles E. J. </a:t>
            </a:r>
            <a:r>
              <a:rPr lang="cs-CZ" sz="1400" dirty="0" err="1">
                <a:latin typeface="Calibri" panose="020F0502020204030204" pitchFamily="34" charset="0"/>
                <a:ea typeface="Calibri" panose="020F0502020204030204" pitchFamily="34" charset="0"/>
                <a:cs typeface="Tahoma" panose="020B0604030504040204" pitchFamily="34" charset="0"/>
              </a:rPr>
              <a:t>Delezenne</a:t>
            </a:r>
            <a:r>
              <a:rPr lang="cs-CZ" sz="1400" dirty="0">
                <a:latin typeface="Calibri" panose="020F0502020204030204" pitchFamily="34" charset="0"/>
                <a:ea typeface="Calibri" panose="020F0502020204030204" pitchFamily="34" charset="0"/>
                <a:cs typeface="Tahoma" panose="020B0604030504040204" pitchFamily="34" charset="0"/>
              </a:rPr>
              <a:t>), u elektrooptických rotačních generátorů spojeno s rozvojem telegrafu a </a:t>
            </a:r>
            <a:r>
              <a:rPr lang="cs-CZ" sz="1400" dirty="0" smtClean="0">
                <a:latin typeface="Calibri" panose="020F0502020204030204" pitchFamily="34" charset="0"/>
                <a:ea typeface="Calibri" panose="020F0502020204030204" pitchFamily="34" charset="0"/>
                <a:cs typeface="Tahoma" panose="020B0604030504040204" pitchFamily="34" charset="0"/>
              </a:rPr>
              <a:t>kinematografie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první paten na optický přenos z roku 1888 (Ernst J.P. </a:t>
            </a:r>
            <a:r>
              <a:rPr lang="cs-CZ" sz="1400" dirty="0" err="1">
                <a:latin typeface="Calibri" panose="020F0502020204030204" pitchFamily="34" charset="0"/>
                <a:ea typeface="Calibri" panose="020F0502020204030204" pitchFamily="34" charset="0"/>
                <a:cs typeface="Arial" panose="020B0604020202020204" pitchFamily="34" charset="0"/>
              </a:rPr>
              <a:t>Mercadier</a:t>
            </a:r>
            <a:r>
              <a:rPr lang="cs-CZ" sz="1400" dirty="0">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584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3.4.1.1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s elektrostatickými rotačními generátory</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0820400" cy="4846928"/>
          </a:xfrm>
        </p:spPr>
        <p:txBody>
          <a:bodyPr>
            <a:noAutofit/>
          </a:bodyPr>
          <a:lstStyle/>
          <a:p>
            <a:pPr marL="342900" indent="-342900">
              <a:lnSpc>
                <a:spcPct val="107000"/>
              </a:lnSpc>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Arial" panose="020B0604020202020204" pitchFamily="34" charset="0"/>
              </a:rPr>
              <a:t>snadno přenosné </a:t>
            </a:r>
            <a:r>
              <a:rPr lang="cs-CZ" sz="1400" i="1" dirty="0">
                <a:latin typeface="Calibri" panose="020F0502020204030204" pitchFamily="34" charset="0"/>
                <a:ea typeface="Calibri" panose="020F0502020204030204" pitchFamily="34" charset="0"/>
                <a:cs typeface="Arial" panose="020B0604020202020204" pitchFamily="34" charset="0"/>
              </a:rPr>
              <a:t>Varhany </a:t>
            </a:r>
            <a:r>
              <a:rPr lang="cs-CZ" sz="1400" i="1" dirty="0" err="1">
                <a:latin typeface="Calibri" panose="020F0502020204030204" pitchFamily="34" charset="0"/>
                <a:ea typeface="Calibri" panose="020F0502020204030204" pitchFamily="34" charset="0"/>
                <a:cs typeface="Arial" panose="020B0604020202020204" pitchFamily="34" charset="0"/>
              </a:rPr>
              <a:t>Dereux</a:t>
            </a:r>
            <a:r>
              <a:rPr lang="cs-CZ" sz="1400" dirty="0">
                <a:latin typeface="Calibri" panose="020F0502020204030204" pitchFamily="34" charset="0"/>
                <a:ea typeface="Calibri" panose="020F0502020204030204" pitchFamily="34" charset="0"/>
                <a:cs typeface="Arial" panose="020B0604020202020204" pitchFamily="34" charset="0"/>
              </a:rPr>
              <a:t> vyráběné v pol. 20. stol. </a:t>
            </a:r>
          </a:p>
          <a:p>
            <a:pPr marL="342900" lvl="0" indent="-342900">
              <a:lnSpc>
                <a:spcPct val="107000"/>
              </a:lnSpc>
              <a:buFont typeface="Wingdings" panose="05000000000000000000" pitchFamily="2" charset="2"/>
              <a:buChar char=""/>
            </a:pPr>
            <a:r>
              <a:rPr lang="cs-CZ" sz="1400" i="1" dirty="0" err="1" smtClean="0">
                <a:latin typeface="Calibri" panose="020F0502020204030204" pitchFamily="34" charset="0"/>
                <a:ea typeface="Calibri" panose="020F0502020204030204" pitchFamily="34" charset="0"/>
                <a:cs typeface="Arial" panose="020B0604020202020204" pitchFamily="34" charset="0"/>
              </a:rPr>
              <a:t>Melotone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klávesový nástroj, obtížná manipulace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princip využit u nástrojů označovaných také jako </a:t>
            </a:r>
            <a:r>
              <a:rPr lang="cs-CZ" sz="1400" i="1" dirty="0" err="1">
                <a:latin typeface="Calibri" panose="020F0502020204030204" pitchFamily="34" charset="0"/>
                <a:ea typeface="Calibri" panose="020F0502020204030204" pitchFamily="34" charset="0"/>
                <a:cs typeface="Arial" panose="020B0604020202020204" pitchFamily="34" charset="0"/>
              </a:rPr>
              <a:t>Compton</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Melotone</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Electrone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nebo </a:t>
            </a:r>
            <a:r>
              <a:rPr lang="cs-CZ" sz="1400" i="1" dirty="0" err="1">
                <a:latin typeface="Calibri" panose="020F0502020204030204" pitchFamily="34" charset="0"/>
                <a:ea typeface="Calibri" panose="020F0502020204030204" pitchFamily="34" charset="0"/>
                <a:cs typeface="Arial" panose="020B0604020202020204" pitchFamily="34" charset="0"/>
              </a:rPr>
              <a:t>Theatrone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(1935), nástroje používané často pro scénickou hudbu hranou v reálném </a:t>
            </a:r>
            <a:r>
              <a:rPr lang="cs-CZ" sz="1400" dirty="0" smtClean="0">
                <a:latin typeface="Calibri" panose="020F0502020204030204" pitchFamily="34" charset="0"/>
                <a:ea typeface="Calibri" panose="020F0502020204030204" pitchFamily="34" charset="0"/>
                <a:cs typeface="Arial" panose="020B0604020202020204" pitchFamily="34" charset="0"/>
              </a:rPr>
              <a:t>čase inscenace (živě/live)</a:t>
            </a:r>
            <a:endParaRPr lang="cs-CZ" sz="1400" dirty="0">
              <a:latin typeface="Calibri" panose="020F0502020204030204" pitchFamily="34" charset="0"/>
              <a:ea typeface="Calibri" panose="020F0502020204030204" pitchFamily="34" charset="0"/>
              <a:cs typeface="Arial" panose="020B0604020202020204" pitchFamily="34" charset="0"/>
            </a:endParaRPr>
          </a:p>
          <a:p>
            <a:endParaRPr lang="cs-CZ" sz="1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p>
          <a:p>
            <a:pPr marL="0" indent="0">
              <a:buNone/>
            </a:pPr>
            <a:endParaRPr lang="cs-CZ" sz="1400" dirty="0"/>
          </a:p>
          <a:p>
            <a:pPr marL="0" indent="0">
              <a:buNone/>
            </a:pPr>
            <a:endParaRPr lang="cs-CZ" sz="1400" dirty="0" smtClean="0"/>
          </a:p>
          <a:p>
            <a:pPr marL="0" indent="0">
              <a:buNone/>
            </a:pPr>
            <a:endParaRPr lang="cs-CZ" sz="1400" dirty="0"/>
          </a:p>
          <a:p>
            <a:pPr marL="0" indent="0">
              <a:buNone/>
            </a:pPr>
            <a:endParaRPr lang="cs-CZ" sz="1400" dirty="0" smtClean="0"/>
          </a:p>
          <a:p>
            <a:pPr marL="0" indent="0">
              <a:buNone/>
            </a:pPr>
            <a:endParaRPr lang="cs-CZ" sz="1400" dirty="0"/>
          </a:p>
          <a:p>
            <a:pPr marL="0" indent="0">
              <a:buNone/>
            </a:pPr>
            <a:endParaRPr lang="cs-CZ" sz="1400" dirty="0" smtClean="0"/>
          </a:p>
          <a:p>
            <a:pPr marL="0" indent="0">
              <a:buNone/>
            </a:pPr>
            <a:endParaRPr lang="cs-CZ" sz="1400" dirty="0"/>
          </a:p>
          <a:p>
            <a:pPr marL="0" indent="0">
              <a:buNone/>
            </a:pPr>
            <a:r>
              <a:rPr lang="cs-CZ" sz="1400" dirty="0" smtClean="0"/>
              <a:t>obr</a:t>
            </a:r>
            <a:r>
              <a:rPr lang="cs-CZ" sz="1400" dirty="0"/>
              <a:t>., </a:t>
            </a:r>
            <a:r>
              <a:rPr lang="cs-CZ" sz="1400" dirty="0" err="1"/>
              <a:t>Comton</a:t>
            </a:r>
            <a:r>
              <a:rPr lang="cs-CZ" sz="1400" dirty="0"/>
              <a:t> </a:t>
            </a:r>
            <a:r>
              <a:rPr lang="cs-CZ" sz="1400" dirty="0" err="1"/>
              <a:t>Theatrone</a:t>
            </a:r>
            <a:r>
              <a:rPr lang="cs-CZ" sz="1400" dirty="0"/>
              <a:t> s velkým množstvím rejstříků, zdroj: </a:t>
            </a:r>
            <a:r>
              <a:rPr lang="cs-CZ" sz="1400" dirty="0" err="1"/>
              <a:t>American</a:t>
            </a:r>
            <a:r>
              <a:rPr lang="cs-CZ" sz="1400" dirty="0"/>
              <a:t> </a:t>
            </a:r>
            <a:r>
              <a:rPr lang="cs-CZ" sz="1400" dirty="0" err="1"/>
              <a:t>Theatre</a:t>
            </a:r>
            <a:r>
              <a:rPr lang="cs-CZ" sz="1400" dirty="0"/>
              <a:t> Organ Society</a:t>
            </a:r>
          </a:p>
          <a:p>
            <a:pPr marL="0" indent="0">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65715"/>
            <a:ext cx="5264603" cy="3124200"/>
          </a:xfrm>
          <a:prstGeom prst="rect">
            <a:avLst/>
          </a:prstGeom>
        </p:spPr>
      </p:pic>
    </p:spTree>
    <p:extLst>
      <p:ext uri="{BB962C8B-B14F-4D97-AF65-F5344CB8AC3E}">
        <p14:creationId xmlns:p14="http://schemas.microsoft.com/office/powerpoint/2010/main" val="306723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3.4.1.2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s elektromagnetickými rotačními generátory</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284514"/>
            <a:ext cx="10820400" cy="4892450"/>
          </a:xfrm>
        </p:spPr>
        <p:txBody>
          <a:bodyPr>
            <a:noAutofit/>
          </a:bodyPr>
          <a:lstStyle/>
          <a:p>
            <a:pPr marL="342900" lvl="0" indent="-342900">
              <a:lnSpc>
                <a:spcPct val="107000"/>
              </a:lnSpc>
              <a:buFont typeface="Wingdings" panose="05000000000000000000" pitchFamily="2" charset="2"/>
              <a:buChar char=""/>
            </a:pPr>
            <a:r>
              <a:rPr lang="cs-CZ" sz="1400" i="1" dirty="0" smtClean="0">
                <a:latin typeface="Calibri" panose="020F0502020204030204" pitchFamily="34" charset="0"/>
                <a:ea typeface="Calibri" panose="020F0502020204030204" pitchFamily="34" charset="0"/>
                <a:cs typeface="Arial" panose="020B0604020202020204" pitchFamily="34" charset="0"/>
              </a:rPr>
              <a:t>Varhany </a:t>
            </a:r>
            <a:r>
              <a:rPr lang="cs-CZ" sz="1400" i="1" dirty="0">
                <a:latin typeface="Calibri" panose="020F0502020204030204" pitchFamily="34" charset="0"/>
                <a:ea typeface="Calibri" panose="020F0502020204030204" pitchFamily="34" charset="0"/>
                <a:cs typeface="Arial" panose="020B0604020202020204" pitchFamily="34" charset="0"/>
              </a:rPr>
              <a:t>Hammond </a:t>
            </a:r>
            <a:r>
              <a:rPr lang="cs-CZ" sz="1400" dirty="0">
                <a:latin typeface="Calibri" panose="020F0502020204030204" pitchFamily="34" charset="0"/>
                <a:ea typeface="Calibri" panose="020F0502020204030204" pitchFamily="34" charset="0"/>
                <a:cs typeface="Arial" panose="020B0604020202020204" pitchFamily="34" charset="0"/>
              </a:rPr>
              <a:t>(1934), ikonický klávesový nástroj zejména v oblasti jazzové a experimentální (rockové) hudby, autorem </a:t>
            </a:r>
            <a:r>
              <a:rPr lang="cs-CZ" sz="1400" dirty="0" err="1">
                <a:latin typeface="Calibri" panose="020F0502020204030204" pitchFamily="34" charset="0"/>
                <a:ea typeface="Calibri" panose="020F0502020204030204" pitchFamily="34" charset="0"/>
                <a:cs typeface="Arial" panose="020B0604020202020204" pitchFamily="34" charset="0"/>
              </a:rPr>
              <a:t>Laurens</a:t>
            </a:r>
            <a:r>
              <a:rPr lang="cs-CZ" sz="1400" dirty="0">
                <a:latin typeface="Calibri" panose="020F0502020204030204" pitchFamily="34" charset="0"/>
                <a:ea typeface="Calibri" panose="020F0502020204030204" pitchFamily="34" charset="0"/>
                <a:cs typeface="Arial" panose="020B0604020202020204" pitchFamily="34" charset="0"/>
              </a:rPr>
              <a:t> Hammond (USA), nástroje vyráběny v různých verzích a </a:t>
            </a:r>
            <a:r>
              <a:rPr lang="cs-CZ" sz="1400" dirty="0" smtClean="0">
                <a:latin typeface="Calibri" panose="020F0502020204030204" pitchFamily="34" charset="0"/>
                <a:ea typeface="Calibri" panose="020F0502020204030204" pitchFamily="34" charset="0"/>
                <a:cs typeface="Arial" panose="020B0604020202020204" pitchFamily="34" charset="0"/>
              </a:rPr>
              <a:t>modifikacích</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obrovský úspěch nástroje dán barvou zvuku (při zpracování signálu generátoru uplatněn princip aditivní syntézy - skládání více signálů různých průběhů v jeden signál výsledný) a charakteristickým </a:t>
            </a:r>
            <a:r>
              <a:rPr lang="cs-CZ" sz="1400" dirty="0" smtClean="0">
                <a:latin typeface="Calibri" panose="020F0502020204030204" pitchFamily="34" charset="0"/>
                <a:ea typeface="Calibri" panose="020F0502020204030204" pitchFamily="34" charset="0"/>
                <a:cs typeface="Arial" panose="020B0604020202020204" pitchFamily="34" charset="0"/>
              </a:rPr>
              <a:t>vibratem</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do ukončení výroby v 70. letech prodány 2 mil. </a:t>
            </a:r>
            <a:r>
              <a:rPr lang="cs-CZ" sz="1400" dirty="0" smtClean="0">
                <a:latin typeface="Calibri" panose="020F0502020204030204" pitchFamily="34" charset="0"/>
                <a:ea typeface="Calibri" panose="020F0502020204030204" pitchFamily="34" charset="0"/>
                <a:cs typeface="Arial" panose="020B0604020202020204" pitchFamily="34" charset="0"/>
              </a:rPr>
              <a:t>nástrojů</a:t>
            </a:r>
          </a:p>
          <a:p>
            <a:pPr marL="173355" indent="0">
              <a:lnSpc>
                <a:spcPct val="107000"/>
              </a:lnSpc>
              <a:spcAft>
                <a:spcPts val="800"/>
              </a:spcAft>
              <a:buNone/>
            </a:pPr>
            <a:r>
              <a:rPr lang="cs-CZ" sz="1400" b="1" dirty="0" smtClean="0">
                <a:solidFill>
                  <a:srgbClr val="44546A"/>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rgbClr val="44546A"/>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varhany Hammond, první řada „A“ ,</a:t>
            </a:r>
            <a:r>
              <a:rPr lang="cs-CZ" sz="1400" b="1" i="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 </a:t>
            </a:r>
            <a:r>
              <a:rPr lang="cs-CZ" sz="14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výrobek cca </a:t>
            </a:r>
            <a:r>
              <a:rPr lang="cs-CZ" sz="1400" b="1"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1935</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
            </a:pPr>
            <a:r>
              <a:rPr lang="cs-CZ" sz="1400" i="1" dirty="0" err="1" smtClean="0">
                <a:latin typeface="Calibri" panose="020F0502020204030204" pitchFamily="34" charset="0"/>
                <a:ea typeface="Calibri" panose="020F0502020204030204" pitchFamily="34" charset="0"/>
                <a:cs typeface="Arial" panose="020B0604020202020204" pitchFamily="34" charset="0"/>
              </a:rPr>
              <a:t>Telharmonium</a:t>
            </a:r>
            <a:r>
              <a:rPr lang="cs-CZ" sz="1400" dirty="0">
                <a:latin typeface="Calibri" panose="020F0502020204030204" pitchFamily="34" charset="0"/>
                <a:ea typeface="Calibri" panose="020F0502020204030204" pitchFamily="34" charset="0"/>
                <a:cs typeface="Arial" panose="020B0604020202020204" pitchFamily="34" charset="0"/>
              </a:rPr>
              <a:t>, později jako </a:t>
            </a:r>
            <a:r>
              <a:rPr lang="cs-CZ" sz="1400" i="1" dirty="0" err="1">
                <a:latin typeface="Calibri" panose="020F0502020204030204" pitchFamily="34" charset="0"/>
                <a:ea typeface="Calibri" panose="020F0502020204030204" pitchFamily="34" charset="0"/>
                <a:cs typeface="Arial" panose="020B0604020202020204" pitchFamily="34" charset="0"/>
              </a:rPr>
              <a:t>Dynamophone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(1906), nástroj obřích </a:t>
            </a:r>
            <a:r>
              <a:rPr lang="cs-CZ" sz="1400" dirty="0" smtClean="0">
                <a:latin typeface="Calibri" panose="020F0502020204030204" pitchFamily="34" charset="0"/>
                <a:ea typeface="Calibri" panose="020F0502020204030204" pitchFamily="34" charset="0"/>
                <a:cs typeface="Arial" panose="020B0604020202020204" pitchFamily="34" charset="0"/>
              </a:rPr>
              <a:t>rozměrů, obr. následující </a:t>
            </a:r>
            <a:r>
              <a:rPr lang="cs-CZ" sz="1400" dirty="0" err="1" smtClean="0">
                <a:latin typeface="Calibri" panose="020F0502020204030204" pitchFamily="34" charset="0"/>
                <a:ea typeface="Calibri" panose="020F0502020204030204" pitchFamily="34" charset="0"/>
                <a:cs typeface="Arial" panose="020B0604020202020204" pitchFamily="34" charset="0"/>
              </a:rPr>
              <a:t>slide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technický unikát, vyrobeny tři kusy nástroje (v 60 letech zničen poslední), pro obrovské rozměry a váhu ve stovkách tun nikdy nebyla zahájena sériová výroba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zvukový výstup byl veden do jednoduchých reproduktorů s papírovým kuželovitým tělem </a:t>
            </a: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cs-CZ" sz="1400" dirty="0" smtClean="0">
                <a:effectLst/>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7302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293914" y="1284514"/>
            <a:ext cx="11364686" cy="4892450"/>
          </a:xfrm>
        </p:spPr>
        <p:txBody>
          <a:bodyPr>
            <a:noAutofit/>
          </a:bodyPr>
          <a:lstStyle/>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cs-CZ" sz="1400" dirty="0" smtClean="0">
                <a:effectLst/>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dirty="0" smtClean="0">
                <a:latin typeface="Calibri" panose="020F0502020204030204" pitchFamily="34" charset="0"/>
                <a:ea typeface="Calibri" panose="020F0502020204030204" pitchFamily="34" charset="0"/>
                <a:cs typeface="Arial" panose="020B0604020202020204" pitchFamily="34" charset="0"/>
              </a:rPr>
              <a:t>obr</a:t>
            </a:r>
            <a:r>
              <a:rPr lang="cs-CZ" sz="1400" dirty="0">
                <a:latin typeface="Calibri" panose="020F0502020204030204" pitchFamily="34" charset="0"/>
                <a:ea typeface="Calibri" panose="020F0502020204030204" pitchFamily="34" charset="0"/>
                <a:cs typeface="Arial" panose="020B0604020202020204" pitchFamily="34" charset="0"/>
              </a:rPr>
              <a:t>. rotory </a:t>
            </a:r>
            <a:r>
              <a:rPr lang="cs-CZ" sz="1400" i="1" dirty="0" err="1">
                <a:latin typeface="Calibri" panose="020F0502020204030204" pitchFamily="34" charset="0"/>
                <a:ea typeface="Calibri" panose="020F0502020204030204" pitchFamily="34" charset="0"/>
                <a:cs typeface="Arial" panose="020B0604020202020204" pitchFamily="34" charset="0"/>
              </a:rPr>
              <a:t>Telharmonia</a:t>
            </a:r>
            <a:r>
              <a:rPr lang="cs-CZ" sz="1400" dirty="0">
                <a:latin typeface="Calibri" panose="020F0502020204030204" pitchFamily="34" charset="0"/>
                <a:ea typeface="Calibri" panose="020F0502020204030204" pitchFamily="34" charset="0"/>
                <a:cs typeface="Arial" panose="020B0604020202020204" pitchFamily="34" charset="0"/>
              </a:rPr>
              <a:t> v </a:t>
            </a:r>
            <a:r>
              <a:rPr lang="cs-CZ" sz="1400" dirty="0" smtClean="0">
                <a:latin typeface="Calibri" panose="020F0502020204030204" pitchFamily="34" charset="0"/>
                <a:ea typeface="Calibri" panose="020F0502020204030204" pitchFamily="34" charset="0"/>
                <a:cs typeface="Arial" panose="020B0604020202020204" pitchFamily="34" charset="0"/>
              </a:rPr>
              <a:t>podzemí (pod nástrojem), detail nástroje – manuál (druhá verze) a místnost </a:t>
            </a:r>
            <a:r>
              <a:rPr lang="cs-CZ" sz="1400" dirty="0">
                <a:latin typeface="Calibri" panose="020F0502020204030204" pitchFamily="34" charset="0"/>
                <a:ea typeface="Calibri" panose="020F0502020204030204" pitchFamily="34" charset="0"/>
                <a:cs typeface="Arial" panose="020B0604020202020204" pitchFamily="34" charset="0"/>
              </a:rPr>
              <a:t>pro produkci </a:t>
            </a:r>
            <a:r>
              <a:rPr lang="cs-CZ" sz="1400" i="1" dirty="0" err="1">
                <a:latin typeface="Calibri" panose="020F0502020204030204" pitchFamily="34" charset="0"/>
                <a:ea typeface="Calibri" panose="020F0502020204030204" pitchFamily="34" charset="0"/>
                <a:cs typeface="Arial" panose="020B0604020202020204" pitchFamily="34" charset="0"/>
              </a:rPr>
              <a:t>Telharmonia</a:t>
            </a:r>
            <a:r>
              <a:rPr lang="cs-CZ" sz="1400" dirty="0">
                <a:latin typeface="Calibri" panose="020F0502020204030204" pitchFamily="34" charset="0"/>
                <a:ea typeface="Calibri" panose="020F0502020204030204" pitchFamily="34" charset="0"/>
                <a:cs typeface="Arial" panose="020B0604020202020204" pitchFamily="34" charset="0"/>
              </a:rPr>
              <a:t> – tzv. </a:t>
            </a:r>
            <a:r>
              <a:rPr lang="cs-CZ" sz="1400" i="1" dirty="0" err="1">
                <a:latin typeface="Calibri" panose="020F0502020204030204" pitchFamily="34" charset="0"/>
                <a:ea typeface="Calibri" panose="020F0502020204030204" pitchFamily="34" charset="0"/>
                <a:cs typeface="Arial" panose="020B0604020202020204" pitchFamily="34" charset="0"/>
              </a:rPr>
              <a:t>Telharmonic</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hall</a:t>
            </a:r>
            <a:r>
              <a:rPr lang="cs-CZ" sz="1400" dirty="0">
                <a:latin typeface="Calibri" panose="020F0502020204030204" pitchFamily="34" charset="0"/>
                <a:ea typeface="Calibri" panose="020F0502020204030204" pitchFamily="34" charset="0"/>
                <a:cs typeface="Arial" panose="020B0604020202020204" pitchFamily="34" charset="0"/>
              </a:rPr>
              <a:t>, New York, foto cca 1906, zdroj:  </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a:t>
            </a:r>
            <a:r>
              <a:rPr lang="cs-CZ" sz="14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://120years.net/the-telharmonium-thaddeus-cahill-usa-1897/</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Obrázek 4"/>
          <p:cNvPicPr>
            <a:picLocks noChangeAspect="1"/>
          </p:cNvPicPr>
          <p:nvPr/>
        </p:nvPicPr>
        <p:blipFill rotWithShape="1">
          <a:blip r:embed="rId4">
            <a:extLst>
              <a:ext uri="{28A0092B-C50C-407E-A947-70E740481C1C}">
                <a14:useLocalDpi xmlns:a14="http://schemas.microsoft.com/office/drawing/2010/main" val="0"/>
              </a:ext>
            </a:extLst>
          </a:blip>
          <a:srcRect l="1460" r="2198"/>
          <a:stretch/>
        </p:blipFill>
        <p:spPr>
          <a:xfrm>
            <a:off x="293914" y="362630"/>
            <a:ext cx="3592286" cy="2656116"/>
          </a:xfrm>
          <a:prstGeom prst="rect">
            <a:avLst/>
          </a:prstGeom>
        </p:spPr>
      </p:pic>
      <p:pic>
        <p:nvPicPr>
          <p:cNvPr id="6" name="Obrázek 5"/>
          <p:cNvPicPr>
            <a:picLocks noChangeAspect="1"/>
          </p:cNvPicPr>
          <p:nvPr/>
        </p:nvPicPr>
        <p:blipFill rotWithShape="1">
          <a:blip r:embed="rId5">
            <a:extLst>
              <a:ext uri="{28A0092B-C50C-407E-A947-70E740481C1C}">
                <a14:useLocalDpi xmlns:a14="http://schemas.microsoft.com/office/drawing/2010/main" val="0"/>
              </a:ext>
            </a:extLst>
          </a:blip>
          <a:srcRect t="2118"/>
          <a:stretch/>
        </p:blipFill>
        <p:spPr>
          <a:xfrm>
            <a:off x="4256315" y="362631"/>
            <a:ext cx="7249885" cy="5951084"/>
          </a:xfrm>
          <a:prstGeom prst="rect">
            <a:avLst/>
          </a:prstGeom>
        </p:spPr>
      </p:pic>
      <p:pic>
        <p:nvPicPr>
          <p:cNvPr id="4" name="Obráze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486" y="3025664"/>
            <a:ext cx="3728664" cy="2950594"/>
          </a:xfrm>
          <a:prstGeom prst="rect">
            <a:avLst/>
          </a:prstGeom>
        </p:spPr>
      </p:pic>
    </p:spTree>
    <p:extLst>
      <p:ext uri="{BB962C8B-B14F-4D97-AF65-F5344CB8AC3E}">
        <p14:creationId xmlns:p14="http://schemas.microsoft.com/office/powerpoint/2010/main" val="3313952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dirty="0">
                <a:latin typeface="Calibri" panose="020F0502020204030204" pitchFamily="34" charset="0"/>
                <a:ea typeface="Calibri" panose="020F0502020204030204" pitchFamily="34" charset="0"/>
                <a:cs typeface="Arial" panose="020B0604020202020204" pitchFamily="34" charset="0"/>
              </a:rPr>
              <a:t>3.4.1.3. reprezentanti, vybrané nástroje s elektrooptickými rotačními generátory</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284514"/>
            <a:ext cx="10744200" cy="3396343"/>
          </a:xfrm>
        </p:spPr>
        <p:txBody>
          <a:bodyPr>
            <a:noAutofit/>
          </a:bodyPr>
          <a:lstStyle/>
          <a:p>
            <a:pPr marL="342900" lvl="0" indent="-342900">
              <a:lnSpc>
                <a:spcPct val="107000"/>
              </a:lnSpc>
              <a:buFont typeface="Wingdings" panose="05000000000000000000" pitchFamily="2" charset="2"/>
              <a:buChar char=""/>
            </a:pPr>
            <a:r>
              <a:rPr lang="cs-CZ" sz="1400" i="1" dirty="0" err="1">
                <a:latin typeface="Calibri" panose="020F0502020204030204" pitchFamily="34" charset="0"/>
                <a:ea typeface="Calibri" panose="020F0502020204030204" pitchFamily="34" charset="0"/>
                <a:cs typeface="Arial" panose="020B0604020202020204" pitchFamily="34" charset="0"/>
              </a:rPr>
              <a:t>Rhythmicon</a:t>
            </a:r>
            <a:r>
              <a:rPr lang="cs-CZ" sz="1400" dirty="0">
                <a:latin typeface="Calibri" panose="020F0502020204030204" pitchFamily="34" charset="0"/>
                <a:ea typeface="Calibri" panose="020F0502020204030204" pitchFamily="34" charset="0"/>
                <a:cs typeface="Arial" panose="020B0604020202020204" pitchFamily="34" charset="0"/>
              </a:rPr>
              <a:t>, též </a:t>
            </a:r>
            <a:r>
              <a:rPr lang="cs-CZ" sz="1400" i="1" dirty="0" err="1">
                <a:latin typeface="Calibri" panose="020F0502020204030204" pitchFamily="34" charset="0"/>
                <a:ea typeface="Calibri" panose="020F0502020204030204" pitchFamily="34" charset="0"/>
                <a:cs typeface="Arial" panose="020B0604020202020204" pitchFamily="34" charset="0"/>
              </a:rPr>
              <a:t>Polyrhythmophone</a:t>
            </a:r>
            <a:r>
              <a:rPr lang="cs-CZ" sz="1400" dirty="0">
                <a:latin typeface="Calibri" panose="020F0502020204030204" pitchFamily="34" charset="0"/>
                <a:ea typeface="Calibri" panose="020F0502020204030204" pitchFamily="34" charset="0"/>
                <a:cs typeface="Arial" panose="020B0604020202020204" pitchFamily="34" charset="0"/>
              </a:rPr>
              <a:t> (1932), vynález inicioval skladatel Henry </a:t>
            </a:r>
            <a:r>
              <a:rPr lang="cs-CZ" sz="1400" dirty="0" err="1">
                <a:latin typeface="Calibri" panose="020F0502020204030204" pitchFamily="34" charset="0"/>
                <a:ea typeface="Calibri" panose="020F0502020204030204" pitchFamily="34" charset="0"/>
                <a:cs typeface="Arial" panose="020B0604020202020204" pitchFamily="34" charset="0"/>
              </a:rPr>
              <a:t>Cowell</a:t>
            </a:r>
            <a:r>
              <a:rPr lang="cs-CZ" sz="1400" dirty="0">
                <a:latin typeface="Calibri" panose="020F0502020204030204" pitchFamily="34" charset="0"/>
                <a:ea typeface="Calibri" panose="020F0502020204030204" pitchFamily="34" charset="0"/>
                <a:cs typeface="Arial" panose="020B0604020202020204" pitchFamily="34" charset="0"/>
              </a:rPr>
              <a:t> a vytvořil Lev Sergejevič </a:t>
            </a:r>
            <a:r>
              <a:rPr lang="cs-CZ" sz="1400" dirty="0" err="1">
                <a:latin typeface="Calibri" panose="020F0502020204030204" pitchFamily="34" charset="0"/>
                <a:ea typeface="Calibri" panose="020F0502020204030204" pitchFamily="34" charset="0"/>
                <a:cs typeface="Arial" panose="020B0604020202020204" pitchFamily="34" charset="0"/>
              </a:rPr>
              <a:t>Těrmen</a:t>
            </a:r>
            <a:r>
              <a:rPr lang="cs-CZ" sz="1400" dirty="0">
                <a:latin typeface="Calibri" panose="020F0502020204030204" pitchFamily="34" charset="0"/>
                <a:ea typeface="Calibri" panose="020F0502020204030204" pitchFamily="34" charset="0"/>
                <a:cs typeface="Arial" panose="020B0604020202020204" pitchFamily="34" charset="0"/>
              </a:rPr>
              <a:t> (Leon Theremin)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 je prvním automatem pro práci s rytmem, měl dva typy perforovaných disku, jeden pro tónové výšky, druhý pro rytmus, rytmus perforování byl rytmem opakování výšky tónu, tempo se ovládalo změnou otáček disku, nástroj umožňoval současně přehrávat až 16 různých rytmizovaných tónů (cca melodií), tónové výšky se ovládaly pomocí </a:t>
            </a:r>
            <a:r>
              <a:rPr lang="cs-CZ" sz="1400" dirty="0" smtClean="0">
                <a:latin typeface="Calibri" panose="020F0502020204030204" pitchFamily="34" charset="0"/>
                <a:ea typeface="Calibri" panose="020F0502020204030204" pitchFamily="34" charset="0"/>
                <a:cs typeface="Arial" panose="020B0604020202020204" pitchFamily="34" charset="0"/>
              </a:rPr>
              <a:t>klávesnice</a:t>
            </a:r>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19197" y="2492829"/>
            <a:ext cx="3015345" cy="3755571"/>
          </a:xfrm>
          <a:prstGeom prst="rect">
            <a:avLst/>
          </a:prstGeom>
        </p:spPr>
      </p:pic>
      <p:sp>
        <p:nvSpPr>
          <p:cNvPr id="8" name="TextovéPole 7"/>
          <p:cNvSpPr txBox="1"/>
          <p:nvPr/>
        </p:nvSpPr>
        <p:spPr>
          <a:xfrm>
            <a:off x="76202" y="6335490"/>
            <a:ext cx="11887200" cy="307777"/>
          </a:xfrm>
          <a:prstGeom prst="rect">
            <a:avLst/>
          </a:prstGeom>
          <a:noFill/>
        </p:spPr>
        <p:txBody>
          <a:bodyPr wrap="square" rtlCol="0">
            <a:spAutoFit/>
          </a:bodyPr>
          <a:lstStyle/>
          <a:p>
            <a:r>
              <a:rPr lang="cs-CZ" sz="1400" dirty="0" smtClean="0"/>
              <a:t>                         obr</a:t>
            </a:r>
            <a:r>
              <a:rPr lang="cs-CZ" sz="1400" dirty="0"/>
              <a:t>., </a:t>
            </a:r>
            <a:r>
              <a:rPr lang="cs-CZ" sz="1400" dirty="0" err="1"/>
              <a:t>Rhythmicon</a:t>
            </a:r>
            <a:r>
              <a:rPr lang="cs-CZ" sz="1400" dirty="0"/>
              <a:t>, též </a:t>
            </a:r>
            <a:r>
              <a:rPr lang="cs-CZ" sz="1400" dirty="0" err="1"/>
              <a:t>Polyrhythmophone</a:t>
            </a:r>
            <a:r>
              <a:rPr lang="cs-CZ" sz="1400" dirty="0"/>
              <a:t> (1932), u nástroje </a:t>
            </a:r>
            <a:r>
              <a:rPr lang="cs-CZ" sz="1400" dirty="0" smtClean="0"/>
              <a:t>skladatel  Henry </a:t>
            </a:r>
            <a:r>
              <a:rPr lang="cs-CZ" sz="1400" dirty="0" err="1"/>
              <a:t>Cowell</a:t>
            </a:r>
            <a:r>
              <a:rPr lang="cs-CZ" sz="1400" dirty="0" smtClean="0"/>
              <a:t>, zdroj</a:t>
            </a:r>
            <a:r>
              <a:rPr lang="cs-CZ" sz="1400" dirty="0"/>
              <a:t>: </a:t>
            </a:r>
            <a:r>
              <a:rPr lang="cs-CZ" sz="1400" dirty="0" smtClean="0"/>
              <a:t>http</a:t>
            </a:r>
            <a:r>
              <a:rPr lang="cs-CZ" sz="1400" dirty="0"/>
              <a:t>://os.colta.ru/photogallery/12426/64693/</a:t>
            </a:r>
          </a:p>
        </p:txBody>
      </p:sp>
    </p:spTree>
    <p:extLst>
      <p:ext uri="{BB962C8B-B14F-4D97-AF65-F5344CB8AC3E}">
        <p14:creationId xmlns:p14="http://schemas.microsoft.com/office/powerpoint/2010/main" val="168165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751114"/>
            <a:ext cx="10972800" cy="3396343"/>
          </a:xfrm>
        </p:spPr>
        <p:txBody>
          <a:bodyPr>
            <a:noAutofit/>
          </a:bodyPr>
          <a:lstStyle/>
          <a:p>
            <a:pPr marL="342900" lvl="0" indent="-342900">
              <a:lnSpc>
                <a:spcPct val="107000"/>
              </a:lnSpc>
              <a:buFont typeface="Wingdings" panose="05000000000000000000" pitchFamily="2" charset="2"/>
              <a:buChar char=""/>
            </a:pPr>
            <a:r>
              <a:rPr lang="cs-CZ" sz="1400" i="1" dirty="0">
                <a:latin typeface="Calibri" panose="020F0502020204030204" pitchFamily="34" charset="0"/>
                <a:ea typeface="Calibri" panose="020F0502020204030204" pitchFamily="34" charset="0"/>
                <a:cs typeface="Arial" panose="020B0604020202020204" pitchFamily="34" charset="0"/>
              </a:rPr>
              <a:t>Variofon</a:t>
            </a:r>
            <a:r>
              <a:rPr lang="cs-CZ" sz="1400" dirty="0">
                <a:latin typeface="Calibri" panose="020F0502020204030204" pitchFamily="34" charset="0"/>
                <a:ea typeface="Calibri" panose="020F0502020204030204" pitchFamily="34" charset="0"/>
                <a:cs typeface="Arial" panose="020B0604020202020204" pitchFamily="34" charset="0"/>
              </a:rPr>
              <a:t> (1931), autoři skladatelé </a:t>
            </a:r>
            <a:r>
              <a:rPr lang="cs-CZ" sz="1400" dirty="0" err="1">
                <a:latin typeface="Calibri" panose="020F0502020204030204" pitchFamily="34" charset="0"/>
                <a:ea typeface="Calibri" panose="020F0502020204030204" pitchFamily="34" charset="0"/>
                <a:cs typeface="Arial" panose="020B0604020202020204" pitchFamily="34" charset="0"/>
              </a:rPr>
              <a:t>Jevgenij</a:t>
            </a:r>
            <a:r>
              <a:rPr lang="cs-CZ" sz="1400" dirty="0">
                <a:latin typeface="Calibri" panose="020F0502020204030204" pitchFamily="34" charset="0"/>
                <a:ea typeface="Calibri" panose="020F0502020204030204" pitchFamily="34" charset="0"/>
                <a:cs typeface="Arial" panose="020B0604020202020204" pitchFamily="34" charset="0"/>
              </a:rPr>
              <a:t> Alexandrovič </a:t>
            </a:r>
            <a:r>
              <a:rPr lang="cs-CZ" sz="1400" dirty="0" err="1">
                <a:latin typeface="Calibri" panose="020F0502020204030204" pitchFamily="34" charset="0"/>
                <a:ea typeface="Calibri" panose="020F0502020204030204" pitchFamily="34" charset="0"/>
                <a:cs typeface="Arial" panose="020B0604020202020204" pitchFamily="34" charset="0"/>
              </a:rPr>
              <a:t>Šolpo</a:t>
            </a:r>
            <a:r>
              <a:rPr lang="cs-CZ" sz="1400" dirty="0">
                <a:latin typeface="Calibri" panose="020F0502020204030204" pitchFamily="34" charset="0"/>
                <a:ea typeface="Calibri" panose="020F0502020204030204" pitchFamily="34" charset="0"/>
                <a:cs typeface="Arial" panose="020B0604020202020204" pitchFamily="34" charset="0"/>
              </a:rPr>
              <a:t> a Georgy </a:t>
            </a:r>
            <a:r>
              <a:rPr lang="cs-CZ" sz="1400" dirty="0" err="1">
                <a:latin typeface="Calibri" panose="020F0502020204030204" pitchFamily="34" charset="0"/>
                <a:ea typeface="Calibri" panose="020F0502020204030204" pitchFamily="34" charset="0"/>
                <a:cs typeface="Arial" panose="020B0604020202020204" pitchFamily="34" charset="0"/>
              </a:rPr>
              <a:t>Andrejevič</a:t>
            </a:r>
            <a:r>
              <a:rPr lang="cs-CZ" sz="1400" dirty="0">
                <a:latin typeface="Calibri" panose="020F0502020204030204" pitchFamily="34" charset="0"/>
                <a:ea typeface="Calibri" panose="020F0502020204030204" pitchFamily="34" charset="0"/>
                <a:cs typeface="Arial" panose="020B0604020202020204" pitchFamily="34" charset="0"/>
              </a:rPr>
              <a:t> Rimský-Korsakov, Leningradská konzervatoř, nedochováno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experimenty s použitím filmového pásu, s kresbou na fotografický a obecně optickým materiálem, s </a:t>
            </a:r>
            <a:r>
              <a:rPr lang="cs-CZ" sz="1400" dirty="0" smtClean="0">
                <a:latin typeface="Calibri" panose="020F0502020204030204" pitchFamily="34" charset="0"/>
                <a:ea typeface="Calibri" panose="020F0502020204030204" pitchFamily="34" charset="0"/>
                <a:cs typeface="Arial" panose="020B0604020202020204" pitchFamily="34" charset="0"/>
              </a:rPr>
              <a:t>vystřihováním a s </a:t>
            </a:r>
            <a:r>
              <a:rPr lang="cs-CZ" sz="1400" dirty="0">
                <a:latin typeface="Calibri" panose="020F0502020204030204" pitchFamily="34" charset="0"/>
                <a:ea typeface="Calibri" panose="020F0502020204030204" pitchFamily="34" charset="0"/>
                <a:cs typeface="Arial" panose="020B0604020202020204" pitchFamily="34" charset="0"/>
              </a:rPr>
              <a:t>tvary optického materiálu, analogie s promítacím strojem (promítačka), zvuk se „promítal</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povaha optického materiálu (tvar, průsvitnost) jediným nástrojem tvorby zvuku (nástroj neměl klávesový manuál), možno tvořit krátké melodie, souzvuky a glissanda a tvořit z nich </a:t>
            </a:r>
            <a:r>
              <a:rPr lang="cs-CZ" sz="1400" dirty="0" smtClean="0">
                <a:latin typeface="Calibri" panose="020F0502020204030204" pitchFamily="34" charset="0"/>
                <a:ea typeface="Calibri" panose="020F0502020204030204" pitchFamily="34" charset="0"/>
                <a:cs typeface="Arial" panose="020B0604020202020204" pitchFamily="34" charset="0"/>
              </a:rPr>
              <a:t>skladby (výrazný prvek náhody/nemožnost plné kontroly nad výsledkem)</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dirty="0" smtClean="0">
                <a:latin typeface="Calibri" panose="020F0502020204030204" pitchFamily="34" charset="0"/>
                <a:ea typeface="Calibri" panose="020F0502020204030204" pitchFamily="34" charset="0"/>
                <a:cs typeface="Arial" panose="020B0604020202020204" pitchFamily="34" charset="0"/>
              </a:rPr>
              <a:t> obr</a:t>
            </a:r>
            <a:r>
              <a:rPr lang="cs-CZ" sz="1400" dirty="0">
                <a:latin typeface="Calibri" panose="020F0502020204030204" pitchFamily="34" charset="0"/>
                <a:ea typeface="Calibri" panose="020F0502020204030204" pitchFamily="34" charset="0"/>
                <a:cs typeface="Arial" panose="020B0604020202020204" pitchFamily="34" charset="0"/>
              </a:rPr>
              <a:t>., J.A. </a:t>
            </a:r>
            <a:r>
              <a:rPr lang="cs-CZ" sz="1400" dirty="0" err="1">
                <a:latin typeface="Calibri" panose="020F0502020204030204" pitchFamily="34" charset="0"/>
                <a:ea typeface="Calibri" panose="020F0502020204030204" pitchFamily="34" charset="0"/>
                <a:cs typeface="Arial" panose="020B0604020202020204" pitchFamily="34" charset="0"/>
              </a:rPr>
              <a:t>Šolpo</a:t>
            </a:r>
            <a:r>
              <a:rPr lang="cs-CZ" sz="1400" dirty="0">
                <a:latin typeface="Calibri" panose="020F0502020204030204" pitchFamily="34" charset="0"/>
                <a:ea typeface="Calibri" panose="020F0502020204030204" pitchFamily="34" charset="0"/>
                <a:cs typeface="Arial" panose="020B0604020202020204" pitchFamily="34" charset="0"/>
              </a:rPr>
              <a:t> u </a:t>
            </a:r>
            <a:r>
              <a:rPr lang="cs-CZ" sz="1400" i="1" dirty="0" err="1">
                <a:latin typeface="Calibri" panose="020F0502020204030204" pitchFamily="34" charset="0"/>
                <a:ea typeface="Calibri" panose="020F0502020204030204" pitchFamily="34" charset="0"/>
                <a:cs typeface="Arial" panose="020B0604020202020204" pitchFamily="34" charset="0"/>
              </a:rPr>
              <a:t>Variafonu</a:t>
            </a:r>
            <a:r>
              <a:rPr lang="cs-CZ" sz="1400" dirty="0">
                <a:latin typeface="Calibri" panose="020F0502020204030204" pitchFamily="34" charset="0"/>
                <a:ea typeface="Calibri" panose="020F0502020204030204" pitchFamily="34" charset="0"/>
                <a:cs typeface="Arial" panose="020B0604020202020204" pitchFamily="34" charset="0"/>
              </a:rPr>
              <a:t> a schéma jeho fungování, zdroj: ZHIVOVA, Angelina. </a:t>
            </a:r>
            <a:r>
              <a:rPr lang="cs-CZ" sz="1400" i="1" dirty="0">
                <a:latin typeface="Calibri" panose="020F0502020204030204" pitchFamily="34" charset="0"/>
                <a:ea typeface="Calibri" panose="020F0502020204030204" pitchFamily="34" charset="0"/>
                <a:cs typeface="Arial" panose="020B0604020202020204" pitchFamily="34" charset="0"/>
              </a:rPr>
              <a:t>La musica </a:t>
            </a:r>
            <a:r>
              <a:rPr lang="cs-CZ" sz="1400" i="1" dirty="0" err="1">
                <a:latin typeface="Calibri" panose="020F0502020204030204" pitchFamily="34" charset="0"/>
                <a:ea typeface="Calibri" panose="020F0502020204030204" pitchFamily="34" charset="0"/>
                <a:cs typeface="Arial" panose="020B0604020202020204" pitchFamily="34" charset="0"/>
              </a:rPr>
              <a:t>nel</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cinema</a:t>
            </a:r>
            <a:r>
              <a:rPr lang="cs-CZ" sz="1400" i="1" dirty="0">
                <a:latin typeface="Calibri" panose="020F0502020204030204" pitchFamily="34" charset="0"/>
                <a:ea typeface="Calibri" panose="020F0502020204030204" pitchFamily="34" charset="0"/>
                <a:cs typeface="Arial" panose="020B0604020202020204" pitchFamily="34" charset="0"/>
              </a:rPr>
              <a:t> di </a:t>
            </a:r>
            <a:r>
              <a:rPr lang="cs-CZ" sz="1400" i="1" dirty="0" err="1">
                <a:latin typeface="Calibri" panose="020F0502020204030204" pitchFamily="34" charset="0"/>
                <a:ea typeface="Calibri" panose="020F0502020204030204" pitchFamily="34" charset="0"/>
                <a:cs typeface="Arial" panose="020B0604020202020204" pitchFamily="34" charset="0"/>
              </a:rPr>
              <a:t>animazione</a:t>
            </a:r>
            <a:r>
              <a:rPr lang="cs-CZ" sz="1400" i="1" dirty="0">
                <a:latin typeface="Calibri" panose="020F0502020204030204" pitchFamily="34" charset="0"/>
                <a:ea typeface="Calibri" panose="020F0502020204030204" pitchFamily="34" charset="0"/>
                <a:cs typeface="Arial" panose="020B0604020202020204" pitchFamily="34" charset="0"/>
              </a:rPr>
              <a:t> </a:t>
            </a:r>
            <a:r>
              <a:rPr lang="cs-CZ" sz="1400" i="1" dirty="0" err="1">
                <a:latin typeface="Calibri" panose="020F0502020204030204" pitchFamily="34" charset="0"/>
                <a:ea typeface="Calibri" panose="020F0502020204030204" pitchFamily="34" charset="0"/>
                <a:cs typeface="Arial" panose="020B0604020202020204" pitchFamily="34" charset="0"/>
              </a:rPr>
              <a:t>sovietico</a:t>
            </a:r>
            <a:r>
              <a:rPr lang="cs-CZ" sz="1400" dirty="0">
                <a:latin typeface="Calibri" panose="020F0502020204030204" pitchFamily="34" charset="0"/>
                <a:ea typeface="Calibri" panose="020F0502020204030204" pitchFamily="34" charset="0"/>
                <a:cs typeface="Arial" panose="020B0604020202020204" pitchFamily="34" charset="0"/>
              </a:rPr>
              <a:t>. Disertace. Universita </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dirty="0" err="1" smtClean="0">
                <a:latin typeface="Calibri" panose="020F0502020204030204" pitchFamily="34" charset="0"/>
                <a:ea typeface="Calibri" panose="020F0502020204030204" pitchFamily="34" charset="0"/>
                <a:cs typeface="Arial" panose="020B0604020202020204" pitchFamily="34" charset="0"/>
              </a:rPr>
              <a:t>Degli</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Studi</a:t>
            </a:r>
            <a:r>
              <a:rPr lang="cs-CZ" sz="1400" dirty="0">
                <a:latin typeface="Calibri" panose="020F0502020204030204" pitchFamily="34" charset="0"/>
                <a:ea typeface="Calibri" panose="020F0502020204030204" pitchFamily="34" charset="0"/>
                <a:cs typeface="Arial" panose="020B0604020202020204" pitchFamily="34" charset="0"/>
              </a:rPr>
              <a:t> di </a:t>
            </a:r>
            <a:r>
              <a:rPr lang="cs-CZ" sz="1400" dirty="0" err="1">
                <a:latin typeface="Calibri" panose="020F0502020204030204" pitchFamily="34" charset="0"/>
                <a:ea typeface="Calibri" panose="020F0502020204030204" pitchFamily="34" charset="0"/>
                <a:cs typeface="Arial" panose="020B0604020202020204" pitchFamily="34" charset="0"/>
              </a:rPr>
              <a:t>Udine</a:t>
            </a:r>
            <a:r>
              <a:rPr lang="cs-CZ" sz="1400" dirty="0">
                <a:latin typeface="Calibri" panose="020F0502020204030204" pitchFamily="34" charset="0"/>
                <a:ea typeface="Calibri" panose="020F0502020204030204" pitchFamily="34" charset="0"/>
                <a:cs typeface="Arial" panose="020B0604020202020204" pitchFamily="34" charset="0"/>
              </a:rPr>
              <a:t>, 2020, s. 13.</a:t>
            </a:r>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836" y="2449285"/>
            <a:ext cx="4230498" cy="3385457"/>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067" y="2449284"/>
            <a:ext cx="5918200" cy="3385457"/>
          </a:xfrm>
          <a:prstGeom prst="rect">
            <a:avLst/>
          </a:prstGeom>
        </p:spPr>
      </p:pic>
    </p:spTree>
    <p:extLst>
      <p:ext uri="{BB962C8B-B14F-4D97-AF65-F5344CB8AC3E}">
        <p14:creationId xmlns:p14="http://schemas.microsoft.com/office/powerpoint/2010/main" val="292079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382773" y="751113"/>
            <a:ext cx="5199320" cy="4724653"/>
          </a:xfrm>
        </p:spPr>
        <p:txBody>
          <a:bodyPr>
            <a:noAutofit/>
          </a:bodyPr>
          <a:lstStyle/>
          <a:p>
            <a:pPr marL="342900" lvl="0" indent="-342900">
              <a:lnSpc>
                <a:spcPct val="107000"/>
              </a:lnSpc>
              <a:buFont typeface="Wingdings" panose="05000000000000000000" pitchFamily="2" charset="2"/>
              <a:buChar char=""/>
            </a:pPr>
            <a:r>
              <a:rPr lang="cs-CZ" sz="1400" i="1" dirty="0">
                <a:latin typeface="Calibri" panose="020F0502020204030204" pitchFamily="34" charset="0"/>
                <a:ea typeface="Calibri" panose="020F0502020204030204" pitchFamily="34" charset="0"/>
                <a:cs typeface="Arial" panose="020B0604020202020204" pitchFamily="34" charset="0"/>
              </a:rPr>
              <a:t>ANS </a:t>
            </a:r>
            <a:r>
              <a:rPr lang="cs-CZ" sz="1400" dirty="0">
                <a:latin typeface="Calibri" panose="020F0502020204030204" pitchFamily="34" charset="0"/>
                <a:ea typeface="Calibri" panose="020F0502020204030204" pitchFamily="34" charset="0"/>
                <a:cs typeface="Arial" panose="020B0604020202020204" pitchFamily="34" charset="0"/>
              </a:rPr>
              <a:t>(1958), nástroj je kompozičním nástrojem, název je odvozen od jména ruského skladatele Alexandra Nikolajeviče </a:t>
            </a:r>
            <a:r>
              <a:rPr lang="cs-CZ" sz="1400" dirty="0" err="1">
                <a:latin typeface="Calibri" panose="020F0502020204030204" pitchFamily="34" charset="0"/>
                <a:ea typeface="Calibri" panose="020F0502020204030204" pitchFamily="34" charset="0"/>
                <a:cs typeface="Arial" panose="020B0604020202020204" pitchFamily="34" charset="0"/>
              </a:rPr>
              <a:t>Skrjabina</a:t>
            </a:r>
            <a:r>
              <a:rPr lang="cs-CZ" sz="1400" dirty="0">
                <a:latin typeface="Calibri" panose="020F0502020204030204" pitchFamily="34" charset="0"/>
                <a:ea typeface="Calibri" panose="020F0502020204030204" pitchFamily="34" charset="0"/>
                <a:cs typeface="Arial" panose="020B0604020202020204" pitchFamily="34" charset="0"/>
              </a:rPr>
              <a:t>, autorem Alexandrovič </a:t>
            </a:r>
            <a:r>
              <a:rPr lang="cs-CZ" sz="1400" dirty="0" err="1">
                <a:latin typeface="Calibri" panose="020F0502020204030204" pitchFamily="34" charset="0"/>
                <a:ea typeface="Calibri" panose="020F0502020204030204" pitchFamily="34" charset="0"/>
                <a:cs typeface="Arial" panose="020B0604020202020204" pitchFamily="34" charset="0"/>
              </a:rPr>
              <a:t>Murzin</a:t>
            </a:r>
            <a:r>
              <a:rPr lang="cs-CZ" sz="1400" dirty="0">
                <a:latin typeface="Calibri" panose="020F0502020204030204" pitchFamily="34" charset="0"/>
                <a:ea typeface="Calibri" panose="020F0502020204030204" pitchFamily="34" charset="0"/>
                <a:cs typeface="Arial" panose="020B0604020202020204" pitchFamily="34" charset="0"/>
              </a:rPr>
              <a:t>, první problematická verze 1938, první funkční verze </a:t>
            </a:r>
            <a:r>
              <a:rPr lang="cs-CZ" sz="1400" dirty="0" smtClean="0">
                <a:latin typeface="Calibri" panose="020F0502020204030204" pitchFamily="34" charset="0"/>
                <a:ea typeface="Calibri" panose="020F0502020204030204" pitchFamily="34" charset="0"/>
                <a:cs typeface="Arial" panose="020B0604020202020204" pitchFamily="34" charset="0"/>
              </a:rPr>
              <a:t>1958</a:t>
            </a:r>
          </a:p>
          <a:p>
            <a:pPr marL="342900" lvl="0" indent="-34290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signál generátoru byl upravován pomocí principu aditivní syntézy (skládání více signálů různých průběhů v jeden signál výsledný)</a:t>
            </a:r>
          </a:p>
          <a:p>
            <a:pPr marL="342900" lvl="0" indent="-342900">
              <a:lnSpc>
                <a:spcPct val="107000"/>
              </a:lnSpc>
              <a:spcAft>
                <a:spcPts val="0"/>
              </a:spcAft>
              <a:buFont typeface="Calibri" panose="020F0502020204030204" pitchFamily="34" charset="0"/>
              <a:buChar char="‐"/>
            </a:pP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 zvukové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generátory </a:t>
            </a: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tvořeny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pěti </a:t>
            </a: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různou rychlostí rotujícími skleněnými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disky </a:t>
            </a: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na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každém disku je naneseno </a:t>
            </a: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12 x 12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optických </a:t>
            </a:r>
            <a:r>
              <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stop (12 oktáv) </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se záznamem sinusového průběhu </a:t>
            </a:r>
            <a:endParaRPr lang="cs-CZ" sz="1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optický </a:t>
            </a:r>
            <a:r>
              <a:rPr lang="cs-CZ" sz="1400" dirty="0">
                <a:latin typeface="Calibri" panose="020F0502020204030204" pitchFamily="34" charset="0"/>
                <a:ea typeface="Calibri" panose="020F0502020204030204" pitchFamily="34" charset="0"/>
                <a:cs typeface="Arial" panose="020B0604020202020204" pitchFamily="34" charset="0"/>
              </a:rPr>
              <a:t>signál </a:t>
            </a:r>
            <a:r>
              <a:rPr lang="cs-CZ" sz="1400" dirty="0" smtClean="0">
                <a:latin typeface="Calibri" panose="020F0502020204030204" pitchFamily="34" charset="0"/>
                <a:ea typeface="Calibri" panose="020F0502020204030204" pitchFamily="34" charset="0"/>
                <a:cs typeface="Arial" panose="020B0604020202020204" pitchFamily="34" charset="0"/>
              </a:rPr>
              <a:t>procházel (byl modulován) </a:t>
            </a:r>
            <a:r>
              <a:rPr lang="cs-CZ" sz="1400" dirty="0">
                <a:latin typeface="Calibri" panose="020F0502020204030204" pitchFamily="34" charset="0"/>
                <a:ea typeface="Calibri" panose="020F0502020204030204" pitchFamily="34" charset="0"/>
                <a:cs typeface="Arial" panose="020B0604020202020204" pitchFamily="34" charset="0"/>
              </a:rPr>
              <a:t>přes rozměrnou skleněnou desku (60x80cm) pokrytou (zatemněnou) vrstvou pryskyřice, do zatemňující vrstvy bylo možné vyškrábat/nakreslit partituru (melografická </a:t>
            </a:r>
            <a:r>
              <a:rPr lang="cs-CZ" sz="1400" dirty="0" smtClean="0">
                <a:latin typeface="Calibri" panose="020F0502020204030204" pitchFamily="34" charset="0"/>
                <a:ea typeface="Calibri" panose="020F0502020204030204" pitchFamily="34" charset="0"/>
                <a:cs typeface="Arial" panose="020B0604020202020204" pitchFamily="34" charset="0"/>
              </a:rPr>
              <a:t>notace) „</a:t>
            </a:r>
            <a:r>
              <a:rPr lang="cs-CZ" sz="1400" i="1" dirty="0" smtClean="0">
                <a:solidFill>
                  <a:srgbClr val="000000"/>
                </a:solidFill>
                <a:latin typeface="Calibri" panose="020F0502020204030204" pitchFamily="34" charset="0"/>
                <a:ea typeface="Calibri" panose="020F0502020204030204" pitchFamily="34" charset="0"/>
                <a:cs typeface="Arial" panose="020B0604020202020204" pitchFamily="34" charset="0"/>
              </a:rPr>
              <a:t>Pro </a:t>
            </a:r>
            <a:r>
              <a:rPr lang="cs-CZ" sz="1400" i="1" dirty="0">
                <a:solidFill>
                  <a:srgbClr val="000000"/>
                </a:solidFill>
                <a:latin typeface="Calibri" panose="020F0502020204030204" pitchFamily="34" charset="0"/>
                <a:ea typeface="Calibri" panose="020F0502020204030204" pitchFamily="34" charset="0"/>
                <a:cs typeface="Arial" panose="020B0604020202020204" pitchFamily="34" charset="0"/>
              </a:rPr>
              <a:t>orientaci slouží svislé měřítko se značkami pro výšku tónů a vodorovné měřítko s časovými údaji. Deska se pohybuje pod snímacím zařízením tvořeným svislou řadou fotoelektrických článků převádějících světelné pulzy na elektrické kmity. Rychlost posuvu lze regulovat a tím ovládat tempo přehrávání bez ovlivnění výšky generovaných zvuků</a:t>
            </a:r>
            <a:r>
              <a:rPr lang="cs-CZ" sz="1400" dirty="0">
                <a:solidFill>
                  <a:srgbClr val="000000"/>
                </a:solidFill>
                <a:latin typeface="Calibri" panose="020F0502020204030204" pitchFamily="34" charset="0"/>
                <a:ea typeface="Calibri" panose="020F0502020204030204" pitchFamily="34" charset="0"/>
                <a:cs typeface="Arial" panose="020B0604020202020204" pitchFamily="34" charset="0"/>
              </a:rPr>
              <a:t>“ (GUŠTAR 2012)</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nástroj </a:t>
            </a:r>
            <a:r>
              <a:rPr lang="cs-CZ" sz="1400" dirty="0">
                <a:latin typeface="Calibri" panose="020F0502020204030204" pitchFamily="34" charset="0"/>
                <a:ea typeface="Calibri" panose="020F0502020204030204" pitchFamily="34" charset="0"/>
                <a:cs typeface="Arial" panose="020B0604020202020204" pitchFamily="34" charset="0"/>
              </a:rPr>
              <a:t>používal Alfred </a:t>
            </a:r>
            <a:r>
              <a:rPr lang="cs-CZ" sz="1400" dirty="0" err="1">
                <a:latin typeface="Calibri" panose="020F0502020204030204" pitchFamily="34" charset="0"/>
                <a:ea typeface="Calibri" panose="020F0502020204030204" pitchFamily="34" charset="0"/>
                <a:cs typeface="Arial" panose="020B0604020202020204" pitchFamily="34" charset="0"/>
              </a:rPr>
              <a:t>Schnitke</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Sofiya</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smtClean="0">
                <a:latin typeface="Calibri" panose="020F0502020204030204" pitchFamily="34" charset="0"/>
                <a:ea typeface="Calibri" panose="020F0502020204030204" pitchFamily="34" charset="0"/>
                <a:cs typeface="Arial" panose="020B0604020202020204" pitchFamily="34" charset="0"/>
              </a:rPr>
              <a:t>Gubajdullina</a:t>
            </a:r>
            <a:r>
              <a:rPr lang="cs-CZ" sz="1400" dirty="0" smtClean="0">
                <a:latin typeface="Calibri" panose="020F0502020204030204" pitchFamily="34" charset="0"/>
                <a:ea typeface="Calibri" panose="020F0502020204030204" pitchFamily="34" charset="0"/>
                <a:cs typeface="Arial" panose="020B0604020202020204" pitchFamily="34" charset="0"/>
              </a:rPr>
              <a:t> aj.</a:t>
            </a:r>
          </a:p>
          <a:p>
            <a:pPr marL="0" indent="0">
              <a:lnSpc>
                <a:spcPct val="107000"/>
              </a:lnSpc>
              <a:spcAft>
                <a:spcPts val="800"/>
              </a:spcAft>
              <a:buNone/>
            </a:pPr>
            <a:r>
              <a:rPr lang="it-IT"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it-IT"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ukázka: </a:t>
            </a:r>
            <a:r>
              <a:rPr lang="it-IT" sz="1400" b="1"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2"/>
              </a:rPr>
              <a:t>Sofia Gubajdullina, Vivente-nonvivente (1970)</a:t>
            </a:r>
            <a:endPar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172" y="751114"/>
            <a:ext cx="6322827" cy="4384412"/>
          </a:xfrm>
          <a:prstGeom prst="rect">
            <a:avLst/>
          </a:prstGeom>
        </p:spPr>
      </p:pic>
      <p:sp>
        <p:nvSpPr>
          <p:cNvPr id="5" name="TextovéPole 4"/>
          <p:cNvSpPr txBox="1"/>
          <p:nvPr/>
        </p:nvSpPr>
        <p:spPr>
          <a:xfrm>
            <a:off x="5869172" y="5319088"/>
            <a:ext cx="6124353" cy="738664"/>
          </a:xfrm>
          <a:prstGeom prst="rect">
            <a:avLst/>
          </a:prstGeom>
          <a:noFill/>
        </p:spPr>
        <p:txBody>
          <a:bodyPr wrap="square" rtlCol="0">
            <a:spAutoFit/>
          </a:bodyPr>
          <a:lstStyle/>
          <a:p>
            <a:r>
              <a:rPr lang="cs-CZ" sz="1400" dirty="0"/>
              <a:t>obr., systém </a:t>
            </a:r>
            <a:r>
              <a:rPr lang="cs-CZ" sz="1400" i="1" dirty="0"/>
              <a:t>ANS</a:t>
            </a:r>
            <a:r>
              <a:rPr lang="cs-CZ" sz="1400" dirty="0"/>
              <a:t> a „vyškrábaná“ partitura, </a:t>
            </a:r>
            <a:r>
              <a:rPr lang="cs-CZ" sz="1400" dirty="0" smtClean="0"/>
              <a:t>zdroj</a:t>
            </a:r>
            <a:r>
              <a:rPr lang="cs-CZ" sz="1400" dirty="0"/>
              <a:t>: GUŠTAR, Milan</a:t>
            </a:r>
            <a:r>
              <a:rPr lang="cs-CZ" sz="1400" dirty="0" smtClean="0"/>
              <a:t>.</a:t>
            </a:r>
          </a:p>
          <a:p>
            <a:r>
              <a:rPr lang="cs-CZ" sz="1400" dirty="0" smtClean="0"/>
              <a:t> </a:t>
            </a:r>
            <a:r>
              <a:rPr lang="cs-CZ" sz="1400" i="1" dirty="0" smtClean="0"/>
              <a:t>Elektrofony, </a:t>
            </a:r>
            <a:r>
              <a:rPr lang="cs-CZ" sz="1400" i="1" dirty="0"/>
              <a:t>historie, </a:t>
            </a:r>
            <a:r>
              <a:rPr lang="cs-CZ" sz="1400" i="1" dirty="0" smtClean="0"/>
              <a:t>principy</a:t>
            </a:r>
            <a:r>
              <a:rPr lang="cs-CZ" sz="1400" i="1" dirty="0"/>
              <a:t>, souvislosti; </a:t>
            </a:r>
            <a:r>
              <a:rPr lang="cs-CZ" sz="1400" i="1" dirty="0" smtClean="0"/>
              <a:t>část </a:t>
            </a:r>
            <a:r>
              <a:rPr lang="cs-CZ" sz="1400" i="1" dirty="0"/>
              <a:t>1 – elektromechanické nástroje</a:t>
            </a:r>
            <a:r>
              <a:rPr lang="cs-CZ" sz="1400" dirty="0"/>
              <a:t>. Uvnitř, 2007, s.294</a:t>
            </a:r>
          </a:p>
        </p:txBody>
      </p:sp>
    </p:spTree>
    <p:extLst>
      <p:ext uri="{BB962C8B-B14F-4D97-AF65-F5344CB8AC3E}">
        <p14:creationId xmlns:p14="http://schemas.microsoft.com/office/powerpoint/2010/main" val="3045147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1600" dirty="0">
                <a:latin typeface="+mn-lt"/>
              </a:rPr>
              <a:t/>
            </a:r>
            <a:br>
              <a:rPr lang="cs-CZ" sz="1600" dirty="0">
                <a:latin typeface="+mn-lt"/>
              </a:rPr>
            </a:br>
            <a:endParaRPr lang="cs-CZ" sz="1600" dirty="0">
              <a:latin typeface="+mn-lt"/>
            </a:endParaRPr>
          </a:p>
        </p:txBody>
      </p:sp>
      <p:sp>
        <p:nvSpPr>
          <p:cNvPr id="3" name="Zástupný symbol pro obsah 2"/>
          <p:cNvSpPr>
            <a:spLocks noGrp="1"/>
          </p:cNvSpPr>
          <p:nvPr>
            <p:ph idx="1"/>
          </p:nvPr>
        </p:nvSpPr>
        <p:spPr>
          <a:xfrm>
            <a:off x="838200" y="661751"/>
            <a:ext cx="10515600" cy="4709670"/>
          </a:xfrm>
        </p:spPr>
        <p:txBody>
          <a:bodyPr>
            <a:normAutofit/>
          </a:bodyPr>
          <a:lstStyle/>
          <a:p>
            <a:pPr marL="342900" lvl="0" indent="-342900">
              <a:lnSpc>
                <a:spcPct val="107000"/>
              </a:lnSpc>
              <a:spcAft>
                <a:spcPts val="800"/>
              </a:spcAft>
              <a:buFont typeface="Calibri" panose="020F0502020204030204" pitchFamily="34" charset="0"/>
              <a:buChar char="▪"/>
            </a:pPr>
            <a:r>
              <a:rPr lang="cs-CZ" sz="1400" b="1" dirty="0">
                <a:latin typeface="Calibri" panose="020F0502020204030204" pitchFamily="34" charset="0"/>
                <a:ea typeface="Calibri" panose="020F0502020204030204" pitchFamily="34" charset="0"/>
                <a:cs typeface="Tahoma" panose="020B0604030504040204" pitchFamily="34" charset="0"/>
              </a:rPr>
              <a:t>elektromechanické nástroje, členění s využitím členění M. </a:t>
            </a:r>
            <a:r>
              <a:rPr lang="cs-CZ" sz="1400" b="1" dirty="0" err="1">
                <a:latin typeface="Calibri" panose="020F0502020204030204" pitchFamily="34" charset="0"/>
                <a:ea typeface="Calibri" panose="020F0502020204030204" pitchFamily="34" charset="0"/>
                <a:cs typeface="Tahoma" panose="020B0604030504040204" pitchFamily="34" charset="0"/>
              </a:rPr>
              <a:t>Guštara</a:t>
            </a:r>
            <a:r>
              <a:rPr lang="cs-CZ" sz="1400" b="1" dirty="0">
                <a:latin typeface="Calibri" panose="020F0502020204030204" pitchFamily="34" charset="0"/>
                <a:ea typeface="Calibri" panose="020F0502020204030204" pitchFamily="34" charset="0"/>
                <a:cs typeface="Tahoma" panose="020B0604030504040204" pitchFamily="34" charset="0"/>
              </a:rPr>
              <a:t> </a:t>
            </a:r>
          </a:p>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elektricky poháněné nástroje</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elektricky ovládané nástroje</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elektromagnetickými generátory</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rotačními generátory (elektrostatické, elektrooptické, elektromagnetické rotační generátory)</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mechanickými kmity snímanými elektrickým zařízením (elektrostaticky, </a:t>
            </a:r>
            <a:r>
              <a:rPr lang="cs-CZ" sz="1400" dirty="0" smtClean="0">
                <a:latin typeface="Calibri" panose="020F0502020204030204" pitchFamily="34" charset="0"/>
                <a:ea typeface="Calibri" panose="020F0502020204030204" pitchFamily="34" charset="0"/>
                <a:cs typeface="Arial" panose="020B0604020202020204" pitchFamily="34" charset="0"/>
              </a:rPr>
              <a:t>piezoelektricky</a:t>
            </a:r>
            <a:r>
              <a:rPr lang="cs-CZ" sz="1400" dirty="0">
                <a:latin typeface="Calibri" panose="020F0502020204030204" pitchFamily="34" charset="0"/>
                <a:ea typeface="Calibri" panose="020F0502020204030204" pitchFamily="34" charset="0"/>
                <a:cs typeface="Arial" panose="020B0604020202020204" pitchFamily="34" charset="0"/>
              </a:rPr>
              <a:t>, opticky a elektro magneticky snímané nástroje)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err="1" smtClean="0">
                <a:latin typeface="Calibri" panose="020F0502020204030204" pitchFamily="34" charset="0"/>
                <a:ea typeface="Calibri" panose="020F0502020204030204" pitchFamily="34" charset="0"/>
                <a:cs typeface="Arial" panose="020B0604020202020204" pitchFamily="34" charset="0"/>
              </a:rPr>
              <a:t>optofonické</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nástroje</a:t>
            </a:r>
            <a:endParaRPr lang="cs-CZ" sz="1400" dirty="0"/>
          </a:p>
        </p:txBody>
      </p:sp>
    </p:spTree>
    <p:extLst>
      <p:ext uri="{BB962C8B-B14F-4D97-AF65-F5344CB8AC3E}">
        <p14:creationId xmlns:p14="http://schemas.microsoft.com/office/powerpoint/2010/main" val="385039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3.4.2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208314"/>
            <a:ext cx="10744200" cy="5508172"/>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nástroje s rotačními generátory umožnily díky využití elektrooptických generátorů zapojení výtvarného/ vizuálního myšlení, které má do určité míry vazbu na tradici Západní </a:t>
            </a:r>
            <a:r>
              <a:rPr lang="cs-CZ" sz="1400" dirty="0" smtClean="0">
                <a:latin typeface="Calibri" panose="020F0502020204030204" pitchFamily="34" charset="0"/>
                <a:ea typeface="Calibri" panose="020F0502020204030204" pitchFamily="34" charset="0"/>
                <a:cs typeface="Tahoma" panose="020B0604030504040204" pitchFamily="34" charset="0"/>
              </a:rPr>
              <a:t>hudby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melografická notace (znázornění průběhu/vedení tónu/zvuku) umožněná systémem ANS je analogií </a:t>
            </a:r>
            <a:r>
              <a:rPr lang="cs-CZ" sz="1400" b="1" dirty="0" smtClean="0">
                <a:latin typeface="Calibri" panose="020F0502020204030204" pitchFamily="34" charset="0"/>
                <a:ea typeface="Calibri" panose="020F0502020204030204" pitchFamily="34" charset="0"/>
                <a:cs typeface="Arial" panose="020B0604020202020204" pitchFamily="34" charset="0"/>
              </a:rPr>
              <a:t>neumové notace </a:t>
            </a:r>
            <a:r>
              <a:rPr lang="cs-CZ" sz="1400" dirty="0" smtClean="0">
                <a:latin typeface="Calibri" panose="020F0502020204030204" pitchFamily="34" charset="0"/>
                <a:ea typeface="Calibri" panose="020F0502020204030204" pitchFamily="34" charset="0"/>
                <a:cs typeface="Arial" panose="020B0604020202020204" pitchFamily="34" charset="0"/>
              </a:rPr>
              <a:t>(grafémy znázorňující směr vedení melodie, konvenční noty jsou oproti tomu typem symbolické notace – shodli jsme se na tom, co který symbol znamená) </a:t>
            </a:r>
          </a:p>
          <a:p>
            <a:pPr marL="342900" lvl="0" indent="-342900">
              <a:lnSpc>
                <a:spcPct val="107000"/>
              </a:lnSpc>
              <a:buFont typeface="Calibri" panose="020F0502020204030204" pitchFamily="34" charset="0"/>
              <a:buChar char="‐"/>
            </a:pP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vztah mezi vizuální reprezentací zvuku (např. notace) a jeho akustickým projevem se mohl stát předmětem zájmu skladatele </a:t>
            </a:r>
          </a:p>
          <a:p>
            <a:pPr marL="342900" lvl="0" indent="-342900">
              <a:lnSpc>
                <a:spcPct val="107000"/>
              </a:lnSpc>
              <a:buFont typeface="Calibri" panose="020F0502020204030204" pitchFamily="34" charset="0"/>
              <a:buChar char="‐"/>
            </a:pP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systém </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ANS</a:t>
            </a: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 předjímá systém </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UPIC</a:t>
            </a: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 (I. </a:t>
            </a:r>
            <a:r>
              <a:rPr lang="cs-CZ" sz="1400" dirty="0" err="1">
                <a:solidFill>
                  <a:prstClr val="black"/>
                </a:solidFill>
                <a:latin typeface="Calibri" panose="020F0502020204030204" pitchFamily="34" charset="0"/>
                <a:ea typeface="Calibri" panose="020F0502020204030204" pitchFamily="34" charset="0"/>
                <a:cs typeface="Arial" panose="020B0604020202020204" pitchFamily="34" charset="0"/>
              </a:rPr>
              <a:t>Xenakis</a:t>
            </a: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 1972), který již využívá digitální počítač a umožnuje slovy autora „</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kreslení</a:t>
            </a: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 hudby na interaktivní „</a:t>
            </a:r>
            <a:r>
              <a:rPr lang="cs-CZ" sz="1400" i="1" dirty="0" err="1">
                <a:solidFill>
                  <a:prstClr val="black"/>
                </a:solidFill>
                <a:latin typeface="Calibri" panose="020F0502020204030204" pitchFamily="34" charset="0"/>
                <a:ea typeface="Calibri" panose="020F0502020204030204" pitchFamily="34" charset="0"/>
                <a:cs typeface="Arial" panose="020B0604020202020204" pitchFamily="34" charset="0"/>
              </a:rPr>
              <a:t>high</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cs-CZ" sz="1400" i="1" dirty="0" err="1">
                <a:solidFill>
                  <a:prstClr val="black"/>
                </a:solidFill>
                <a:latin typeface="Calibri" panose="020F0502020204030204" pitchFamily="34" charset="0"/>
                <a:ea typeface="Calibri" panose="020F0502020204030204" pitchFamily="34" charset="0"/>
                <a:cs typeface="Arial" panose="020B0604020202020204" pitchFamily="34" charset="0"/>
              </a:rPr>
              <a:t>resolution</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cs-CZ" sz="1400" i="1" dirty="0" err="1">
                <a:solidFill>
                  <a:prstClr val="black"/>
                </a:solidFill>
                <a:latin typeface="Calibri" panose="020F0502020204030204" pitchFamily="34" charset="0"/>
                <a:ea typeface="Calibri" panose="020F0502020204030204" pitchFamily="34" charset="0"/>
                <a:cs typeface="Arial" panose="020B0604020202020204" pitchFamily="34" charset="0"/>
              </a:rPr>
              <a:t>graphics</a:t>
            </a:r>
            <a:r>
              <a:rPr lang="cs-CZ" sz="1400" i="1" dirty="0">
                <a:solidFill>
                  <a:prstClr val="black"/>
                </a:solidFill>
                <a:latin typeface="Calibri" panose="020F0502020204030204" pitchFamily="34" charset="0"/>
                <a:ea typeface="Calibri" panose="020F0502020204030204" pitchFamily="34" charset="0"/>
                <a:cs typeface="Arial" panose="020B0604020202020204" pitchFamily="34" charset="0"/>
              </a:rPr>
              <a:t> tablet</a:t>
            </a:r>
            <a:r>
              <a:rPr lang="cs-CZ" sz="1400" dirty="0">
                <a:solidFill>
                  <a:prstClr val="black"/>
                </a:solidFill>
                <a:latin typeface="Calibri" panose="020F0502020204030204" pitchFamily="34" charset="0"/>
                <a:ea typeface="Calibri" panose="020F0502020204030204" pitchFamily="34" charset="0"/>
                <a:cs typeface="Arial" panose="020B0604020202020204" pitchFamily="34" charset="0"/>
              </a:rPr>
              <a:t>“</a:t>
            </a:r>
          </a:p>
          <a:p>
            <a:pPr marL="0" lvl="0" indent="0">
              <a:lnSpc>
                <a:spcPct val="107000"/>
              </a:lnSpc>
              <a:spcAft>
                <a:spcPts val="800"/>
              </a:spcAft>
              <a:buNone/>
            </a:pPr>
            <a:r>
              <a:rPr lang="cs-CZ" sz="1400" b="1" dirty="0">
                <a:solidFill>
                  <a:srgbClr val="5B9BD5"/>
                </a:solidFill>
                <a:latin typeface="Calibri" panose="020F0502020204030204" pitchFamily="34" charset="0"/>
                <a:ea typeface="Calibri" panose="020F0502020204030204" pitchFamily="34" charset="0"/>
                <a:cs typeface="Arial" panose="020B0604020202020204" pitchFamily="34" charset="0"/>
              </a:rPr>
              <a:t>         ukázka: </a:t>
            </a:r>
            <a:r>
              <a:rPr lang="cs-CZ" sz="1400" b="1" dirty="0">
                <a:solidFill>
                  <a:srgbClr val="5B9BD5"/>
                </a:solidFill>
                <a:latin typeface="Calibri" panose="020F0502020204030204" pitchFamily="34" charset="0"/>
                <a:ea typeface="Calibri" panose="020F0502020204030204" pitchFamily="34" charset="0"/>
                <a:cs typeface="Arial" panose="020B0604020202020204" pitchFamily="34" charset="0"/>
                <a:hlinkClick r:id="rId3"/>
              </a:rPr>
              <a:t>systém UPIC </a:t>
            </a:r>
            <a:endParaRPr lang="cs-CZ" sz="1400" b="1" dirty="0">
              <a:solidFill>
                <a:srgbClr val="5B9BD5"/>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a:p>
          <a:p>
            <a:pPr marL="0" indent="0">
              <a:lnSpc>
                <a:spcPct val="107000"/>
              </a:lnSpc>
              <a:spcAft>
                <a:spcPts val="800"/>
              </a:spcAft>
              <a:buNone/>
            </a:pPr>
            <a:r>
              <a:rPr lang="cs-CZ" sz="1400" dirty="0"/>
              <a:t> </a:t>
            </a:r>
            <a:r>
              <a:rPr lang="cs-CZ" sz="1400" dirty="0" smtClean="0"/>
              <a:t>        obr., </a:t>
            </a:r>
            <a:r>
              <a:rPr lang="cs-CZ" sz="1400" b="1" dirty="0"/>
              <a:t>neumy </a:t>
            </a:r>
            <a:r>
              <a:rPr lang="cs-CZ" sz="1400" dirty="0"/>
              <a:t>(znaky nad textem) určující směr vedený melodie, 9 stol., zdroj: RYBARIČ, Richard. </a:t>
            </a:r>
            <a:r>
              <a:rPr lang="cs-CZ" sz="1400" i="1" dirty="0"/>
              <a:t>Vývoj </a:t>
            </a:r>
            <a:r>
              <a:rPr lang="cs-CZ" sz="1400" i="1" dirty="0" err="1"/>
              <a:t>Európsého</a:t>
            </a:r>
            <a:r>
              <a:rPr lang="cs-CZ" sz="1400" i="1" dirty="0"/>
              <a:t> </a:t>
            </a:r>
            <a:r>
              <a:rPr lang="cs-CZ" sz="1400" i="1" dirty="0" err="1"/>
              <a:t>notopisu</a:t>
            </a:r>
            <a:r>
              <a:rPr lang="cs-CZ" sz="1400" dirty="0"/>
              <a:t>. Opus: 1992, s. 16</a:t>
            </a:r>
            <a:r>
              <a:rPr lang="cs-CZ" sz="1400" dirty="0" smtClean="0"/>
              <a:t>.</a:t>
            </a:r>
            <a:endParaRPr lang="cs-CZ" sz="1400" dirty="0">
              <a:latin typeface="Calibri" panose="020F0502020204030204" pitchFamily="34" charset="0"/>
              <a:ea typeface="Calibri" panose="020F0502020204030204" pitchFamily="34" charset="0"/>
              <a:cs typeface="Arial" panose="020B0604020202020204" pitchFamily="34" charset="0"/>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9" y="3995058"/>
            <a:ext cx="4999264" cy="2111828"/>
          </a:xfrm>
          <a:prstGeom prst="rect">
            <a:avLst/>
          </a:prstGeom>
        </p:spPr>
      </p:pic>
    </p:spTree>
    <p:extLst>
      <p:ext uri="{BB962C8B-B14F-4D97-AF65-F5344CB8AC3E}">
        <p14:creationId xmlns:p14="http://schemas.microsoft.com/office/powerpoint/2010/main" val="1397544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dirty="0">
                <a:latin typeface="Calibri" panose="020F0502020204030204" pitchFamily="34" charset="0"/>
                <a:ea typeface="Calibri" panose="020F0502020204030204" pitchFamily="34" charset="0"/>
                <a:cs typeface="Arial" panose="020B0604020202020204" pitchFamily="34" charset="0"/>
              </a:rPr>
              <a:t>3.5. nástroje s mechanickými kmity snímanými elektrickým </a:t>
            </a:r>
            <a:r>
              <a:rPr lang="cs-CZ" sz="1600" b="1" dirty="0" smtClean="0">
                <a:latin typeface="Calibri" panose="020F0502020204030204" pitchFamily="34" charset="0"/>
                <a:ea typeface="Calibri" panose="020F0502020204030204" pitchFamily="34" charset="0"/>
                <a:cs typeface="Arial" panose="020B0604020202020204" pitchFamily="34" charset="0"/>
              </a:rPr>
              <a:t>zařízením</a:t>
            </a:r>
            <a:br>
              <a:rPr lang="cs-CZ" sz="1600" b="1" dirty="0" smtClean="0">
                <a:latin typeface="Calibri" panose="020F0502020204030204" pitchFamily="34" charset="0"/>
                <a:ea typeface="Calibri" panose="020F0502020204030204" pitchFamily="34" charset="0"/>
                <a:cs typeface="Arial" panose="020B0604020202020204" pitchFamily="34" charset="0"/>
              </a:rPr>
            </a:br>
            <a:endParaRPr lang="cs-CZ" sz="1600" b="1" dirty="0">
              <a:latin typeface="+mn-lt"/>
            </a:endParaRPr>
          </a:p>
        </p:txBody>
      </p:sp>
      <p:sp>
        <p:nvSpPr>
          <p:cNvPr id="3" name="Zástupný symbol pro obsah 2"/>
          <p:cNvSpPr>
            <a:spLocks noGrp="1"/>
          </p:cNvSpPr>
          <p:nvPr>
            <p:ph idx="1"/>
          </p:nvPr>
        </p:nvSpPr>
        <p:spPr>
          <a:xfrm>
            <a:off x="838200" y="1219198"/>
            <a:ext cx="11353800" cy="5181600"/>
          </a:xfrm>
        </p:spPr>
        <p:txBody>
          <a:bodyPr>
            <a:noAutofit/>
          </a:bodyPr>
          <a:lstStyle/>
          <a:p>
            <a:pPr lvl="0">
              <a:lnSpc>
                <a:spcPct val="107000"/>
              </a:lnSpc>
              <a:spcAft>
                <a:spcPts val="0"/>
              </a:spcAft>
              <a:buFont typeface="Wingdings" panose="05000000000000000000" pitchFamily="2" charset="2"/>
              <a:buChar char="§"/>
            </a:pPr>
            <a:r>
              <a:rPr lang="cs-CZ" sz="1400" dirty="0" smtClean="0">
                <a:latin typeface="Calibri" panose="020F0502020204030204" pitchFamily="34" charset="0"/>
                <a:ea typeface="Calibri" panose="020F0502020204030204" pitchFamily="34" charset="0"/>
                <a:cs typeface="Arial" panose="020B0604020202020204" pitchFamily="34" charset="0"/>
              </a:rPr>
              <a:t> nástroje </a:t>
            </a:r>
            <a:r>
              <a:rPr lang="cs-CZ" sz="1400" dirty="0">
                <a:latin typeface="Calibri" panose="020F0502020204030204" pitchFamily="34" charset="0"/>
                <a:ea typeface="Calibri" panose="020F0502020204030204" pitchFamily="34" charset="0"/>
                <a:cs typeface="Arial" panose="020B0604020202020204" pitchFamily="34" charset="0"/>
              </a:rPr>
              <a:t>s významnou shodou s nástroji akustickými (jsou to cca kopie s jinými rezonančními skříněmi/těly, typicky el. kytary, piana), bez snímání </a:t>
            </a:r>
            <a:r>
              <a:rPr lang="cs-CZ" sz="1400" dirty="0" smtClean="0">
                <a:latin typeface="Calibri" panose="020F0502020204030204" pitchFamily="34" charset="0"/>
                <a:ea typeface="Calibri" panose="020F0502020204030204" pitchFamily="34" charset="0"/>
                <a:cs typeface="Arial" panose="020B0604020202020204" pitchFamily="34" charset="0"/>
              </a:rPr>
              <a:t>     mechanických </a:t>
            </a:r>
            <a:r>
              <a:rPr lang="cs-CZ" sz="1400" dirty="0">
                <a:latin typeface="Calibri" panose="020F0502020204030204" pitchFamily="34" charset="0"/>
                <a:ea typeface="Calibri" panose="020F0502020204030204" pitchFamily="34" charset="0"/>
                <a:cs typeface="Arial" panose="020B0604020202020204" pitchFamily="34" charset="0"/>
              </a:rPr>
              <a:t>kmitů jsou ale prakticky nepoužitelné (tím se liší od nástrojů ozvučených/amplifikovaných tj. např. mikrofon u piana pro zvýšení hlasitosti)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snímání </a:t>
            </a:r>
            <a:r>
              <a:rPr lang="cs-CZ" sz="1400" dirty="0">
                <a:latin typeface="Calibri" panose="020F0502020204030204" pitchFamily="34" charset="0"/>
                <a:ea typeface="Calibri" panose="020F0502020204030204" pitchFamily="34" charset="0"/>
                <a:cs typeface="Arial" panose="020B0604020202020204" pitchFamily="34" charset="0"/>
              </a:rPr>
              <a:t>se děje pomocí snímačů, které kmity převádí na el. signál, jež je obvykle zesílen v zesilovači a reprodukován reprodukční soustavou, běžně je signál po cestě mezi nástrojem a reproduktorem upraven (zvukové efekty typu </a:t>
            </a:r>
            <a:r>
              <a:rPr lang="cs-CZ" sz="1400" dirty="0" err="1">
                <a:latin typeface="Calibri" panose="020F0502020204030204" pitchFamily="34" charset="0"/>
                <a:ea typeface="Calibri" panose="020F0502020204030204" pitchFamily="34" charset="0"/>
                <a:cs typeface="Arial" panose="020B0604020202020204" pitchFamily="34" charset="0"/>
              </a:rPr>
              <a:t>hall</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delay</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etc</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Arial" panose="020B0604020202020204" pitchFamily="34" charset="0"/>
              </a:rPr>
              <a:t>podle druhu snímání lze rozlišovat nástroje </a:t>
            </a:r>
          </a:p>
          <a:p>
            <a:pPr lvl="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elektrostaticky </a:t>
            </a:r>
            <a:r>
              <a:rPr lang="cs-CZ" sz="1400" dirty="0" smtClean="0">
                <a:latin typeface="Calibri" panose="020F0502020204030204" pitchFamily="34" charset="0"/>
                <a:ea typeface="Calibri" panose="020F0502020204030204" pitchFamily="34" charset="0"/>
                <a:cs typeface="Arial" panose="020B0604020202020204" pitchFamily="34" charset="0"/>
              </a:rPr>
              <a:t>snímané</a:t>
            </a:r>
            <a:endParaRPr lang="cs-CZ" sz="1400" dirty="0">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piezoelektricky snímané, zejména pro strunné nástroje (kytary, housle, piana) </a:t>
            </a:r>
          </a:p>
          <a:p>
            <a:pPr>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elektromagneticky snímané, nejrozšířenější typ, oscilátorem běžně struny, jazýčky (harmonium, harmoniky), tyče/roury/desky (bicí nástroje typu vibrafon, zvonkohra </a:t>
            </a:r>
            <a:r>
              <a:rPr lang="cs-CZ" sz="1400" dirty="0" err="1">
                <a:latin typeface="Calibri" panose="020F0502020204030204" pitchFamily="34" charset="0"/>
                <a:ea typeface="Calibri" panose="020F0502020204030204" pitchFamily="34" charset="0"/>
                <a:cs typeface="Arial" panose="020B0604020202020204" pitchFamily="34" charset="0"/>
              </a:rPr>
              <a:t>etc</a:t>
            </a:r>
            <a:r>
              <a:rPr lang="cs-CZ" sz="1400" dirty="0">
                <a:latin typeface="Calibri" panose="020F0502020204030204" pitchFamily="34" charset="0"/>
                <a:ea typeface="Calibri" panose="020F0502020204030204" pitchFamily="34" charset="0"/>
                <a:cs typeface="Arial" panose="020B0604020202020204" pitchFamily="34" charset="0"/>
              </a:rPr>
              <a:t>.)  </a:t>
            </a:r>
          </a:p>
          <a:p>
            <a:pPr lvl="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opticky </a:t>
            </a:r>
            <a:r>
              <a:rPr lang="cs-CZ" sz="1400" dirty="0">
                <a:latin typeface="Calibri" panose="020F0502020204030204" pitchFamily="34" charset="0"/>
                <a:ea typeface="Calibri" panose="020F0502020204030204" pitchFamily="34" charset="0"/>
                <a:cs typeface="Arial" panose="020B0604020202020204" pitchFamily="34" charset="0"/>
              </a:rPr>
              <a:t>snímané, </a:t>
            </a:r>
            <a:r>
              <a:rPr lang="cs-CZ" sz="1400" dirty="0" smtClean="0">
                <a:latin typeface="Calibri" panose="020F0502020204030204" pitchFamily="34" charset="0"/>
                <a:ea typeface="Calibri" panose="020F0502020204030204" pitchFamily="34" charset="0"/>
                <a:cs typeface="Arial" panose="020B0604020202020204" pitchFamily="34" charset="0"/>
              </a:rPr>
              <a:t>cca </a:t>
            </a:r>
            <a:r>
              <a:rPr lang="cs-CZ" sz="1400" dirty="0">
                <a:latin typeface="Calibri" panose="020F0502020204030204" pitchFamily="34" charset="0"/>
                <a:ea typeface="Calibri" panose="020F0502020204030204" pitchFamily="34" charset="0"/>
                <a:cs typeface="Arial" panose="020B0604020202020204" pitchFamily="34" charset="0"/>
              </a:rPr>
              <a:t>výhradně pro strunné nástroje, struny jsou v cestě zdroji světla/paprsku, který je tak modulován/přerušován a dopadá na fotočlánek (drobné těleso nad strunou</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cs-CZ" sz="1400" dirty="0">
              <a:latin typeface="Calibri" panose="020F0502020204030204" pitchFamily="34" charset="0"/>
              <a:ea typeface="Calibri" panose="020F0502020204030204" pitchFamily="34" charset="0"/>
              <a:cs typeface="Arial" panose="020B0604020202020204" pitchFamily="34" charset="0"/>
            </a:endParaRPr>
          </a:p>
        </p:txBody>
      </p:sp>
      <p:sp>
        <p:nvSpPr>
          <p:cNvPr id="10" name="TextovéPole 9"/>
          <p:cNvSpPr txBox="1"/>
          <p:nvPr/>
        </p:nvSpPr>
        <p:spPr>
          <a:xfrm>
            <a:off x="838200" y="6251120"/>
            <a:ext cx="11016344" cy="553357"/>
          </a:xfrm>
          <a:prstGeom prst="rect">
            <a:avLst/>
          </a:prstGeom>
          <a:noFill/>
        </p:spPr>
        <p:txBody>
          <a:bodyPr wrap="square" rtlCol="0">
            <a:spAutoFit/>
          </a:bodyPr>
          <a:lstStyle/>
          <a:p>
            <a:pPr lvl="0">
              <a:lnSpc>
                <a:spcPct val="107000"/>
              </a:lnSpc>
              <a:spcBef>
                <a:spcPts val="1000"/>
              </a:spcBef>
              <a:spcAft>
                <a:spcPts val="800"/>
              </a:spcAft>
            </a:pPr>
            <a:r>
              <a:rPr lang="cs-CZ" sz="1400" dirty="0" smtClean="0">
                <a:solidFill>
                  <a:prstClr val="black"/>
                </a:solidFill>
              </a:rPr>
              <a:t> obr</a:t>
            </a:r>
            <a:r>
              <a:rPr lang="cs-CZ" sz="1400" dirty="0">
                <a:solidFill>
                  <a:prstClr val="black"/>
                </a:solidFill>
              </a:rPr>
              <a:t>., optický snímač u kytary </a:t>
            </a:r>
            <a:r>
              <a:rPr lang="cs-CZ" sz="1400" dirty="0" err="1">
                <a:solidFill>
                  <a:prstClr val="black"/>
                </a:solidFill>
              </a:rPr>
              <a:t>Hoag</a:t>
            </a:r>
            <a:r>
              <a:rPr lang="cs-CZ" sz="1400" dirty="0">
                <a:solidFill>
                  <a:prstClr val="black"/>
                </a:solidFill>
              </a:rPr>
              <a:t> K – Max (1968) a schéma s vyznačenými fotočlánky nad strunami (oranžová), zdroj: GUŠTAR, Milan. </a:t>
            </a:r>
            <a:r>
              <a:rPr lang="cs-CZ" sz="1400" i="1" dirty="0" smtClean="0">
                <a:solidFill>
                  <a:prstClr val="black"/>
                </a:solidFill>
              </a:rPr>
              <a:t>Elektrofony,   historie</a:t>
            </a:r>
            <a:r>
              <a:rPr lang="cs-CZ" sz="1400" i="1" dirty="0">
                <a:solidFill>
                  <a:prstClr val="black"/>
                </a:solidFill>
              </a:rPr>
              <a:t>, principy, souvislosti; část 1 – elektromechanické nástroje</a:t>
            </a:r>
            <a:r>
              <a:rPr lang="cs-CZ" sz="1400" dirty="0">
                <a:solidFill>
                  <a:prstClr val="black"/>
                </a:solidFill>
              </a:rPr>
              <a:t>. Uvnitř, 2007, s.179.</a:t>
            </a:r>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3261" t="4384" r="440" b="7060"/>
          <a:stretch/>
        </p:blipFill>
        <p:spPr>
          <a:xfrm>
            <a:off x="1153886" y="5018314"/>
            <a:ext cx="4071257" cy="1156606"/>
          </a:xfrm>
          <a:prstGeom prst="rect">
            <a:avLst/>
          </a:prstGeom>
        </p:spPr>
      </p:pic>
    </p:spTree>
    <p:extLst>
      <p:ext uri="{BB962C8B-B14F-4D97-AF65-F5344CB8AC3E}">
        <p14:creationId xmlns:p14="http://schemas.microsoft.com/office/powerpoint/2010/main" val="4059143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specifika hry a ovládání, vývoj</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6"/>
            <a:ext cx="11049000"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hra je v základech shodná jako u akustických nástrojů, nástroje mají základní ovládací prvky stejné, efekty umožněné elektrifikací (přítomností elektřiny) však umožňují relativně nekonečnou modifikaci hry/zvuku, </a:t>
            </a:r>
            <a:r>
              <a:rPr lang="cs-CZ" sz="1400" dirty="0" smtClean="0">
                <a:latin typeface="Calibri" panose="020F0502020204030204" pitchFamily="34" charset="0"/>
                <a:ea typeface="Calibri" panose="020F0502020204030204" pitchFamily="34" charset="0"/>
                <a:cs typeface="Tahoma" panose="020B0604030504040204" pitchFamily="34" charset="0"/>
              </a:rPr>
              <a:t>typicky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nepřirozený průběh signálu/</a:t>
            </a:r>
            <a:r>
              <a:rPr lang="cs-CZ" sz="1400" dirty="0" err="1">
                <a:latin typeface="Calibri" panose="020F0502020204030204" pitchFamily="34" charset="0"/>
                <a:ea typeface="Calibri" panose="020F0502020204030204" pitchFamily="34" charset="0"/>
                <a:cs typeface="Arial" panose="020B0604020202020204" pitchFamily="34" charset="0"/>
              </a:rPr>
              <a:t>envelope</a:t>
            </a:r>
            <a:r>
              <a:rPr lang="cs-CZ" sz="1400" dirty="0">
                <a:latin typeface="Calibri" panose="020F0502020204030204" pitchFamily="34" charset="0"/>
                <a:ea typeface="Calibri" panose="020F0502020204030204" pitchFamily="34" charset="0"/>
                <a:cs typeface="Arial" panose="020B0604020202020204" pitchFamily="34" charset="0"/>
              </a:rPr>
              <a:t>, např. nekonečný dozvuk (</a:t>
            </a:r>
            <a:r>
              <a:rPr lang="cs-CZ" sz="1400" dirty="0" err="1">
                <a:latin typeface="Calibri" panose="020F0502020204030204" pitchFamily="34" charset="0"/>
                <a:ea typeface="Calibri" panose="020F0502020204030204" pitchFamily="34" charset="0"/>
                <a:cs typeface="Arial" panose="020B0604020202020204" pitchFamily="34" charset="0"/>
              </a:rPr>
              <a:t>sustain</a:t>
            </a:r>
            <a:r>
              <a:rPr lang="cs-CZ" sz="1400" dirty="0">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nepřirozená citlivost oscilátoru – hra dotykem na struny (</a:t>
            </a:r>
            <a:r>
              <a:rPr lang="cs-CZ" sz="1400" dirty="0" err="1" smtClean="0">
                <a:latin typeface="Calibri" panose="020F0502020204030204" pitchFamily="34" charset="0"/>
                <a:ea typeface="Calibri" panose="020F0502020204030204" pitchFamily="34" charset="0"/>
                <a:cs typeface="Arial" panose="020B0604020202020204" pitchFamily="34" charset="0"/>
              </a:rPr>
              <a:t>tapping</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bezbřehá nabídka efektů, obligátně echo/</a:t>
            </a:r>
            <a:r>
              <a:rPr lang="cs-CZ" sz="1400" dirty="0" err="1">
                <a:latin typeface="Calibri" panose="020F0502020204030204" pitchFamily="34" charset="0"/>
                <a:ea typeface="Calibri" panose="020F0502020204030204" pitchFamily="34" charset="0"/>
                <a:cs typeface="Arial" panose="020B0604020202020204" pitchFamily="34" charset="0"/>
              </a:rPr>
              <a:t>delay</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a:latin typeface="Calibri" panose="020F0502020204030204" pitchFamily="34" charset="0"/>
                <a:ea typeface="Calibri" panose="020F0502020204030204" pitchFamily="34" charset="0"/>
                <a:cs typeface="Arial" panose="020B0604020202020204" pitchFamily="34" charset="0"/>
              </a:rPr>
              <a:t>hall</a:t>
            </a:r>
            <a:r>
              <a:rPr lang="cs-CZ" sz="1400" dirty="0">
                <a:latin typeface="Calibri" panose="020F0502020204030204" pitchFamily="34" charset="0"/>
                <a:ea typeface="Calibri" panose="020F0502020204030204" pitchFamily="34" charset="0"/>
                <a:cs typeface="Arial" panose="020B0604020202020204" pitchFamily="34" charset="0"/>
              </a:rPr>
              <a:t>/</a:t>
            </a:r>
            <a:r>
              <a:rPr lang="cs-CZ" sz="1400" dirty="0" err="1">
                <a:latin typeface="Calibri" panose="020F0502020204030204" pitchFamily="34" charset="0"/>
                <a:ea typeface="Calibri" panose="020F0502020204030204" pitchFamily="34" charset="0"/>
                <a:cs typeface="Arial" panose="020B0604020202020204" pitchFamily="34" charset="0"/>
              </a:rPr>
              <a:t>reverb</a:t>
            </a:r>
            <a:r>
              <a:rPr lang="cs-CZ" sz="1400" dirty="0">
                <a:latin typeface="Calibri" panose="020F0502020204030204" pitchFamily="34" charset="0"/>
                <a:ea typeface="Calibri" panose="020F0502020204030204" pitchFamily="34" charset="0"/>
                <a:cs typeface="Arial" panose="020B0604020202020204" pitchFamily="34" charset="0"/>
              </a:rPr>
              <a:t>, distortion, chorus </a:t>
            </a:r>
            <a:r>
              <a:rPr lang="cs-CZ" sz="1400" dirty="0" err="1">
                <a:latin typeface="Calibri" panose="020F0502020204030204" pitchFamily="34" charset="0"/>
                <a:ea typeface="Calibri" panose="020F0502020204030204" pitchFamily="34" charset="0"/>
                <a:cs typeface="Arial" panose="020B0604020202020204" pitchFamily="34" charset="0"/>
              </a:rPr>
              <a:t>etc</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nejstarší je princip elektrostatického snímaní (20. léta 20.stol), zjev bezprostředně po zjevu elektronkových zesilovačů, k fungování potřeba vysoké </a:t>
            </a:r>
            <a:r>
              <a:rPr lang="cs-CZ" sz="1400" dirty="0" smtClean="0">
                <a:latin typeface="Calibri" panose="020F0502020204030204" pitchFamily="34" charset="0"/>
                <a:ea typeface="Calibri" panose="020F0502020204030204" pitchFamily="34" charset="0"/>
                <a:cs typeface="Tahoma" panose="020B0604030504040204" pitchFamily="34" charset="0"/>
              </a:rPr>
              <a:t>napětí</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s příchodem polovodičů (2. pol. 20.stol) byl princip kvůli vysoké spotřebě opuštěn, ostatní principy následují</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elektromagneticky snímané, rozvoj od 30. let,</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piezoelektricky snímané, používáno od 60. let</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opticky snímané, od konce 60. let</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2683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s elektromagnetickým snímáním</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většina elektrických kytar vč. značek </a:t>
            </a:r>
            <a:r>
              <a:rPr lang="cs-CZ" sz="1400" i="1" dirty="0" err="1">
                <a:latin typeface="Calibri" panose="020F0502020204030204" pitchFamily="34" charset="0"/>
                <a:ea typeface="Calibri" panose="020F0502020204030204" pitchFamily="34" charset="0"/>
                <a:cs typeface="Tahoma" panose="020B0604030504040204" pitchFamily="34" charset="0"/>
              </a:rPr>
              <a:t>Fender</a:t>
            </a:r>
            <a:r>
              <a:rPr lang="cs-CZ" sz="1400" dirty="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Gibson</a:t>
            </a:r>
            <a:r>
              <a:rPr lang="cs-CZ" sz="1400" dirty="0">
                <a:latin typeface="Calibri" panose="020F0502020204030204" pitchFamily="34" charset="0"/>
                <a:ea typeface="Calibri" panose="020F0502020204030204" pitchFamily="34" charset="0"/>
                <a:cs typeface="Tahoma" panose="020B0604030504040204" pitchFamily="34" charset="0"/>
              </a:rPr>
              <a:t> nebo </a:t>
            </a:r>
            <a:r>
              <a:rPr lang="cs-CZ" sz="1400" i="1" dirty="0" err="1" smtClean="0">
                <a:latin typeface="Calibri" panose="020F0502020204030204" pitchFamily="34" charset="0"/>
                <a:ea typeface="Calibri" panose="020F0502020204030204" pitchFamily="34" charset="0"/>
                <a:cs typeface="Tahoma" panose="020B0604030504040204" pitchFamily="34" charset="0"/>
              </a:rPr>
              <a:t>Ibanez</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nesčetné množství klávesových nástrojů, primárně elektrických pian s rezonátory v podobě ocelových plátků, kovových ladiček nebo </a:t>
            </a:r>
            <a:r>
              <a:rPr lang="cs-CZ" sz="1400" dirty="0" smtClean="0">
                <a:latin typeface="Calibri" panose="020F0502020204030204" pitchFamily="34" charset="0"/>
                <a:ea typeface="Calibri" panose="020F0502020204030204" pitchFamily="34" charset="0"/>
                <a:cs typeface="Tahoma" panose="020B0604030504040204" pitchFamily="34" charset="0"/>
              </a:rPr>
              <a:t>strun</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populární např. řada nástrojů </a:t>
            </a:r>
            <a:r>
              <a:rPr lang="cs-CZ" sz="1400" i="1" dirty="0" err="1">
                <a:latin typeface="Calibri" panose="020F0502020204030204" pitchFamily="34" charset="0"/>
                <a:ea typeface="Calibri" panose="020F0502020204030204" pitchFamily="34" charset="0"/>
                <a:cs typeface="Arial" panose="020B0604020202020204" pitchFamily="34" charset="0"/>
              </a:rPr>
              <a:t>Rhodes</a:t>
            </a:r>
            <a:r>
              <a:rPr lang="cs-CZ" sz="1400" i="1" dirty="0">
                <a:latin typeface="Calibri" panose="020F0502020204030204" pitchFamily="34" charset="0"/>
                <a:ea typeface="Calibri" panose="020F0502020204030204" pitchFamily="34" charset="0"/>
                <a:cs typeface="Arial" panose="020B0604020202020204" pitchFamily="34" charset="0"/>
              </a:rPr>
              <a:t> Piano</a:t>
            </a:r>
            <a:r>
              <a:rPr lang="cs-CZ" sz="1400" dirty="0">
                <a:latin typeface="Calibri" panose="020F0502020204030204" pitchFamily="34" charset="0"/>
                <a:ea typeface="Calibri" panose="020F0502020204030204" pitchFamily="34" charset="0"/>
                <a:cs typeface="Arial" panose="020B0604020202020204" pitchFamily="34" charset="0"/>
              </a:rPr>
              <a:t> (1963), také cembala, např. </a:t>
            </a:r>
            <a:r>
              <a:rPr lang="cs-CZ" sz="1400" i="1" dirty="0">
                <a:latin typeface="Calibri" panose="020F0502020204030204" pitchFamily="34" charset="0"/>
                <a:ea typeface="Calibri" panose="020F0502020204030204" pitchFamily="34" charset="0"/>
                <a:cs typeface="Arial" panose="020B0604020202020204" pitchFamily="34" charset="0"/>
              </a:rPr>
              <a:t>Combo </a:t>
            </a:r>
            <a:r>
              <a:rPr lang="cs-CZ" sz="1400" i="1" dirty="0" err="1">
                <a:latin typeface="Calibri" panose="020F0502020204030204" pitchFamily="34" charset="0"/>
                <a:ea typeface="Calibri" panose="020F0502020204030204" pitchFamily="34" charset="0"/>
                <a:cs typeface="Arial" panose="020B0604020202020204" pitchFamily="34" charset="0"/>
              </a:rPr>
              <a:t>Harpsichod</a:t>
            </a:r>
            <a:r>
              <a:rPr lang="cs-CZ" sz="1400" dirty="0">
                <a:latin typeface="Calibri" panose="020F0502020204030204" pitchFamily="34" charset="0"/>
                <a:ea typeface="Calibri" panose="020F0502020204030204" pitchFamily="34" charset="0"/>
                <a:cs typeface="Arial" panose="020B0604020202020204" pitchFamily="34" charset="0"/>
              </a:rPr>
              <a:t> (1966</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s rozšířením elektromagnetického snímáním lze spojovat</a:t>
            </a:r>
            <a:r>
              <a:rPr lang="cs-CZ" sz="1400" b="1" dirty="0">
                <a:latin typeface="Calibri" panose="020F0502020204030204" pitchFamily="34" charset="0"/>
                <a:ea typeface="Calibri" panose="020F0502020204030204" pitchFamily="34" charset="0"/>
                <a:cs typeface="Tahoma" panose="020B0604030504040204" pitchFamily="34" charset="0"/>
              </a:rPr>
              <a:t> počátek éry samostatného basu hraného na klávesové nástroje (rocková, experimentální a jazzová hudba)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 </a:t>
            </a:r>
            <a:r>
              <a:rPr lang="cs-CZ" sz="1400" i="1" dirty="0">
                <a:latin typeface="Calibri" panose="020F0502020204030204" pitchFamily="34" charset="0"/>
                <a:ea typeface="Calibri" panose="020F0502020204030204" pitchFamily="34" charset="0"/>
                <a:cs typeface="Arial" panose="020B0604020202020204" pitchFamily="34" charset="0"/>
              </a:rPr>
              <a:t>Piano bass</a:t>
            </a:r>
            <a:r>
              <a:rPr lang="cs-CZ" sz="1400" dirty="0">
                <a:latin typeface="Calibri" panose="020F0502020204030204" pitchFamily="34" charset="0"/>
                <a:ea typeface="Calibri" panose="020F0502020204030204" pitchFamily="34" charset="0"/>
                <a:cs typeface="Arial" panose="020B0604020202020204" pitchFamily="34" charset="0"/>
              </a:rPr>
              <a:t> (1960), klávesová náhrada basové kytary se srovnatelným rozsahem a účinkem, oscilátorem kovové hranoly (princip ladičky), používala např. skupina </a:t>
            </a:r>
            <a:r>
              <a:rPr lang="cs-CZ" sz="1400" dirty="0" err="1">
                <a:latin typeface="Calibri" panose="020F0502020204030204" pitchFamily="34" charset="0"/>
                <a:ea typeface="Calibri" panose="020F0502020204030204" pitchFamily="34" charset="0"/>
                <a:cs typeface="Arial" panose="020B0604020202020204" pitchFamily="34" charset="0"/>
              </a:rPr>
              <a:t>The</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dirty="0" err="1" smtClean="0">
                <a:latin typeface="Calibri" panose="020F0502020204030204" pitchFamily="34" charset="0"/>
                <a:ea typeface="Calibri" panose="020F0502020204030204" pitchFamily="34" charset="0"/>
                <a:cs typeface="Arial" panose="020B0604020202020204" pitchFamily="34" charset="0"/>
              </a:rPr>
              <a:t>Doors</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b="1" dirty="0" smtClean="0">
                <a:solidFill>
                  <a:schemeClr val="accent1"/>
                </a:solidFill>
              </a:rPr>
              <a:t>        ukázka</a:t>
            </a:r>
            <a:r>
              <a:rPr lang="cs-CZ" sz="1400" b="1" dirty="0">
                <a:solidFill>
                  <a:schemeClr val="accent1"/>
                </a:solidFill>
              </a:rPr>
              <a:t>: </a:t>
            </a:r>
            <a:r>
              <a:rPr lang="cs-CZ" sz="1400" b="1" u="sng" dirty="0">
                <a:hlinkClick r:id="rId3"/>
              </a:rPr>
              <a:t>Piano bass, 1960 (f. </a:t>
            </a:r>
            <a:r>
              <a:rPr lang="cs-CZ" sz="1400" b="1" u="sng" dirty="0" err="1">
                <a:hlinkClick r:id="rId3"/>
              </a:rPr>
              <a:t>Rhodes</a:t>
            </a:r>
            <a:r>
              <a:rPr lang="cs-CZ" sz="1400" b="1" u="sng" dirty="0">
                <a:hlinkClick r:id="rId3"/>
              </a:rPr>
              <a:t>- </a:t>
            </a:r>
            <a:r>
              <a:rPr lang="cs-CZ" sz="1400" b="1" u="sng" dirty="0" err="1">
                <a:hlinkClick r:id="rId3"/>
              </a:rPr>
              <a:t>Fender</a:t>
            </a:r>
            <a:r>
              <a:rPr lang="cs-CZ" sz="1400" b="1" u="sng" dirty="0">
                <a:hlinkClick r:id="rId3"/>
              </a:rPr>
              <a:t>)</a:t>
            </a:r>
            <a:endParaRPr lang="cs-CZ" sz="1400" dirty="0"/>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7227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3.5.1.2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s piezoelektrickým snímáním</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Ashbory</a:t>
            </a:r>
            <a:r>
              <a:rPr lang="cs-CZ" sz="1400" i="1" dirty="0">
                <a:latin typeface="Calibri" panose="020F0502020204030204" pitchFamily="34" charset="0"/>
                <a:ea typeface="Calibri" panose="020F0502020204030204" pitchFamily="34" charset="0"/>
                <a:cs typeface="Tahoma" panose="020B0604030504040204" pitchFamily="34" charset="0"/>
              </a:rPr>
              <a:t> bass</a:t>
            </a:r>
            <a:r>
              <a:rPr lang="cs-CZ" sz="1400" dirty="0">
                <a:latin typeface="Calibri" panose="020F0502020204030204" pitchFamily="34" charset="0"/>
                <a:ea typeface="Calibri" panose="020F0502020204030204" pitchFamily="34" charset="0"/>
                <a:cs typeface="Tahoma" panose="020B0604030504040204" pitchFamily="34" charset="0"/>
              </a:rPr>
              <a:t> (1985</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čtyř a pětistrunné basové kytary s gumovými strunami </a:t>
            </a: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Fender</a:t>
            </a:r>
            <a:r>
              <a:rPr lang="cs-CZ" sz="1400" i="1" dirty="0">
                <a:latin typeface="Calibri" panose="020F0502020204030204" pitchFamily="34" charset="0"/>
                <a:ea typeface="Calibri" panose="020F0502020204030204" pitchFamily="34" charset="0"/>
                <a:cs typeface="Tahoma" panose="020B0604030504040204" pitchFamily="34" charset="0"/>
              </a:rPr>
              <a:t> Electric Violin FV-1, FV-3</a:t>
            </a:r>
            <a:r>
              <a:rPr lang="cs-CZ" sz="1400" dirty="0">
                <a:latin typeface="Calibri" panose="020F0502020204030204" pitchFamily="34" charset="0"/>
                <a:ea typeface="Calibri" panose="020F0502020204030204" pitchFamily="34" charset="0"/>
                <a:cs typeface="Tahoma" panose="020B0604030504040204" pitchFamily="34" charset="0"/>
              </a:rPr>
              <a:t> (1993</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populární „elektrické housle“ </a:t>
            </a:r>
          </a:p>
          <a:p>
            <a:pPr marL="342900" lvl="0" indent="-342900">
              <a:lnSpc>
                <a:spcPct val="107000"/>
              </a:lnSpc>
              <a:spcAft>
                <a:spcPts val="0"/>
              </a:spcAft>
              <a:buFont typeface="Calibri" panose="020F0502020204030204" pitchFamily="34" charset="0"/>
              <a:buChar char="▪"/>
            </a:pPr>
            <a:r>
              <a:rPr lang="cs-CZ" sz="1400" i="1" dirty="0">
                <a:latin typeface="Calibri" panose="020F0502020204030204" pitchFamily="34" charset="0"/>
                <a:ea typeface="Calibri" panose="020F0502020204030204" pitchFamily="34" charset="0"/>
                <a:cs typeface="Tahoma" panose="020B0604030504040204" pitchFamily="34" charset="0"/>
              </a:rPr>
              <a:t>Electric Grand Piano CP -60, CP - 70, CP - 80</a:t>
            </a:r>
            <a:r>
              <a:rPr lang="cs-CZ" sz="1400" dirty="0">
                <a:latin typeface="Calibri" panose="020F0502020204030204" pitchFamily="34" charset="0"/>
                <a:ea typeface="Calibri" panose="020F0502020204030204" pitchFamily="34" charset="0"/>
                <a:cs typeface="Tahoma" panose="020B0604030504040204" pitchFamily="34" charset="0"/>
              </a:rPr>
              <a:t> (1977</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přenosný </a:t>
            </a:r>
            <a:r>
              <a:rPr lang="cs-CZ" sz="1400" dirty="0" smtClean="0">
                <a:latin typeface="Calibri" panose="020F0502020204030204" pitchFamily="34" charset="0"/>
                <a:ea typeface="Calibri" panose="020F0502020204030204" pitchFamily="34" charset="0"/>
                <a:cs typeface="Arial" panose="020B0604020202020204" pitchFamily="34" charset="0"/>
              </a:rPr>
              <a:t>(ve srovnání s akustickým pianem) nástroj </a:t>
            </a:r>
            <a:r>
              <a:rPr lang="cs-CZ" sz="1400" dirty="0">
                <a:latin typeface="Calibri" panose="020F0502020204030204" pitchFamily="34" charset="0"/>
                <a:ea typeface="Calibri" panose="020F0502020204030204" pitchFamily="34" charset="0"/>
                <a:cs typeface="Arial" panose="020B0604020202020204" pitchFamily="34" charset="0"/>
              </a:rPr>
              <a:t>s rozsahem koncertního piana (88 kláves) </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a:t>
            </a:r>
            <a:r>
              <a:rPr lang="cs-CZ" sz="1400" dirty="0" smtClean="0">
                <a:latin typeface="Calibri" panose="020F0502020204030204" pitchFamily="34" charset="0"/>
                <a:ea typeface="Calibri" panose="020F0502020204030204" pitchFamily="34" charset="0"/>
                <a:cs typeface="Arial" panose="020B0604020202020204" pitchFamily="34" charset="0"/>
              </a:rPr>
              <a:t>olyfonní </a:t>
            </a:r>
          </a:p>
          <a:p>
            <a:pPr marL="0" indent="0">
              <a:lnSpc>
                <a:spcPct val="107000"/>
              </a:lnSpc>
              <a:spcAft>
                <a:spcPts val="800"/>
              </a:spcAft>
              <a:buNone/>
            </a:pPr>
            <a:r>
              <a:rPr lang="cs-CZ" sz="1400" b="1" dirty="0" smtClean="0">
                <a:solidFill>
                  <a:schemeClr val="accent1"/>
                </a:solidFill>
              </a:rPr>
              <a:t>         ukázka: </a:t>
            </a:r>
            <a:r>
              <a:rPr lang="cs-CZ" sz="1400" b="1" u="sng" dirty="0" err="1">
                <a:hlinkClick r:id="rId3"/>
              </a:rPr>
              <a:t>electric</a:t>
            </a:r>
            <a:r>
              <a:rPr lang="cs-CZ" sz="1400" b="1" u="sng" dirty="0">
                <a:hlinkClick r:id="rId3"/>
              </a:rPr>
              <a:t> grand piano CP 70</a:t>
            </a:r>
            <a:endParaRPr lang="cs-CZ" sz="1400" dirty="0"/>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5923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3.5.1.3</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s optickým snímáním</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715584"/>
          </a:xfrm>
        </p:spPr>
        <p:txBody>
          <a:bodyPr>
            <a:noAutofit/>
          </a:bodyPr>
          <a:lstStyle/>
          <a:p>
            <a:pPr marL="342900" lvl="0" indent="-342900">
              <a:lnSpc>
                <a:spcPct val="107000"/>
              </a:lnSpc>
              <a:spcAft>
                <a:spcPts val="0"/>
              </a:spcAft>
              <a:buFont typeface="Calibri" panose="020F0502020204030204" pitchFamily="34" charset="0"/>
              <a:buChar char="▪"/>
            </a:pPr>
            <a:r>
              <a:rPr lang="cs-CZ" sz="1400" i="1" dirty="0" err="1" smtClean="0">
                <a:latin typeface="Calibri" panose="020F0502020204030204" pitchFamily="34" charset="0"/>
                <a:ea typeface="Calibri" panose="020F0502020204030204" pitchFamily="34" charset="0"/>
                <a:cs typeface="Tahoma" panose="020B0604030504040204" pitchFamily="34" charset="0"/>
              </a:rPr>
              <a:t>LightWave</a:t>
            </a:r>
            <a:r>
              <a:rPr lang="cs-CZ" sz="1400" i="1" dirty="0" smtClean="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Saber</a:t>
            </a:r>
            <a:r>
              <a:rPr lang="cs-CZ" sz="1400" dirty="0">
                <a:latin typeface="Calibri" panose="020F0502020204030204" pitchFamily="34" charset="0"/>
                <a:ea typeface="Calibri" panose="020F0502020204030204" pitchFamily="34" charset="0"/>
                <a:cs typeface="Tahoma" panose="020B0604030504040204" pitchFamily="34" charset="0"/>
              </a:rPr>
              <a:t> (2000)</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basová kytara s odlehčeným tělem </a:t>
            </a: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LightWave</a:t>
            </a:r>
            <a:r>
              <a:rPr lang="cs-CZ" sz="1400" i="1" dirty="0">
                <a:latin typeface="Calibri" panose="020F0502020204030204" pitchFamily="34" charset="0"/>
                <a:ea typeface="Calibri" panose="020F0502020204030204" pitchFamily="34" charset="0"/>
                <a:cs typeface="Tahoma" panose="020B0604030504040204" pitchFamily="34" charset="0"/>
              </a:rPr>
              <a:t> Atlantis</a:t>
            </a:r>
            <a:r>
              <a:rPr lang="cs-CZ" sz="1400" dirty="0">
                <a:latin typeface="Calibri" panose="020F0502020204030204" pitchFamily="34" charset="0"/>
                <a:ea typeface="Calibri" panose="020F0502020204030204" pitchFamily="34" charset="0"/>
                <a:cs typeface="Tahoma" panose="020B0604030504040204" pitchFamily="34" charset="0"/>
              </a:rPr>
              <a:t> (2006)</a:t>
            </a:r>
          </a:p>
          <a:p>
            <a:pPr marL="342900" lvl="0" indent="-342900">
              <a:lnSpc>
                <a:spcPct val="107000"/>
              </a:lnSpc>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kytara s odlehčeným tělem a relativně nulovým vlastním šumem </a:t>
            </a:r>
          </a:p>
          <a:p>
            <a:pPr marL="342900" lvl="0" indent="-342900">
              <a:lnSpc>
                <a:spcPct val="107000"/>
              </a:lnSpc>
              <a:buFont typeface="Calibri" panose="020F0502020204030204" pitchFamily="34" charset="0"/>
              <a:buChar char="▪"/>
            </a:pPr>
            <a:r>
              <a:rPr lang="cs-CZ" sz="1400" i="1" dirty="0" smtClean="0">
                <a:latin typeface="Calibri" panose="020F0502020204030204" pitchFamily="34" charset="0"/>
                <a:ea typeface="Calibri" panose="020F0502020204030204" pitchFamily="34" charset="0"/>
                <a:cs typeface="Tahoma" panose="020B0604030504040204" pitchFamily="34" charset="0"/>
              </a:rPr>
              <a:t>K-Max</a:t>
            </a:r>
            <a:r>
              <a:rPr lang="cs-CZ" sz="1400" dirty="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Hoag</a:t>
            </a:r>
            <a:r>
              <a:rPr lang="cs-CZ" sz="1400" i="1" dirty="0">
                <a:latin typeface="Calibri" panose="020F0502020204030204" pitchFamily="34" charset="0"/>
                <a:ea typeface="Calibri" panose="020F0502020204030204" pitchFamily="34" charset="0"/>
                <a:cs typeface="Tahoma" panose="020B0604030504040204" pitchFamily="34" charset="0"/>
              </a:rPr>
              <a:t> K-Max</a:t>
            </a:r>
            <a:r>
              <a:rPr lang="cs-CZ" sz="1400" dirty="0">
                <a:latin typeface="Calibri" panose="020F0502020204030204" pitchFamily="34" charset="0"/>
                <a:ea typeface="Calibri" panose="020F0502020204030204" pitchFamily="34" charset="0"/>
                <a:cs typeface="Tahoma" panose="020B0604030504040204" pitchFamily="34" charset="0"/>
              </a:rPr>
              <a:t> (1968)</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kytara </a:t>
            </a:r>
            <a:r>
              <a:rPr lang="cs-CZ" sz="1400" i="1" dirty="0" err="1">
                <a:latin typeface="Calibri" panose="020F0502020204030204" pitchFamily="34" charset="0"/>
                <a:ea typeface="Calibri" panose="020F0502020204030204" pitchFamily="34" charset="0"/>
                <a:cs typeface="Arial" panose="020B0604020202020204" pitchFamily="34" charset="0"/>
              </a:rPr>
              <a:t>Hoag</a:t>
            </a:r>
            <a:r>
              <a:rPr lang="cs-CZ" sz="1400" i="1" dirty="0">
                <a:latin typeface="Calibri" panose="020F0502020204030204" pitchFamily="34" charset="0"/>
                <a:ea typeface="Calibri" panose="020F0502020204030204" pitchFamily="34" charset="0"/>
                <a:cs typeface="Arial" panose="020B0604020202020204" pitchFamily="34" charset="0"/>
              </a:rPr>
              <a:t> K-Max</a:t>
            </a:r>
            <a:r>
              <a:rPr lang="cs-CZ" sz="1400" dirty="0">
                <a:latin typeface="Calibri" panose="020F0502020204030204" pitchFamily="34" charset="0"/>
                <a:ea typeface="Calibri" panose="020F0502020204030204" pitchFamily="34" charset="0"/>
                <a:cs typeface="Arial" panose="020B0604020202020204" pitchFamily="34" charset="0"/>
              </a:rPr>
              <a:t> a basová kytara </a:t>
            </a:r>
            <a:r>
              <a:rPr lang="cs-CZ" sz="1400" i="1" dirty="0">
                <a:latin typeface="Calibri" panose="020F0502020204030204" pitchFamily="34" charset="0"/>
                <a:ea typeface="Calibri" panose="020F0502020204030204" pitchFamily="34" charset="0"/>
                <a:cs typeface="Arial" panose="020B0604020202020204" pitchFamily="34" charset="0"/>
              </a:rPr>
              <a:t>K-Max</a:t>
            </a:r>
            <a:r>
              <a:rPr lang="cs-CZ" sz="1400" dirty="0">
                <a:latin typeface="Calibri" panose="020F0502020204030204" pitchFamily="34" charset="0"/>
                <a:ea typeface="Calibri" panose="020F0502020204030204" pitchFamily="34" charset="0"/>
                <a:cs typeface="Arial" panose="020B0604020202020204" pitchFamily="34" charset="0"/>
              </a:rPr>
              <a:t> s tradičním tvarem </a:t>
            </a:r>
          </a:p>
          <a:p>
            <a:pPr marL="342900" lvl="0" indent="-342900">
              <a:lnSpc>
                <a:spcPct val="107000"/>
              </a:lnSpc>
              <a:spcAft>
                <a:spcPts val="800"/>
              </a:spcAft>
              <a:buFont typeface="Calibri" panose="020F0502020204030204" pitchFamily="34" charset="0"/>
              <a:buChar char="‐"/>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cs-CZ" sz="1400" dirty="0" smtClean="0"/>
          </a:p>
          <a:p>
            <a:pPr marL="0" indent="0">
              <a:lnSpc>
                <a:spcPct val="107000"/>
              </a:lnSpc>
              <a:spcAft>
                <a:spcPts val="800"/>
              </a:spcAft>
              <a:buNone/>
            </a:pPr>
            <a:endParaRPr lang="cs-CZ" sz="1400" dirty="0" smtClean="0"/>
          </a:p>
          <a:p>
            <a:pPr marL="0" indent="0">
              <a:lnSpc>
                <a:spcPct val="107000"/>
              </a:lnSpc>
              <a:spcAft>
                <a:spcPts val="800"/>
              </a:spcAft>
              <a:buNone/>
            </a:pPr>
            <a:endParaRPr lang="cs-CZ" sz="1400" dirty="0"/>
          </a:p>
          <a:p>
            <a:pPr marL="0" indent="0">
              <a:lnSpc>
                <a:spcPct val="107000"/>
              </a:lnSpc>
              <a:spcAft>
                <a:spcPts val="800"/>
              </a:spcAft>
              <a:buNone/>
            </a:pPr>
            <a:endParaRPr lang="cs-CZ" sz="1400" dirty="0" smtClean="0"/>
          </a:p>
          <a:p>
            <a:pPr marL="0" indent="0">
              <a:lnSpc>
                <a:spcPct val="107000"/>
              </a:lnSpc>
              <a:spcAft>
                <a:spcPts val="800"/>
              </a:spcAft>
              <a:buNone/>
            </a:pPr>
            <a:r>
              <a:rPr lang="cs-CZ" sz="1400" dirty="0" smtClean="0"/>
              <a:t>  obr</a:t>
            </a:r>
            <a:r>
              <a:rPr lang="cs-CZ" sz="1400" dirty="0"/>
              <a:t>., kytara </a:t>
            </a:r>
            <a:r>
              <a:rPr lang="cs-CZ" sz="1400" dirty="0" err="1"/>
              <a:t>Hoag</a:t>
            </a:r>
            <a:r>
              <a:rPr lang="cs-CZ" sz="1400" dirty="0"/>
              <a:t> K- </a:t>
            </a:r>
            <a:r>
              <a:rPr lang="cs-CZ" sz="1400" dirty="0" smtClean="0"/>
              <a:t>Max a detail snímače a ovládacích prvků, zdroje: </a:t>
            </a:r>
            <a:r>
              <a:rPr lang="cs-CZ" sz="1400" u="sng" dirty="0">
                <a:hlinkClick r:id="rId3"/>
              </a:rPr>
              <a:t>http://</a:t>
            </a:r>
            <a:r>
              <a:rPr lang="cs-CZ" sz="1400" u="sng" dirty="0" smtClean="0">
                <a:hlinkClick r:id="rId3"/>
              </a:rPr>
              <a:t>www.podcomplex.com/blog/optical-pickup-technology-for-guitars/</a:t>
            </a:r>
            <a:r>
              <a:rPr lang="cs-CZ" sz="1400" dirty="0" smtClean="0">
                <a:latin typeface="Calibri" panose="020F0502020204030204" pitchFamily="34" charset="0"/>
                <a:ea typeface="Calibri" panose="020F0502020204030204" pitchFamily="34" charset="0"/>
                <a:cs typeface="Arial" panose="020B0604020202020204" pitchFamily="34" charset="0"/>
                <a:hlinkClick r:id="rId4"/>
              </a:rPr>
              <a:t>https</a:t>
            </a:r>
            <a:r>
              <a:rPr lang="cs-CZ" sz="1400" dirty="0">
                <a:latin typeface="Calibri" panose="020F0502020204030204" pitchFamily="34" charset="0"/>
                <a:ea typeface="Calibri" panose="020F0502020204030204" pitchFamily="34" charset="0"/>
                <a:cs typeface="Arial" panose="020B0604020202020204" pitchFamily="34" charset="0"/>
                <a:hlinkClick r:id="rId4"/>
              </a:rPr>
              <a:t>://en.audiofanzine.com/misc-shape-guitar/hoag-guitars/K-Max</a:t>
            </a:r>
            <a:r>
              <a:rPr lang="cs-CZ" sz="1400" dirty="0" smtClean="0">
                <a:latin typeface="Calibri" panose="020F0502020204030204" pitchFamily="34" charset="0"/>
                <a:ea typeface="Calibri" panose="020F0502020204030204" pitchFamily="34" charset="0"/>
                <a:cs typeface="Arial" panose="020B0604020202020204" pitchFamily="34" charset="0"/>
                <a:hlinkClick r:id="rId4"/>
              </a:rPr>
              <a:t>/</a:t>
            </a: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endParaRPr lang="cs-CZ" sz="1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Obrázek 6"/>
          <p:cNvPicPr>
            <a:picLocks noChangeAspect="1"/>
          </p:cNvPicPr>
          <p:nvPr/>
        </p:nvPicPr>
        <p:blipFill rotWithShape="1">
          <a:blip r:embed="rId5" cstate="print">
            <a:extLst>
              <a:ext uri="{28A0092B-C50C-407E-A947-70E740481C1C}">
                <a14:useLocalDpi xmlns:a14="http://schemas.microsoft.com/office/drawing/2010/main" val="0"/>
              </a:ext>
            </a:extLst>
          </a:blip>
          <a:srcRect r="3794"/>
          <a:stretch/>
        </p:blipFill>
        <p:spPr>
          <a:xfrm>
            <a:off x="8672104" y="4049485"/>
            <a:ext cx="2489346" cy="1996134"/>
          </a:xfrm>
          <a:prstGeom prst="rect">
            <a:avLst/>
          </a:prstGeom>
        </p:spPr>
      </p:pic>
      <p:pic>
        <p:nvPicPr>
          <p:cNvPr id="4" name="Obráze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4457" y="1240970"/>
            <a:ext cx="1665297" cy="4804649"/>
          </a:xfrm>
          <a:prstGeom prst="rect">
            <a:avLst/>
          </a:prstGeom>
        </p:spPr>
      </p:pic>
    </p:spTree>
    <p:extLst>
      <p:ext uri="{BB962C8B-B14F-4D97-AF65-F5344CB8AC3E}">
        <p14:creationId xmlns:p14="http://schemas.microsoft.com/office/powerpoint/2010/main" val="3627784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3.5.1.4</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vybrané nástroje elektrostatickým snímáním</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200" y="1330035"/>
            <a:ext cx="4887686" cy="5255821"/>
          </a:xfrm>
        </p:spPr>
        <p:txBody>
          <a:bodyPr>
            <a:noAutofit/>
          </a:bodyPr>
          <a:lstStyle/>
          <a:p>
            <a:pPr marL="342900" lvl="0" indent="-342900">
              <a:lnSpc>
                <a:spcPct val="107000"/>
              </a:lnSpc>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Gibson</a:t>
            </a:r>
            <a:r>
              <a:rPr lang="cs-CZ" sz="1400" i="1" dirty="0">
                <a:latin typeface="Calibri" panose="020F0502020204030204" pitchFamily="34" charset="0"/>
                <a:ea typeface="Calibri" panose="020F0502020204030204" pitchFamily="34" charset="0"/>
                <a:cs typeface="Tahoma" panose="020B0604030504040204" pitchFamily="34" charset="0"/>
              </a:rPr>
              <a:t> L-5 Electric </a:t>
            </a:r>
            <a:r>
              <a:rPr lang="cs-CZ" sz="1400" dirty="0">
                <a:latin typeface="Calibri" panose="020F0502020204030204" pitchFamily="34" charset="0"/>
                <a:ea typeface="Calibri" panose="020F0502020204030204" pitchFamily="34" charset="0"/>
                <a:cs typeface="Tahoma" panose="020B0604030504040204" pitchFamily="34" charset="0"/>
              </a:rPr>
              <a:t>(1923)</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slavná kytara spojená s populární hudbou meziválečného období </a:t>
            </a: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Orgatron</a:t>
            </a:r>
            <a:r>
              <a:rPr lang="cs-CZ" sz="1400" dirty="0">
                <a:latin typeface="Calibri" panose="020F0502020204030204" pitchFamily="34" charset="0"/>
                <a:ea typeface="Calibri" panose="020F0502020204030204" pitchFamily="34" charset="0"/>
                <a:cs typeface="Tahoma" panose="020B0604030504040204" pitchFamily="34" charset="0"/>
              </a:rPr>
              <a:t> (1930)</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první hromadně vyráběné elektrické varhany v USA, rezonátorem ocelový </a:t>
            </a:r>
            <a:r>
              <a:rPr lang="cs-CZ" sz="1400" dirty="0" smtClean="0">
                <a:latin typeface="Calibri" panose="020F0502020204030204" pitchFamily="34" charset="0"/>
                <a:ea typeface="Calibri" panose="020F0502020204030204" pitchFamily="34" charset="0"/>
                <a:cs typeface="Arial" panose="020B0604020202020204" pitchFamily="34" charset="0"/>
              </a:rPr>
              <a:t>jazýček</a:t>
            </a:r>
          </a:p>
          <a:p>
            <a:pPr marL="342900" lvl="0" indent="-34290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polyfonní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DynaTone</a:t>
            </a:r>
            <a:r>
              <a:rPr lang="cs-CZ" sz="1400" dirty="0">
                <a:latin typeface="Calibri" panose="020F0502020204030204" pitchFamily="34" charset="0"/>
                <a:ea typeface="Calibri" panose="020F0502020204030204" pitchFamily="34" charset="0"/>
                <a:cs typeface="Tahoma" panose="020B0604030504040204" pitchFamily="34" charset="0"/>
              </a:rPr>
              <a:t> (1940)</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unikátní nástroj domácí zábavy, spojení rozhlasového přijímače, gramofonu s měničem desek a elektrického piana, konstrukce umožňovala zároveň hru a poslech rádia nebo </a:t>
            </a:r>
            <a:r>
              <a:rPr lang="cs-CZ" sz="1400" dirty="0" smtClean="0">
                <a:latin typeface="Calibri" panose="020F0502020204030204" pitchFamily="34" charset="0"/>
                <a:ea typeface="Calibri" panose="020F0502020204030204" pitchFamily="34" charset="0"/>
                <a:cs typeface="Arial" panose="020B0604020202020204" pitchFamily="34" charset="0"/>
              </a:rPr>
              <a:t>desky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buNone/>
            </a:pPr>
            <a:r>
              <a:rPr lang="cs-CZ" sz="1400" dirty="0" smtClean="0"/>
              <a:t>        </a:t>
            </a:r>
          </a:p>
          <a:p>
            <a:pPr marL="0" indent="0">
              <a:lnSpc>
                <a:spcPct val="107000"/>
              </a:lnSpc>
              <a:buNone/>
            </a:pPr>
            <a:endParaRPr lang="cs-CZ" sz="1400" dirty="0"/>
          </a:p>
          <a:p>
            <a:pPr marL="0" indent="0">
              <a:lnSpc>
                <a:spcPct val="107000"/>
              </a:lnSpc>
              <a:buNone/>
            </a:pPr>
            <a:endParaRPr lang="cs-CZ" sz="1400" dirty="0" smtClean="0"/>
          </a:p>
          <a:p>
            <a:pPr marL="0" indent="0">
              <a:lnSpc>
                <a:spcPct val="107000"/>
              </a:lnSpc>
              <a:buNone/>
            </a:pPr>
            <a:endParaRPr lang="cs-CZ" sz="1400" dirty="0"/>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699" y="1330036"/>
            <a:ext cx="5139074" cy="3418114"/>
          </a:xfrm>
          <a:prstGeom prst="rect">
            <a:avLst/>
          </a:prstGeom>
        </p:spPr>
      </p:pic>
      <p:sp>
        <p:nvSpPr>
          <p:cNvPr id="5" name="TextovéPole 4"/>
          <p:cNvSpPr txBox="1"/>
          <p:nvPr/>
        </p:nvSpPr>
        <p:spPr>
          <a:xfrm>
            <a:off x="6172200" y="4855029"/>
            <a:ext cx="5442857" cy="738664"/>
          </a:xfrm>
          <a:prstGeom prst="rect">
            <a:avLst/>
          </a:prstGeom>
          <a:noFill/>
        </p:spPr>
        <p:txBody>
          <a:bodyPr wrap="square" rtlCol="0">
            <a:spAutoFit/>
          </a:bodyPr>
          <a:lstStyle/>
          <a:p>
            <a:r>
              <a:rPr lang="cs-CZ" sz="1400" dirty="0"/>
              <a:t>obr., </a:t>
            </a:r>
            <a:r>
              <a:rPr lang="cs-CZ" sz="1400" dirty="0" err="1"/>
              <a:t>Orgatron</a:t>
            </a:r>
            <a:r>
              <a:rPr lang="cs-CZ" sz="1400" dirty="0"/>
              <a:t> f. </a:t>
            </a:r>
            <a:r>
              <a:rPr lang="cs-CZ" sz="1400" dirty="0" err="1"/>
              <a:t>Everett</a:t>
            </a:r>
            <a:r>
              <a:rPr lang="cs-CZ" sz="1400" dirty="0"/>
              <a:t>, zdroj: </a:t>
            </a:r>
            <a:r>
              <a:rPr lang="cs-CZ" sz="1400" u="sng" dirty="0">
                <a:hlinkClick r:id="rId4"/>
              </a:rPr>
              <a:t>https://collections.nmc.ca/objects/355/everett-orgatron</a:t>
            </a:r>
            <a:endParaRPr lang="cs-CZ" sz="1400" dirty="0"/>
          </a:p>
          <a:p>
            <a:endParaRPr lang="cs-CZ" sz="1400" dirty="0"/>
          </a:p>
        </p:txBody>
      </p:sp>
    </p:spTree>
    <p:extLst>
      <p:ext uri="{BB962C8B-B14F-4D97-AF65-F5344CB8AC3E}">
        <p14:creationId xmlns:p14="http://schemas.microsoft.com/office/powerpoint/2010/main" val="1785391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3.5.2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nástroje s mechanickými kmity snímanými elektrickým zařízením umožňují nové typy hry na nástroje tradiční konstrukce/vycházející z nástrojů akustických (akustická a el. kytara, stále se hraje drnkáním na struny, ale lze to i netradičně)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soustřední na se funkci snímání/způsob tvorby tónu, který ovlivňuje hru, typicky hra na kytaru s tlumením strun malíkovou hranou (rocková hudba) nebo techniky hry na basovou kytaru „slap“ (funk, jazz, rock </a:t>
            </a:r>
            <a:r>
              <a:rPr lang="cs-CZ" sz="1400" dirty="0" err="1">
                <a:latin typeface="Calibri" panose="020F0502020204030204" pitchFamily="34" charset="0"/>
                <a:ea typeface="Calibri" panose="020F0502020204030204" pitchFamily="34" charset="0"/>
                <a:cs typeface="Arial" panose="020B0604020202020204" pitchFamily="34" charset="0"/>
              </a:rPr>
              <a:t>etc</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u nástrojů se snímáním se široce uplatňují el. zařízení pro zvukové efekty, typicky efekty pro kytary, jejichž používání je základem nových hudebních stylů (distortion nebo </a:t>
            </a:r>
            <a:r>
              <a:rPr lang="cs-CZ" sz="1400" dirty="0" err="1">
                <a:latin typeface="Calibri" panose="020F0502020204030204" pitchFamily="34" charset="0"/>
                <a:ea typeface="Calibri" panose="020F0502020204030204" pitchFamily="34" charset="0"/>
                <a:cs typeface="Arial" panose="020B0604020202020204" pitchFamily="34" charset="0"/>
              </a:rPr>
              <a:t>overdrive</a:t>
            </a:r>
            <a:r>
              <a:rPr lang="cs-CZ" sz="1400" dirty="0">
                <a:latin typeface="Calibri" panose="020F0502020204030204" pitchFamily="34" charset="0"/>
                <a:ea typeface="Calibri" panose="020F0502020204030204" pitchFamily="34" charset="0"/>
                <a:cs typeface="Arial" panose="020B0604020202020204" pitchFamily="34" charset="0"/>
              </a:rPr>
              <a:t> a hard rock či </a:t>
            </a:r>
            <a:r>
              <a:rPr lang="cs-CZ" sz="1400" dirty="0" err="1">
                <a:latin typeface="Calibri" panose="020F0502020204030204" pitchFamily="34" charset="0"/>
                <a:ea typeface="Calibri" panose="020F0502020204030204" pitchFamily="34" charset="0"/>
                <a:cs typeface="Arial" panose="020B0604020202020204" pitchFamily="34" charset="0"/>
              </a:rPr>
              <a:t>heavy</a:t>
            </a:r>
            <a:r>
              <a:rPr lang="cs-CZ" sz="1400" dirty="0">
                <a:latin typeface="Calibri" panose="020F0502020204030204" pitchFamily="34" charset="0"/>
                <a:ea typeface="Calibri" panose="020F0502020204030204" pitchFamily="34" charset="0"/>
                <a:cs typeface="Arial" panose="020B0604020202020204" pitchFamily="34" charset="0"/>
              </a:rPr>
              <a:t> metal </a:t>
            </a:r>
            <a:r>
              <a:rPr lang="cs-CZ" sz="1400" dirty="0" err="1" smtClean="0">
                <a:latin typeface="Calibri" panose="020F0502020204030204" pitchFamily="34" charset="0"/>
                <a:ea typeface="Calibri" panose="020F0502020204030204" pitchFamily="34" charset="0"/>
                <a:cs typeface="Arial" panose="020B0604020202020204" pitchFamily="34" charset="0"/>
              </a:rPr>
              <a:t>etc</a:t>
            </a:r>
            <a:r>
              <a:rPr lang="cs-CZ" sz="1400" dirty="0" smtClean="0">
                <a:latin typeface="Calibri" panose="020F0502020204030204" pitchFamily="34" charset="0"/>
                <a:ea typeface="Calibri" panose="020F0502020204030204" pitchFamily="34" charset="0"/>
                <a:cs typeface="Arial" panose="020B0604020202020204" pitchFamily="34" charset="0"/>
              </a:rPr>
              <a:t>.) </a:t>
            </a:r>
          </a:p>
          <a:p>
            <a:pPr marL="0" lvl="0" indent="0">
              <a:lnSpc>
                <a:spcPct val="107000"/>
              </a:lnSpc>
              <a:buNone/>
            </a:pP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3"/>
              </a:rPr>
              <a:t>slap bass </a:t>
            </a:r>
            <a:endPar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r>
              <a:rPr lang="cs-CZ" sz="1400" b="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ukázka</a:t>
            </a:r>
            <a:r>
              <a:rPr lang="cs-CZ" sz="1400" b="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hlinkClick r:id="rId4"/>
              </a:rPr>
              <a:t>distortion a tlumení malíkovou hranou</a:t>
            </a:r>
            <a:endParaRPr lang="cs-CZ" sz="1400" b="1" u="sng"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068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3.6</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t>
            </a:r>
            <a:r>
              <a:rPr lang="cs-CZ" sz="1600" b="1" kern="0" dirty="0" err="1">
                <a:latin typeface="Calibri" panose="020F0502020204030204" pitchFamily="34" charset="0"/>
                <a:ea typeface="Times New Roman" panose="02020603050405020304" pitchFamily="18" charset="0"/>
                <a:cs typeface="Times New Roman" panose="02020603050405020304" pitchFamily="18" charset="0"/>
              </a:rPr>
              <a:t>optofonické</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nástroje</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nástroje s elektromechanickými generátory, které využívají reprodukci optického záznamu zvuku, záznamovým médiem je obvykle filmový materiál nebo speciální disky analogické povahy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princip je identický jako při reprodukci zvukového záznamu/stopy na filmovém pásu, zvuk je na médiu zaznamenán a </a:t>
            </a:r>
            <a:r>
              <a:rPr lang="cs-CZ" sz="1400" b="1" dirty="0">
                <a:latin typeface="Calibri" panose="020F0502020204030204" pitchFamily="34" charset="0"/>
                <a:ea typeface="Calibri" panose="020F0502020204030204" pitchFamily="34" charset="0"/>
                <a:cs typeface="Arial" panose="020B0604020202020204" pitchFamily="34" charset="0"/>
              </a:rPr>
              <a:t>reprodukován</a:t>
            </a:r>
            <a:r>
              <a:rPr lang="cs-CZ" sz="1400" dirty="0">
                <a:latin typeface="Calibri" panose="020F0502020204030204" pitchFamily="34" charset="0"/>
                <a:ea typeface="Calibri" panose="020F0502020204030204" pitchFamily="34" charset="0"/>
                <a:cs typeface="Arial" panose="020B0604020202020204" pitchFamily="34" charset="0"/>
              </a:rPr>
              <a:t> (tím se liší od nástrojů s rotačními el. optickými generátory, tam nedochází k reprodukci zaznamenaného zvuku), při reprodukci zvuk prochází úpravou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výška tónu závisí dle konstrukce nástroj na rychlosti pohybu (obrazně: čtení) záznamu, na tvaru záznamu (perforace optických disků, tvar nosiče) a optických vlastnostech materiálu, průchodnost (intenzita světla) obvykle reguluje hlasitost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podobně funguje čtení záznamu na CD</a:t>
            </a: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968828" y="6334780"/>
            <a:ext cx="10787743" cy="523220"/>
          </a:xfrm>
          <a:prstGeom prst="rect">
            <a:avLst/>
          </a:prstGeom>
          <a:noFill/>
        </p:spPr>
        <p:txBody>
          <a:bodyPr wrap="square" rtlCol="0">
            <a:spAutoFit/>
          </a:bodyPr>
          <a:lstStyle/>
          <a:p>
            <a:r>
              <a:rPr lang="cs-CZ" sz="1400" dirty="0"/>
              <a:t>obr, jeden z 12-ti optických disků nástroje </a:t>
            </a:r>
            <a:r>
              <a:rPr lang="cs-CZ" sz="1400" i="1" dirty="0" err="1"/>
              <a:t>Licht</a:t>
            </a:r>
            <a:r>
              <a:rPr lang="cs-CZ" sz="1400" i="1" dirty="0"/>
              <a:t> Ton </a:t>
            </a:r>
            <a:r>
              <a:rPr lang="cs-CZ" sz="1400" i="1" dirty="0" err="1"/>
              <a:t>Orgel</a:t>
            </a:r>
            <a:r>
              <a:rPr lang="cs-CZ" sz="1400" dirty="0"/>
              <a:t> (1936), na levé straně detail, tvar záznamu umožňuje měnit barvu záznamu zvuku varhan, zdroj: https://120years.net/the-welte-licht-ton-orgele-weltegermany1936/</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78" y="3505200"/>
            <a:ext cx="5252779" cy="2671764"/>
          </a:xfrm>
          <a:prstGeom prst="rect">
            <a:avLst/>
          </a:prstGeom>
        </p:spPr>
      </p:pic>
    </p:spTree>
    <p:extLst>
      <p:ext uri="{BB962C8B-B14F-4D97-AF65-F5344CB8AC3E}">
        <p14:creationId xmlns:p14="http://schemas.microsoft.com/office/powerpoint/2010/main" val="584826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3.6.1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specifika hry a ovládání, vývoj</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stejně jako nástroje s rotačními el. optickými generátory umožňují unikátní zapojení výtvarného myšlení/</a:t>
            </a:r>
            <a:r>
              <a:rPr lang="cs-CZ" sz="1400" dirty="0" err="1">
                <a:latin typeface="Calibri" panose="020F0502020204030204" pitchFamily="34" charset="0"/>
                <a:ea typeface="Calibri" panose="020F0502020204030204" pitchFamily="34" charset="0"/>
                <a:cs typeface="Tahoma" panose="020B0604030504040204" pitchFamily="34" charset="0"/>
              </a:rPr>
              <a:t>vizuálna</a:t>
            </a:r>
            <a:r>
              <a:rPr lang="cs-CZ" sz="1400" dirty="0">
                <a:latin typeface="Calibri" panose="020F0502020204030204" pitchFamily="34" charset="0"/>
                <a:ea typeface="Calibri" panose="020F0502020204030204" pitchFamily="34" charset="0"/>
                <a:cs typeface="Tahoma" panose="020B0604030504040204" pitchFamily="34" charset="0"/>
              </a:rPr>
              <a:t> do hudebního myšlení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princip optického záznamu zvuku znám již od konce 19.stol. s výzkumem filmového materiálu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masově rozšířeno s nástupem zvukového filmu (30. léta)</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první experimenty při výrobě hudebních nástrojů již 20. léta, první paten </a:t>
            </a:r>
            <a:r>
              <a:rPr lang="cs-CZ" sz="1400" dirty="0" smtClean="0">
                <a:latin typeface="Calibri" panose="020F0502020204030204" pitchFamily="34" charset="0"/>
                <a:ea typeface="Calibri" panose="020F0502020204030204" pitchFamily="34" charset="0"/>
                <a:cs typeface="Arial" panose="020B0604020202020204" pitchFamily="34" charset="0"/>
              </a:rPr>
              <a:t>1928 </a:t>
            </a:r>
            <a:r>
              <a:rPr lang="cs-CZ" sz="1400" dirty="0" smtClean="0"/>
              <a:t>(</a:t>
            </a:r>
            <a:r>
              <a:rPr lang="cs-CZ" sz="1400" dirty="0"/>
              <a:t>Německo, Richard Michel „klávesový nástroj vytvářející hudbu elektricky“, nevyráběno)</a:t>
            </a: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96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1600" b="1" dirty="0" smtClean="0">
                <a:latin typeface="+mn-lt"/>
              </a:rPr>
              <a:t/>
            </a:r>
            <a:br>
              <a:rPr lang="cs-CZ" sz="1600" b="1" dirty="0" smtClean="0">
                <a:latin typeface="+mn-lt"/>
              </a:rPr>
            </a:br>
            <a:r>
              <a:rPr lang="cs-CZ" sz="1600" b="1" dirty="0">
                <a:latin typeface="+mn-lt"/>
              </a:rPr>
              <a:t/>
            </a:r>
            <a:br>
              <a:rPr lang="cs-CZ" sz="1600" b="1" dirty="0">
                <a:latin typeface="+mn-lt"/>
              </a:rPr>
            </a:br>
            <a:r>
              <a:rPr lang="cs-CZ" sz="1600" b="1" dirty="0" smtClean="0">
                <a:latin typeface="+mn-lt"/>
              </a:rPr>
              <a:t/>
            </a:r>
            <a:br>
              <a:rPr lang="cs-CZ" sz="1600" b="1" dirty="0" smtClean="0">
                <a:latin typeface="+mn-lt"/>
              </a:rPr>
            </a:br>
            <a:r>
              <a:rPr lang="cs-CZ" sz="1600" b="1" dirty="0" smtClean="0">
                <a:latin typeface="+mn-lt"/>
              </a:rPr>
              <a:t/>
            </a:r>
            <a:br>
              <a:rPr lang="cs-CZ" sz="1600" b="1" dirty="0" smtClean="0">
                <a:latin typeface="+mn-lt"/>
              </a:rPr>
            </a:br>
            <a:r>
              <a:rPr lang="cs-CZ" sz="1600" b="1" dirty="0" smtClean="0">
                <a:latin typeface="+mn-lt"/>
              </a:rPr>
              <a:t>1</a:t>
            </a:r>
            <a:r>
              <a:rPr lang="cs-CZ" sz="1600" b="1" dirty="0">
                <a:latin typeface="+mn-lt"/>
              </a:rPr>
              <a:t>. elektromechanické nástroje, okolnosti vzniku, nové vynálezy a ideje</a:t>
            </a:r>
            <a:br>
              <a:rPr lang="cs-CZ" sz="1600" b="1" dirty="0">
                <a:latin typeface="+mn-lt"/>
              </a:rPr>
            </a:br>
            <a:r>
              <a:rPr lang="cs-CZ" sz="1600" b="1" dirty="0">
                <a:latin typeface="+mn-lt"/>
              </a:rPr>
              <a:t/>
            </a:r>
            <a:br>
              <a:rPr lang="cs-CZ" sz="1600" b="1" dirty="0">
                <a:latin typeface="+mn-lt"/>
              </a:rPr>
            </a:br>
            <a:r>
              <a:rPr lang="cs-CZ" sz="1600" b="1" dirty="0">
                <a:latin typeface="+mn-lt"/>
              </a:rPr>
              <a:t/>
            </a:r>
            <a:br>
              <a:rPr lang="cs-CZ" sz="1600" b="1" dirty="0">
                <a:latin typeface="+mn-lt"/>
              </a:rPr>
            </a:br>
            <a:r>
              <a:rPr lang="cs-CZ" sz="1600" dirty="0">
                <a:latin typeface="+mn-lt"/>
              </a:rPr>
              <a:t/>
            </a:r>
            <a:br>
              <a:rPr lang="cs-CZ" sz="1600" dirty="0">
                <a:latin typeface="+mn-lt"/>
              </a:rPr>
            </a:br>
            <a:endParaRPr lang="cs-CZ" sz="1600" dirty="0">
              <a:latin typeface="+mn-lt"/>
            </a:endParaRPr>
          </a:p>
        </p:txBody>
      </p:sp>
      <p:sp>
        <p:nvSpPr>
          <p:cNvPr id="3" name="Zástupný symbol pro obsah 2"/>
          <p:cNvSpPr>
            <a:spLocks noGrp="1"/>
          </p:cNvSpPr>
          <p:nvPr>
            <p:ph idx="1"/>
          </p:nvPr>
        </p:nvSpPr>
        <p:spPr>
          <a:xfrm>
            <a:off x="838200" y="1467294"/>
            <a:ext cx="10515600" cy="4709670"/>
          </a:xfrm>
        </p:spPr>
        <p:txBody>
          <a:bodyPr>
            <a:norm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obecně (nejen pro produkci zvuku) jsou (podle </a:t>
            </a:r>
            <a:r>
              <a:rPr lang="cs-CZ" sz="1400" dirty="0" err="1">
                <a:latin typeface="Calibri" panose="020F0502020204030204" pitchFamily="34" charset="0"/>
                <a:ea typeface="Calibri" panose="020F0502020204030204" pitchFamily="34" charset="0"/>
                <a:cs typeface="Tahoma" panose="020B0604030504040204" pitchFamily="34" charset="0"/>
              </a:rPr>
              <a:t>Guštara</a:t>
            </a:r>
            <a:r>
              <a:rPr lang="cs-CZ" sz="1400" dirty="0">
                <a:latin typeface="Calibri" panose="020F0502020204030204" pitchFamily="34" charset="0"/>
                <a:ea typeface="Calibri" panose="020F0502020204030204" pitchFamily="34" charset="0"/>
                <a:cs typeface="Tahoma" panose="020B0604030504040204" pitchFamily="34" charset="0"/>
              </a:rPr>
              <a:t>) takové, u kterých je </a:t>
            </a:r>
            <a:r>
              <a:rPr lang="cs-CZ" sz="1400" b="1" dirty="0" smtClean="0">
                <a:latin typeface="Calibri" panose="020F0502020204030204" pitchFamily="34" charset="0"/>
                <a:ea typeface="Calibri" panose="020F0502020204030204" pitchFamily="34" charset="0"/>
                <a:cs typeface="Tahoma" panose="020B0604030504040204" pitchFamily="34" charset="0"/>
              </a:rPr>
              <a:t>obvykle</a:t>
            </a:r>
            <a:r>
              <a:rPr lang="cs-CZ" sz="1400" dirty="0" smtClean="0">
                <a:latin typeface="Calibri" panose="020F0502020204030204" pitchFamily="34" charset="0"/>
                <a:ea typeface="Calibri" panose="020F0502020204030204" pitchFamily="34" charset="0"/>
                <a:cs typeface="Tahoma" panose="020B0604030504040204" pitchFamily="34" charset="0"/>
              </a:rPr>
              <a:t> </a:t>
            </a:r>
            <a:r>
              <a:rPr lang="cs-CZ" sz="1400" dirty="0">
                <a:latin typeface="Calibri" panose="020F0502020204030204" pitchFamily="34" charset="0"/>
                <a:ea typeface="Calibri" panose="020F0502020204030204" pitchFamily="34" charset="0"/>
                <a:cs typeface="Tahoma" panose="020B0604030504040204" pitchFamily="34" charset="0"/>
              </a:rPr>
              <a:t>elektrifikován </a:t>
            </a:r>
            <a:r>
              <a:rPr lang="cs-CZ" sz="1400" i="1" dirty="0">
                <a:latin typeface="Calibri" panose="020F0502020204030204" pitchFamily="34" charset="0"/>
                <a:ea typeface="Calibri" panose="020F0502020204030204" pitchFamily="34" charset="0"/>
                <a:cs typeface="Tahoma" panose="020B0604030504040204" pitchFamily="34" charset="0"/>
              </a:rPr>
              <a:t>napaječ</a:t>
            </a:r>
            <a:r>
              <a:rPr lang="cs-CZ" sz="1400" dirty="0">
                <a:latin typeface="Calibri" panose="020F0502020204030204" pitchFamily="34" charset="0"/>
                <a:ea typeface="Calibri" panose="020F0502020204030204" pitchFamily="34" charset="0"/>
                <a:cs typeface="Tahoma" panose="020B0604030504040204" pitchFamily="34" charset="0"/>
              </a:rPr>
              <a:t> nebo </a:t>
            </a:r>
            <a:r>
              <a:rPr lang="cs-CZ" sz="1400" i="1" dirty="0" smtClean="0">
                <a:latin typeface="Calibri" panose="020F0502020204030204" pitchFamily="34" charset="0"/>
                <a:ea typeface="Calibri" panose="020F0502020204030204" pitchFamily="34" charset="0"/>
                <a:cs typeface="Tahoma" panose="020B0604030504040204" pitchFamily="34" charset="0"/>
              </a:rPr>
              <a:t>modulátor </a:t>
            </a:r>
            <a:r>
              <a:rPr lang="cs-CZ" sz="1400" dirty="0" smtClean="0"/>
              <a:t>(analogicky ruka </a:t>
            </a:r>
            <a:r>
              <a:rPr lang="cs-CZ" sz="1400" dirty="0"/>
              <a:t>hráče nebo smyčec</a:t>
            </a:r>
            <a:r>
              <a:rPr lang="cs-CZ" sz="1400" dirty="0" smtClean="0"/>
              <a:t>)</a:t>
            </a:r>
            <a:r>
              <a:rPr lang="cs-CZ" sz="1400" dirty="0" smtClean="0">
                <a:latin typeface="Calibri" panose="020F0502020204030204" pitchFamily="34" charset="0"/>
                <a:ea typeface="Calibri" panose="020F0502020204030204" pitchFamily="34" charset="0"/>
                <a:cs typeface="Tahoma" panose="020B0604030504040204" pitchFamily="34" charset="0"/>
              </a:rPr>
              <a:t> </a:t>
            </a:r>
            <a:r>
              <a:rPr lang="cs-CZ" sz="1400" dirty="0">
                <a:latin typeface="Calibri" panose="020F0502020204030204" pitchFamily="34" charset="0"/>
                <a:ea typeface="Calibri" panose="020F0502020204030204" pitchFamily="34" charset="0"/>
                <a:cs typeface="Tahoma" panose="020B0604030504040204" pitchFamily="34" charset="0"/>
              </a:rPr>
              <a:t>a </a:t>
            </a:r>
            <a:r>
              <a:rPr lang="cs-CZ" sz="1400" i="1" dirty="0">
                <a:latin typeface="Calibri" panose="020F0502020204030204" pitchFamily="34" charset="0"/>
                <a:ea typeface="Calibri" panose="020F0502020204030204" pitchFamily="34" charset="0"/>
                <a:cs typeface="Tahoma" panose="020B0604030504040204" pitchFamily="34" charset="0"/>
              </a:rPr>
              <a:t>oscilátor</a:t>
            </a:r>
            <a:r>
              <a:rPr lang="cs-CZ" sz="1400" dirty="0">
                <a:latin typeface="Calibri" panose="020F0502020204030204" pitchFamily="34" charset="0"/>
                <a:ea typeface="Calibri" panose="020F0502020204030204" pitchFamily="34" charset="0"/>
                <a:cs typeface="Tahoma" panose="020B0604030504040204" pitchFamily="34" charset="0"/>
              </a:rPr>
              <a:t> zůstává mechanický (např. struna)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výjimku tvoří takové elektromechanické nástroje, u kterých mechanický </a:t>
            </a:r>
            <a:r>
              <a:rPr lang="cs-CZ" sz="1400" i="1" dirty="0">
                <a:latin typeface="Calibri" panose="020F0502020204030204" pitchFamily="34" charset="0"/>
                <a:ea typeface="Calibri" panose="020F0502020204030204" pitchFamily="34" charset="0"/>
                <a:cs typeface="Arial" panose="020B0604020202020204" pitchFamily="34" charset="0"/>
              </a:rPr>
              <a:t>oscilátor</a:t>
            </a:r>
            <a:r>
              <a:rPr lang="cs-CZ" sz="1400" dirty="0">
                <a:latin typeface="Calibri" panose="020F0502020204030204" pitchFamily="34" charset="0"/>
                <a:ea typeface="Calibri" panose="020F0502020204030204" pitchFamily="34" charset="0"/>
                <a:cs typeface="Arial" panose="020B0604020202020204" pitchFamily="34" charset="0"/>
              </a:rPr>
              <a:t> chybí (nástroj pracuje s elektrickými kmity), pojem „mechanický“ se pak váže k pohyblivým (mechanickým) částem </a:t>
            </a:r>
            <a:r>
              <a:rPr lang="cs-CZ" sz="1400" i="1" dirty="0">
                <a:latin typeface="Calibri" panose="020F0502020204030204" pitchFamily="34" charset="0"/>
                <a:ea typeface="Calibri" panose="020F0502020204030204" pitchFamily="34" charset="0"/>
                <a:cs typeface="Arial" panose="020B0604020202020204" pitchFamily="34" charset="0"/>
              </a:rPr>
              <a:t>generátoru</a:t>
            </a:r>
            <a:r>
              <a:rPr lang="cs-CZ" sz="1400" dirty="0">
                <a:latin typeface="Calibri" panose="020F0502020204030204" pitchFamily="34" charset="0"/>
                <a:ea typeface="Calibri" panose="020F0502020204030204" pitchFamily="34" charset="0"/>
                <a:cs typeface="Arial" panose="020B0604020202020204" pitchFamily="34" charset="0"/>
              </a:rPr>
              <a:t> (přibližný ekvivalent pojmu </a:t>
            </a:r>
            <a:r>
              <a:rPr lang="cs-CZ" sz="1400" i="1" dirty="0">
                <a:latin typeface="Calibri" panose="020F0502020204030204" pitchFamily="34" charset="0"/>
                <a:ea typeface="Calibri" panose="020F0502020204030204" pitchFamily="34" charset="0"/>
                <a:cs typeface="Arial" panose="020B0604020202020204" pitchFamily="34" charset="0"/>
              </a:rPr>
              <a:t>oscilátor</a:t>
            </a:r>
            <a:r>
              <a:rPr lang="cs-CZ" sz="1400" dirty="0">
                <a:latin typeface="Calibri" panose="020F0502020204030204" pitchFamily="34" charset="0"/>
                <a:ea typeface="Calibri" panose="020F0502020204030204" pitchFamily="34" charset="0"/>
                <a:cs typeface="Arial" panose="020B0604020202020204" pitchFamily="34" charset="0"/>
              </a:rPr>
              <a:t>, </a:t>
            </a:r>
            <a:r>
              <a:rPr lang="cs-CZ" sz="1400" i="1" dirty="0">
                <a:latin typeface="Calibri" panose="020F0502020204030204" pitchFamily="34" charset="0"/>
                <a:ea typeface="Calibri" panose="020F0502020204030204" pitchFamily="34" charset="0"/>
                <a:cs typeface="Arial" panose="020B0604020202020204" pitchFamily="34" charset="0"/>
              </a:rPr>
              <a:t>generátor</a:t>
            </a:r>
            <a:r>
              <a:rPr lang="cs-CZ" sz="1400" dirty="0">
                <a:latin typeface="Calibri" panose="020F0502020204030204" pitchFamily="34" charset="0"/>
                <a:ea typeface="Calibri" panose="020F0502020204030204" pitchFamily="34" charset="0"/>
                <a:cs typeface="Arial" panose="020B0604020202020204" pitchFamily="34" charset="0"/>
              </a:rPr>
              <a:t> je ale obvykle soustavou, která </a:t>
            </a:r>
            <a:r>
              <a:rPr lang="cs-CZ" sz="1400" i="1" dirty="0">
                <a:latin typeface="Calibri" panose="020F0502020204030204" pitchFamily="34" charset="0"/>
                <a:ea typeface="Calibri" panose="020F0502020204030204" pitchFamily="34" charset="0"/>
                <a:cs typeface="Arial" panose="020B0604020202020204" pitchFamily="34" charset="0"/>
              </a:rPr>
              <a:t>oscilátor </a:t>
            </a:r>
            <a:r>
              <a:rPr lang="cs-CZ" sz="1400" dirty="0">
                <a:latin typeface="Calibri" panose="020F0502020204030204" pitchFamily="34" charset="0"/>
                <a:ea typeface="Calibri" panose="020F0502020204030204" pitchFamily="34" charset="0"/>
                <a:cs typeface="Arial" panose="020B0604020202020204" pitchFamily="34" charset="0"/>
              </a:rPr>
              <a:t>obsahuje)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pro produkci zvuku jsou jednou ze dvou </a:t>
            </a:r>
            <a:r>
              <a:rPr lang="cs-CZ" sz="1400" dirty="0" err="1">
                <a:latin typeface="Calibri" panose="020F0502020204030204" pitchFamily="34" charset="0"/>
                <a:ea typeface="Calibri" panose="020F0502020204030204" pitchFamily="34" charset="0"/>
                <a:cs typeface="Tahoma" panose="020B0604030504040204" pitchFamily="34" charset="0"/>
              </a:rPr>
              <a:t>uvažovatelných</a:t>
            </a:r>
            <a:r>
              <a:rPr lang="cs-CZ" sz="1400" dirty="0">
                <a:latin typeface="Calibri" panose="020F0502020204030204" pitchFamily="34" charset="0"/>
                <a:ea typeface="Calibri" panose="020F0502020204030204" pitchFamily="34" charset="0"/>
                <a:cs typeface="Tahoma" panose="020B0604030504040204" pitchFamily="34" charset="0"/>
              </a:rPr>
              <a:t> podskupin elektromagnetických nástrojů obecně </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druhou takovou podskupinou jsou elektromagnetické nástroje pro záznam, reprodukci a editaci </a:t>
            </a:r>
            <a:r>
              <a:rPr lang="cs-CZ" sz="1400" dirty="0" smtClean="0">
                <a:latin typeface="Calibri" panose="020F0502020204030204" pitchFamily="34" charset="0"/>
                <a:ea typeface="Calibri" panose="020F0502020204030204" pitchFamily="34" charset="0"/>
                <a:cs typeface="Arial" panose="020B0604020202020204" pitchFamily="34" charset="0"/>
              </a:rPr>
              <a:t>zvuku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elektrická energie u elektromechanických nástrojů slouží </a:t>
            </a:r>
            <a:r>
              <a:rPr lang="cs-CZ" sz="1400" dirty="0" smtClean="0">
                <a:latin typeface="Calibri" panose="020F0502020204030204" pitchFamily="34" charset="0"/>
                <a:ea typeface="Calibri" panose="020F0502020204030204" pitchFamily="34" charset="0"/>
                <a:cs typeface="Tahoma" panose="020B0604030504040204" pitchFamily="34" charset="0"/>
              </a:rPr>
              <a:t>nejčastěji</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jako pohon nástroje, snaha nahrazovat lidskou práci různě důmyslnými nástroji a stroji (pohony nástrojů) od počátku vývoje hudební nástrojů, viz Elektrofony 1 (dmychadla, hodinové strojky, vodní sloupec, parní stroje </a:t>
            </a:r>
            <a:r>
              <a:rPr lang="cs-CZ" sz="1400" dirty="0" err="1">
                <a:latin typeface="Calibri" panose="020F0502020204030204" pitchFamily="34" charset="0"/>
                <a:ea typeface="Calibri" panose="020F0502020204030204" pitchFamily="34" charset="0"/>
                <a:cs typeface="Arial" panose="020B0604020202020204" pitchFamily="34" charset="0"/>
              </a:rPr>
              <a:t>etc</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pro zesílení (běžně s podporou snímání) a úpravu kmitu mechanického oscilátoru (např. el. kytara se snímači a její kmitající struny)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výjimečně pak zcela nahrazuje mechanický oscilátor, kmity jsou elektrické (např. nástroje s elektrooptickými rotačnímu generátory) </a:t>
            </a:r>
          </a:p>
          <a:p>
            <a:pPr marL="0" indent="0">
              <a:buNone/>
            </a:pPr>
            <a:endParaRPr lang="cs-CZ" sz="1400" dirty="0"/>
          </a:p>
        </p:txBody>
      </p:sp>
    </p:spTree>
    <p:extLst>
      <p:ext uri="{BB962C8B-B14F-4D97-AF65-F5344CB8AC3E}">
        <p14:creationId xmlns:p14="http://schemas.microsoft.com/office/powerpoint/2010/main" val="23570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Aft>
                <a:spcPts val="80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dirty="0" smtClean="0">
                <a:latin typeface="Calibri" panose="020F0502020204030204" pitchFamily="34" charset="0"/>
                <a:ea typeface="Calibri" panose="020F0502020204030204" pitchFamily="34" charset="0"/>
                <a:cs typeface="Arial" panose="020B0604020202020204" pitchFamily="34" charset="0"/>
              </a:rPr>
              <a:t>3.6.1.1</a:t>
            </a:r>
            <a:r>
              <a:rPr lang="cs-CZ" sz="1600" b="1" dirty="0">
                <a:latin typeface="Calibri" panose="020F0502020204030204" pitchFamily="34" charset="0"/>
                <a:ea typeface="Calibri" panose="020F0502020204030204" pitchFamily="34" charset="0"/>
                <a:cs typeface="Arial" panose="020B0604020202020204" pitchFamily="34" charset="0"/>
              </a:rPr>
              <a:t>. reprezentanti </a:t>
            </a:r>
            <a:r>
              <a:rPr lang="cs-CZ" sz="1600" dirty="0">
                <a:latin typeface="Calibri" panose="020F0502020204030204" pitchFamily="34" charset="0"/>
                <a:ea typeface="Calibri" panose="020F0502020204030204" pitchFamily="34" charset="0"/>
                <a:cs typeface="Arial" panose="020B0604020202020204" pitchFamily="34" charset="0"/>
              </a:rPr>
              <a:t/>
            </a:r>
            <a:br>
              <a:rPr lang="cs-CZ" sz="1600" dirty="0">
                <a:latin typeface="Calibri" panose="020F0502020204030204" pitchFamily="34" charset="0"/>
                <a:ea typeface="Calibri" panose="020F0502020204030204" pitchFamily="34" charset="0"/>
                <a:cs typeface="Arial" panose="020B0604020202020204" pitchFamily="34"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i="1" dirty="0">
                <a:latin typeface="Calibri" panose="020F0502020204030204" pitchFamily="34" charset="0"/>
                <a:ea typeface="Calibri" panose="020F0502020204030204" pitchFamily="34" charset="0"/>
                <a:cs typeface="Tahoma" panose="020B0604030504040204" pitchFamily="34" charset="0"/>
              </a:rPr>
              <a:t>Varhany </a:t>
            </a:r>
            <a:r>
              <a:rPr lang="cs-CZ" sz="1400" i="1" dirty="0" err="1">
                <a:latin typeface="Calibri" panose="020F0502020204030204" pitchFamily="34" charset="0"/>
                <a:ea typeface="Calibri" panose="020F0502020204030204" pitchFamily="34" charset="0"/>
                <a:cs typeface="Tahoma" panose="020B0604030504040204" pitchFamily="34" charset="0"/>
              </a:rPr>
              <a:t>Welte</a:t>
            </a:r>
            <a:r>
              <a:rPr lang="cs-CZ" sz="1400" i="1" dirty="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Licht</a:t>
            </a:r>
            <a:r>
              <a:rPr lang="cs-CZ" sz="1400" i="1" dirty="0">
                <a:latin typeface="Calibri" panose="020F0502020204030204" pitchFamily="34" charset="0"/>
                <a:ea typeface="Calibri" panose="020F0502020204030204" pitchFamily="34" charset="0"/>
                <a:cs typeface="Tahoma" panose="020B0604030504040204" pitchFamily="34" charset="0"/>
              </a:rPr>
              <a:t>-Ton-</a:t>
            </a:r>
            <a:r>
              <a:rPr lang="cs-CZ" sz="1400" i="1" dirty="0" err="1">
                <a:latin typeface="Calibri" panose="020F0502020204030204" pitchFamily="34" charset="0"/>
                <a:ea typeface="Calibri" panose="020F0502020204030204" pitchFamily="34" charset="0"/>
                <a:cs typeface="Tahoma" panose="020B0604030504040204" pitchFamily="34" charset="0"/>
              </a:rPr>
              <a:t>Orgel</a:t>
            </a:r>
            <a:r>
              <a:rPr lang="cs-CZ" sz="1400" i="1" dirty="0">
                <a:latin typeface="Calibri" panose="020F0502020204030204" pitchFamily="34" charset="0"/>
                <a:ea typeface="Calibri" panose="020F0502020204030204" pitchFamily="34" charset="0"/>
                <a:cs typeface="Tahoma" panose="020B0604030504040204" pitchFamily="34" charset="0"/>
              </a:rPr>
              <a:t>, </a:t>
            </a:r>
            <a:r>
              <a:rPr lang="cs-CZ" sz="1400" i="1" dirty="0" err="1">
                <a:latin typeface="Calibri" panose="020F0502020204030204" pitchFamily="34" charset="0"/>
                <a:ea typeface="Calibri" panose="020F0502020204030204" pitchFamily="34" charset="0"/>
                <a:cs typeface="Tahoma" panose="020B0604030504040204" pitchFamily="34" charset="0"/>
              </a:rPr>
              <a:t>Phototone</a:t>
            </a:r>
            <a:r>
              <a:rPr lang="cs-CZ" sz="1400" i="1" dirty="0">
                <a:latin typeface="Calibri" panose="020F0502020204030204" pitchFamily="34" charset="0"/>
                <a:ea typeface="Calibri" panose="020F0502020204030204" pitchFamily="34" charset="0"/>
                <a:cs typeface="Tahoma" panose="020B0604030504040204" pitchFamily="34" charset="0"/>
              </a:rPr>
              <a:t>-Organ</a:t>
            </a:r>
            <a:r>
              <a:rPr lang="cs-CZ" sz="1400" dirty="0">
                <a:latin typeface="Calibri" panose="020F0502020204030204" pitchFamily="34" charset="0"/>
                <a:ea typeface="Calibri" panose="020F0502020204030204" pitchFamily="34" charset="0"/>
                <a:cs typeface="Tahoma" panose="020B0604030504040204" pitchFamily="34" charset="0"/>
              </a:rPr>
              <a:t> (1936</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na 12-ti skleněných optických discích je záznam zvuku varhan, pro každou tónovou třídu jeden, rychlost otáčení pak umožňuje měnit oktávové polohy, tvar obrazce moduluje barvu </a:t>
            </a:r>
          </a:p>
          <a:p>
            <a:pPr marL="342900" lvl="0" indent="-342900">
              <a:lnSpc>
                <a:spcPct val="107000"/>
              </a:lnSpc>
              <a:spcAft>
                <a:spcPts val="0"/>
              </a:spcAft>
              <a:buFont typeface="Calibri" panose="020F0502020204030204" pitchFamily="34" charset="0"/>
              <a:buChar char="▪"/>
            </a:pPr>
            <a:r>
              <a:rPr lang="cs-CZ" sz="1400" i="1" dirty="0" err="1">
                <a:latin typeface="Calibri" panose="020F0502020204030204" pitchFamily="34" charset="0"/>
                <a:ea typeface="Calibri" panose="020F0502020204030204" pitchFamily="34" charset="0"/>
                <a:cs typeface="Tahoma" panose="020B0604030504040204" pitchFamily="34" charset="0"/>
              </a:rPr>
              <a:t>Orchestron</a:t>
            </a:r>
            <a:r>
              <a:rPr lang="cs-CZ" sz="1400" i="1" dirty="0">
                <a:latin typeface="Calibri" panose="020F0502020204030204" pitchFamily="34" charset="0"/>
                <a:ea typeface="Calibri" panose="020F0502020204030204" pitchFamily="34" charset="0"/>
                <a:cs typeface="Tahoma" panose="020B0604030504040204" pitchFamily="34" charset="0"/>
              </a:rPr>
              <a:t> </a:t>
            </a:r>
            <a:r>
              <a:rPr lang="cs-CZ" sz="1400" dirty="0">
                <a:latin typeface="Calibri" panose="020F0502020204030204" pitchFamily="34" charset="0"/>
                <a:ea typeface="Calibri" panose="020F0502020204030204" pitchFamily="34" charset="0"/>
                <a:cs typeface="Tahoma" panose="020B0604030504040204" pitchFamily="34" charset="0"/>
              </a:rPr>
              <a:t>(1975)</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řada přenosných nástrojů oblíbených v oblasti experimentálního rocku, využívala např. skupina </a:t>
            </a:r>
            <a:r>
              <a:rPr lang="cs-CZ" sz="1400" dirty="0" err="1" smtClean="0">
                <a:latin typeface="Calibri" panose="020F0502020204030204" pitchFamily="34" charset="0"/>
                <a:ea typeface="Calibri" panose="020F0502020204030204" pitchFamily="34" charset="0"/>
                <a:cs typeface="Arial" panose="020B0604020202020204" pitchFamily="34" charset="0"/>
              </a:rPr>
              <a:t>Kraftwerk</a:t>
            </a:r>
            <a:r>
              <a:rPr lang="cs-CZ" sz="1400" dirty="0" smtClean="0">
                <a:latin typeface="Calibri" panose="020F0502020204030204" pitchFamily="34" charset="0"/>
                <a:ea typeface="Calibri" panose="020F0502020204030204" pitchFamily="34" charset="0"/>
                <a:cs typeface="Arial" panose="020B0604020202020204" pitchFamily="34" charset="0"/>
              </a:rPr>
              <a:t>, typ jednoduchého </a:t>
            </a:r>
            <a:r>
              <a:rPr lang="cs-CZ" sz="1400" dirty="0" err="1" smtClean="0">
                <a:latin typeface="Calibri" panose="020F0502020204030204" pitchFamily="34" charset="0"/>
                <a:ea typeface="Calibri" panose="020F0502020204030204" pitchFamily="34" charset="0"/>
                <a:cs typeface="Arial" panose="020B0604020202020204" pitchFamily="34" charset="0"/>
              </a:rPr>
              <a:t>sampleru</a:t>
            </a:r>
            <a:r>
              <a:rPr lang="cs-CZ" sz="1400" dirty="0" smtClean="0">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DJ-CD (1990)</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CD přehrávače imitující gramofon, CD je ovládán otočným ovladačem nebo přímo napodobenou talíře gramofonu, tím je umožněna i technika </a:t>
            </a:r>
            <a:r>
              <a:rPr lang="cs-CZ" sz="1400" dirty="0" err="1">
                <a:latin typeface="Calibri" panose="020F0502020204030204" pitchFamily="34" charset="0"/>
                <a:ea typeface="Calibri" panose="020F0502020204030204" pitchFamily="34" charset="0"/>
                <a:cs typeface="Arial" panose="020B0604020202020204" pitchFamily="34" charset="0"/>
              </a:rPr>
              <a:t>scratchingu</a:t>
            </a:r>
            <a:r>
              <a:rPr lang="cs-CZ" sz="1400" dirty="0">
                <a:latin typeface="Calibri" panose="020F0502020204030204" pitchFamily="34" charset="0"/>
                <a:ea typeface="Calibri" panose="020F0502020204030204" pitchFamily="34" charset="0"/>
                <a:cs typeface="Arial" panose="020B0604020202020204" pitchFamily="34" charset="0"/>
              </a:rPr>
              <a:t>, např. </a:t>
            </a:r>
            <a:r>
              <a:rPr lang="cs-CZ" sz="1400" i="1" dirty="0" err="1">
                <a:latin typeface="Calibri" panose="020F0502020204030204" pitchFamily="34" charset="0"/>
                <a:ea typeface="Calibri" panose="020F0502020204030204" pitchFamily="34" charset="0"/>
                <a:cs typeface="Arial" panose="020B0604020202020204" pitchFamily="34" charset="0"/>
              </a:rPr>
              <a:t>Numax</a:t>
            </a:r>
            <a:r>
              <a:rPr lang="cs-CZ" sz="1400" i="1" dirty="0">
                <a:latin typeface="Calibri" panose="020F0502020204030204" pitchFamily="34" charset="0"/>
                <a:ea typeface="Calibri" panose="020F0502020204030204" pitchFamily="34" charset="0"/>
                <a:cs typeface="Arial" panose="020B0604020202020204" pitchFamily="34" charset="0"/>
              </a:rPr>
              <a:t> CDX </a:t>
            </a:r>
            <a:endParaRPr lang="cs-CZ" sz="1400" i="1" dirty="0" smtClean="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cs-CZ" sz="1400" b="1" i="1"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i="1" dirty="0" smtClean="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cs-CZ" sz="1400" b="1" dirty="0" smtClean="0">
                <a:solidFill>
                  <a:schemeClr val="accent1"/>
                </a:solidFill>
              </a:rPr>
              <a:t>ukázka</a:t>
            </a:r>
            <a:r>
              <a:rPr lang="cs-CZ" sz="1400" b="1" dirty="0">
                <a:solidFill>
                  <a:schemeClr val="accent1"/>
                </a:solidFill>
              </a:rPr>
              <a:t>: </a:t>
            </a:r>
            <a:r>
              <a:rPr lang="cs-CZ" sz="1400" b="1" u="sng" dirty="0" err="1">
                <a:hlinkClick r:id="rId3"/>
              </a:rPr>
              <a:t>Orchestron</a:t>
            </a:r>
            <a:r>
              <a:rPr lang="cs-CZ" sz="1400" b="1" dirty="0"/>
              <a:t> </a:t>
            </a:r>
            <a:endParaRPr lang="cs-CZ" sz="1400" dirty="0"/>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7887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3.6.2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nové typy hudebního myšlení</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dirty="0">
                <a:latin typeface="Calibri" panose="020F0502020204030204" pitchFamily="34" charset="0"/>
                <a:ea typeface="Calibri" panose="020F0502020204030204" pitchFamily="34" charset="0"/>
                <a:cs typeface="Arial" panose="020B0604020202020204" pitchFamily="34" charset="0"/>
              </a:rPr>
              <a:t/>
            </a:r>
            <a:br>
              <a:rPr lang="cs-CZ" sz="1600" dirty="0">
                <a:latin typeface="Calibri" panose="020F0502020204030204" pitchFamily="34" charset="0"/>
                <a:ea typeface="Calibri" panose="020F0502020204030204" pitchFamily="34" charset="0"/>
                <a:cs typeface="Arial" panose="020B0604020202020204" pitchFamily="34"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1255829" cy="4846928"/>
          </a:xfrm>
        </p:spPr>
        <p:txBody>
          <a:bodyPr>
            <a:noAutofit/>
          </a:bodyPr>
          <a:lstStyle/>
          <a:p>
            <a:pPr marL="342900" lvl="0" indent="-342900">
              <a:lnSpc>
                <a:spcPct val="107000"/>
              </a:lnSpc>
              <a:buFont typeface="Calibri" panose="020F0502020204030204" pitchFamily="34" charset="0"/>
              <a:buChar char="▪"/>
            </a:pPr>
            <a:r>
              <a:rPr lang="cs-CZ" sz="1400" dirty="0" err="1">
                <a:latin typeface="Calibri" panose="020F0502020204030204" pitchFamily="34" charset="0"/>
                <a:ea typeface="Calibri" panose="020F0502020204030204" pitchFamily="34" charset="0"/>
                <a:cs typeface="Tahoma" panose="020B0604030504040204" pitchFamily="34" charset="0"/>
              </a:rPr>
              <a:t>optofonické</a:t>
            </a:r>
            <a:r>
              <a:rPr lang="cs-CZ" sz="1400" dirty="0">
                <a:latin typeface="Calibri" panose="020F0502020204030204" pitchFamily="34" charset="0"/>
                <a:ea typeface="Calibri" panose="020F0502020204030204" pitchFamily="34" charset="0"/>
                <a:cs typeface="Tahoma" panose="020B0604030504040204" pitchFamily="34" charset="0"/>
              </a:rPr>
              <a:t> nástroje umožňují uplatnění výtvarného/vizuálního myšlení stejně jako nástroje s elektrooptickými rotačními generátory, současně ale umožňují </a:t>
            </a:r>
            <a:r>
              <a:rPr lang="cs-CZ" sz="1400" dirty="0" err="1">
                <a:latin typeface="Calibri" panose="020F0502020204030204" pitchFamily="34" charset="0"/>
                <a:ea typeface="Calibri" panose="020F0502020204030204" pitchFamily="34" charset="0"/>
                <a:cs typeface="Tahoma" panose="020B0604030504040204" pitchFamily="34" charset="0"/>
              </a:rPr>
              <a:t>ready</a:t>
            </a:r>
            <a:r>
              <a:rPr lang="cs-CZ" sz="1400" dirty="0">
                <a:latin typeface="Calibri" panose="020F0502020204030204" pitchFamily="34" charset="0"/>
                <a:ea typeface="Calibri" panose="020F0502020204030204" pitchFamily="34" charset="0"/>
                <a:cs typeface="Tahoma" panose="020B0604030504040204" pitchFamily="34" charset="0"/>
              </a:rPr>
              <a:t> made přístupy   </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princip spočívající v reprodukci záznamu umožňuje postprodukční přistup typu </a:t>
            </a:r>
            <a:r>
              <a:rPr lang="cs-CZ" sz="1400" dirty="0" err="1">
                <a:latin typeface="Calibri" panose="020F0502020204030204" pitchFamily="34" charset="0"/>
                <a:ea typeface="Calibri" panose="020F0502020204030204" pitchFamily="34" charset="0"/>
                <a:cs typeface="Arial" panose="020B0604020202020204" pitchFamily="34" charset="0"/>
              </a:rPr>
              <a:t>DJing</a:t>
            </a:r>
            <a:r>
              <a:rPr lang="cs-CZ" sz="1400" dirty="0">
                <a:latin typeface="Calibri" panose="020F0502020204030204" pitchFamily="34" charset="0"/>
                <a:ea typeface="Calibri" panose="020F0502020204030204" pitchFamily="34" charset="0"/>
                <a:cs typeface="Arial" panose="020B0604020202020204" pitchFamily="34" charset="0"/>
              </a:rPr>
              <a:t>  - práci s tím, co je zaznamenáno (</a:t>
            </a:r>
            <a:r>
              <a:rPr lang="cs-CZ" sz="1400" i="1" dirty="0">
                <a:latin typeface="Calibri" panose="020F0502020204030204" pitchFamily="34" charset="0"/>
                <a:ea typeface="Calibri" panose="020F0502020204030204" pitchFamily="34" charset="0"/>
                <a:cs typeface="Arial" panose="020B0604020202020204" pitchFamily="34" charset="0"/>
              </a:rPr>
              <a:t>Varhany </a:t>
            </a:r>
            <a:r>
              <a:rPr lang="cs-CZ" sz="1400" i="1" dirty="0" err="1">
                <a:latin typeface="Calibri" panose="020F0502020204030204" pitchFamily="34" charset="0"/>
                <a:ea typeface="Calibri" panose="020F0502020204030204" pitchFamily="34" charset="0"/>
                <a:cs typeface="Arial" panose="020B0604020202020204" pitchFamily="34" charset="0"/>
              </a:rPr>
              <a:t>Welte</a:t>
            </a:r>
            <a:r>
              <a:rPr lang="cs-CZ" sz="1400" dirty="0">
                <a:latin typeface="Calibri" panose="020F0502020204030204" pitchFamily="34" charset="0"/>
                <a:ea typeface="Calibri" panose="020F0502020204030204" pitchFamily="34" charset="0"/>
                <a:cs typeface="Arial" panose="020B0604020202020204" pitchFamily="34" charset="0"/>
              </a:rPr>
              <a:t> hrají zvuky jiných varhan) </a:t>
            </a:r>
          </a:p>
          <a:p>
            <a:pPr marL="0" lvl="0" indent="0">
              <a:lnSpc>
                <a:spcPct val="107000"/>
              </a:lnSpc>
              <a:spcAft>
                <a:spcPts val="800"/>
              </a:spcAft>
              <a:buNone/>
            </a:pPr>
            <a:endParaRPr lang="cs-CZ" sz="1400"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None/>
            </a:pP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8747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600" b="1" dirty="0">
                <a:latin typeface="+mn-lt"/>
              </a:rPr>
              <a:t>citovaná literatura</a:t>
            </a:r>
            <a:r>
              <a:rPr lang="cs-CZ" sz="1600" dirty="0">
                <a:latin typeface="+mn-lt"/>
              </a:rPr>
              <a:t/>
            </a:r>
            <a:br>
              <a:rPr lang="cs-CZ" sz="1600" dirty="0">
                <a:latin typeface="+mn-lt"/>
              </a:rPr>
            </a:br>
            <a:endParaRPr lang="cs-CZ" sz="1600" dirty="0">
              <a:latin typeface="+mn-lt"/>
            </a:endParaRPr>
          </a:p>
        </p:txBody>
      </p:sp>
      <p:sp>
        <p:nvSpPr>
          <p:cNvPr id="3" name="Zástupný symbol pro obsah 2"/>
          <p:cNvSpPr>
            <a:spLocks noGrp="1"/>
          </p:cNvSpPr>
          <p:nvPr>
            <p:ph idx="1"/>
          </p:nvPr>
        </p:nvSpPr>
        <p:spPr>
          <a:xfrm>
            <a:off x="838200" y="1467294"/>
            <a:ext cx="10515600" cy="4709670"/>
          </a:xfrm>
        </p:spPr>
        <p:txBody>
          <a:bodyPr>
            <a:normAutofit/>
          </a:bodyPr>
          <a:lstStyle/>
          <a:p>
            <a:pPr marL="0" indent="0">
              <a:buNone/>
            </a:pPr>
            <a:r>
              <a:rPr lang="cs-CZ" sz="1400" dirty="0"/>
              <a:t>GUŠTAR, Milan. </a:t>
            </a:r>
            <a:r>
              <a:rPr lang="cs-CZ" sz="1400" i="1" dirty="0"/>
              <a:t>Elektrofony – historie, principy, souvislosti; část 1 – elektromechanické nástroje</a:t>
            </a:r>
            <a:r>
              <a:rPr lang="cs-CZ" sz="1400" dirty="0"/>
              <a:t>. Uvnitř, 2007. </a:t>
            </a:r>
            <a:endParaRPr lang="cs-CZ" sz="1400" dirty="0" smtClean="0"/>
          </a:p>
          <a:p>
            <a:pPr marL="0" indent="0">
              <a:buNone/>
            </a:pPr>
            <a:r>
              <a:rPr lang="cs-CZ" sz="1400" dirty="0" smtClean="0"/>
              <a:t>GUŠTAR</a:t>
            </a:r>
            <a:r>
              <a:rPr lang="cs-CZ" sz="1400" dirty="0"/>
              <a:t>, Milan. </a:t>
            </a:r>
            <a:r>
              <a:rPr lang="cs-CZ" sz="1400" i="1" dirty="0"/>
              <a:t>Elektrofony – historie, principy, souvislosti; část 2 – elektronické nástroje</a:t>
            </a:r>
            <a:r>
              <a:rPr lang="cs-CZ" sz="1400" dirty="0"/>
              <a:t>. Uvnitř, 2008.  </a:t>
            </a:r>
          </a:p>
          <a:p>
            <a:pPr marL="0" indent="0">
              <a:buNone/>
            </a:pPr>
            <a:r>
              <a:rPr lang="cs-CZ" sz="1400" dirty="0" smtClean="0"/>
              <a:t>GUŠTAR</a:t>
            </a:r>
            <a:r>
              <a:rPr lang="cs-CZ" sz="1400" dirty="0"/>
              <a:t>, Milan. ANS. </a:t>
            </a:r>
            <a:r>
              <a:rPr lang="cs-CZ" sz="1400" i="1" dirty="0"/>
              <a:t>His </a:t>
            </a:r>
            <a:r>
              <a:rPr lang="cs-CZ" sz="1400" i="1" dirty="0" err="1"/>
              <a:t>Voice</a:t>
            </a:r>
            <a:r>
              <a:rPr lang="cs-CZ" sz="1400" dirty="0"/>
              <a:t>, 15.08.2012. Online &lt; </a:t>
            </a:r>
            <a:r>
              <a:rPr lang="cs-CZ" sz="1400" u="sng" dirty="0">
                <a:hlinkClick r:id="rId2"/>
              </a:rPr>
              <a:t>https://www.hisvoice.cz/</a:t>
            </a:r>
            <a:r>
              <a:rPr lang="cs-CZ" sz="1400" u="sng" dirty="0" err="1">
                <a:hlinkClick r:id="rId2"/>
              </a:rPr>
              <a:t>milan-gustar-ans</a:t>
            </a:r>
            <a:r>
              <a:rPr lang="cs-CZ" sz="1400" u="sng" dirty="0">
                <a:hlinkClick r:id="rId2"/>
              </a:rPr>
              <a:t>/</a:t>
            </a:r>
            <a:r>
              <a:rPr lang="cs-CZ" sz="1400" dirty="0"/>
              <a:t>&gt;</a:t>
            </a:r>
          </a:p>
          <a:p>
            <a:pPr marL="0" indent="0">
              <a:buNone/>
            </a:pPr>
            <a:endParaRPr lang="cs-CZ" sz="1400" dirty="0"/>
          </a:p>
        </p:txBody>
      </p:sp>
    </p:spTree>
    <p:extLst>
      <p:ext uri="{BB962C8B-B14F-4D97-AF65-F5344CB8AC3E}">
        <p14:creationId xmlns:p14="http://schemas.microsoft.com/office/powerpoint/2010/main" val="59964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1600" b="1" dirty="0" smtClean="0">
                <a:latin typeface="+mn-lt"/>
              </a:rPr>
              <a:t/>
            </a:r>
            <a:br>
              <a:rPr lang="cs-CZ" sz="1600" b="1" dirty="0" smtClean="0">
                <a:latin typeface="+mn-lt"/>
              </a:rPr>
            </a:br>
            <a:r>
              <a:rPr lang="cs-CZ" sz="1600" b="1" dirty="0">
                <a:latin typeface="+mn-lt"/>
              </a:rPr>
              <a:t/>
            </a:r>
            <a:br>
              <a:rPr lang="cs-CZ" sz="1600" b="1" dirty="0">
                <a:latin typeface="+mn-lt"/>
              </a:rPr>
            </a:br>
            <a:r>
              <a:rPr lang="cs-CZ" sz="1600" b="1" dirty="0" smtClean="0">
                <a:latin typeface="+mn-lt"/>
              </a:rPr>
              <a:t/>
            </a:r>
            <a:br>
              <a:rPr lang="cs-CZ" sz="1600" b="1" dirty="0" smtClean="0">
                <a:latin typeface="+mn-lt"/>
              </a:rPr>
            </a:br>
            <a:r>
              <a:rPr lang="cs-CZ" sz="1600" b="1" dirty="0" smtClean="0">
                <a:latin typeface="+mn-lt"/>
              </a:rPr>
              <a:t/>
            </a:r>
            <a:br>
              <a:rPr lang="cs-CZ" sz="1600" b="1" dirty="0" smtClean="0">
                <a:latin typeface="+mn-lt"/>
              </a:rPr>
            </a:br>
            <a:r>
              <a:rPr lang="cs-CZ" sz="1600" b="1" dirty="0" smtClean="0">
                <a:latin typeface="+mn-lt"/>
              </a:rPr>
              <a:t>1.1</a:t>
            </a:r>
            <a:r>
              <a:rPr lang="cs-CZ" sz="1600" b="1" dirty="0">
                <a:latin typeface="+mn-lt"/>
              </a:rPr>
              <a:t>. okolnosti vzniku elektromechanických nástrojů, nové vynálezy a ideje</a:t>
            </a:r>
            <a:br>
              <a:rPr lang="cs-CZ" sz="1600" b="1" dirty="0">
                <a:latin typeface="+mn-lt"/>
              </a:rPr>
            </a:br>
            <a:r>
              <a:rPr lang="cs-CZ" sz="1600" b="1" dirty="0">
                <a:latin typeface="+mn-lt"/>
              </a:rPr>
              <a:t/>
            </a:r>
            <a:br>
              <a:rPr lang="cs-CZ" sz="1600" b="1" dirty="0">
                <a:latin typeface="+mn-lt"/>
              </a:rPr>
            </a:br>
            <a:r>
              <a:rPr lang="cs-CZ" sz="1600" b="1" dirty="0">
                <a:latin typeface="+mn-lt"/>
              </a:rPr>
              <a:t/>
            </a:r>
            <a:br>
              <a:rPr lang="cs-CZ" sz="1600" b="1" dirty="0">
                <a:latin typeface="+mn-lt"/>
              </a:rPr>
            </a:br>
            <a:r>
              <a:rPr lang="cs-CZ" sz="1600" dirty="0">
                <a:latin typeface="+mn-lt"/>
              </a:rPr>
              <a:t/>
            </a:r>
            <a:br>
              <a:rPr lang="cs-CZ" sz="1600" dirty="0">
                <a:latin typeface="+mn-lt"/>
              </a:rPr>
            </a:br>
            <a:endParaRPr lang="cs-CZ" sz="1600" dirty="0">
              <a:latin typeface="+mn-lt"/>
            </a:endParaRPr>
          </a:p>
        </p:txBody>
      </p:sp>
      <p:sp>
        <p:nvSpPr>
          <p:cNvPr id="3" name="Zástupný symbol pro obsah 2"/>
          <p:cNvSpPr>
            <a:spLocks noGrp="1"/>
          </p:cNvSpPr>
          <p:nvPr>
            <p:ph idx="1"/>
          </p:nvPr>
        </p:nvSpPr>
        <p:spPr>
          <a:xfrm>
            <a:off x="838200" y="1467294"/>
            <a:ext cx="10515600" cy="4709670"/>
          </a:xfrm>
        </p:spPr>
        <p:txBody>
          <a:bodyPr>
            <a:norm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elektromechanické nástroje jsou nejstarší typy </a:t>
            </a:r>
            <a:r>
              <a:rPr lang="cs-CZ" sz="1400" dirty="0" smtClean="0">
                <a:latin typeface="Calibri" panose="020F0502020204030204" pitchFamily="34" charset="0"/>
                <a:ea typeface="Calibri" panose="020F0502020204030204" pitchFamily="34" charset="0"/>
                <a:cs typeface="Tahoma" panose="020B0604030504040204" pitchFamily="34" charset="0"/>
              </a:rPr>
              <a:t>elektrofonů</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dirty="0" smtClean="0">
                <a:latin typeface="Calibri" panose="020F0502020204030204" pitchFamily="34" charset="0"/>
                <a:ea typeface="Calibri" panose="020F0502020204030204" pitchFamily="34" charset="0"/>
                <a:cs typeface="Tahoma" panose="020B0604030504040204" pitchFamily="34" charset="0"/>
              </a:rPr>
              <a:t>rozvoj </a:t>
            </a:r>
            <a:r>
              <a:rPr lang="cs-CZ" sz="1400" dirty="0">
                <a:latin typeface="Calibri" panose="020F0502020204030204" pitchFamily="34" charset="0"/>
                <a:ea typeface="Calibri" panose="020F0502020204030204" pitchFamily="34" charset="0"/>
                <a:cs typeface="Tahoma" panose="020B0604030504040204" pitchFamily="34" charset="0"/>
              </a:rPr>
              <a:t>v období 19. stol v průběhu všeobecné </a:t>
            </a:r>
            <a:r>
              <a:rPr lang="cs-CZ" sz="1400" dirty="0" smtClean="0">
                <a:latin typeface="Calibri" panose="020F0502020204030204" pitchFamily="34" charset="0"/>
                <a:ea typeface="Calibri" panose="020F0502020204030204" pitchFamily="34" charset="0"/>
                <a:cs typeface="Tahoma" panose="020B0604030504040204" pitchFamily="34" charset="0"/>
              </a:rPr>
              <a:t>elektrifikace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se všeobecnou elektrifikací přichází snaha po automatizaci, automatizace se významně dotýká i hudebních nástrojů (automatická piana)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uplatňují se vynálezy z oblastí zcela mimohudebních a příznačných pro moderní </a:t>
            </a:r>
            <a:r>
              <a:rPr lang="cs-CZ" sz="1400" dirty="0" smtClean="0">
                <a:latin typeface="Calibri" panose="020F0502020204030204" pitchFamily="34" charset="0"/>
                <a:ea typeface="Calibri" panose="020F0502020204030204" pitchFamily="34" charset="0"/>
                <a:cs typeface="Tahoma" panose="020B0604030504040204" pitchFamily="34" charset="0"/>
              </a:rPr>
              <a:t>dobu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kinematografie s celuloidovým pásem a </a:t>
            </a:r>
            <a:r>
              <a:rPr lang="cs-CZ" sz="1400" dirty="0" err="1">
                <a:latin typeface="Calibri" panose="020F0502020204030204" pitchFamily="34" charset="0"/>
                <a:ea typeface="Calibri" panose="020F0502020204030204" pitchFamily="34" charset="0"/>
                <a:cs typeface="Arial" panose="020B0604020202020204" pitchFamily="34" charset="0"/>
              </a:rPr>
              <a:t>optofonické</a:t>
            </a:r>
            <a:r>
              <a:rPr lang="cs-CZ" sz="1400" dirty="0">
                <a:latin typeface="Calibri" panose="020F0502020204030204" pitchFamily="34" charset="0"/>
                <a:ea typeface="Calibri" panose="020F0502020204030204" pitchFamily="34" charset="0"/>
                <a:cs typeface="Arial" panose="020B0604020202020204" pitchFamily="34" charset="0"/>
              </a:rPr>
              <a:t> nástroje a nástroje s elektrooptickými generátory, jenž využívají stejné </a:t>
            </a:r>
            <a:r>
              <a:rPr lang="cs-CZ" sz="1400" dirty="0" smtClean="0">
                <a:latin typeface="Calibri" panose="020F0502020204030204" pitchFamily="34" charset="0"/>
                <a:ea typeface="Calibri" panose="020F0502020204030204" pitchFamily="34" charset="0"/>
                <a:cs typeface="Arial" panose="020B0604020202020204" pitchFamily="34" charset="0"/>
              </a:rPr>
              <a:t>principy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elektricky ovládané nástroje jsou jedním z těsných předchůdců počítačů (kybernetika)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děrné štítky jako paměťová </a:t>
            </a:r>
            <a:r>
              <a:rPr lang="cs-CZ" sz="1400" dirty="0" smtClean="0">
                <a:latin typeface="Calibri" panose="020F0502020204030204" pitchFamily="34" charset="0"/>
                <a:ea typeface="Calibri" panose="020F0502020204030204" pitchFamily="34" charset="0"/>
                <a:cs typeface="Arial" panose="020B0604020202020204" pitchFamily="34" charset="0"/>
              </a:rPr>
              <a:t>média</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rozvoj a rozšíření je podněcován rozvojem a rozšířením populární kultury a </a:t>
            </a:r>
            <a:r>
              <a:rPr lang="cs-CZ" sz="1400" dirty="0" smtClean="0">
                <a:latin typeface="Calibri" panose="020F0502020204030204" pitchFamily="34" charset="0"/>
                <a:ea typeface="Calibri" panose="020F0502020204030204" pitchFamily="34" charset="0"/>
                <a:cs typeface="Tahoma" panose="020B0604030504040204" pitchFamily="34" charset="0"/>
              </a:rPr>
              <a:t>showbusinessu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nahrávací společnosti (regulace a koordinace hlasitosti), kina a němý film doprovázený hrou na různé, obvykle elektromechanické elektrofony (hudba a zvukové efekty</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uplatnění elektromechanických nástrojů se stává nedílnou součástí dějin artificiální </a:t>
            </a:r>
            <a:r>
              <a:rPr lang="cs-CZ" sz="1400" dirty="0" smtClean="0">
                <a:latin typeface="Calibri" panose="020F0502020204030204" pitchFamily="34" charset="0"/>
                <a:ea typeface="Calibri" panose="020F0502020204030204" pitchFamily="34" charset="0"/>
                <a:cs typeface="Tahoma" panose="020B0604030504040204" pitchFamily="34" charset="0"/>
              </a:rPr>
              <a:t>hudby</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avantgarda, futurismus (</a:t>
            </a:r>
            <a:r>
              <a:rPr lang="cs-CZ" sz="1400" i="1" dirty="0">
                <a:latin typeface="Calibri" panose="020F0502020204030204" pitchFamily="34" charset="0"/>
                <a:ea typeface="Calibri" panose="020F0502020204030204" pitchFamily="34" charset="0"/>
                <a:cs typeface="Arial" panose="020B0604020202020204" pitchFamily="34" charset="0"/>
              </a:rPr>
              <a:t>Intonarumori</a:t>
            </a:r>
            <a:r>
              <a:rPr lang="cs-CZ" sz="1400" dirty="0">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cs-CZ" sz="1400" dirty="0"/>
          </a:p>
        </p:txBody>
      </p:sp>
    </p:spTree>
    <p:extLst>
      <p:ext uri="{BB962C8B-B14F-4D97-AF65-F5344CB8AC3E}">
        <p14:creationId xmlns:p14="http://schemas.microsoft.com/office/powerpoint/2010/main" val="1820897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2</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elektromechanické nástroje, následky vzniku, nové kompetence k tvorbě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nové způsoby tvorby zvuku (tónu) přináší nové typy hry, nové typy hry představují nové kompetence, nové kompetence se uplatňují i v novém prostředí pro uplatnění hudebního myšlení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 nové typy hry, např</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a:t>
            </a:r>
            <a:r>
              <a:rPr lang="cs-CZ" sz="1400" dirty="0" smtClean="0">
                <a:latin typeface="Calibri" panose="020F0502020204030204" pitchFamily="34" charset="0"/>
                <a:ea typeface="Calibri" panose="020F0502020204030204" pitchFamily="34" charset="0"/>
                <a:cs typeface="Arial" panose="020B0604020202020204" pitchFamily="34" charset="0"/>
              </a:rPr>
              <a:t>ová práce </a:t>
            </a:r>
            <a:r>
              <a:rPr lang="cs-CZ" sz="1400" dirty="0">
                <a:latin typeface="Calibri" panose="020F0502020204030204" pitchFamily="34" charset="0"/>
                <a:ea typeface="Calibri" panose="020F0502020204030204" pitchFamily="34" charset="0"/>
                <a:cs typeface="Arial" panose="020B0604020202020204" pitchFamily="34" charset="0"/>
              </a:rPr>
              <a:t>s dynamikou </a:t>
            </a:r>
            <a:r>
              <a:rPr lang="cs-CZ" sz="1400" dirty="0" smtClean="0">
                <a:latin typeface="Calibri" panose="020F0502020204030204" pitchFamily="34" charset="0"/>
                <a:ea typeface="Calibri" panose="020F0502020204030204" pitchFamily="34" charset="0"/>
                <a:cs typeface="Arial" panose="020B0604020202020204" pitchFamily="34" charset="0"/>
              </a:rPr>
              <a:t>(změna dynamického rozsahu)</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smtClean="0">
                <a:latin typeface="Calibri" panose="020F0502020204030204" pitchFamily="34" charset="0"/>
                <a:ea typeface="Calibri" panose="020F0502020204030204" pitchFamily="34" charset="0"/>
                <a:cs typeface="Arial" panose="020B0604020202020204" pitchFamily="34" charset="0"/>
              </a:rPr>
              <a:t>vybrané zvuky </a:t>
            </a:r>
            <a:r>
              <a:rPr lang="cs-CZ" sz="1400" dirty="0">
                <a:latin typeface="Calibri" panose="020F0502020204030204" pitchFamily="34" charset="0"/>
                <a:ea typeface="Calibri" panose="020F0502020204030204" pitchFamily="34" charset="0"/>
                <a:cs typeface="Arial" panose="020B0604020202020204" pitchFamily="34" charset="0"/>
              </a:rPr>
              <a:t>více či méně věrně připomínající perkusní nástroje, zvukové efekty jako výbava elektricky ovládaných varhan pro doprovod němých filmů, na klávesy se hraje jako na bicí nástroj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nástroje s elektrooptickými generátory a </a:t>
            </a:r>
            <a:r>
              <a:rPr lang="cs-CZ" sz="1400" dirty="0" err="1">
                <a:latin typeface="Calibri" panose="020F0502020204030204" pitchFamily="34" charset="0"/>
                <a:ea typeface="Calibri" panose="020F0502020204030204" pitchFamily="34" charset="0"/>
                <a:cs typeface="Tahoma" panose="020B0604030504040204" pitchFamily="34" charset="0"/>
              </a:rPr>
              <a:t>optofonické</a:t>
            </a:r>
            <a:r>
              <a:rPr lang="cs-CZ" sz="1400" dirty="0">
                <a:latin typeface="Calibri" panose="020F0502020204030204" pitchFamily="34" charset="0"/>
                <a:ea typeface="Calibri" panose="020F0502020204030204" pitchFamily="34" charset="0"/>
                <a:cs typeface="Tahoma" panose="020B0604030504040204" pitchFamily="34" charset="0"/>
              </a:rPr>
              <a:t> nástroje umožňují práci s přenáším optických jevů (</a:t>
            </a:r>
            <a:r>
              <a:rPr lang="cs-CZ" sz="1400" dirty="0" err="1">
                <a:latin typeface="Calibri" panose="020F0502020204030204" pitchFamily="34" charset="0"/>
                <a:ea typeface="Calibri" panose="020F0502020204030204" pitchFamily="34" charset="0"/>
                <a:cs typeface="Tahoma" panose="020B0604030504040204" pitchFamily="34" charset="0"/>
              </a:rPr>
              <a:t>vizuálno</a:t>
            </a:r>
            <a:r>
              <a:rPr lang="cs-CZ" sz="1400" dirty="0">
                <a:latin typeface="Calibri" panose="020F0502020204030204" pitchFamily="34" charset="0"/>
                <a:ea typeface="Calibri" panose="020F0502020204030204" pitchFamily="34" charset="0"/>
                <a:cs typeface="Tahoma" panose="020B0604030504040204" pitchFamily="34" charset="0"/>
              </a:rPr>
              <a:t> a jeho </a:t>
            </a:r>
            <a:r>
              <a:rPr lang="cs-CZ" sz="1400" dirty="0" smtClean="0">
                <a:latin typeface="Calibri" panose="020F0502020204030204" pitchFamily="34" charset="0"/>
                <a:ea typeface="Calibri" panose="020F0502020204030204" pitchFamily="34" charset="0"/>
                <a:cs typeface="Tahoma" panose="020B0604030504040204" pitchFamily="34" charset="0"/>
              </a:rPr>
              <a:t>kvality) </a:t>
            </a:r>
            <a:r>
              <a:rPr lang="cs-CZ" sz="1400" dirty="0">
                <a:latin typeface="Calibri" panose="020F0502020204030204" pitchFamily="34" charset="0"/>
                <a:ea typeface="Calibri" panose="020F0502020204030204" pitchFamily="34" charset="0"/>
                <a:cs typeface="Tahoma" panose="020B0604030504040204" pitchFamily="34" charset="0"/>
              </a:rPr>
              <a:t>do hudebního (auditivního) myšlení, podněcuje různé typy experimentálních přístupů (Variofon), zapojení optiky umožnilo vznik kompozičního systému (ANS</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do hudby může vstupovat výtvarné umění (výtvarné myšlení – jak to vidím/jak to vypadá a jak to bude hrát/znít</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t</a:t>
            </a:r>
            <a:r>
              <a:rPr lang="cs-CZ" sz="1400" dirty="0" smtClean="0">
                <a:latin typeface="Calibri" panose="020F0502020204030204" pitchFamily="34" charset="0"/>
                <a:ea typeface="Calibri" panose="020F0502020204030204" pitchFamily="34" charset="0"/>
                <a:cs typeface="Arial" panose="020B0604020202020204" pitchFamily="34" charset="0"/>
              </a:rPr>
              <a:t>yto nástroje </a:t>
            </a:r>
            <a:r>
              <a:rPr lang="cs-CZ" sz="1400" dirty="0">
                <a:latin typeface="Calibri" panose="020F0502020204030204" pitchFamily="34" charset="0"/>
                <a:ea typeface="Calibri" panose="020F0502020204030204" pitchFamily="34" charset="0"/>
                <a:cs typeface="Arial" panose="020B0604020202020204" pitchFamily="34" charset="0"/>
              </a:rPr>
              <a:t>nabídly nové typy notace (proporční) a analogii počítačové asistence kompozičního procesu (systém ANS</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elektricky ovládané nástroje (a obecně automatické nástroje) umožňují práci s paměťovým médiem (zprvu děrný štítek), paměťové médium je nová forma reprezentace hudby podněcující nové typy hudebního myšlení (komponování děrného štítku)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možno uvažovat vazbu na budoucí počítačovou hudbu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obecně je možné elektromechanické nástroje chápat jako nástroje umožňující více zvukový přístup k hudbě (senzualismus/</a:t>
            </a:r>
            <a:r>
              <a:rPr lang="cs-CZ" sz="1400" dirty="0" err="1">
                <a:latin typeface="Calibri" panose="020F0502020204030204" pitchFamily="34" charset="0"/>
                <a:ea typeface="Calibri" panose="020F0502020204030204" pitchFamily="34" charset="0"/>
                <a:cs typeface="Tahoma" panose="020B0604030504040204" pitchFamily="34" charset="0"/>
              </a:rPr>
              <a:t>senzuálno</a:t>
            </a:r>
            <a:r>
              <a:rPr lang="cs-CZ" sz="1400" dirty="0">
                <a:latin typeface="Calibri" panose="020F0502020204030204" pitchFamily="34" charset="0"/>
                <a:ea typeface="Calibri" panose="020F0502020204030204" pitchFamily="34" charset="0"/>
                <a:cs typeface="Tahoma" panose="020B0604030504040204" pitchFamily="34" charset="0"/>
              </a:rPr>
              <a:t> - hudba </a:t>
            </a:r>
            <a:r>
              <a:rPr lang="cs-CZ" sz="1400" dirty="0" smtClean="0">
                <a:latin typeface="Calibri" panose="020F0502020204030204" pitchFamily="34" charset="0"/>
                <a:ea typeface="Calibri" panose="020F0502020204030204" pitchFamily="34" charset="0"/>
                <a:cs typeface="Tahoma" panose="020B0604030504040204" pitchFamily="34" charset="0"/>
              </a:rPr>
              <a:t>       a </a:t>
            </a:r>
            <a:r>
              <a:rPr lang="cs-CZ" sz="1400" dirty="0">
                <a:latin typeface="Calibri" panose="020F0502020204030204" pitchFamily="34" charset="0"/>
                <a:ea typeface="Calibri" panose="020F0502020204030204" pitchFamily="34" charset="0"/>
                <a:cs typeface="Tahoma" panose="020B0604030504040204" pitchFamily="34" charset="0"/>
              </a:rPr>
              <a:t>zvukové počitky) na úkor kompozičního myšlení (systémové/konceptuální myšlení, kombinatorika</a:t>
            </a:r>
            <a:r>
              <a:rPr lang="cs-CZ" sz="1400" dirty="0" smtClean="0">
                <a:latin typeface="Calibri" panose="020F0502020204030204" pitchFamily="34" charset="0"/>
                <a:ea typeface="Calibri" panose="020F0502020204030204" pitchFamily="34" charset="0"/>
                <a:cs typeface="Tahoma" panose="020B060403050404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umožňují snadnější „hraní si“ se zvukem – oslovují svou zvukovostí/sonoritou</a:t>
            </a:r>
          </a:p>
          <a:p>
            <a:pPr marL="0" indent="0">
              <a:buNone/>
            </a:pPr>
            <a:endParaRPr lang="cs-CZ" sz="1400" dirty="0"/>
          </a:p>
        </p:txBody>
      </p:sp>
    </p:spTree>
    <p:extLst>
      <p:ext uri="{BB962C8B-B14F-4D97-AF65-F5344CB8AC3E}">
        <p14:creationId xmlns:p14="http://schemas.microsoft.com/office/powerpoint/2010/main" val="189658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elektromechanické nástroje pro produkci zvuku</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produkce jako činnost </a:t>
            </a:r>
            <a:r>
              <a:rPr lang="cs-CZ" sz="1400" dirty="0" smtClean="0">
                <a:latin typeface="Calibri" panose="020F0502020204030204" pitchFamily="34" charset="0"/>
                <a:ea typeface="Calibri" panose="020F0502020204030204" pitchFamily="34" charset="0"/>
                <a:cs typeface="Tahoma" panose="020B0604030504040204" pitchFamily="34" charset="0"/>
              </a:rPr>
              <a:t>originální (něco z ničeho), </a:t>
            </a:r>
            <a:r>
              <a:rPr lang="cs-CZ" sz="1400" dirty="0">
                <a:latin typeface="Calibri" panose="020F0502020204030204" pitchFamily="34" charset="0"/>
                <a:ea typeface="Calibri" panose="020F0502020204030204" pitchFamily="34" charset="0"/>
                <a:cs typeface="Tahoma" panose="020B0604030504040204" pitchFamily="34" charset="0"/>
              </a:rPr>
              <a:t>post (po) produkce </a:t>
            </a:r>
            <a:r>
              <a:rPr lang="cs-CZ" sz="1400" dirty="0" smtClean="0">
                <a:latin typeface="Calibri" panose="020F0502020204030204" pitchFamily="34" charset="0"/>
                <a:ea typeface="Calibri" panose="020F0502020204030204" pitchFamily="34" charset="0"/>
                <a:cs typeface="Tahoma" panose="020B0604030504040204" pitchFamily="34" charset="0"/>
              </a:rPr>
              <a:t>jako </a:t>
            </a:r>
            <a:r>
              <a:rPr lang="cs-CZ" sz="1400" dirty="0">
                <a:latin typeface="Calibri" panose="020F0502020204030204" pitchFamily="34" charset="0"/>
                <a:ea typeface="Calibri" panose="020F0502020204030204" pitchFamily="34" charset="0"/>
                <a:cs typeface="Tahoma" panose="020B0604030504040204" pitchFamily="34" charset="0"/>
              </a:rPr>
              <a:t>činnost s výsledky </a:t>
            </a:r>
            <a:r>
              <a:rPr lang="cs-CZ" sz="1400" dirty="0" smtClean="0">
                <a:latin typeface="Calibri" panose="020F0502020204030204" pitchFamily="34" charset="0"/>
                <a:ea typeface="Calibri" panose="020F0502020204030204" pitchFamily="34" charset="0"/>
                <a:cs typeface="Tahoma" panose="020B0604030504040204" pitchFamily="34" charset="0"/>
              </a:rPr>
              <a:t>produkce</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jednotlivé kategorie elektromechanických nástrojů pro produkci </a:t>
            </a:r>
            <a:r>
              <a:rPr lang="cs-CZ" sz="1400" dirty="0" smtClean="0">
                <a:latin typeface="Calibri" panose="020F0502020204030204" pitchFamily="34" charset="0"/>
                <a:ea typeface="Calibri" panose="020F0502020204030204" pitchFamily="34" charset="0"/>
                <a:cs typeface="Tahoma" panose="020B0604030504040204" pitchFamily="34" charset="0"/>
              </a:rPr>
              <a:t>zvuku</a:t>
            </a:r>
            <a:r>
              <a:rPr lang="cs-CZ" sz="14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elektricky poháněné nástroje</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elektricky ovládané nástroje</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elektromagnetickými generátory</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rotačními generátory (elektrostatické, elektrooptické, elektromagnetické rotační generátory)</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nástroje s mechanickými kmity snímanými elektrickým zařízením (elektrostaticky, </a:t>
            </a:r>
            <a:r>
              <a:rPr lang="cs-CZ" sz="1400" dirty="0" smtClean="0">
                <a:latin typeface="Calibri" panose="020F0502020204030204" pitchFamily="34" charset="0"/>
                <a:ea typeface="Calibri" panose="020F0502020204030204" pitchFamily="34" charset="0"/>
                <a:cs typeface="Arial" panose="020B0604020202020204" pitchFamily="34" charset="0"/>
              </a:rPr>
              <a:t>piezoelektricky</a:t>
            </a:r>
            <a:r>
              <a:rPr lang="cs-CZ" sz="1400" dirty="0">
                <a:latin typeface="Calibri" panose="020F0502020204030204" pitchFamily="34" charset="0"/>
                <a:ea typeface="Calibri" panose="020F0502020204030204" pitchFamily="34" charset="0"/>
                <a:cs typeface="Arial" panose="020B0604020202020204" pitchFamily="34" charset="0"/>
              </a:rPr>
              <a:t>, opticky a elektro magneticky snímané nástroje) </a:t>
            </a:r>
          </a:p>
          <a:p>
            <a:pPr marL="342900" lvl="0" indent="-342900">
              <a:lnSpc>
                <a:spcPct val="107000"/>
              </a:lnSpc>
              <a:spcAft>
                <a:spcPts val="800"/>
              </a:spcAft>
              <a:buFont typeface="Calibri" panose="020F0502020204030204" pitchFamily="34" charset="0"/>
              <a:buChar char="‐"/>
            </a:pPr>
            <a:r>
              <a:rPr lang="cs-CZ" sz="1400" dirty="0" err="1" smtClean="0">
                <a:latin typeface="Calibri" panose="020F0502020204030204" pitchFamily="34" charset="0"/>
                <a:ea typeface="Calibri" panose="020F0502020204030204" pitchFamily="34" charset="0"/>
                <a:cs typeface="Arial" panose="020B0604020202020204" pitchFamily="34" charset="0"/>
              </a:rPr>
              <a:t>optofonické</a:t>
            </a:r>
            <a:r>
              <a:rPr lang="cs-CZ" sz="1400" dirty="0" smtClean="0">
                <a:latin typeface="Calibri" panose="020F0502020204030204" pitchFamily="34" charset="0"/>
                <a:ea typeface="Calibri" panose="020F0502020204030204" pitchFamily="34" charset="0"/>
                <a:cs typeface="Arial" panose="020B0604020202020204" pitchFamily="34" charset="0"/>
              </a:rPr>
              <a:t> </a:t>
            </a:r>
            <a:r>
              <a:rPr lang="cs-CZ" sz="1400" dirty="0">
                <a:latin typeface="Calibri" panose="020F0502020204030204" pitchFamily="34" charset="0"/>
                <a:ea typeface="Calibri" panose="020F0502020204030204" pitchFamily="34" charset="0"/>
                <a:cs typeface="Arial" panose="020B0604020202020204" pitchFamily="34" charset="0"/>
              </a:rPr>
              <a:t>nástroje</a:t>
            </a:r>
          </a:p>
          <a:p>
            <a:pPr marL="0" indent="0">
              <a:buNone/>
            </a:pPr>
            <a:endParaRPr lang="cs-CZ" sz="1400" dirty="0"/>
          </a:p>
        </p:txBody>
      </p:sp>
    </p:spTree>
    <p:extLst>
      <p:ext uri="{BB962C8B-B14F-4D97-AF65-F5344CB8AC3E}">
        <p14:creationId xmlns:p14="http://schemas.microsoft.com/office/powerpoint/2010/main" val="286103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elektricky poháněné nástroje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princip tvorby zvuku je v konečném důsledků stejný, jako u nástrojů elektřinu nevyužívajících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elektrická energie je používána pouze jako elektro-mechanický převodník pro pohon nástroje (z hlediska modelu hudebního nástroje jako zdroje akustického signálu se obvykle jedná o vytvoření stroje, které pohybuje modulátorem tj. např. rukou hráče držící smyčec</a:t>
            </a:r>
            <a:r>
              <a:rPr lang="cs-CZ" sz="1400" dirty="0" smtClean="0">
                <a:latin typeface="Calibri" panose="020F0502020204030204" pitchFamily="34" charset="0"/>
                <a:ea typeface="Calibri" panose="020F0502020204030204" pitchFamily="34" charset="0"/>
                <a:cs typeface="Arial" panose="020B0604020202020204" pitchFamily="34" charset="0"/>
              </a:rPr>
              <a:t>) </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jednou ze základních motivací vzniku bylo nahrazení lidské práce a současně demonstrace toho, že něco takového možné je (člověk je toho schopen – potvrzení možnosti vývoje/emancipace člověka)</a:t>
            </a: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k nahrazování lidské práce nutné k pohonu nástroje tendence již ve starověku a středověku (vodní varhany, měchy, hodinové strojky aj</a:t>
            </a:r>
            <a:r>
              <a:rPr lang="cs-CZ" sz="1400" dirty="0" smtClean="0">
                <a:latin typeface="Calibri" panose="020F0502020204030204" pitchFamily="34" charset="0"/>
                <a:ea typeface="Calibri" panose="020F0502020204030204" pitchFamily="34" charset="0"/>
                <a:cs typeface="Arial" panose="020B0604020202020204" pitchFamily="34" charset="0"/>
              </a:rPr>
              <a:t>.)</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rozvoj elektricky poháněných nástrojů s vynálezem dostatečně silného elektromotoru (první pol. 19. stol) </a:t>
            </a:r>
          </a:p>
          <a:p>
            <a:pPr marL="0" indent="0">
              <a:buNone/>
            </a:pPr>
            <a:endParaRPr lang="cs-CZ" sz="1400" dirty="0"/>
          </a:p>
        </p:txBody>
      </p:sp>
    </p:spTree>
    <p:extLst>
      <p:ext uri="{BB962C8B-B14F-4D97-AF65-F5344CB8AC3E}">
        <p14:creationId xmlns:p14="http://schemas.microsoft.com/office/powerpoint/2010/main" val="154977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nSpc>
                <a:spcPct val="107000"/>
              </a:lnSpc>
              <a:spcBef>
                <a:spcPts val="1200"/>
              </a:spcBef>
              <a:spcAft>
                <a:spcPts val="0"/>
              </a:spcAft>
            </a:pP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smtClean="0">
                <a:latin typeface="Calibri" panose="020F0502020204030204" pitchFamily="34" charset="0"/>
                <a:ea typeface="Times New Roman" panose="02020603050405020304" pitchFamily="18" charset="0"/>
                <a:cs typeface="Times New Roman" panose="02020603050405020304" pitchFamily="18" charset="0"/>
              </a:rPr>
              <a:t>3.1.1</a:t>
            </a:r>
            <a:r>
              <a:rPr lang="cs-CZ" sz="1600" b="1" kern="0" dirty="0">
                <a:latin typeface="Calibri" panose="020F0502020204030204" pitchFamily="34" charset="0"/>
                <a:ea typeface="Times New Roman" panose="02020603050405020304" pitchFamily="18" charset="0"/>
                <a:cs typeface="Times New Roman" panose="02020603050405020304" pitchFamily="18" charset="0"/>
              </a:rPr>
              <a:t>. reprezentanti, specifika hry a ovládání, vývoj</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r>
              <a:rPr lang="cs-CZ" sz="1600" b="1" kern="0" dirty="0">
                <a:latin typeface="Calibri" panose="020F0502020204030204" pitchFamily="34" charset="0"/>
                <a:ea typeface="Times New Roman" panose="02020603050405020304" pitchFamily="18" charset="0"/>
                <a:cs typeface="Times New Roman" panose="02020603050405020304" pitchFamily="18" charset="0"/>
              </a:rPr>
              <a:t/>
            </a:r>
            <a:br>
              <a:rPr lang="cs-CZ" sz="1600" b="1" kern="0" dirty="0">
                <a:latin typeface="Calibri" panose="020F0502020204030204" pitchFamily="34" charset="0"/>
                <a:ea typeface="Times New Roman" panose="02020603050405020304" pitchFamily="18" charset="0"/>
                <a:cs typeface="Times New Roman" panose="02020603050405020304" pitchFamily="18" charset="0"/>
              </a:rPr>
            </a:br>
            <a:endParaRPr lang="cs-CZ" sz="1600" dirty="0">
              <a:latin typeface="+mn-lt"/>
            </a:endParaRPr>
          </a:p>
        </p:txBody>
      </p:sp>
      <p:sp>
        <p:nvSpPr>
          <p:cNvPr id="3" name="Zástupný symbol pro obsah 2"/>
          <p:cNvSpPr>
            <a:spLocks noGrp="1"/>
          </p:cNvSpPr>
          <p:nvPr>
            <p:ph idx="1"/>
          </p:nvPr>
        </p:nvSpPr>
        <p:spPr>
          <a:xfrm>
            <a:off x="838199" y="1330036"/>
            <a:ext cx="10989623" cy="4846928"/>
          </a:xfrm>
        </p:spPr>
        <p:txBody>
          <a:bodyPr>
            <a:noAutofit/>
          </a:bodyPr>
          <a:lstStyle/>
          <a:p>
            <a:pPr marL="342900" lvl="0" indent="-342900">
              <a:lnSpc>
                <a:spcPct val="107000"/>
              </a:lnSpc>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způsob hry zůstává v základních principech stejný jako u nástrojů bez elektrifikace, el. energie ovládání nástroje v tomto smyslu </a:t>
            </a:r>
            <a:r>
              <a:rPr lang="cs-CZ" sz="1400" dirty="0" smtClean="0">
                <a:latin typeface="Calibri" panose="020F0502020204030204" pitchFamily="34" charset="0"/>
                <a:ea typeface="Calibri" panose="020F0502020204030204" pitchFamily="34" charset="0"/>
                <a:cs typeface="Tahoma" panose="020B0604030504040204" pitchFamily="34" charset="0"/>
              </a:rPr>
              <a:t>neovlivňuje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Tahoma" panose="020B0604030504040204" pitchFamily="34" charset="0"/>
              </a:rPr>
              <a:t>rozvoj od konce 19. stol, základním vývojovým parametrem je míra integrování elektro-mechanického převodníku (cca motoru) do těla </a:t>
            </a:r>
            <a:r>
              <a:rPr lang="cs-CZ" sz="1400" dirty="0" smtClean="0">
                <a:latin typeface="Calibri" panose="020F0502020204030204" pitchFamily="34" charset="0"/>
                <a:ea typeface="Calibri" panose="020F0502020204030204" pitchFamily="34" charset="0"/>
                <a:cs typeface="Tahoma" panose="020B0604030504040204" pitchFamily="34" charset="0"/>
              </a:rPr>
              <a:t>nástroje</a:t>
            </a:r>
            <a:endParaRPr lang="cs-CZ"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cs-CZ" sz="1400" dirty="0">
                <a:latin typeface="Calibri" panose="020F0502020204030204" pitchFamily="34" charset="0"/>
                <a:ea typeface="Calibri" panose="020F0502020204030204" pitchFamily="34" charset="0"/>
                <a:cs typeface="Arial" panose="020B0604020202020204" pitchFamily="34" charset="0"/>
              </a:rPr>
              <a:t>při přímém (nezprostředkovaném) spojení elektro-mechanického převodníku s mechanickým generátorem zvuku se již jedná o jiný typ nástroje (nástroj s elektromechanickým generátorem) </a:t>
            </a:r>
            <a:endParaRPr lang="cs-C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858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1347</Words>
  <Application>Microsoft Office PowerPoint</Application>
  <PresentationFormat>Širokoúhlá obrazovka</PresentationFormat>
  <Paragraphs>393</Paragraphs>
  <Slides>42</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Calibri Light</vt:lpstr>
      <vt:lpstr>Tahoma</vt:lpstr>
      <vt:lpstr>Times New Roman</vt:lpstr>
      <vt:lpstr>Wingdings</vt:lpstr>
      <vt:lpstr>Motiv Office</vt:lpstr>
      <vt:lpstr>Prezentace aplikace PowerPoint</vt:lpstr>
      <vt:lpstr>témata třetího tematického okruhu </vt:lpstr>
      <vt:lpstr> </vt:lpstr>
      <vt:lpstr>    1. elektromechanické nástroje, okolnosti vzniku, nové vynálezy a ideje    </vt:lpstr>
      <vt:lpstr>    1.1. okolnosti vzniku elektromechanických nástrojů, nové vynálezy a ideje    </vt:lpstr>
      <vt:lpstr> 2. elektromechanické nástroje, následky vzniku, nové kompetence k tvorbě  </vt:lpstr>
      <vt:lpstr> 3. elektromechanické nástroje pro produkci zvuku </vt:lpstr>
      <vt:lpstr>  3.1. elektricky poháněné nástroje   </vt:lpstr>
      <vt:lpstr>   3.1.1. reprezentanti, specifika hry a ovládání, vývoj   </vt:lpstr>
      <vt:lpstr>    3.1.1.1. reprezentanti     </vt:lpstr>
      <vt:lpstr>     3.1.2. nové typy hudebního myšlení      </vt:lpstr>
      <vt:lpstr>      3.2. elektricky ovládané nástroje      </vt:lpstr>
      <vt:lpstr>       3.2.1. reprezentanti, specifika hry a vývoj       </vt:lpstr>
      <vt:lpstr>        3.2.1.1. reprezentanti, vybrané automatické nástroje (automatofony) a ikonické nástroje futurismu         </vt:lpstr>
      <vt:lpstr>        3.2.1.1.1. hřmotiče/hlukostroje, futuristická hudba a ikonická realizace         </vt:lpstr>
      <vt:lpstr>         3.2.3. nové typy hudebního myšlení         </vt:lpstr>
      <vt:lpstr>          3.3. nástroje s elektromagnetickými generátory          </vt:lpstr>
      <vt:lpstr>          3.3.1. reprezentanti, specifika hry a ovládání, vývoj          </vt:lpstr>
      <vt:lpstr>           3.3.1.1. reprezentanti            </vt:lpstr>
      <vt:lpstr>            3.3.2. nové typy hudebního myšlení            </vt:lpstr>
      <vt:lpstr>             3.4. nástroje s rotačními generátory             </vt:lpstr>
      <vt:lpstr>                          </vt:lpstr>
      <vt:lpstr>              3.4.1. reprezentanti, specifika hry a ovládání, vývoj              </vt:lpstr>
      <vt:lpstr>               3.4.1.1. reprezentanti, vybrané nástroje s elektrostatickými rotačními generátory               </vt:lpstr>
      <vt:lpstr>               3.4.1.2. reprezentanti, vybrané nástroje s elektromagnetickými rotačními generátory               </vt:lpstr>
      <vt:lpstr>                            </vt:lpstr>
      <vt:lpstr>               3.4.1.3. reprezentanti, vybrané nástroje s elektrooptickými rotačními generátory               </vt:lpstr>
      <vt:lpstr>                             </vt:lpstr>
      <vt:lpstr>                             </vt:lpstr>
      <vt:lpstr>               3.4.2. nové typy hudebního myšlení                </vt:lpstr>
      <vt:lpstr>3.5. nástroje s mechanickými kmity snímanými elektrickým zařízením </vt:lpstr>
      <vt:lpstr> 3.5.1. reprezentanti, specifika hry a ovládání, vývoj </vt:lpstr>
      <vt:lpstr> 3.5.1.1. reprezentanti, vybrané nástroje s elektromagnetickým snímáním </vt:lpstr>
      <vt:lpstr>  3.5.1.2. reprezentanti, vybrané nástroje s piezoelektrickým snímáním  </vt:lpstr>
      <vt:lpstr>   3.5.1.3. reprezentanti, vybrané nástroje s optickým snímáním   </vt:lpstr>
      <vt:lpstr>    3.5.1.4. reprezentanti, vybrané nástroje elektrostatickým snímáním    </vt:lpstr>
      <vt:lpstr> 3.5.2. nové typy hudebního myšlení </vt:lpstr>
      <vt:lpstr>  3.6. optofonické nástroje  </vt:lpstr>
      <vt:lpstr>   3.6.1. reprezentanti, specifika hry a ovládání, vývoj   </vt:lpstr>
      <vt:lpstr>    3.6.1.1. reprezentanti     </vt:lpstr>
      <vt:lpstr>     3.6.2. nové typy hudebního myšlení     </vt:lpstr>
      <vt:lpstr>citovaná literatura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ph</dc:creator>
  <cp:lastModifiedBy>ph</cp:lastModifiedBy>
  <cp:revision>144</cp:revision>
  <dcterms:created xsi:type="dcterms:W3CDTF">2020-12-04T09:56:31Z</dcterms:created>
  <dcterms:modified xsi:type="dcterms:W3CDTF">2022-03-14T15:48:52Z</dcterms:modified>
</cp:coreProperties>
</file>