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4" r:id="rId2"/>
    <p:sldId id="265" r:id="rId3"/>
    <p:sldId id="280" r:id="rId4"/>
    <p:sldId id="281" r:id="rId5"/>
    <p:sldId id="282" r:id="rId6"/>
    <p:sldId id="283" r:id="rId7"/>
    <p:sldId id="284" r:id="rId8"/>
    <p:sldId id="285" r:id="rId9"/>
    <p:sldId id="278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21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1AB7DC-9E24-4848-828F-8A670594016C}" type="datetimeFigureOut">
              <a:rPr lang="cs-CZ" smtClean="0"/>
              <a:t>2.5.2022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1E365A-98C4-441F-8289-C74453A18E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293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2.5.2022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3639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2.5.2022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948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2.5.2022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051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2.5.2022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256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2.5.2022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027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2.5.2022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76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2.5.2022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0522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2.5.2022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8719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2.5.2022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686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2.5.2022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0813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2.5.2022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2478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88B3A-5987-4A27-9A60-8D7692E11C6C}" type="datetimeFigureOut">
              <a:rPr lang="cs-CZ" smtClean="0"/>
              <a:t>2.5.2022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63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2.wp.com/120years.net/wordpress/wp-content/uploads/natmusismuseum.jpg?ssl=1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oPOBrwR2I8" TargetMode="External"/><Relationship Id="rId2" Type="http://schemas.openxmlformats.org/officeDocument/2006/relationships/hyperlink" Target="https://www.youtube.com/watch?v=oBSS8dQLoL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64018" y="1617603"/>
            <a:ext cx="9477153" cy="26046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studijní podpora předmětu </a:t>
            </a:r>
          </a:p>
          <a:p>
            <a:pPr algn="ctr"/>
            <a:endParaRPr lang="cs-CZ" b="1" dirty="0"/>
          </a:p>
          <a:p>
            <a:pPr algn="ctr"/>
            <a:r>
              <a:rPr lang="cs-CZ" b="1" dirty="0"/>
              <a:t>ELEKTROFONY</a:t>
            </a:r>
          </a:p>
          <a:p>
            <a:pPr algn="ctr"/>
            <a:endParaRPr lang="cs-CZ" b="1" dirty="0"/>
          </a:p>
          <a:p>
            <a:pPr algn="ctr"/>
            <a:r>
              <a:rPr lang="cs-CZ" b="1" dirty="0" smtClean="0"/>
              <a:t>(7)</a:t>
            </a:r>
            <a:r>
              <a:rPr lang="cs-CZ" dirty="0" smtClean="0"/>
              <a:t> </a:t>
            </a:r>
            <a:endParaRPr lang="cs-CZ" dirty="0"/>
          </a:p>
          <a:p>
            <a:pPr algn="ctr"/>
            <a:endParaRPr lang="cs-CZ" dirty="0"/>
          </a:p>
          <a:p>
            <a:pPr algn="ctr"/>
            <a:r>
              <a:rPr lang="cs-CZ" dirty="0" smtClean="0"/>
              <a:t>sedmý </a:t>
            </a:r>
            <a:r>
              <a:rPr lang="cs-CZ" dirty="0"/>
              <a:t>tematický </a:t>
            </a:r>
            <a:r>
              <a:rPr lang="cs-CZ" dirty="0" smtClean="0"/>
              <a:t>okruh</a:t>
            </a:r>
          </a:p>
          <a:p>
            <a:pPr algn="ctr"/>
            <a:endParaRPr lang="cs-CZ" dirty="0" smtClean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b="1" dirty="0" smtClean="0"/>
              <a:t>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KOMBINOVANÉ NÁSTROJE, nástroje s vyloučím </a:t>
            </a:r>
            <a:r>
              <a:rPr lang="cs-CZ" b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binary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b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digits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110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>témata </a:t>
            </a:r>
            <a:r>
              <a:rPr lang="cs-CZ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sedmého </a:t>
            </a:r>
            <a:r>
              <a:rPr lang="cs-CZ" sz="1600" b="1" dirty="0" smtClean="0">
                <a:latin typeface="+mn-lt"/>
              </a:rPr>
              <a:t>tematického </a:t>
            </a:r>
            <a:r>
              <a:rPr lang="cs-CZ" sz="1600" b="1" dirty="0">
                <a:latin typeface="+mn-lt"/>
              </a:rPr>
              <a:t>okruhu</a:t>
            </a: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7294"/>
            <a:ext cx="10515600" cy="470967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digitální svět a všechny světy ostatní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kombinování mechanického, elektromechanického a elektronického generování zvuku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nové hudební myšlení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inovace, akcent na témbr a rušení limitu nástroje</a:t>
            </a: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237010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digitální svět a všechny světy ostatní  </a:t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7294"/>
            <a:ext cx="10515600" cy="470967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s příchodem digitálních nástrojů (digitální doby obecně) je běžné zpětné dělení na dvě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domény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digitální, tj. plně </a:t>
            </a: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kvantifikovaný svět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tj. svět bez (fyzického) „těla“, viz Elektrofony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č.8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ostatní světy, tj. mechanické nebo jinak „fyzické“ (s tělem)</a:t>
            </a: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35709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kombinované nástroje, principy tvorby zvuku z vyloučením </a:t>
            </a:r>
            <a:r>
              <a:rPr lang="cs-CZ" sz="1600" b="1" kern="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binary</a:t>
            </a: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kern="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digits</a:t>
            </a: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7294"/>
            <a:ext cx="10515600" cy="470967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z hlediska principů generování zvuku lze po vyloučením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binary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digits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elektrofony dělit na  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∙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mechanické nástroje (generátory)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∙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elektromechanické nástroje (generátory)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∙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elektronické (analogové) nástroje (generátory)</a:t>
            </a: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890040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2.1</a:t>
            </a: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reprezentanti, specifika hry a ovládání, vývoj</a:t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7294"/>
            <a:ext cx="10515600" cy="470967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vývoj od počátku 20.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století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první kombinované nástroje jsou klávesové a vykazují shodné znaky s nástroji typu varhany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60. léta, kombinované strunné nástroje, zastoupené cca výhradně kytarami 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kombinováním principů běžně vznikají unikátní nástroje (konstrukce, zvukové možnosti)</a:t>
            </a: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145440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2.1.1</a:t>
            </a: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reprezentanti </a:t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5543" y="1467293"/>
            <a:ext cx="7119257" cy="5162107"/>
          </a:xfrm>
        </p:spPr>
        <p:txBody>
          <a:bodyPr>
            <a:normAutofit lnSpcReduction="10000"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b="1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Choralcelo</a:t>
            </a: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(1909</a:t>
            </a:r>
            <a:r>
              <a:rPr lang="cs-CZ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)</a:t>
            </a: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nástroj označován také jako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Celestial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Choir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nebo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Choralcelette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počátky vývoje už od konce 80. let 19. stol.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kombinace elektronického nástroje a nástroje elektro-akustického (elektromechanického)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konstrukcí a ovládáním připomíná varhany, původní verze představená r.1909 ovládaná dvěma piano manuály a pedály pro hru nohami  </a:t>
            </a:r>
            <a:endParaRPr lang="cs-CZ" sz="1400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8775">
              <a:lnSpc>
                <a:spcPct val="107000"/>
              </a:lnSpc>
              <a:buFont typeface="Calibri" panose="020F0502020204030204" pitchFamily="34" charset="0"/>
              <a:buChar char=" "/>
            </a:pP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první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piano manuál sloužil jako varhanní, coby oscilátory sloužily různé předměty (dřevěné destičky po vzoru xylofonu, rourové zvony, ocelové pásky umístěné v dřevěných tubusech aj.), díky čemuž nástroj nabízel pestrou paletu barev vč. perkusních, napaječem je obvykle elektromagnet nebo elektromagneticky buzená kladívka  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8775">
              <a:lnSpc>
                <a:spcPct val="107000"/>
              </a:lnSpc>
              <a:buFont typeface="Calibri" panose="020F0502020204030204" pitchFamily="34" charset="0"/>
              <a:buChar char=" 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druhý (spodní) piano manuál využíván pro hru ve stylu hry na piano, podle volby ovládal struny rozechvívané kladívkovou mechanikou (princip akustického piana) nebo elektromagneticky (magnet budit kmity kovových strun)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cca od 30 let bylo možné připojit k nástroji zařízení pro čtení perforovaného pásku, na kterém mohla být zaznamenaná skladba (pak lze hovořit o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automatofonu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nástroj využíván cca do 50 let, v současné době není znám žádný funkční exemplář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polyfonní nástroj </a:t>
            </a:r>
            <a:endParaRPr lang="cs-CZ" sz="1400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686" y="1467292"/>
            <a:ext cx="3843578" cy="204860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686" y="3618268"/>
            <a:ext cx="3788229" cy="2220685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8316686" y="5832277"/>
            <a:ext cx="378449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obr., rezonátory a jiné části </a:t>
            </a:r>
            <a:r>
              <a:rPr lang="cs-CZ" sz="1400" dirty="0" err="1"/>
              <a:t>choralcela</a:t>
            </a:r>
            <a:r>
              <a:rPr lang="cs-CZ" sz="1400" dirty="0"/>
              <a:t>, </a:t>
            </a:r>
            <a:r>
              <a:rPr lang="cs-CZ" sz="1400" dirty="0" smtClean="0"/>
              <a:t>pohled </a:t>
            </a:r>
            <a:r>
              <a:rPr lang="cs-CZ" sz="1400" dirty="0"/>
              <a:t>na </a:t>
            </a:r>
            <a:endParaRPr lang="cs-CZ" sz="1400" dirty="0" smtClean="0"/>
          </a:p>
          <a:p>
            <a:r>
              <a:rPr lang="cs-CZ" sz="1400" dirty="0" smtClean="0"/>
              <a:t>manuály nástroje</a:t>
            </a:r>
            <a:r>
              <a:rPr lang="cs-CZ" sz="1400" dirty="0"/>
              <a:t>, zdroj:  </a:t>
            </a:r>
            <a:r>
              <a:rPr lang="cs-CZ" sz="1400" u="sng" dirty="0" smtClean="0">
                <a:hlinkClick r:id="rId4"/>
              </a:rPr>
              <a:t>https</a:t>
            </a:r>
            <a:r>
              <a:rPr lang="cs-CZ" sz="1400" u="sng" dirty="0">
                <a:hlinkClick r:id="rId4"/>
              </a:rPr>
              <a:t>://</a:t>
            </a:r>
            <a:r>
              <a:rPr lang="cs-CZ" sz="1400" u="sng" dirty="0" smtClean="0">
                <a:hlinkClick r:id="rId4"/>
              </a:rPr>
              <a:t>i2.wp.com/</a:t>
            </a:r>
          </a:p>
          <a:p>
            <a:r>
              <a:rPr lang="cs-CZ" sz="1400" u="sng" dirty="0" smtClean="0">
                <a:hlinkClick r:id="rId4"/>
              </a:rPr>
              <a:t>120years.net/</a:t>
            </a:r>
            <a:r>
              <a:rPr lang="cs-CZ" sz="1400" u="sng" dirty="0" err="1" smtClean="0">
                <a:hlinkClick r:id="rId4"/>
              </a:rPr>
              <a:t>wordpress</a:t>
            </a:r>
            <a:r>
              <a:rPr lang="cs-CZ" sz="1400" u="sng" dirty="0" smtClean="0">
                <a:hlinkClick r:id="rId4"/>
              </a:rPr>
              <a:t>/</a:t>
            </a:r>
            <a:r>
              <a:rPr lang="cs-CZ" sz="1400" u="sng" dirty="0" err="1" smtClean="0">
                <a:hlinkClick r:id="rId4"/>
              </a:rPr>
              <a:t>wp-content</a:t>
            </a:r>
            <a:r>
              <a:rPr lang="cs-CZ" sz="1400" u="sng" dirty="0" smtClean="0">
                <a:hlinkClick r:id="rId4"/>
              </a:rPr>
              <a:t>/</a:t>
            </a:r>
            <a:r>
              <a:rPr lang="cs-CZ" sz="1400" u="sng" dirty="0" err="1" smtClean="0">
                <a:hlinkClick r:id="rId4"/>
              </a:rPr>
              <a:t>uploads</a:t>
            </a:r>
            <a:r>
              <a:rPr lang="cs-CZ" sz="1400" u="sng" dirty="0" smtClean="0">
                <a:hlinkClick r:id="rId4"/>
              </a:rPr>
              <a:t>/</a:t>
            </a:r>
          </a:p>
          <a:p>
            <a:r>
              <a:rPr lang="cs-CZ" sz="1400" u="sng" dirty="0" err="1" smtClean="0">
                <a:hlinkClick r:id="rId4"/>
              </a:rPr>
              <a:t>natmusismuseum.jpg?ssl</a:t>
            </a:r>
            <a:r>
              <a:rPr lang="cs-CZ" sz="1400" u="sng" dirty="0" smtClean="0">
                <a:hlinkClick r:id="rId4"/>
              </a:rPr>
              <a:t>=1</a:t>
            </a:r>
            <a:endParaRPr lang="cs-CZ" sz="1400" dirty="0"/>
          </a:p>
          <a:p>
            <a:endParaRPr lang="cs-CZ" sz="1400" dirty="0" smtClean="0"/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658371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5543" y="1034143"/>
            <a:ext cx="9895114" cy="5595257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b="1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Multimonica</a:t>
            </a: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(1940</a:t>
            </a:r>
            <a:r>
              <a:rPr lang="cs-CZ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)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klávesový nástroj postavený podle návrhu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Heralda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Bodeho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(autor slavných modulárních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synth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.)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nástroj je z části elektronický a z části elektromechanický mechanický (el. poháněný),  předváděn jako „elektro-akustický“ </a:t>
            </a:r>
            <a:r>
              <a:rPr lang="cs-CZ" sz="1400" dirty="0" err="1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nástro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hra pomocí dvou manuálů, horní ovládá obvody el. analogového nástroje (jednohlas) s možností používání filtrů a zvukových korekcí (jednoduchý syntetizér), dolní ovládá typ pneumatického harmonia (vícehlas, polyfonní nástroj), oscilátor kovový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jazýček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400" b="1" dirty="0" smtClean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ukázka</a:t>
            </a:r>
            <a:r>
              <a:rPr lang="cs-CZ" sz="1400" b="1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cs-CZ" sz="1400" b="1" u="sng" dirty="0" err="1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Multimonica</a:t>
            </a:r>
            <a:r>
              <a:rPr lang="cs-CZ" sz="1400" b="1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cs-CZ" sz="1400" b="1" dirty="0" smtClean="0">
              <a:solidFill>
                <a:srgbClr val="5B9BD5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b="1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Guitorgan</a:t>
            </a: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(1968</a:t>
            </a:r>
            <a:r>
              <a:rPr lang="cs-CZ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)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Guitorgan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tj. označení kytar různých výrobců (</a:t>
            </a:r>
            <a:r>
              <a:rPr lang="cs-CZ" sz="1400" dirty="0" err="1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Ibanez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Univox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aj.) obohacené o „varhanní obvody“ tj. o jednoduchý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synth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zvuk/barvy varhanních obvodů (zvuk elektronických varhany) lze kombinovat se zvukem strun (zvuk snímané, obvykle tzv. polo-akustické kytary tj. elektromechanický nástroj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„varhanní odvody“ využívají běžný typ hry na kytaru, kovové pražce na hmatníku jsou rozděleny na šest částí (tj. šest kontaktních ploch, každý pro jednu strunu), přitisknutím struny k pražci dojde k aktivování obvodu v analogii stisknutí klávesy u klávesového nástroje, následkem se ozve tón dané výšky (poloha pražce) a požadované barvy (flétna, hoboj, klarinet,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sax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., smyčce, organ), rejstříky jsou ovládány ovladači na těle kytary společně s efekty vibrato a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sustain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multifonní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nástroj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nástroje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Guitorgan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byly vyráběny do konce 80. let a prodáno bylo několik tisíc kusů, dnes předmětem sběratelství  </a:t>
            </a: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400" b="1" dirty="0" smtClean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ukázka</a:t>
            </a:r>
            <a:r>
              <a:rPr lang="cs-CZ" sz="1400" b="1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cs-CZ" sz="1400" b="1" u="sng" dirty="0" err="1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Guitorgan</a:t>
            </a:r>
            <a:r>
              <a:rPr lang="cs-CZ" sz="1400" b="1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358234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nové hudební myšlení, inovace, akcent na témbr a rušení limitu nástroje</a:t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7294"/>
            <a:ext cx="10515600" cy="470967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kombinované nástroje nepřináší podstatné nové typy hudebního myšlení, reprezentují ale potřebu vynalézat – inovovat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akcent na novost je znakem moderního (modernismus) umění a současně rysem civilizace Západu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u kombinovaných nástrojů je zjevná motivace po dosažení neobvyklých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barev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běžné je přesahování možností/rušení limitů nástrojů známé už u předcházejících typů elektrofonů (kytara zní jako varhany) </a:t>
            </a: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381926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600" b="1" dirty="0">
                <a:latin typeface="+mn-lt"/>
              </a:rPr>
              <a:t>citovaná literatura</a:t>
            </a: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7294"/>
            <a:ext cx="10515600" cy="470967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5996476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1710</TotalTime>
  <Words>170</Words>
  <Application>Microsoft Office PowerPoint</Application>
  <PresentationFormat>Širokoúhlá obrazovka</PresentationFormat>
  <Paragraphs>64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Tahoma</vt:lpstr>
      <vt:lpstr>Times New Roman</vt:lpstr>
      <vt:lpstr>Motiv Office</vt:lpstr>
      <vt:lpstr>Prezentace aplikace PowerPoint</vt:lpstr>
      <vt:lpstr> témata sedmého tematického okruhu </vt:lpstr>
      <vt:lpstr>        1.  digitální svět a všechny světy ostatní          </vt:lpstr>
      <vt:lpstr>         2. kombinované nástroje, principy tvorby zvuku z vyloučením binary digits          </vt:lpstr>
      <vt:lpstr>          2.1. reprezentanti, specifika hry a ovládání, vývoj          </vt:lpstr>
      <vt:lpstr>           2.1.1. reprezentanti            </vt:lpstr>
      <vt:lpstr>Prezentace aplikace PowerPoint</vt:lpstr>
      <vt:lpstr>           3. nové hudební myšlení, inovace, akcent na témbr a rušení limitu nástroje           </vt:lpstr>
      <vt:lpstr>citovaná literatura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ph</dc:creator>
  <cp:lastModifiedBy>ph</cp:lastModifiedBy>
  <cp:revision>230</cp:revision>
  <dcterms:created xsi:type="dcterms:W3CDTF">2020-12-04T09:56:31Z</dcterms:created>
  <dcterms:modified xsi:type="dcterms:W3CDTF">2022-05-02T06:47:49Z</dcterms:modified>
</cp:coreProperties>
</file>