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4" r:id="rId2"/>
    <p:sldId id="265" r:id="rId3"/>
    <p:sldId id="280" r:id="rId4"/>
    <p:sldId id="281" r:id="rId5"/>
    <p:sldId id="283" r:id="rId6"/>
    <p:sldId id="284" r:id="rId7"/>
    <p:sldId id="285" r:id="rId8"/>
    <p:sldId id="286" r:id="rId9"/>
    <p:sldId id="287" r:id="rId10"/>
    <p:sldId id="288" r:id="rId11"/>
    <p:sldId id="290" r:id="rId12"/>
    <p:sldId id="295" r:id="rId13"/>
    <p:sldId id="291" r:id="rId14"/>
    <p:sldId id="292" r:id="rId15"/>
    <p:sldId id="293" r:id="rId16"/>
    <p:sldId id="294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4" r:id="rId25"/>
    <p:sldId id="303" r:id="rId26"/>
    <p:sldId id="305" r:id="rId27"/>
    <p:sldId id="306" r:id="rId28"/>
    <p:sldId id="278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AB7DC-9E24-4848-828F-8A670594016C}" type="datetimeFigureOut">
              <a:rPr lang="cs-CZ" smtClean="0"/>
              <a:t>24.3.2022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E365A-98C4-441F-8289-C74453A18E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93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24.3.2022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63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24.3.2022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94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24.3.2022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05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24.3.2022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25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24.3.2022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02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24.3.2022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24.3.2022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52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24.3.2022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71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24.3.2022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8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24.3.2022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81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24.3.2022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47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88B3A-5987-4A27-9A60-8D7692E11C6C}" type="datetimeFigureOut">
              <a:rPr lang="cs-CZ" smtClean="0"/>
              <a:t>24.3.2022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DI#/media/File:Midi_ports_and_cable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6bc1jG80p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ixdownmag.com.au/features/columns/the-fairlight-cmi-how-two-australians-took-sampling-from-their-shed-to-the-world-stag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en.wikipedia.org/wiki/Simmons_SDS-V#/media/File:Simmons_SDS5_Electric_Drum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oundonsound.com/reviews/buchla-200e-part-1" TargetMode="External"/><Relationship Id="rId4" Type="http://schemas.openxmlformats.org/officeDocument/2006/relationships/hyperlink" Target="https://www.matrixsynth.com/2018/03/buchla-300-patch-iv-loading-and-overview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WZ3yYFGHQ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YFU4mT7loO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trixsynth.com/2016/10/1983-original-novation-bass-station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6cePbVVJT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rixsynth.com/2013/03/1974-rmi-keyboard-computer-sn-561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OAdE86Zxx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3hf7AsraFx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ynth-db.com/synths/Buchla/400%20Series/400%20Series.php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f5uSDXzUf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64018" y="1617603"/>
            <a:ext cx="9477153" cy="290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studijní podpora předmětu 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ELEKTROFONY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(8)</a:t>
            </a:r>
            <a:r>
              <a:rPr lang="cs-CZ" dirty="0"/>
              <a:t> 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osmý tematický okruh</a:t>
            </a:r>
          </a:p>
          <a:p>
            <a:pPr algn="ctr"/>
            <a:endParaRPr lang="cs-CZ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ELEKTRONICKÉ NÁSTROJE - DIGITÁLNĚ ŘÍZENÉ ANALOGOVÉ A HYBRIDNÍ NÁSTROJE, první mikroprocesory a analogový signál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1.3.1. Systém </a:t>
            </a:r>
            <a:r>
              <a:rPr lang="cs-CZ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Exclusive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SysEx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4"/>
            <a:ext cx="10515600" cy="470967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▪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System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Exclusive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je funkce, kterou byly vybaveny první zařízení disponující MIDI, funkce umožňovala ukládat a přenášet najednou větší množství upřesňujících dat o nastavení nástroje nebo jakéhokoliv jiného připojeného zařízení (např. sekvencéru), přenos pomocí MIDI kabelu nebo diskety 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C04BCA06-7BE9-41D5-9546-96920242A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70" y="2792857"/>
            <a:ext cx="4568687" cy="296351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A3423DB-8101-41A2-9291-D6698EEBDE1A}"/>
              </a:ext>
            </a:extLst>
          </p:cNvPr>
          <p:cNvSpPr txBox="1"/>
          <p:nvPr/>
        </p:nvSpPr>
        <p:spPr>
          <a:xfrm>
            <a:off x="1099931" y="6017927"/>
            <a:ext cx="111266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obr. MIDI konektory specifikace 1.0, konektory: IN, OUT a THRU tj. vstup pro data - přijímání, výstup dat – vysílání dat a konektor/cesta pro procházení </a:t>
            </a:r>
          </a:p>
          <a:p>
            <a:r>
              <a:rPr lang="cs-CZ" sz="1400" dirty="0"/>
              <a:t>MIDI dat nástrojem pro možnost sériového připojení dalšího nástroje – dalšího v řadě, </a:t>
            </a:r>
          </a:p>
          <a:p>
            <a:r>
              <a:rPr lang="cs-CZ" sz="1400" dirty="0"/>
              <a:t>zdroj: </a:t>
            </a:r>
            <a:r>
              <a:rPr lang="cs-CZ" sz="1400" u="sng" dirty="0">
                <a:hlinkClick r:id="rId3"/>
              </a:rPr>
              <a:t>https://en.wikipedia.org/wiki/MIDI#/media/File:Midi_ports_and_cable.jpg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8028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1.3.2</a:t>
            </a: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MIDI sekvencér 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4"/>
            <a:ext cx="10515600" cy="470967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MIDI sekvencér je sekvencér, jenž nese MIDI data (obvykle data o hudebních parametrech)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obvykle obsahuje více stop (analogie vícestopého magnetofonu, místo MG záznamu jsou zde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midi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sekvencer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součástí hudebních nástrojů anebo je samostatným hardwarovým zařízením 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1F0F1E2-5777-4D40-B300-EFFA93B35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72" y="2650434"/>
            <a:ext cx="6215546" cy="3429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9BDA0074-CFBF-474C-A0AC-A280A3192FCD}"/>
              </a:ext>
            </a:extLst>
          </p:cNvPr>
          <p:cNvSpPr txBox="1"/>
          <p:nvPr/>
        </p:nvSpPr>
        <p:spPr>
          <a:xfrm>
            <a:off x="1070064" y="6176964"/>
            <a:ext cx="100041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obr, populární MIDI sekvencér </a:t>
            </a:r>
            <a:r>
              <a:rPr lang="cs-CZ" sz="1400" dirty="0" err="1"/>
              <a:t>Kawai</a:t>
            </a:r>
            <a:r>
              <a:rPr lang="cs-CZ" sz="1400" dirty="0"/>
              <a:t> Q80 připojený (řídící) digitální syntetizátor </a:t>
            </a:r>
            <a:r>
              <a:rPr lang="cs-CZ" sz="1400" dirty="0" err="1"/>
              <a:t>Kawai</a:t>
            </a:r>
            <a:r>
              <a:rPr lang="cs-CZ" sz="1400" dirty="0"/>
              <a:t> K II, data (skladba v MIDI datech) je ukládána na </a:t>
            </a:r>
          </a:p>
          <a:p>
            <a:r>
              <a:rPr lang="cs-CZ" sz="1400" dirty="0"/>
              <a:t>3,5 palcovou disketu, zdroj: </a:t>
            </a:r>
            <a:r>
              <a:rPr lang="cs-CZ" sz="1400" u="sng" dirty="0">
                <a:hlinkClick r:id="rId3"/>
              </a:rPr>
              <a:t>https://www.youtube.com/watch?v=_6bc1jG80p4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31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1.3.3. pojem „zvukový modul“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4"/>
            <a:ext cx="10515600" cy="470967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pojem „zvukový modul“  je cca od konce 70 let ustálené označení pro zařízení obsahující oscilátory (generátory, zdroje zvuku) a vybrané ovládací prvky, nikoliv však takové, které umožňují hru v konvenčním slova smyslu tj. zejména práce s výškou tónu docilovaná stiskáváním kláves piano manuálu, ovládací prvky – typicky klávesnice nebo také „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aj.  jsou k takovému „modulu“ připojovány jako externí zařízení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zvukový modul je analogie banky zvuků (a také tak někdy bývají označovány), v 70 a 80 letech se používalo také označení „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desk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top“ instrument aj.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budoucnu se ujme označení „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rack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tj., forma těla nástroje bez hracích ovládacích prvků (nástroje pro uložené do „rackové skříně“)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/>
          </a:p>
          <a:p>
            <a:pPr marL="0" lvl="0" indent="0">
              <a:lnSpc>
                <a:spcPct val="107000"/>
              </a:lnSpc>
              <a:buNone/>
            </a:pPr>
            <a:endParaRPr lang="cs-CZ" sz="1400" dirty="0"/>
          </a:p>
          <a:p>
            <a:pPr marL="0" lvl="0" indent="0">
              <a:lnSpc>
                <a:spcPct val="107000"/>
              </a:lnSpc>
              <a:buNone/>
            </a:pPr>
            <a:endParaRPr lang="cs-CZ" sz="1400" dirty="0"/>
          </a:p>
          <a:p>
            <a:pPr marL="0" lvl="0" indent="0">
              <a:lnSpc>
                <a:spcPct val="107000"/>
              </a:lnSpc>
              <a:buNone/>
            </a:pPr>
            <a:endParaRPr lang="cs-CZ" sz="1400" dirty="0"/>
          </a:p>
          <a:p>
            <a:pPr marL="0" lvl="0" indent="0">
              <a:lnSpc>
                <a:spcPct val="107000"/>
              </a:lnSpc>
              <a:buNone/>
            </a:pPr>
            <a:endParaRPr lang="cs-CZ" sz="1400" dirty="0"/>
          </a:p>
          <a:p>
            <a:pPr marL="0" lvl="0" indent="0">
              <a:lnSpc>
                <a:spcPct val="107000"/>
              </a:lnSpc>
              <a:buNone/>
            </a:pPr>
            <a:endParaRPr lang="cs-CZ" sz="1400" dirty="0"/>
          </a:p>
          <a:p>
            <a:pPr marL="0" lvl="0" indent="0">
              <a:lnSpc>
                <a:spcPct val="107000"/>
              </a:lnSpc>
              <a:buNone/>
            </a:pPr>
            <a:endParaRPr lang="cs-CZ" sz="1400" dirty="0"/>
          </a:p>
          <a:p>
            <a:pPr marL="0" lvl="0" indent="0">
              <a:lnSpc>
                <a:spcPct val="107000"/>
              </a:lnSpc>
              <a:buNone/>
            </a:pPr>
            <a:endParaRPr lang="cs-CZ" sz="1400" dirty="0"/>
          </a:p>
          <a:p>
            <a:pPr marL="0" lvl="0" indent="0">
              <a:lnSpc>
                <a:spcPct val="107000"/>
              </a:lnSpc>
              <a:buNone/>
            </a:pPr>
            <a:endParaRPr lang="cs-CZ" sz="1400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4CBAC108-BC3A-4654-9D79-7A4E6FF4B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07" y="3479120"/>
            <a:ext cx="5453849" cy="257931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CB7692FF-09A7-4BAC-96ED-BD92733B46A8}"/>
              </a:ext>
            </a:extLst>
          </p:cNvPr>
          <p:cNvSpPr txBox="1"/>
          <p:nvPr/>
        </p:nvSpPr>
        <p:spPr>
          <a:xfrm>
            <a:off x="1065320" y="6171617"/>
            <a:ext cx="6982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obr., hybridní zvukový modul Roland Super JX – MKS 70 vybavený MIDI,</a:t>
            </a:r>
          </a:p>
          <a:p>
            <a:r>
              <a:rPr lang="cs-CZ" sz="1400" dirty="0"/>
              <a:t>zdroj: https://www.matrixsynth.com/2018/12/roland-mks-70-synth-module-of-super-jx.html 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031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1.4.1. fenomén </a:t>
            </a:r>
            <a:r>
              <a:rPr lang="cs-CZ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sampler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3156" y="1325217"/>
            <a:ext cx="6092686" cy="5532783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sampler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je elektronický nástroj, jenž je schopen zpracovávat digitalizované reálné zvuky a v různých režimech je reprodukovat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zpracovává „vzorky“ (samply) reálných zvuků uložených v paměti nástroje (nebo na externím nosiči – disk, disketa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vzorky jsou ovládány primárně pomocí klávesnice/piano manuálu (vlastní nebo externí)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 se stává analogií barvy/nástroje, které umí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imitovat-nabízet jako svůj výstup/výstup z nástroje, sampl je přehráván primárně v závislosti na stisknuté klávese, čímž se mění výška/frekvenční skladba vzorku (lze ale transponování vypnout a klávesnici mít jen v režimu spínače ON/OFF)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obvykle je možné vybrané samply přiřazovat vybraným částem/úsekům klávesnice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analogií magnetofonu s možností docilovat transponování záznamu v korespondenci s temperovaným laděním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první dostupné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samplery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začátku 80. let jako nástroje hybridní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běžně vybaveny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sekvencerem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obvykle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samplery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používány jako věrné imitátory zvuků akustických nástrojů, již méně pro práci s konkrétními nehudebními zvuky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jeden z prvních komerčně vyráběných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samplerů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sampler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Fairlight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CMI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(1979), CMI tj.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Computer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Music Instrument, nástroj cenou převyšoval hranici 10 000 USD, v roce 1981 se prosadil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sampler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Emulator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firmy 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E-mu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System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1400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5985F0A3-58C1-4C33-8664-8B2D75356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56" y="1446246"/>
            <a:ext cx="5261114" cy="295466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291DE870-0F1C-4C4D-934D-EF685C1087BF}"/>
              </a:ext>
            </a:extLst>
          </p:cNvPr>
          <p:cNvSpPr txBox="1"/>
          <p:nvPr/>
        </p:nvSpPr>
        <p:spPr>
          <a:xfrm>
            <a:off x="6626086" y="4400908"/>
            <a:ext cx="5632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obr. </a:t>
            </a:r>
            <a:r>
              <a:rPr lang="cs-CZ" sz="1400" dirty="0" err="1"/>
              <a:t>Fairlight</a:t>
            </a:r>
            <a:r>
              <a:rPr lang="cs-CZ" sz="1400" dirty="0"/>
              <a:t> CMI, propagační materiál, zdroj: </a:t>
            </a:r>
            <a:r>
              <a:rPr lang="cs-CZ" sz="1400" u="sng" dirty="0">
                <a:hlinkClick r:id="rId3"/>
              </a:rPr>
              <a:t>https://mixdownmag.com.au</a:t>
            </a:r>
          </a:p>
          <a:p>
            <a:r>
              <a:rPr lang="cs-CZ" sz="1400" u="sng" dirty="0">
                <a:hlinkClick r:id="rId3"/>
              </a:rPr>
              <a:t>/features/</a:t>
            </a:r>
            <a:r>
              <a:rPr lang="cs-CZ" sz="1400" u="sng" dirty="0" err="1">
                <a:hlinkClick r:id="rId3"/>
              </a:rPr>
              <a:t>columns</a:t>
            </a:r>
            <a:r>
              <a:rPr lang="cs-CZ" sz="1400" u="sng" dirty="0">
                <a:hlinkClick r:id="rId3"/>
              </a:rPr>
              <a:t>/</a:t>
            </a:r>
            <a:r>
              <a:rPr lang="cs-CZ" sz="1400" u="sng" dirty="0" err="1">
                <a:hlinkClick r:id="rId3"/>
              </a:rPr>
              <a:t>the-fairlight-cmi-how-two-australians-took-sampling</a:t>
            </a:r>
            <a:endParaRPr lang="cs-CZ" sz="1400" u="sng" dirty="0">
              <a:hlinkClick r:id="rId3"/>
            </a:endParaRPr>
          </a:p>
          <a:p>
            <a:r>
              <a:rPr lang="cs-CZ" sz="1400" u="sng" dirty="0">
                <a:hlinkClick r:id="rId3"/>
              </a:rPr>
              <a:t>-</a:t>
            </a:r>
            <a:r>
              <a:rPr lang="cs-CZ" sz="1400" u="sng" dirty="0" err="1">
                <a:hlinkClick r:id="rId3"/>
              </a:rPr>
              <a:t>from</a:t>
            </a:r>
            <a:r>
              <a:rPr lang="cs-CZ" sz="1400" u="sng" dirty="0">
                <a:hlinkClick r:id="rId3"/>
              </a:rPr>
              <a:t>-</a:t>
            </a:r>
            <a:r>
              <a:rPr lang="cs-CZ" sz="1400" u="sng" dirty="0" err="1">
                <a:hlinkClick r:id="rId3"/>
              </a:rPr>
              <a:t>their</a:t>
            </a:r>
            <a:r>
              <a:rPr lang="cs-CZ" sz="1400" u="sng" dirty="0">
                <a:hlinkClick r:id="rId3"/>
              </a:rPr>
              <a:t>-</a:t>
            </a:r>
            <a:r>
              <a:rPr lang="cs-CZ" sz="1400" u="sng" dirty="0" err="1">
                <a:hlinkClick r:id="rId3"/>
              </a:rPr>
              <a:t>shed</a:t>
            </a:r>
            <a:r>
              <a:rPr lang="cs-CZ" sz="1400" u="sng" dirty="0">
                <a:hlinkClick r:id="rId3"/>
              </a:rPr>
              <a:t>-to-</a:t>
            </a:r>
            <a:r>
              <a:rPr lang="cs-CZ" sz="1400" u="sng" dirty="0" err="1">
                <a:hlinkClick r:id="rId3"/>
              </a:rPr>
              <a:t>the</a:t>
            </a:r>
            <a:r>
              <a:rPr lang="cs-CZ" sz="1400" u="sng" dirty="0">
                <a:hlinkClick r:id="rId3"/>
              </a:rPr>
              <a:t>-</a:t>
            </a:r>
            <a:r>
              <a:rPr lang="cs-CZ" sz="1400" u="sng" dirty="0" err="1">
                <a:hlinkClick r:id="rId3"/>
              </a:rPr>
              <a:t>world-stage</a:t>
            </a:r>
            <a:r>
              <a:rPr lang="cs-CZ" sz="1400" u="sng" dirty="0">
                <a:hlinkClick r:id="rId3"/>
              </a:rPr>
              <a:t>/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822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1.4.2. fenomén elektronické bicí (</a:t>
            </a:r>
            <a:r>
              <a:rPr lang="cs-CZ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pady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467294"/>
            <a:ext cx="4860235" cy="470967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elektronické bicí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pady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), fenomén 80. let, navazují na analogové nástroje s omezenými možnostmi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 zvukovému modulu (banka zvuků s možností editace) jsou připojeny spínače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jenž umožňují aktivovat (přehrát) vybraný zvuk (basový buben, činel nebo jakýkoliv jiný zvuk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atd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spínače obvykle charakteristický tvar plástve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snímače umožňují nastavení citlivosti a rozložení uderu (dynamika, hra na okraj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nastavení musí korespondovat s možnostmi připojeného zvukového modulu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zvukovým modulem (banka zvuku) může teoreticky cokoliv, co je vybaveno potřebným komunikačním rozhraním (později např.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samplery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atd.), běžně ale modul společně s 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jako jedna souprava, limitující je počet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připojetelných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1400" dirty="0"/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9BDA0074-CFBF-474C-A0AC-A280A3192FCD}"/>
              </a:ext>
            </a:extLst>
          </p:cNvPr>
          <p:cNvSpPr txBox="1"/>
          <p:nvPr/>
        </p:nvSpPr>
        <p:spPr>
          <a:xfrm>
            <a:off x="6003234" y="4815756"/>
            <a:ext cx="47487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obr., bicí sada se zvukovým modulem, 80. léta, </a:t>
            </a:r>
            <a:r>
              <a:rPr lang="cs-CZ" sz="1400" dirty="0" err="1"/>
              <a:t>f.Simmons</a:t>
            </a:r>
            <a:r>
              <a:rPr lang="cs-CZ" sz="1400" dirty="0"/>
              <a:t>,</a:t>
            </a:r>
          </a:p>
          <a:p>
            <a:r>
              <a:rPr lang="cs-CZ" sz="1400" dirty="0"/>
              <a:t> zdroj: </a:t>
            </a:r>
            <a:r>
              <a:rPr lang="cs-CZ" sz="1400" u="sng" dirty="0">
                <a:hlinkClick r:id="rId2"/>
              </a:rPr>
              <a:t>https://en.wikipedia.org/wiki/Simmons_SDS-V#/media/</a:t>
            </a:r>
          </a:p>
          <a:p>
            <a:r>
              <a:rPr lang="cs-CZ" sz="1400" u="sng" dirty="0">
                <a:hlinkClick r:id="rId2"/>
              </a:rPr>
              <a:t>File:Simmons_SDS5_Electric_Drum.jpg</a:t>
            </a:r>
            <a:endParaRPr lang="cs-CZ" sz="1400" dirty="0"/>
          </a:p>
          <a:p>
            <a:endParaRPr lang="cs-CZ" sz="1400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36B223A3-DA59-4B6D-ABE0-8432D0492B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"/>
          <a:stretch/>
        </p:blipFill>
        <p:spPr>
          <a:xfrm>
            <a:off x="6003234" y="1467294"/>
            <a:ext cx="523460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1.5. parametr </a:t>
            </a:r>
            <a:r>
              <a:rPr lang="cs-CZ" sz="16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polyphony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467294"/>
            <a:ext cx="10187610" cy="470967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počet zaznívajících hlasů je jedním z parametrů nástroje, zle rozdělovat, viz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Elektrofony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č.2: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jednohlasé (monofonní), jenž umožňují hrát v daném okamžiku pouze jeden tón (flétna, opomíjena je přitom nyní možnost tzv.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multifoniků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u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elektrofonů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tzn. jen jeden oscilátor-generátor 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vícehlasé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multifonní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jenž umožňují vícehlasou hru s omezeným počtem současně hraných tónů/zvuků (housle), u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elektrofonů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více než jeden oscilátor-generátor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polyfonní, jenž v rámci rozsahu nástroje umožňují neomezený počet současně hraných tónů (piano), u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elektrofonů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obvykle znamená pro každý tón jeden oscilátor-generátor 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pojem „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polyphony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“ se objevil s příchodem digitálně řízených analog. nástrojů a v rámci diskursu označuje maximální počet současně zaznívající tónů (např.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polyphony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6)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 se stal jedním z klíčových parametrů (více tónů se v daném okamžiku ozvat nemůže a neozývá)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04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digitálně řízené nástroje, reprezentanti, specifika hry a ovládání, vývoj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467294"/>
            <a:ext cx="10187610" cy="470967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vývoj od 70 let s příchodem prvních komerčně vyráběných mikroprocesorů (Intel)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přelomu 70/80 let řízení z počátku pro snímání klaviatury (data o způsobu hry)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80. léta, boom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digit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 řízených nástrojů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přelom 80/90 let upadání zájmu o ně a nástup nástrojů plně digitálních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běžnou součástí nástrojů jsou sekvencéry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 současnosti předmětem retro tendencí (stále nové nástroje se „starými dobrými“ zvuky) 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reprezentanti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467294"/>
            <a:ext cx="6281058" cy="470967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Buchla 300, Buchla 500 (1971</a:t>
            </a:r>
            <a:r>
              <a:rPr lang="cs-CZ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první významné a úspěšné pokusy s digitálním řízením, autor slavný konstruktér D. Buchla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Buchla 500, modulární, digitálně řízený analogový syntezátor, oscilátory řízeny mikropočítačem, ikonický nástroj, jen ve dvou exemplářích, následoval Buchla 300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Buchla 300, modulární hybridní syntezátor, základní modul (komponent) je počítač řídící oscilátory, data ukládána na MG kazety (externí magnetofon) nebo na disketovou jednotku v dalším modulu, počítač ovládán speciálním jazykem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Patch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IV)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oscilátory je možné řídit počítačem (číslicově) nebo potenciometry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připojení klávesnice speciální modul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polyfonní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75" y="1467294"/>
            <a:ext cx="3275239" cy="186963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74" y="3898329"/>
            <a:ext cx="3275239" cy="239361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456714" y="3298909"/>
            <a:ext cx="43449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obr, Buchla 300, </a:t>
            </a:r>
            <a:r>
              <a:rPr lang="cs-CZ" sz="1400" dirty="0" smtClean="0"/>
              <a:t>zdroj: </a:t>
            </a:r>
            <a:r>
              <a:rPr lang="cs-CZ" sz="1400" u="sng" dirty="0">
                <a:hlinkClick r:id="rId4"/>
              </a:rPr>
              <a:t>https://www.matrixsynth.com</a:t>
            </a:r>
            <a:r>
              <a:rPr lang="cs-CZ" sz="1400" u="sng" dirty="0" smtClean="0">
                <a:hlinkClick r:id="rId4"/>
              </a:rPr>
              <a:t>/</a:t>
            </a:r>
          </a:p>
          <a:p>
            <a:r>
              <a:rPr lang="cs-CZ" sz="1400" u="sng" dirty="0" smtClean="0">
                <a:hlinkClick r:id="rId4"/>
              </a:rPr>
              <a:t>2018/03/buchla-300-patch-iv-loading-and-overview.html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456714" y="6291943"/>
            <a:ext cx="43332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obr. Buchla 500, </a:t>
            </a:r>
            <a:r>
              <a:rPr lang="cs-CZ" sz="1400" dirty="0" smtClean="0"/>
              <a:t>zdroj: </a:t>
            </a:r>
            <a:r>
              <a:rPr lang="cs-CZ" sz="1400" u="sng" dirty="0">
                <a:hlinkClick r:id="rId5"/>
              </a:rPr>
              <a:t>https://www.soundonsound.com</a:t>
            </a:r>
            <a:r>
              <a:rPr lang="cs-CZ" sz="1400" u="sng" dirty="0" smtClean="0">
                <a:hlinkClick r:id="rId5"/>
              </a:rPr>
              <a:t>/</a:t>
            </a:r>
          </a:p>
          <a:p>
            <a:r>
              <a:rPr lang="cs-CZ" sz="1400" u="sng" dirty="0" err="1" smtClean="0">
                <a:hlinkClick r:id="rId5"/>
              </a:rPr>
              <a:t>reviews</a:t>
            </a:r>
            <a:r>
              <a:rPr lang="cs-CZ" sz="1400" u="sng" dirty="0" smtClean="0">
                <a:hlinkClick r:id="rId5"/>
              </a:rPr>
              <a:t>/buchla-200e-part-1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42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772886"/>
            <a:ext cx="10187610" cy="540407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Roland Jupiter – 4 (1978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Jupiter, populární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řízený analog. syntetizér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přednastavených zvuků + 8 dalších volně programovatelných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oblíben pro možnost vytvoření velmi hutného zvuku díky práci v monofonním režimu, jenž umožňoval mírné rozladění oscilátorů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čtyřhlasý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polyphony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4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Roland Juno (1982)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řada populárních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řízených analog. syntetizérů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 Juno 6 (1982), šestihlasý, již vybaven MIDI, paměť pro 56 nástrojů (barev), data ukládána na MG kazetu, možnost připojit k externímu sekvenceru (rozhraní Digital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Bus)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 Juno 106 (1984), šestihlasý, již vybaven MIDI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Exclusive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paměť již pro 128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nástrojů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 smtClean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ukázka</a:t>
            </a: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Roland Juno 106, programování barev (zvuků)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772885"/>
            <a:ext cx="5159831" cy="5823857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Korg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Poly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800 (1983</a:t>
            </a:r>
            <a:r>
              <a:rPr lang="cs-CZ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jeden z nejúspěšnějších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řízených analog. 80. let, populárnost daná také cenou pod 1000 USD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možnost napájet baterií s výdrží několika hodin (snadná manipulace)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vybaven sekvencerem a MIDI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verze z roku 1984 vyráběna jako modul/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rack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tj. bez klávesnice s možností připojení klávesnice externí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hlasý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 možností snížit počet na 4 hlasy a získat tak možnost sloučit dva oscilátory pro jeden hlas (bohatý, atraktivní zvuk) </a:t>
            </a:r>
            <a:endParaRPr lang="cs-CZ" sz="1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 smtClean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ukázka</a:t>
            </a: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Korg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Poly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800, současná prezentace nástroje</a:t>
            </a: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BassStation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(1993</a:t>
            </a:r>
            <a:r>
              <a:rPr lang="cs-CZ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populární syntetizér určený k vytváření basových linek, typicky pro taneční hudbu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nínástroj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 charakteristickým „analogovým“ zvukem, jenž imituje automat. bicí Roland TB 3O3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ovládání pomocí krátké klaviatury a potenciometrů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ikonický nástroj 90. let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monofonní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t="19288" r="4528" b="17210"/>
          <a:stretch/>
        </p:blipFill>
        <p:spPr>
          <a:xfrm>
            <a:off x="6646284" y="3789792"/>
            <a:ext cx="5116285" cy="232954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585857" y="6119336"/>
            <a:ext cx="4588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obr, </a:t>
            </a:r>
            <a:r>
              <a:rPr lang="cs-CZ" sz="1400" dirty="0" err="1"/>
              <a:t>BassStation</a:t>
            </a:r>
            <a:r>
              <a:rPr lang="cs-CZ" sz="1400" dirty="0"/>
              <a:t>, </a:t>
            </a:r>
            <a:r>
              <a:rPr lang="cs-CZ" sz="1400" dirty="0" smtClean="0"/>
              <a:t>zdroj: </a:t>
            </a:r>
            <a:r>
              <a:rPr lang="cs-CZ" sz="1400" u="sng" dirty="0">
                <a:hlinkClick r:id="rId4"/>
              </a:rPr>
              <a:t>https://www.matrixsynth.com/2016</a:t>
            </a:r>
            <a:r>
              <a:rPr lang="cs-CZ" sz="1400" u="sng" dirty="0" smtClean="0">
                <a:hlinkClick r:id="rId4"/>
              </a:rPr>
              <a:t>/</a:t>
            </a:r>
          </a:p>
          <a:p>
            <a:r>
              <a:rPr lang="cs-CZ" sz="1400" u="sng" dirty="0" smtClean="0">
                <a:hlinkClick r:id="rId4"/>
              </a:rPr>
              <a:t>10/1983-original-novation-bass-station.html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970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>témata </a:t>
            </a: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osmého </a:t>
            </a:r>
            <a:r>
              <a:rPr lang="cs-CZ" sz="1600" b="1" dirty="0">
                <a:latin typeface="+mn-lt"/>
              </a:rPr>
              <a:t>tematického okruhu</a:t>
            </a: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4"/>
            <a:ext cx="10515600" cy="470967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pojem „digitální“ a pojmy „digitálně řízený“ a „hybridní“ nástroj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binari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digit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(bit) a zvuk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pojmy „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digital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(to) analog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converter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“ a „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digital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signal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processing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/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processor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“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komunikační standard MIDI a pojem „zvukový modul“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MIDI 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Exclusive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fenomén sampler a elektronické bicí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pady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 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parametr polyfonie (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polyphony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digitálně řízené analogové elektronické nástroje, hybridní elektronické nástroje a automatické hybridní elektronické nástroje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digitální řízení a analogový zvuk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nové hudební myšlení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modularita, spojení všeho se vším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370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772885"/>
            <a:ext cx="5159831" cy="582385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▪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současné retro tendence a obdiv k analogovému </a:t>
            </a:r>
            <a:r>
              <a:rPr lang="cs-CZ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zvuku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MOOG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Voyager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Little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Phatty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(2002), nástroje vycházející ze slavného nástroje MINI MOOG, vybaveny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MIDI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Perspephone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(2002), monofonní syntetizátor s hmatníkem na místo piano manuálu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 smtClean="0">
                <a:solidFill>
                  <a:schemeClr val="accent1"/>
                </a:solidFill>
              </a:rPr>
              <a:t>        ukázka</a:t>
            </a:r>
            <a:r>
              <a:rPr lang="cs-CZ" sz="1400" b="1" dirty="0">
                <a:solidFill>
                  <a:schemeClr val="accent1"/>
                </a:solidFill>
              </a:rPr>
              <a:t>: </a:t>
            </a:r>
            <a:r>
              <a:rPr lang="cs-CZ" sz="1400" b="1" u="sng" dirty="0">
                <a:hlinkClick r:id="rId2"/>
              </a:rPr>
              <a:t>MOOG </a:t>
            </a:r>
            <a:r>
              <a:rPr lang="cs-CZ" sz="1400" b="1" u="sng" dirty="0" err="1">
                <a:hlinkClick r:id="rId2"/>
              </a:rPr>
              <a:t>Voyager</a:t>
            </a:r>
            <a:r>
              <a:rPr lang="cs-CZ" sz="1400" b="1" u="sng" dirty="0">
                <a:hlinkClick r:id="rId2"/>
              </a:rPr>
              <a:t>, prezentace</a:t>
            </a:r>
            <a:r>
              <a:rPr lang="cs-CZ" sz="1400" b="1" dirty="0"/>
              <a:t> </a:t>
            </a:r>
            <a:endParaRPr lang="cs-CZ" sz="1400" dirty="0"/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hybridní nástroje, reprezentanti, specifika hry a ovládání, vývoj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467294"/>
            <a:ext cx="10187610" cy="470967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počátek rozvoje na přelomu 70/80. let, motivací k hybridizaci vysoké náklady na výrobu plně digitálních nákladů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hybridizace byla procesem postupné digitalizace analogového nástroje, jako první byly digitalizovány oscilátory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  <a:tabLst>
                <a:tab pos="875665" algn="l"/>
              </a:tabLs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běžné označení „polyfonní“ je u dobových popisů těchto nástrojů zavádějící, nástroje jsou obvykle multifonní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▪"/>
              <a:tabLst>
                <a:tab pos="875665" algn="l"/>
              </a:tabLs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běžným standardem bylo 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vyprodukování digitálního signálu, jeho převedení na analogový a následná úprava analogového signálu analogovými filtry (obvody)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7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reprezentanti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467294"/>
            <a:ext cx="5921830" cy="470967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RMI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Keybord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Computer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(1974</a:t>
            </a:r>
            <a:r>
              <a:rPr lang="cs-CZ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jeden z prvních hybridních nástrojů vůbec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přenosný syntetizátor, programovatelný průběh syntézy (data o úpravě zvuku)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generátory jsou digitální,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uprava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signálu už probíhá v analogových obvodech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výbava 29 barev, další čtyři možné použít po jejich načtení z paměťového média (děrný štítek)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výstup z generátorů u prvního modelu ve třech kanálech (2 x čistá barva, 1 x šum), jejichž hlasitost bylo možné ovládat nožním pedálem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nožní pedály slouží také k ovládání vibrato, glissando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pitch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bend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aj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fce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12-ti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hlasý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86" y="1690688"/>
            <a:ext cx="4484914" cy="31599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868886" y="4948628"/>
            <a:ext cx="6150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obr, RMI </a:t>
            </a:r>
            <a:r>
              <a:rPr lang="cs-CZ" sz="1400" dirty="0" err="1"/>
              <a:t>Keybord</a:t>
            </a:r>
            <a:r>
              <a:rPr lang="cs-CZ" sz="1400" dirty="0"/>
              <a:t> </a:t>
            </a:r>
            <a:r>
              <a:rPr lang="cs-CZ" sz="1400" dirty="0" err="1"/>
              <a:t>Computer</a:t>
            </a:r>
            <a:r>
              <a:rPr lang="cs-CZ" sz="1400" dirty="0"/>
              <a:t> SN 561, </a:t>
            </a:r>
            <a:r>
              <a:rPr lang="cs-CZ" sz="1400" dirty="0" smtClean="0"/>
              <a:t>zdroj: </a:t>
            </a:r>
          </a:p>
          <a:p>
            <a:r>
              <a:rPr lang="cs-CZ" sz="1400" u="sng" dirty="0" smtClean="0">
                <a:hlinkClick r:id="rId3"/>
              </a:rPr>
              <a:t>https</a:t>
            </a:r>
            <a:r>
              <a:rPr lang="cs-CZ" sz="1400" u="sng" dirty="0">
                <a:hlinkClick r:id="rId3"/>
              </a:rPr>
              <a:t>://</a:t>
            </a:r>
            <a:r>
              <a:rPr lang="cs-CZ" sz="1400" u="sng" dirty="0" smtClean="0">
                <a:hlinkClick r:id="rId3"/>
              </a:rPr>
              <a:t>www.matrixsynth.com/2013/03/</a:t>
            </a:r>
          </a:p>
          <a:p>
            <a:r>
              <a:rPr lang="cs-CZ" sz="1400" u="sng" dirty="0" smtClean="0">
                <a:hlinkClick r:id="rId3"/>
              </a:rPr>
              <a:t>1974-rmi-keyboard-computer-sn-561.html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341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772885"/>
            <a:ext cx="10134602" cy="582385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Emulator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(1981</a:t>
            </a:r>
            <a:r>
              <a:rPr lang="cs-CZ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první cenově dostupný (tj. do 10 000 USD) a současně ikonický sampler, konkurent drahého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sampleru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Fairlight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CMI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jenž se neprosadil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 se snažil primárně nabídnut věrné zvuky akustických nástrojů, nikoliv práci s nehudebními zvuky (konkrétní hudba), pro práci v duchu konkrétní hudby i nedostatečný výkon (délka samplu max. cca 2 s)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 je 8 bitový, vzorkovací frekvence 27, 8kHz (CD má standard 44,1 KHz), RAM 128 kB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zvuky se ukládají na disketu (5 ¼) s kapacitou 128 kB (obsah RAM), dodávané disky obsahovaly obvykle dva samply s max. délkou 2s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 počátku neměl VCA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voltage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controllet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Amplifier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nebylo možné pracovat s obálkou, sampl bylo možné jen zapnout nebo vypnout (stisk nebo puštění klávesy)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současně přehrává jen dva různé  samply, později až 12 (rozložení po klávesnici)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komerční úspěch, uplatnění v pop music , 1984 již druhý model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Emulator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II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později doplněn sekvencerem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první verze prvního typu (Emulátor I) byly 2hlasé, postupně 4 a 8hlasé,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 smtClean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ukázka</a:t>
            </a: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Emulator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I, samplování, prezentace ze současnosti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772885"/>
            <a:ext cx="5029201" cy="582385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Buchla 400 (1982</a:t>
            </a:r>
            <a:r>
              <a:rPr lang="cs-CZ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semimodulární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(ne zcela modulární) syntetizátor s pevně danou základní strukturou vycházející z modelů 100 a 200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digitální signál je zpracováván v analogových obvodech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ukládána na disketu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místo tradičního manuálu tlakově citlivou klávesnici, piano manuál až model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406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Casio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DG-1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„digitální kytara“, struny nylonové, hmatník snímá okamžik drnknutí, nikoliv frekvenci chvění (drnknutí je zprávou typu: ON)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výšku tónu udávají pozice prstů na hmatníku, většinu hráčských technik nástroj ignoruje (napínání strun)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nabídce několik barev (akustická kytara, rocková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 vybaven jednoduchým přehrávačem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rytmů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 smtClean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ukázka: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Casio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DG-1</a:t>
            </a: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1258081"/>
            <a:ext cx="5366657" cy="372757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324599" y="5150505"/>
            <a:ext cx="57594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obr, Buchla 400, mixážní pult položený na nástroji není součástí nástroje</a:t>
            </a:r>
            <a:r>
              <a:rPr lang="cs-CZ" sz="1400" dirty="0" smtClean="0"/>
              <a:t>,</a:t>
            </a:r>
          </a:p>
          <a:p>
            <a:r>
              <a:rPr lang="cs-CZ" sz="1400" dirty="0" smtClean="0"/>
              <a:t> </a:t>
            </a:r>
            <a:r>
              <a:rPr lang="cs-CZ" sz="1400" dirty="0"/>
              <a:t>zdroj: </a:t>
            </a:r>
            <a:r>
              <a:rPr lang="cs-CZ" sz="1400" u="sng" dirty="0">
                <a:hlinkClick r:id="rId4"/>
              </a:rPr>
              <a:t>http://synth-db.com/synths/Buchla/400%20Series/400%20Series.php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144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772885"/>
            <a:ext cx="8937172" cy="582385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Simmons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SDS-7 (1984</a:t>
            </a:r>
            <a:r>
              <a:rPr lang="cs-CZ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elektronické bicí úspěšné řady SDS firmy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Simmons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 SDS 7 již obsahoval digitální 8 bitové samply, které bylo možné kombinovat s analogově generovanými zvuky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 se skládal ze zvukového modulu a plastových spínačů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padů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díky analogovým obvodům možné nástroj použít jako syntetizátor a tvořit vlastní zvuky, pro prodloužení doby znění sloužila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fce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decay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 přesahoval možnosti bicího nástroje,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mohly mít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fci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klávesy piana/syntetizátoru)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počet nástrojů v bicí sadě bylo závislé na velikosti rozšířitelné paměti, kapacita výrazně přesahovala počet nástrojů běžné bicí soupravy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novější modely již vybaveny MIDI 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obvykle 3 zóny uderu pro možnost uplatňovat hráčskou techniku </a:t>
            </a:r>
            <a:endParaRPr lang="cs-CZ" sz="1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 smtClean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ukázka: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Simmons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SDS-7, prezentace zvukového modulu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současné retro tendence a obdiv k analogovému </a:t>
            </a:r>
            <a:r>
              <a:rPr lang="cs-CZ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zvuku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Evolver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Evolver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Keyboard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(2002),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monofonní syntezátor se čtyřmi oscilátory, dva digitální a dva analogové, model ve srovnatelném provedení modulu nebo s klávesnici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Evolver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Keyboard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vybaven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MIDI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Syntrack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(1998),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monofonní syntetizér kombinující digitální generátory a analogové filtry, vybaven MIDI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nové hudební myšlení a modularita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8" y="1467293"/>
            <a:ext cx="10961915" cy="480287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hybridní a digitálně řízené nástroje umožňují realizovat stejné typy hudebního myšlení jako nástroje již plně digitální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klíčovým pojmem je „modularita“,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klíčovou technologickou 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vymožeností je MIDI</a:t>
            </a:r>
            <a:r>
              <a:rPr lang="cs-CZ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hybridní a digitálně řízené nástroje umožňují používat ovládací prvky jako prvky universální a nezávislé na výchozím paradigmatu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ovládání/hry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zásadní je vliv komunikace prostřednictvím MIDI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4.1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modularita, neortodoxní hráčské techniky, kompetence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8" y="1467293"/>
            <a:ext cx="10961915" cy="4802877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ovládací prvky elektronických bicích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pady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 se nemusí omezovat (a neomezují se) na ovládání zvuků bicích nástrojů (spouští tónové zvuky, melodie, samply atd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piano manuál (syntetizéru,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sampleru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se neomezuje/ neaktivuje zvuky, které vychází z repertoáru klávesových nástrojů, manuál může spouštět cokoliv, co je na nástroji syntézou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modelovatelné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nebo co je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samplovatelné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ke klávesnici lze připojit libovolný zvukový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jakýkoliv manuál může být díky MIDI spojen s jakýkoliv jiným MIDI vybaveným hardware, či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software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tradiční hráčské techniky nejsou nezbytné, na trubku je možné hrát pomocí klávesnice, 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bicí jako např. na flétnu 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hybridní a digitálně řízené se z hlediska hudebního myšlení jeví jako (jen relativně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bezvýznamný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mezistupeň k nástrojům plně digitálním a potvrzuje tendence vývoj zjevné už u meziválečných analogových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nástrojů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srovnej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např. Trautonium a jeho neobvyklé barvy, perkusní zvuky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smtClean="0">
                <a:latin typeface="+mn-lt"/>
              </a:rPr>
              <a:t/>
            </a:r>
            <a:br>
              <a:rPr lang="cs-CZ" sz="1600" b="1" smtClean="0">
                <a:latin typeface="+mn-lt"/>
              </a:rPr>
            </a:br>
            <a:r>
              <a:rPr lang="cs-CZ" sz="1600" b="1" smtClean="0">
                <a:latin typeface="+mn-lt"/>
              </a:rPr>
              <a:t>citovaná </a:t>
            </a:r>
            <a:r>
              <a:rPr lang="cs-CZ" sz="1600" b="1" dirty="0" smtClean="0">
                <a:latin typeface="+mn-lt"/>
              </a:rPr>
              <a:t>literatura</a:t>
            </a: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4"/>
            <a:ext cx="10515600" cy="470967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computer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music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tutorial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Curtis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Roads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.). MIT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1996.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996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pojem „digitální“ a pojmy „digitálně řízený“ a „hybridní“ nástroj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4"/>
            <a:ext cx="10515600" cy="470967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pojem „digitální“ tj. „číslicový“ tj. reprezentován a vyjádřen čísly obecně, v užším smyslu jsou čísly míněna čísla z dvojkové (binární) soustavy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binary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digits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binari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zkráceně „bit“,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tjs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čísla 1 a 0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digitální věc je (jen) binárně notována a ve skutečnosti neexistuje (představuje jen sled 1 a 0), digitální věc „nemá tělo“ ( ~ Jan Patočka) 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pojem „digitální“ se primárně vztahuje k digitálním (číslicovým) počítačům (rozvoj od 50. let 20. stol.) a odtud pak k zařízením, jenž používají mikroprocesory 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357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pojem „digitálně řízené“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4"/>
            <a:ext cx="10515600" cy="470967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pojem „digitálně řízený“ poukazuje na přítomnost digitálních/číslicových obvodů (mikroprocesory aj.), jenž slouží k řízení vybraných procesů, oscilátor zůstává analogový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digitální řízení je přesné a rychlé, v případě elektrofonů typicky určeno pro řízení činnosti oscilátorů, řízení běžně realizováno na základě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paměti uložených (digitálně notovaných) nastavení funkcí a procesů (filtry, parametry signálu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 pro možnost jejich rychlého vyvolání bez ohledu na jejich komplexnost (dříve nutnost ručního tj. zdlouhavého nastavení)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vyhodnocování stavu klaviatury/manuálu (dynamika, typ úhozu a tomu odpovídající povaha z nástroje vystupujícího signálu)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 digitálně řízené oscilátory se používá pojem DCO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digitally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controlled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oscillator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 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047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pojem „hybridní“ nástroj, </a:t>
            </a:r>
            <a:r>
              <a:rPr lang="en-US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binary digit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(bit) a zvuk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4"/>
            <a:ext cx="10515600" cy="470967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pojem „hybridní“ poukazuje na kombinování digitálních a analogových bloků/obvodů v průběhu generování a zpracování zvukového signálu, digitální obvody se tedy neuplatňují jen v procesu řízení generátorů, ale vstupují „dovnitř“ do tvorby zvuku (nezůstávají „venku“ jen jako řídící jednotky)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typickým procesem je 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digitálně vytvořený signál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jeho převedení na analogový signál (pomocí D/A převodníku) a 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následné upravení analogovými filtry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392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1.2.1. </a:t>
            </a:r>
            <a:r>
              <a:rPr lang="cs-CZ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binari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zvuk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4"/>
            <a:ext cx="10515600" cy="470967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digitální oscilátory a generátory jsou jen notovány / vyjádřeny - zastoupeny symboly, skutečný zvuk jako fyzikální veličinu nevytvářejí, představují jen data „o ní“, tj. data o zvuku, nikoliv zvuk samotný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pure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data) 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digitální oscilátor není kmitající těleso ale notace takového kmitání (zápis toho, jak má vypadat), skutečně kmitá – vykazuje frekvenci až elektrické napětí v zařízení/obvodech, které jsou určeny pro převod digitálního signálu na signál analogový (D/A převodník)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678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1.2.1.1. pojmy „</a:t>
            </a:r>
            <a:r>
              <a:rPr lang="cs-CZ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- &gt; analog </a:t>
            </a:r>
            <a:r>
              <a:rPr lang="cs-CZ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converter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(D/A - DAC, A/D převodník) a „</a:t>
            </a:r>
            <a:r>
              <a:rPr lang="cs-CZ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processor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(DSP)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4"/>
            <a:ext cx="10515600" cy="470967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pojem „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digital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(to) analog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converter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“ (D/A, také DAC) označuje zařízení/obvody, které slouží k převedení digitálně notovaného signálu/digitálního signálu na signál analogový (na reálný zvuk)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obrácený proces, kdy je analogový zvuk digitalizován se označuje analog (to)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converter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(A/D převodník)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pojem „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digital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signal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processing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“ (DSP) označuje obecně proces digitálně generovaného nebo upravovaného/zpracovávaného/procesovaného zvuku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běžný také pojem „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signal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(rovněž DSP) označující hardwarové jádro procesu tj. procesor určený k vytváření procesu, na jehož konci je digitálně notovaný zvuk 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849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1.2.2. apendix: analogový a digitální signál, samplovací rychlost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1519"/>
            <a:ext cx="7543800" cy="5641079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podle druhu zpracovávaného signálu lze elektronická zařízení (nástroje) rozdělit na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analogové, pracující s analogovým signálem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digitální, pracující s digitálním signálem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hybridní, pracující (kombinující) oba signály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analogový signál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signál „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spojitě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(nebo po částech spojitě) proměnlivý, např. 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plynulá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sinusoida, na obr. křivka (a), je výsledkem působení fyzikální veličiny (obrazně: je „skutečný“)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digitální signál,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skupina binárních čísel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křivka (c), pro využití v hudbě je obvykle nutné převést na signál analogový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sample/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sampling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– vzorek/vzorkování, samplovací rychlost 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každý bod (bod v čase) analogového signálu je popsán skupinou čísel, křivka (b), čísla schematicky zobrazena ve sloupci – jejich hodnota vytváří – „opisuje“ sinusoidu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každý bod je jeden „sample“ – vzorek vznikajícího signálu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samples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jsou binární čísla (1 nebo 0) tj.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binary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(zkráceně „bit“)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zvuk je popsán čísly, čím detailnější popis (čím více čísel), tím vyšší kvalita, signál vznikne pospojováním bodů (c)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sampling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frequency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hodnota vyjadřována počtem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za jednu vteřinu (často také jako “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sampling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Hz), např. CD má standard 44,1 KHz  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512629" y="6117770"/>
            <a:ext cx="3091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obr, převod analogového signálu (a) na digitální (c), zdroj: </a:t>
            </a:r>
            <a:r>
              <a:rPr lang="cs-CZ" sz="1400" dirty="0" err="1"/>
              <a:t>Roads</a:t>
            </a:r>
            <a:r>
              <a:rPr lang="cs-CZ" sz="1400" dirty="0"/>
              <a:t> 1996, 25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28" y="1318119"/>
            <a:ext cx="3592285" cy="45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1.3. komunikační standard MIDI, </a:t>
            </a:r>
            <a:r>
              <a:rPr lang="cs-CZ" sz="16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</a:t>
            </a: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Exclusive</a:t>
            </a: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sz="16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SysEx</a:t>
            </a: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MIDI sekvencér a pojem „zvukový modul“ </a:t>
            </a:r>
            <a:endParaRPr lang="cs-CZ" sz="16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4"/>
            <a:ext cx="10515600" cy="470967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MIDI tj. Musical Instrument Digital Interface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r. 1983 (MIDI specifikace 1.0) komunikační standard usnadnil komunikaci mezi digitálními zařízeními, jeden z hlavních mezníků technologického vývoje, stává se průmyslovým standardem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MIDI je soubor alfanumerických symbolů, které si mezi sebou zařízení (el. nástroje) vyměňují a přiřazují jim konkrétní jevy (např. parametry tónů), nepřenáší se zvuk ale symboly, symbolům může být přiřazen jakýkoliv jev a to nejen akustický (např. ztlumení světel při koncertu), rozhoduje koncové zařízení párující v zásadě abstraktní „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midi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zprávu“ s konkrétní věcí; schematicky: je-li příjemce zprávy „X Y“  např. hudební nástroj, ozve se např. ton požadované výšky a délky, neboť v nástroji byly vytvořeny vazby:  x = daná výška, y = daná délka tónu, je-li příjemce ovladač světel, dojde např. ke ztlumení osvětlení jeviště na poloviční hodnotu, protože v 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ovladači se vytvoří vazby: x= světlo nad jeviště, y = poloviční intenzita osvětlení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MIDI je zároveň formát souborů pro hudební software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notátory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kompoziční a jiné programy,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nazevsouboru.midi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výstupy z jednoho software lze snadno přenášet do druhého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617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878</Words>
  <Application>Microsoft Office PowerPoint</Application>
  <PresentationFormat>Širokoúhlá obrazovka</PresentationFormat>
  <Paragraphs>228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Tahoma</vt:lpstr>
      <vt:lpstr>Times New Roman</vt:lpstr>
      <vt:lpstr>Wingdings</vt:lpstr>
      <vt:lpstr>Motiv Office</vt:lpstr>
      <vt:lpstr>Prezentace aplikace PowerPoint</vt:lpstr>
      <vt:lpstr> témata osmého tematického okruhu </vt:lpstr>
      <vt:lpstr>         1. pojem „digitální“ a pojmy „digitálně řízený“ a „hybridní“ nástroj          </vt:lpstr>
      <vt:lpstr>          1.1. pojem „digitálně řízené“           </vt:lpstr>
      <vt:lpstr>            1.2. pojem „hybridní“ nástroj, binary digit (bit) a zvuk            </vt:lpstr>
      <vt:lpstr>             1.2.1. binari digit a zvuk              </vt:lpstr>
      <vt:lpstr>              1.2.1.1. pojmy „digital &lt; - &gt; analog converter“ (D/A - DAC, A/D převodník) a „digital signal processing/processor“ (DSP)              </vt:lpstr>
      <vt:lpstr>               1.2.2. apendix: analogový a digitální signál, samplovací rychlost               </vt:lpstr>
      <vt:lpstr>1.3. komunikační standard MIDI, system Exclusive (SysEx), MIDI sekvencér a pojem „zvukový modul“ </vt:lpstr>
      <vt:lpstr> 1.3.1. Systém Exclusive (SysEx) </vt:lpstr>
      <vt:lpstr> 1.3.2. MIDI sekvencér  </vt:lpstr>
      <vt:lpstr>  1.3.3. pojem „zvukový modul“   </vt:lpstr>
      <vt:lpstr> 1.4.1. fenomén sampler </vt:lpstr>
      <vt:lpstr>  1.4.2. fenomén elektronické bicí (pady)   </vt:lpstr>
      <vt:lpstr>  1.5. parametr polyphony  </vt:lpstr>
      <vt:lpstr>   2. digitálně řízené nástroje, reprezentanti, specifika hry a ovládání, vývoj   </vt:lpstr>
      <vt:lpstr>    2.1. reprezentanti    </vt:lpstr>
      <vt:lpstr>Prezentace aplikace PowerPoint</vt:lpstr>
      <vt:lpstr>Prezentace aplikace PowerPoint</vt:lpstr>
      <vt:lpstr>Prezentace aplikace PowerPoint</vt:lpstr>
      <vt:lpstr>    3. hybridní nástroje, reprezentanti, specifika hry a ovládání, vývoj    </vt:lpstr>
      <vt:lpstr>     3.1. reprezentanti      </vt:lpstr>
      <vt:lpstr>Prezentace aplikace PowerPoint</vt:lpstr>
      <vt:lpstr>Prezentace aplikace PowerPoint</vt:lpstr>
      <vt:lpstr>Prezentace aplikace PowerPoint</vt:lpstr>
      <vt:lpstr>     4. nové hudební myšlení a modularita      </vt:lpstr>
      <vt:lpstr>      4.1. modularita, neortodoxní hráčské techniky, kompetence      </vt:lpstr>
      <vt:lpstr> citovaná literatura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ph</dc:creator>
  <cp:lastModifiedBy>ph</cp:lastModifiedBy>
  <cp:revision>269</cp:revision>
  <dcterms:created xsi:type="dcterms:W3CDTF">2020-12-04T09:56:31Z</dcterms:created>
  <dcterms:modified xsi:type="dcterms:W3CDTF">2022-03-24T14:51:42Z</dcterms:modified>
</cp:coreProperties>
</file>