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64" r:id="rId2"/>
    <p:sldId id="265" r:id="rId3"/>
    <p:sldId id="280" r:id="rId4"/>
    <p:sldId id="281" r:id="rId5"/>
    <p:sldId id="282" r:id="rId6"/>
    <p:sldId id="283" r:id="rId7"/>
    <p:sldId id="284" r:id="rId8"/>
    <p:sldId id="285" r:id="rId9"/>
    <p:sldId id="286" r:id="rId10"/>
    <p:sldId id="287" r:id="rId11"/>
    <p:sldId id="288" r:id="rId12"/>
    <p:sldId id="289" r:id="rId13"/>
    <p:sldId id="290" r:id="rId14"/>
    <p:sldId id="292" r:id="rId15"/>
    <p:sldId id="291" r:id="rId16"/>
    <p:sldId id="293" r:id="rId17"/>
    <p:sldId id="294" r:id="rId18"/>
    <p:sldId id="295" r:id="rId19"/>
    <p:sldId id="278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22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1AB7DC-9E24-4848-828F-8A670594016C}" type="datetimeFigureOut">
              <a:rPr lang="cs-CZ" smtClean="0"/>
              <a:t>12.5.2022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1E365A-98C4-441F-8289-C74453A18E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2934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88B3A-5987-4A27-9A60-8D7692E11C6C}" type="datetimeFigureOut">
              <a:rPr lang="cs-CZ" smtClean="0"/>
              <a:t>12.5.2022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31EBD-9795-47BC-9824-3CFEB7CAE8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3639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88B3A-5987-4A27-9A60-8D7692E11C6C}" type="datetimeFigureOut">
              <a:rPr lang="cs-CZ" smtClean="0"/>
              <a:t>12.5.2022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31EBD-9795-47BC-9824-3CFEB7CAE8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7948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88B3A-5987-4A27-9A60-8D7692E11C6C}" type="datetimeFigureOut">
              <a:rPr lang="cs-CZ" smtClean="0"/>
              <a:t>12.5.2022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31EBD-9795-47BC-9824-3CFEB7CAE8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6051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88B3A-5987-4A27-9A60-8D7692E11C6C}" type="datetimeFigureOut">
              <a:rPr lang="cs-CZ" smtClean="0"/>
              <a:t>12.5.2022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31EBD-9795-47BC-9824-3CFEB7CAE8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9256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88B3A-5987-4A27-9A60-8D7692E11C6C}" type="datetimeFigureOut">
              <a:rPr lang="cs-CZ" smtClean="0"/>
              <a:t>12.5.2022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31EBD-9795-47BC-9824-3CFEB7CAE8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4027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88B3A-5987-4A27-9A60-8D7692E11C6C}" type="datetimeFigureOut">
              <a:rPr lang="cs-CZ" smtClean="0"/>
              <a:t>12.5.2022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31EBD-9795-47BC-9824-3CFEB7CAE8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676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88B3A-5987-4A27-9A60-8D7692E11C6C}" type="datetimeFigureOut">
              <a:rPr lang="cs-CZ" smtClean="0"/>
              <a:t>12.5.2022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31EBD-9795-47BC-9824-3CFEB7CAE8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0522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88B3A-5987-4A27-9A60-8D7692E11C6C}" type="datetimeFigureOut">
              <a:rPr lang="cs-CZ" smtClean="0"/>
              <a:t>12.5.2022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31EBD-9795-47BC-9824-3CFEB7CAE8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8719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88B3A-5987-4A27-9A60-8D7692E11C6C}" type="datetimeFigureOut">
              <a:rPr lang="cs-CZ" smtClean="0"/>
              <a:t>12.5.2022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31EBD-9795-47BC-9824-3CFEB7CAE8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6863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88B3A-5987-4A27-9A60-8D7692E11C6C}" type="datetimeFigureOut">
              <a:rPr lang="cs-CZ" smtClean="0"/>
              <a:t>12.5.2022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31EBD-9795-47BC-9824-3CFEB7CAE8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0813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88B3A-5987-4A27-9A60-8D7692E11C6C}" type="datetimeFigureOut">
              <a:rPr lang="cs-CZ" smtClean="0"/>
              <a:t>12.5.2022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31EBD-9795-47BC-9824-3CFEB7CAE8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2478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188B3A-5987-4A27-9A60-8D7692E11C6C}" type="datetimeFigureOut">
              <a:rPr lang="cs-CZ" smtClean="0"/>
              <a:t>12.5.2022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31EBD-9795-47BC-9824-3CFEB7CAE8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2634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F3rrjQtQe5A&amp;t=451s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i1.wp.com/120years.net/wordpress/wp-content/uploads/FirstDigital_lg105.jpg?ssl=1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iOlPCpSmhRM" TargetMode="External"/><Relationship Id="rId2" Type="http://schemas.openxmlformats.org/officeDocument/2006/relationships/hyperlink" Target="https://www.youtube.com/watch?v=qIKwoNTicUA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tweVsPgvFVA" TargetMode="External"/><Relationship Id="rId2" Type="http://schemas.openxmlformats.org/officeDocument/2006/relationships/hyperlink" Target="https://www.youtube.com/watch?v=Vx3VvqqtM40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Cay6EeCtv8w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vintagesynth.com/misc/d4.php" TargetMode="External"/><Relationship Id="rId4" Type="http://schemas.openxmlformats.org/officeDocument/2006/relationships/hyperlink" Target="https://reverb.com/p/akai-s900-midi-digital-sampler-1986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kytary.cz/roland-hpd-15/HN120702/" TargetMode="External"/><Relationship Id="rId2" Type="http://schemas.openxmlformats.org/officeDocument/2006/relationships/hyperlink" Target="https://www.keyboardkountry.com/korg-i3-interactive-music-workstation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964018" y="1617603"/>
            <a:ext cx="9477153" cy="26046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studijní podpora předmětu </a:t>
            </a:r>
          </a:p>
          <a:p>
            <a:pPr algn="ctr"/>
            <a:endParaRPr lang="cs-CZ" b="1" dirty="0"/>
          </a:p>
          <a:p>
            <a:pPr algn="ctr"/>
            <a:r>
              <a:rPr lang="cs-CZ" b="1" dirty="0"/>
              <a:t>ELEKTROFONY</a:t>
            </a:r>
          </a:p>
          <a:p>
            <a:pPr algn="ctr"/>
            <a:endParaRPr lang="cs-CZ" b="1" dirty="0"/>
          </a:p>
          <a:p>
            <a:pPr algn="ctr"/>
            <a:r>
              <a:rPr lang="cs-CZ" b="1" dirty="0" smtClean="0"/>
              <a:t>(9)</a:t>
            </a:r>
            <a:r>
              <a:rPr lang="cs-CZ" dirty="0" smtClean="0"/>
              <a:t> </a:t>
            </a:r>
            <a:endParaRPr lang="cs-CZ" dirty="0"/>
          </a:p>
          <a:p>
            <a:pPr algn="ctr"/>
            <a:endParaRPr lang="cs-CZ" dirty="0"/>
          </a:p>
          <a:p>
            <a:pPr algn="ctr"/>
            <a:r>
              <a:rPr lang="cs-CZ" dirty="0" smtClean="0"/>
              <a:t>devátý </a:t>
            </a:r>
            <a:r>
              <a:rPr lang="cs-CZ" dirty="0"/>
              <a:t>tematický </a:t>
            </a:r>
            <a:r>
              <a:rPr lang="cs-CZ" dirty="0" smtClean="0"/>
              <a:t>okruh</a:t>
            </a:r>
          </a:p>
          <a:p>
            <a:pPr algn="ctr"/>
            <a:endParaRPr lang="cs-CZ" dirty="0"/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ELEKTRONICKÉ NÁSTROJE - DIGITÁLNÍ HARDWAROVÉ NÁSTROJE, demokratizace technologií 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7110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</a:pP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kern="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4.1</a:t>
            </a: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zvuková výbava, typologie zvuků a imitace nástrojových skupin </a:t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dirty="0">
                <a:latin typeface="+mn-lt"/>
              </a:rPr>
              <a:t/>
            </a:r>
            <a:br>
              <a:rPr lang="cs-CZ" sz="1600" dirty="0">
                <a:latin typeface="+mn-lt"/>
              </a:rPr>
            </a:br>
            <a:endParaRPr lang="cs-CZ" sz="16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67294"/>
            <a:ext cx="10515600" cy="4709670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▪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na základě vývoje počínajícího od elektromechanických a později analogových elektrofonů dovršují digitální nástroje typologii umělých/syntézou vytvořených zvuků odvislou od nástrojových skupin orchestru/akustických 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nástrojů, přibližně: 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dechy (žestě, dřeva) a smyčce, tj. táhlé zvuky v provedení sólo nebo nástroj. skupiny 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perkusní nástroje jako nástroje bicí s vyloučením pian a jiných srovnatelných bicích nástrojů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piana a klávesové nástroje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kytary, harfy a jiné srovnatelné drnkací nástroje vč. pizz smyčcových nástrojů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umělé zvuky nemající předlohu u akustických nástrojů  </a:t>
            </a:r>
            <a:endParaRPr lang="cs-CZ" sz="1400" b="1" dirty="0" smtClean="0">
              <a:solidFill>
                <a:srgbClr val="5B9BD5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400" b="1" dirty="0">
                <a:solidFill>
                  <a:srgbClr val="5B9BD5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400" b="1" dirty="0" smtClean="0">
                <a:solidFill>
                  <a:srgbClr val="5B9BD5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</a:t>
            </a:r>
            <a:r>
              <a:rPr lang="cs-CZ" sz="1400" b="1" dirty="0">
                <a:solidFill>
                  <a:srgbClr val="5B9BD5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ukázka: </a:t>
            </a:r>
            <a:r>
              <a:rPr lang="cs-CZ" sz="1400" b="1" u="sng" dirty="0">
                <a:solidFill>
                  <a:srgbClr val="5B9BD5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základní výbava ikonického nástroje YAMAHA DX 7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0" lvl="0" indent="0">
              <a:lnSpc>
                <a:spcPct val="107000"/>
              </a:lnSpc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163478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</a:pP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kern="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4.2</a:t>
            </a: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reprezentanti</a:t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dirty="0">
                <a:latin typeface="+mn-lt"/>
              </a:rPr>
              <a:t/>
            </a:r>
            <a:br>
              <a:rPr lang="cs-CZ" sz="1600" dirty="0">
                <a:latin typeface="+mn-lt"/>
              </a:rPr>
            </a:br>
            <a:endParaRPr lang="cs-CZ" sz="16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67293"/>
            <a:ext cx="5246914" cy="5216535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▪"/>
            </a:pPr>
            <a:r>
              <a:rPr lang="cs-CZ" sz="1400" b="1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Allen </a:t>
            </a:r>
            <a:r>
              <a:rPr lang="cs-CZ" sz="1400" b="1" dirty="0" err="1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Computer</a:t>
            </a:r>
            <a:r>
              <a:rPr lang="cs-CZ" sz="1400" b="1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 Organ (1971</a:t>
            </a:r>
            <a:r>
              <a:rPr lang="cs-CZ" sz="1400" b="1" dirty="0" smtClean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)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pravděpodobně první plně digitální nástroj typu varhany (imitace varhanního zvuku) a první nástroj využívající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wavetable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synth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dva manuály a pedály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 soukromé účely díky ceně nedostupné (využíván církvemi pro chrámovou hudbu) 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paměť nástroje/rejstříky bylo možné rozšít pomocí děrného štítku standardu IBM, vyrobeno několik set štítků tj. nových zvuků varhanního typu (flétnové, violové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atd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‐"/>
            </a:pP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polyfonní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>
              <a:lnSpc>
                <a:spcPct val="107000"/>
              </a:lnSpc>
              <a:buNone/>
            </a:pPr>
            <a:endParaRPr lang="cs-CZ" sz="14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5830" y="1597926"/>
            <a:ext cx="4375950" cy="3829050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7445829" y="5584371"/>
            <a:ext cx="464492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obr, Allen </a:t>
            </a:r>
            <a:r>
              <a:rPr lang="cs-CZ" sz="1400" dirty="0" err="1"/>
              <a:t>Computer</a:t>
            </a:r>
            <a:r>
              <a:rPr lang="cs-CZ" sz="1400" dirty="0"/>
              <a:t> Organ, na pravé straně čtečka </a:t>
            </a:r>
            <a:r>
              <a:rPr lang="cs-CZ" sz="1400" dirty="0" smtClean="0"/>
              <a:t>děrových štítků</a:t>
            </a:r>
            <a:r>
              <a:rPr lang="cs-CZ" sz="1400" dirty="0"/>
              <a:t>, zdroj: </a:t>
            </a:r>
            <a:r>
              <a:rPr lang="cs-CZ" sz="1400" u="sng" dirty="0">
                <a:hlinkClick r:id="rId3"/>
              </a:rPr>
              <a:t>https://</a:t>
            </a:r>
            <a:r>
              <a:rPr lang="cs-CZ" sz="1400" u="sng" dirty="0" smtClean="0">
                <a:hlinkClick r:id="rId3"/>
              </a:rPr>
              <a:t>i1.wp.com/120years.net /</a:t>
            </a:r>
            <a:r>
              <a:rPr lang="cs-CZ" sz="1400" u="sng" dirty="0" err="1" smtClean="0">
                <a:hlinkClick r:id="rId3"/>
              </a:rPr>
              <a:t>wordpress</a:t>
            </a:r>
            <a:r>
              <a:rPr lang="cs-CZ" sz="1400" u="sng" dirty="0" smtClean="0">
                <a:hlinkClick r:id="rId3"/>
              </a:rPr>
              <a:t>/</a:t>
            </a:r>
            <a:r>
              <a:rPr lang="cs-CZ" sz="1400" u="sng" dirty="0" err="1" smtClean="0">
                <a:hlinkClick r:id="rId3"/>
              </a:rPr>
              <a:t>wp-content</a:t>
            </a:r>
            <a:r>
              <a:rPr lang="cs-CZ" sz="1400" u="sng" dirty="0" smtClean="0">
                <a:hlinkClick r:id="rId3"/>
              </a:rPr>
              <a:t>/</a:t>
            </a:r>
            <a:r>
              <a:rPr lang="cs-CZ" sz="1400" u="sng" dirty="0" err="1" smtClean="0">
                <a:hlinkClick r:id="rId3"/>
              </a:rPr>
              <a:t>uploads</a:t>
            </a:r>
            <a:r>
              <a:rPr lang="cs-CZ" sz="1400" u="sng" dirty="0" smtClean="0">
                <a:hlinkClick r:id="rId3"/>
              </a:rPr>
              <a:t>/ FirstDigital_lg105.jpg?ssl=1</a:t>
            </a:r>
            <a:endParaRPr lang="cs-CZ" sz="1400" u="sng" dirty="0" smtClean="0"/>
          </a:p>
          <a:p>
            <a:endParaRPr lang="cs-CZ" sz="1400" dirty="0"/>
          </a:p>
          <a:p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49006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881743"/>
            <a:ext cx="10711543" cy="5802086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▪"/>
            </a:pPr>
            <a:r>
              <a:rPr lang="cs-CZ" sz="1400" b="1" dirty="0" err="1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Synclavier</a:t>
            </a:r>
            <a:r>
              <a:rPr lang="cs-CZ" sz="14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 (1977)</a:t>
            </a:r>
            <a:r>
              <a:rPr lang="cs-CZ" sz="14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cs-CZ" sz="14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‐"/>
            </a:pPr>
            <a:r>
              <a:rPr lang="cs-CZ" sz="1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první úspěšný a rozšířený digitální syntetizátor pro komerční využití , od roku 1982 doplněn možností samplování 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‐"/>
            </a:pPr>
            <a:r>
              <a:rPr lang="cs-CZ" sz="1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sampler využíval 16.bitové vzorkování s možností volby stereo nebo mono  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‐"/>
            </a:pPr>
            <a:r>
              <a:rPr lang="cs-CZ" sz="1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původní klaviatura nemá tlakovou citlivost, pozdější výrobky (klaviatura VPK ) již ano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polyfonní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400" b="1" dirty="0">
                <a:solidFill>
                  <a:srgbClr val="5B9BD5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ukázka: </a:t>
            </a:r>
            <a:r>
              <a:rPr lang="cs-CZ" sz="1400" b="1" u="sng" dirty="0" err="1">
                <a:solidFill>
                  <a:srgbClr val="5B9BD5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Synclavier</a:t>
            </a:r>
            <a:r>
              <a:rPr lang="cs-CZ" sz="1400" b="1" u="sng" dirty="0">
                <a:solidFill>
                  <a:srgbClr val="5B9BD5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, současná prezentace</a:t>
            </a:r>
            <a:r>
              <a:rPr lang="cs-CZ" sz="1400" b="1" dirty="0">
                <a:solidFill>
                  <a:srgbClr val="5B9BD5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cs-CZ" sz="1400" b="1" dirty="0" smtClean="0">
              <a:latin typeface="Calibri" panose="020F0502020204030204" pitchFamily="34" charset="0"/>
              <a:ea typeface="Calibri" panose="020F0502020204030204" pitchFamily="34" charset="0"/>
              <a:cs typeface="Tahoma" panose="020B0604030504040204" pitchFamily="34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▪"/>
            </a:pPr>
            <a:r>
              <a:rPr lang="cs-CZ" sz="1400" b="1" dirty="0" err="1" smtClean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Fairlight</a:t>
            </a:r>
            <a:r>
              <a:rPr lang="cs-CZ" sz="1400" b="1" dirty="0" smtClean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 </a:t>
            </a:r>
            <a:r>
              <a:rPr lang="cs-CZ" sz="1400" b="1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CMI (1979</a:t>
            </a:r>
            <a:r>
              <a:rPr lang="cs-CZ" sz="1400" b="1" dirty="0" smtClean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)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CMI, tj.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Computer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Music Instrument, první komerčně vyráběný plně digitální sampler, nevýhodou vysoká cena nad hranici 10 000 USD, vytlačen levnějším hybridním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Emulatorem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 (1981)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 bitový nástroj, vzorkovací frekvence 24 kHz (srovnatelné parametry s 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Emulatorem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I)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samply ukládány na 16kB RAM, operační paměť 64 kB, vybaven 2x 8 palcovou disk. mechanikou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vysoká věrnost zvuků, ale minimální množství editovatelných parametrů (pouze amplituda a vibrato)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vybaven sekvencerem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 hlasů, pro každý jeden generátor </a:t>
            </a:r>
          </a:p>
          <a:p>
            <a:pPr marL="83185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400" b="1" dirty="0" smtClean="0">
                <a:solidFill>
                  <a:srgbClr val="5B9BD5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ukázka</a:t>
            </a:r>
            <a:r>
              <a:rPr lang="cs-CZ" sz="1400" b="1" dirty="0">
                <a:solidFill>
                  <a:srgbClr val="5B9BD5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cs-CZ" sz="1400" b="1" u="sng" dirty="0" err="1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Fairlight</a:t>
            </a:r>
            <a:r>
              <a:rPr lang="cs-CZ" sz="1400" b="1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 </a:t>
            </a:r>
            <a:r>
              <a:rPr lang="cs-CZ" sz="1400" b="1" u="sng" dirty="0" smtClean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CMI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>
              <a:lnSpc>
                <a:spcPct val="107000"/>
              </a:lnSpc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4123898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881743"/>
            <a:ext cx="10711543" cy="5802086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▪"/>
            </a:pPr>
            <a:r>
              <a:rPr lang="cs-CZ" sz="1400" b="1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Yamaha DX7 (1983)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Tahoma" panose="020B060403050404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první masově rozšířený plně digitální syntetizátor využívající FM syntézu, dnes ikonický nástroj </a:t>
            </a:r>
            <a:r>
              <a:rPr lang="cs-CZ" sz="1400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80. </a:t>
            </a:r>
            <a:r>
              <a:rPr lang="cs-CZ" sz="14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let a obecně boomu digitálních technologií, velký komerční úspěch  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předcházely nástroje GS1, GS2, CE2O a CE25 (1982) založené rovněž na FM syntéze ale nabízející minimální možnosti v práci s parametry zvuku, v hudebním provozu se neosvědčily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DX7 nabízela dynamicky vyváženou klávesnici, MIDI, pedály i možnost ovládání dechem (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breath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controler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podstatná je možnost „programovat“ proces syntézy tj. pracovat s algoritmy anebo je tvořit (ukázka 2)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paměť pojala 32 zvuků, ostatní bylo možné ukládat na speciální paměťové karty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16 hlasů </a:t>
            </a:r>
            <a:endParaRPr lang="cs-CZ" sz="1400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21615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cs-CZ" sz="1400" b="1" dirty="0" smtClean="0">
                <a:solidFill>
                  <a:srgbClr val="5B9BD5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ukázka</a:t>
            </a:r>
            <a:r>
              <a:rPr lang="cs-CZ" sz="1400" b="1" dirty="0">
                <a:solidFill>
                  <a:srgbClr val="5B9BD5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cs-CZ" sz="1400" b="1" u="sng" dirty="0">
                <a:solidFill>
                  <a:srgbClr val="5B9BD5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Yamaha </a:t>
            </a:r>
            <a:r>
              <a:rPr lang="cs-CZ" sz="1400" b="1" u="sng" dirty="0" smtClean="0">
                <a:solidFill>
                  <a:srgbClr val="5B9BD5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DX7</a:t>
            </a:r>
            <a:endParaRPr lang="cs-CZ" sz="1400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21615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cs-CZ" sz="1400" b="1" dirty="0">
                <a:solidFill>
                  <a:srgbClr val="5B9BD5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400" b="1" dirty="0" smtClean="0">
                <a:solidFill>
                  <a:srgbClr val="5B9BD5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ukazka2</a:t>
            </a:r>
            <a:r>
              <a:rPr lang="cs-CZ" sz="1400" b="1" dirty="0">
                <a:solidFill>
                  <a:srgbClr val="5B9BD5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cs-CZ" sz="1400" b="1" u="sng" dirty="0">
                <a:solidFill>
                  <a:srgbClr val="5B9BD5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Yamaha DX7-programovani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>
              <a:lnSpc>
                <a:spcPct val="107000"/>
              </a:lnSpc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608086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1" y="881743"/>
            <a:ext cx="10234960" cy="5802086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▪"/>
            </a:pPr>
            <a:r>
              <a:rPr lang="cs-CZ" sz="1400" b="1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Roland TR 505 </a:t>
            </a:r>
            <a:r>
              <a:rPr lang="cs-CZ" sz="1400" b="1" dirty="0" smtClean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a(1986)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populární a rozšířený (levný a kvalitou dostačující) digitální nástroj zejména v oblasti začínajících skupin, typ nástroje slangově označovaného jako „automatický bubeník/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drum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machine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“, vybavený MIDI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nabízí 16-ti dílnou bicí sadu (16 zvuků)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nástroj je programovatelný, tzn. je vybaven sekvencerem, jenž je v principu jednou stopou, do které je možné za sebe vkládat pro běžné použití relativně neomezený počet patternů (6 „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songs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“  a pro každý „song“ až 48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paternů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tj. v důsledku rytmických motivů), možnost vkládat akcenty na vybrané doby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neobsahuje výstupy na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pady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lze jej využívat jako „</a:t>
            </a:r>
            <a:r>
              <a:rPr lang="cs-CZ" sz="1400" b="1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stand</a:t>
            </a:r>
            <a:r>
              <a:rPr lang="cs-CZ" sz="14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400" b="1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alone</a:t>
            </a:r>
            <a:r>
              <a:rPr lang="cs-CZ" sz="14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400" b="1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drum</a:t>
            </a:r>
            <a:r>
              <a:rPr lang="cs-CZ" sz="14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400" b="1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machine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“ 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anebo jej pomocí MIDI připojit k externímu MIDI sekvenceru</a:t>
            </a:r>
          </a:p>
          <a:p>
            <a:pPr marL="221615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221615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400" b="1" dirty="0">
                <a:solidFill>
                  <a:srgbClr val="5B9BD5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ukázka: </a:t>
            </a:r>
            <a:r>
              <a:rPr lang="cs-CZ" sz="1400" b="1" u="sng" dirty="0">
                <a:solidFill>
                  <a:srgbClr val="5B9BD5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Roland TR 505, na displeji jsou vidět pořadová čísla patternů a také umístění basového bubnu ve struktuře patternu (černá tečka v horizontální síti)</a:t>
            </a:r>
            <a:r>
              <a:rPr lang="cs-CZ" sz="1400" b="1" dirty="0">
                <a:solidFill>
                  <a:srgbClr val="5B9BD5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>
              <a:lnSpc>
                <a:spcPct val="107000"/>
              </a:lnSpc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675718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1" y="881743"/>
            <a:ext cx="4737409" cy="5802086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▪"/>
            </a:pPr>
            <a:r>
              <a:rPr lang="cs-CZ" sz="1400" b="1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Akai S900 (1986)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Tahoma" panose="020B060403050404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populární sampler 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 uložení do 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rackové skříně 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samplovací frekvence 7,5 – 40 kHz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paměť na 32 vzorků, ostatní vzorky možno ukládat na disketu díky integrované disketové mechanice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 hlasů 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▪"/>
            </a:pPr>
            <a:r>
              <a:rPr lang="cs-CZ" sz="1400" b="1" dirty="0" err="1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Alesis</a:t>
            </a:r>
            <a:r>
              <a:rPr lang="cs-CZ" sz="1400" b="1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 D4 (1991) 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populární (levný a kvalitní) zvukový (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bicí nástroje) 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modul 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 uložení do rackové skříně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500 zvuků, MIDI,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pad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pro náhled /náslech zvuku (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preview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možnost pracovat s „panoramatickým stereem“ tj. umístění úderu do prostoru mezi levým a pravým kanálem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možnost připojit až 12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padů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>
              <a:lnSpc>
                <a:spcPct val="107000"/>
              </a:lnSpc>
              <a:buNone/>
            </a:pPr>
            <a:endParaRPr lang="cs-CZ" sz="1400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396" b="17658"/>
          <a:stretch/>
        </p:blipFill>
        <p:spPr>
          <a:xfrm>
            <a:off x="6297386" y="1023254"/>
            <a:ext cx="5067300" cy="1992086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8272" y="4544106"/>
            <a:ext cx="5715000" cy="1209675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6221186" y="3111032"/>
            <a:ext cx="60028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/>
              <a:t>obr, Akai S900, zdroj: </a:t>
            </a:r>
            <a:r>
              <a:rPr lang="cs-CZ" sz="1400" u="sng" dirty="0">
                <a:hlinkClick r:id="rId4"/>
              </a:rPr>
              <a:t>https://reverb.com/p/akai-s900-midi-digital-sampler-1986</a:t>
            </a:r>
            <a:endParaRPr lang="cs-CZ" sz="1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6498769" y="6063343"/>
            <a:ext cx="49440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/>
              <a:t>obr, </a:t>
            </a:r>
            <a:r>
              <a:rPr lang="cs-CZ" sz="1400" dirty="0" err="1"/>
              <a:t>Alesis</a:t>
            </a:r>
            <a:r>
              <a:rPr lang="cs-CZ" sz="1400" dirty="0"/>
              <a:t> D4, zdroj: </a:t>
            </a:r>
            <a:r>
              <a:rPr lang="cs-CZ" sz="1400" u="sng" dirty="0">
                <a:hlinkClick r:id="rId5"/>
              </a:rPr>
              <a:t>https://www.vintagesynth.com/misc/d4.php</a:t>
            </a:r>
            <a:endParaRPr lang="cs-CZ" sz="1400" dirty="0"/>
          </a:p>
          <a:p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388537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1" y="881743"/>
            <a:ext cx="4737409" cy="5802086"/>
          </a:xfrm>
        </p:spPr>
        <p:txBody>
          <a:bodyPr>
            <a:normAutofit fontScale="92500" lnSpcReduction="10000"/>
          </a:bodyPr>
          <a:lstStyle/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▪"/>
            </a:pPr>
            <a:r>
              <a:rPr lang="cs-CZ" sz="1400" b="1" dirty="0" err="1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Korg</a:t>
            </a:r>
            <a:r>
              <a:rPr lang="cs-CZ" sz="1400" b="1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 i3 (1993</a:t>
            </a:r>
            <a:r>
              <a:rPr lang="cs-CZ" sz="1400" b="1" dirty="0" smtClean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)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nástroj typu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workstation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označován jako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Interactive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Professional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Arranger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 principu syntetizátor vybavený sekvencerem a efektovým procesorem, sekvencer 16 stop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paměť nabízí možnost uložení 64 vlastních zvuků, ostatní možno ukládat pomocí disketové mechaniky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efektový procesor je stereofonní a nabízí 47 efektů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16 hlasů, při snížení počtu zdrojů (generátorů) až 32 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hlasů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▪"/>
            </a:pP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400" b="1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Roland </a:t>
            </a:r>
            <a:r>
              <a:rPr lang="cs-CZ" sz="1400" b="1" dirty="0" err="1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Handsonic</a:t>
            </a:r>
            <a:r>
              <a:rPr lang="cs-CZ" sz="1400" b="1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 HPD 15 (1995</a:t>
            </a:r>
            <a:r>
              <a:rPr lang="cs-CZ" sz="1400" b="1" dirty="0" smtClean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)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bicí nástroj určený pro hru rukami, výchozí je princip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padu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stejný princip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Korg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Wavedrum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(1994)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hrací plocha je rozdělena na 15 sekcí, každé sekci možné přiřadit různý zvuk (analogie hry na hranu lubu, střed blány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etc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hlasitost a jiné parametry lze ovládat nožním pedálem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 základní výbavě 600 zvuků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vybaven MIDI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64 hlasů 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cs-CZ" sz="1400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>
              <a:lnSpc>
                <a:spcPct val="107000"/>
              </a:lnSpc>
              <a:buNone/>
            </a:pPr>
            <a:endParaRPr lang="cs-CZ" sz="1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6042769" y="3111032"/>
            <a:ext cx="566456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/>
              <a:t>obr: </a:t>
            </a:r>
            <a:r>
              <a:rPr lang="cs-CZ" sz="1400" dirty="0" err="1"/>
              <a:t>Korg</a:t>
            </a:r>
            <a:r>
              <a:rPr lang="cs-CZ" sz="1400" dirty="0"/>
              <a:t> i3, zdroj</a:t>
            </a:r>
            <a:r>
              <a:rPr lang="cs-CZ" sz="1400" dirty="0" smtClean="0"/>
              <a:t>:</a:t>
            </a:r>
          </a:p>
          <a:p>
            <a:r>
              <a:rPr lang="cs-CZ" sz="1400" dirty="0" smtClean="0"/>
              <a:t> </a:t>
            </a:r>
            <a:r>
              <a:rPr lang="cs-CZ" sz="1400" u="sng" dirty="0">
                <a:hlinkClick r:id="rId2"/>
              </a:rPr>
              <a:t>https://www.keyboardkountry.com/korg-i3-interactive-music-workstation/</a:t>
            </a:r>
            <a:endParaRPr lang="cs-CZ" sz="1400" dirty="0"/>
          </a:p>
          <a:p>
            <a:endParaRPr lang="cs-CZ" sz="1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6041570" y="6487083"/>
            <a:ext cx="6123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/>
              <a:t>obr: Roland </a:t>
            </a:r>
            <a:r>
              <a:rPr lang="cs-CZ" sz="1400" dirty="0" err="1"/>
              <a:t>Handsonic</a:t>
            </a:r>
            <a:r>
              <a:rPr lang="cs-CZ" sz="1400" dirty="0"/>
              <a:t> HPD 15, zdroj </a:t>
            </a:r>
            <a:r>
              <a:rPr lang="cs-CZ" sz="1400" u="sng" dirty="0">
                <a:hlinkClick r:id="rId3"/>
              </a:rPr>
              <a:t>https://kytary.cz/roland-hpd-15/HN120702/</a:t>
            </a:r>
            <a:endParaRPr lang="cs-CZ" sz="1400" dirty="0"/>
          </a:p>
          <a:p>
            <a:endParaRPr lang="cs-CZ" sz="140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1913" y="897385"/>
            <a:ext cx="5723910" cy="2213647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945" y="3849696"/>
            <a:ext cx="2556212" cy="2575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91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1" y="881743"/>
            <a:ext cx="10234960" cy="5802086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▪"/>
            </a:pPr>
            <a:r>
              <a:rPr lang="cs-CZ" sz="1400" b="1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retro tendence, napodobování analogových nástrojů </a:t>
            </a:r>
            <a:r>
              <a:rPr lang="cs-CZ" sz="14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Supernova 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(1988), 16. -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hlasý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syntetizér v rackové skříni (pro připojení k MIDI klávesnici)  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b="1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Korg</a:t>
            </a:r>
            <a:r>
              <a:rPr lang="cs-CZ" sz="14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MS 2000, </a:t>
            </a:r>
            <a:r>
              <a:rPr lang="cs-CZ" sz="1400" b="1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microKorg</a:t>
            </a:r>
            <a:r>
              <a:rPr lang="cs-CZ" sz="14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(2000), 16. –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hlasé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syntetizátory napodobující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semimodulární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analogové nástroje řady MS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Korg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Vocoder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VC 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▪"/>
            </a:pPr>
            <a:r>
              <a:rPr lang="cs-CZ" sz="1400" b="1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MIDI klávesnice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, </a:t>
            </a:r>
            <a:r>
              <a:rPr lang="cs-CZ" sz="1400" b="1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řídící klávesnice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 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tj. typickým reprezentant světa digitálních nástrojů, jenž sám ale nástrojem není a slouží jen jako ovládací prvek připojitelný k jakémukoliv zdroji zvuku vč. počítače pomocí 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MIDI</a:t>
            </a:r>
          </a:p>
          <a:p>
            <a:pPr marL="0" lvl="0" indent="0">
              <a:lnSpc>
                <a:spcPct val="107000"/>
              </a:lnSpc>
              <a:spcAft>
                <a:spcPts val="0"/>
              </a:spcAft>
              <a:buNone/>
            </a:pPr>
            <a:endParaRPr lang="cs-CZ" sz="1400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>
              <a:lnSpc>
                <a:spcPct val="107000"/>
              </a:lnSpc>
              <a:spcAft>
                <a:spcPts val="0"/>
              </a:spcAft>
              <a:buNone/>
            </a:pP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▪"/>
            </a:pPr>
            <a:r>
              <a:rPr lang="cs-CZ" sz="1400" b="1" dirty="0" smtClean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PŘELOM 20. A 21. STOLETÍ, ÚPADEK HARDWARE A DOMINANCE SOFTWAROVÝCH NÁSTROJŮ </a:t>
            </a:r>
            <a:endParaRPr lang="cs-CZ" sz="1400" dirty="0" smtClean="0">
              <a:latin typeface="Calibri" panose="020F0502020204030204" pitchFamily="34" charset="0"/>
              <a:ea typeface="Calibri" panose="020F0502020204030204" pitchFamily="34" charset="0"/>
              <a:cs typeface="Tahoma" panose="020B0604030504040204" pitchFamily="34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>
              <a:lnSpc>
                <a:spcPct val="107000"/>
              </a:lnSpc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905477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</a:pPr>
            <a:r>
              <a:rPr lang="cs-CZ" sz="1600" b="1" kern="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kern="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nové hudební myšlení a „zmocnění se všeho“</a:t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16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67294"/>
            <a:ext cx="10515600" cy="4709670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▪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digitální nástroje nabízejí stejný typ modularity jako nástroje hybridní a analogové digitálně řízené 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jakýmkoliv ovladačem /herním principem (klávesnice, plastové prvky pro údery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etc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lze ovládat jakýkoliv zvukový modul nebo sampler, mezi ovladačem a výsledným zvukem je zcela volný vztah (analogií by byly housle znějící jako trubka nebo buben znějící jako flétna, kytara znějící jako cokoliv jiného, co není strunné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etc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tradiční hráčské kompetence mizí, dominantním typem ovladače se stává 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klávesnice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▪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díky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samplerum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 je možné jako zvuk/témbr použít jakýkoliv akustický efekt/událost, vysoká samplovací rychlost, výkonný procesor a paměť umožňuje dosáhnout vysoké věrnosti a „zmocnit se všeho“ 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▪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závěr technologického boomu 80 a 90. let ale nepřenesl v podstatě více „nové“ možnosti v prolamování zásadních hudebních paradigmat, než ty které přinesla EAH a typicky KH v meziválečném období a ve 40 letech 20. 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století</a:t>
            </a:r>
          </a:p>
          <a:p>
            <a:pPr marL="0" lvl="0" indent="0">
              <a:lnSpc>
                <a:spcPct val="107000"/>
              </a:lnSpc>
              <a:spcAft>
                <a:spcPts val="0"/>
              </a:spcAft>
              <a:buNone/>
            </a:pP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▪"/>
            </a:pPr>
            <a:r>
              <a:rPr lang="cs-CZ" sz="1400" b="1" dirty="0" smtClean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„ZMOCNĚNÍ SE VŠEHO“ UŽ TADY DÁVNO BYLO</a:t>
            </a:r>
            <a:endParaRPr lang="cs-CZ" sz="1400" dirty="0" smtClean="0">
              <a:latin typeface="Calibri" panose="020F0502020204030204" pitchFamily="34" charset="0"/>
              <a:ea typeface="Calibri" panose="020F0502020204030204" pitchFamily="34" charset="0"/>
              <a:cs typeface="Tahoma" panose="020B0604030504040204" pitchFamily="34" charset="0"/>
            </a:endParaRPr>
          </a:p>
          <a:p>
            <a:pPr marL="0" lvl="0" indent="0">
              <a:lnSpc>
                <a:spcPct val="107000"/>
              </a:lnSpc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930206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1600" b="1" smtClean="0">
                <a:latin typeface="+mn-lt"/>
              </a:rPr>
              <a:t/>
            </a:r>
            <a:br>
              <a:rPr lang="cs-CZ" sz="1600" b="1" smtClean="0">
                <a:latin typeface="+mn-lt"/>
              </a:rPr>
            </a:br>
            <a:r>
              <a:rPr lang="cs-CZ" sz="1600" b="1" smtClean="0">
                <a:latin typeface="+mn-lt"/>
              </a:rPr>
              <a:t>citovaná </a:t>
            </a:r>
            <a:r>
              <a:rPr lang="cs-CZ" sz="1600" b="1" dirty="0" smtClean="0">
                <a:latin typeface="+mn-lt"/>
              </a:rPr>
              <a:t>literatura</a:t>
            </a:r>
            <a:r>
              <a:rPr lang="cs-CZ" sz="1600" dirty="0">
                <a:latin typeface="+mn-lt"/>
              </a:rPr>
              <a:t/>
            </a:r>
            <a:br>
              <a:rPr lang="cs-CZ" sz="1600" dirty="0">
                <a:latin typeface="+mn-lt"/>
              </a:rPr>
            </a:br>
            <a:endParaRPr lang="cs-CZ" sz="16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67294"/>
            <a:ext cx="10515600" cy="4709670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599647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>témata </a:t>
            </a:r>
            <a:r>
              <a:rPr lang="cs-CZ" sz="16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devátého </a:t>
            </a:r>
            <a:r>
              <a:rPr lang="cs-CZ" sz="1600" b="1" dirty="0" smtClean="0">
                <a:latin typeface="+mn-lt"/>
              </a:rPr>
              <a:t>tematického </a:t>
            </a:r>
            <a:r>
              <a:rPr lang="cs-CZ" sz="1600" b="1" dirty="0">
                <a:latin typeface="+mn-lt"/>
              </a:rPr>
              <a:t>okruhu</a:t>
            </a:r>
            <a:r>
              <a:rPr lang="cs-CZ" sz="1600" dirty="0">
                <a:latin typeface="+mn-lt"/>
              </a:rPr>
              <a:t/>
            </a:r>
            <a:br>
              <a:rPr lang="cs-CZ" sz="1600" dirty="0">
                <a:latin typeface="+mn-lt"/>
              </a:rPr>
            </a:br>
            <a:endParaRPr lang="cs-CZ" sz="16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67294"/>
            <a:ext cx="10515600" cy="4709670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▪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pojem „digitální nástroj“ (hardware)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▪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pojmy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rompler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,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wavetable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,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digital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 audio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workstation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▪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80. léta, technologický boom a demokratizace technologií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▪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hardware vs. software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digitální futurologie, 21. stol. a konec hardware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▪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nové hudební myšlení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digitální svět a „zmocnění se všeho“ </a:t>
            </a:r>
          </a:p>
          <a:p>
            <a:pPr marL="0" indent="0"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237010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</a:pP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kern="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pojem „digitální nástroj“ (hardware)</a:t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dirty="0">
                <a:latin typeface="+mn-lt"/>
              </a:rPr>
              <a:t/>
            </a:r>
            <a:br>
              <a:rPr lang="cs-CZ" sz="1600" dirty="0">
                <a:latin typeface="+mn-lt"/>
              </a:rPr>
            </a:br>
            <a:endParaRPr lang="cs-CZ" sz="16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67294"/>
            <a:ext cx="10515600" cy="4709670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▪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pojem „digitální nástroj“ (hardware) označuje takové hardwarové zařízení, jenž je určeno k vytváření akustického signálu digitální cestou tj. pomocí digitálních oscilátorů / generátorů 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kmitající pružné těleso chybí, hotový digitální signál je převáděn na signál analogový </a:t>
            </a:r>
          </a:p>
          <a:p>
            <a:pPr marL="0" lvl="0" indent="0">
              <a:lnSpc>
                <a:spcPct val="107000"/>
              </a:lnSpc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35709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</a:pP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kern="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1.1</a:t>
            </a: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pojmy „</a:t>
            </a:r>
            <a:r>
              <a:rPr lang="cs-CZ" sz="1600" b="1" kern="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rompler</a:t>
            </a: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“, „</a:t>
            </a:r>
            <a:r>
              <a:rPr lang="cs-CZ" sz="1600" b="1" kern="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digital</a:t>
            </a: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audio </a:t>
            </a:r>
            <a:r>
              <a:rPr lang="cs-CZ" sz="1600" b="1" kern="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workstation</a:t>
            </a: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 (DAW), „</a:t>
            </a:r>
            <a:r>
              <a:rPr lang="cs-CZ" sz="1600" b="1" kern="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workstation</a:t>
            </a: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“, syntéza „</a:t>
            </a:r>
            <a:r>
              <a:rPr lang="cs-CZ" sz="1600" b="1" kern="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wavetable</a:t>
            </a: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 a „</a:t>
            </a:r>
            <a:r>
              <a:rPr lang="cs-CZ" sz="1600" b="1" kern="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rack</a:t>
            </a: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/racková skříň</a:t>
            </a:r>
            <a:r>
              <a:rPr lang="cs-CZ" sz="1600" b="1" kern="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 </a:t>
            </a: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dirty="0">
                <a:latin typeface="+mn-lt"/>
              </a:rPr>
              <a:t/>
            </a:r>
            <a:br>
              <a:rPr lang="cs-CZ" sz="1600" dirty="0">
                <a:latin typeface="+mn-lt"/>
              </a:rPr>
            </a:br>
            <a:endParaRPr lang="cs-CZ" sz="16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67294"/>
            <a:ext cx="10515600" cy="4709670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"/>
            </a:pPr>
            <a:r>
              <a:rPr lang="cs-CZ" sz="1400" b="1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rompler</a:t>
            </a:r>
            <a:r>
              <a:rPr lang="cs-CZ" sz="14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málo frekventovaný pojem, označuje nástroje, jejichž zvukové vzorky jsou uloženy v paměti 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ROM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sz="14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Digital Audio Workstation (DAW</a:t>
            </a:r>
            <a:r>
              <a:rPr lang="en-US" sz="1400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cs-CZ" sz="1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pojem dnes užívaný primárně v oblasti software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označuje digitální zařízení určené k vytváření/procesování a zpracování zvuku (audio), hardwarové DAW obvykle obsahuje piano manuál nebo jiný analogický ovládací prvek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běžnou součástí DAW je MIDI sekvencér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DAW je běžně možné rozšiřovat o další komponenty, typicky o externí komponenty pomocí 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MIDI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>
              <a:lnSpc>
                <a:spcPct val="107000"/>
              </a:lnSpc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693573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944782"/>
            <a:ext cx="10515600" cy="5623285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▪"/>
            </a:pPr>
            <a:r>
              <a:rPr lang="cs-CZ" sz="1400" b="1" dirty="0" err="1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workstation</a:t>
            </a:r>
            <a:r>
              <a:rPr lang="cs-CZ" sz="1400" b="1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, music </a:t>
            </a:r>
            <a:r>
              <a:rPr lang="cs-CZ" sz="1400" b="1" dirty="0" err="1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workstation</a:t>
            </a:r>
            <a:r>
              <a:rPr lang="cs-CZ" sz="1400" b="1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 </a:t>
            </a:r>
            <a:r>
              <a:rPr lang="cs-CZ" sz="1400" b="1" dirty="0" err="1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etc</a:t>
            </a:r>
            <a:r>
              <a:rPr lang="cs-CZ" sz="1400" b="1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. </a:t>
            </a:r>
            <a:endParaRPr lang="cs-CZ" sz="1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pojmy existují v různých obměnách, obsahem jsou blízké pojmu DAW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pojmy označují obvykle hardwarové zařízení poskytující více než jednu funkci nebo standardní soubor funkcí a sloužící/umožňující komplexní řečení při hudební produkci a tvorbě (kompozici)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někdy jsou takto označená zařízení slangově označována také jako „aranžéry“ 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>
              <a:lnSpc>
                <a:spcPct val="107000"/>
              </a:lnSpc>
              <a:spcAft>
                <a:spcPts val="0"/>
              </a:spcAft>
              <a:buNone/>
            </a:pP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▪"/>
            </a:pPr>
            <a:r>
              <a:rPr lang="cs-CZ" sz="1400" b="1" dirty="0" err="1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rack</a:t>
            </a:r>
            <a:r>
              <a:rPr lang="cs-CZ" sz="1400" b="1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/racková skříň  </a:t>
            </a:r>
            <a:endParaRPr lang="cs-CZ" sz="1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„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rack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“ nebo „racková skříň – nástroj v rackové skříni“ , tj. provedení nástroje bez konvenčních hracích a ovládacích prvků, tj. např. bez klávesnice (piano manuálu) a určené k ovládání dalším elektronickým zařízením (např. počítačem, sekvencerem) nebo externí klávesnicí připojenou pomocí MIDI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formu racku mají běžně zvukové moduly, syntetizéry,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samplery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zvukové efekty, zesilovače a jiné nástroje a 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zařízení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▪"/>
            </a:pPr>
            <a:r>
              <a:rPr lang="cs-CZ" sz="1400" b="1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„</a:t>
            </a:r>
            <a:r>
              <a:rPr lang="cs-CZ" sz="1400" b="1" dirty="0" err="1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stand</a:t>
            </a:r>
            <a:r>
              <a:rPr lang="cs-CZ" sz="1400" b="1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 </a:t>
            </a:r>
            <a:r>
              <a:rPr lang="cs-CZ" sz="1400" b="1" dirty="0" err="1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alone</a:t>
            </a:r>
            <a:r>
              <a:rPr lang="cs-CZ" sz="1400" b="1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“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 </a:t>
            </a:r>
            <a:r>
              <a:rPr lang="cs-CZ" sz="1400" b="1" dirty="0" err="1" smtClean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nástoj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„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stand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alone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“ tzn. samostatně fungující, nepotřebující žádnou řídící jednotku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typickým „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stand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alone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“ nástrojem např. automatické bicí tj. v principu bicí modul s jednoduchým (obvykle jednostopým) sekvencerem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samostatné nástroje jako digitální piana/klávesy/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samplery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etc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se obvykle jako „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stand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alone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“ neoznačují, byť podmínku pro takové označení splňují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‐"/>
            </a:pP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>
              <a:lnSpc>
                <a:spcPct val="107000"/>
              </a:lnSpc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967591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</a:pP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kern="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1.2</a:t>
            </a: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600" b="1" kern="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wavetable</a:t>
            </a: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syntéza </a:t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dirty="0">
                <a:latin typeface="+mn-lt"/>
              </a:rPr>
              <a:t/>
            </a:r>
            <a:br>
              <a:rPr lang="cs-CZ" sz="1600" dirty="0">
                <a:latin typeface="+mn-lt"/>
              </a:rPr>
            </a:br>
            <a:endParaRPr lang="cs-CZ" sz="16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67294"/>
            <a:ext cx="10515600" cy="4709670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▪"/>
            </a:pP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wavetable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 syntéza 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pojem frekventovaný v 70 a 80. letech, dnes takřka zapomenut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pojem označuje syntézu, která se omezuje na zpracování (syntetizování) pouze tvarů vln (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wave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), jenž jsou uloženy (digitalizovány) v paměti digitálního nástroje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datově nenáročný typ syntézy typický pro první komerčně vyráběné digitální nástroje, které se snažily snižovat technologickou náročnost respektive cenu nástroje</a:t>
            </a:r>
          </a:p>
          <a:p>
            <a:pPr marL="0" lvl="0" indent="0">
              <a:lnSpc>
                <a:spcPct val="107000"/>
              </a:lnSpc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038568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</a:pP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kern="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technologický boom, 80. léta a demokratizace technologií </a:t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dirty="0">
                <a:latin typeface="+mn-lt"/>
              </a:rPr>
              <a:t/>
            </a:r>
            <a:br>
              <a:rPr lang="cs-CZ" sz="1600" dirty="0">
                <a:latin typeface="+mn-lt"/>
              </a:rPr>
            </a:br>
            <a:endParaRPr lang="cs-CZ" sz="16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67294"/>
            <a:ext cx="10515600" cy="4709670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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80. léta 20. století přináší technologický boom, výrobní koncept „user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friendly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” a zjev „uživatele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“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technologický boom se týká primárně digitálních technologií, konec 70. let a „osobní počítače“  Apple Mackintosh, 80. léta a masové rozšíření PC 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IBM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digitální technologie se stávají „zbožím“ a přístup k nim již není komplikován vysokou cenou ani nutností ovládnout speciální dovednosti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„zboží“ je vyráběno v rámci konceptu „user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friendly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“, objevuje se „uživatel“ tj. někdo, kdo může věc používat, ale nemusí ji (vůbec) 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rozumět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proces demokratizace (digitálních) technologií sebou v oblasti hudby nese enormní nárůst počtu domácích studií vybavených profesionální (profesionálnímu použití dostačující) technikou, s tím roste oblast hudebního amaterismu,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fandomu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(všichni mají možnost tvořit), analogický je proces s digitální fotografií (pád hranice přístupnosti a (ne)dosahování kvality) </a:t>
            </a:r>
          </a:p>
          <a:p>
            <a:pPr marL="0" lvl="0" indent="0">
              <a:lnSpc>
                <a:spcPct val="107000"/>
              </a:lnSpc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842030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</a:pP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kern="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hardware vs. software a digitální futurologie </a:t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dirty="0">
                <a:latin typeface="+mn-lt"/>
              </a:rPr>
              <a:t/>
            </a:r>
            <a:br>
              <a:rPr lang="cs-CZ" sz="1600" dirty="0">
                <a:latin typeface="+mn-lt"/>
              </a:rPr>
            </a:br>
            <a:endParaRPr lang="cs-CZ" sz="16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67294"/>
            <a:ext cx="10515600" cy="4709670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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výzkum v oblasti možností využít digitálních technologií v oblasti hudby probíhal od počátku 50. let tj. s příchodem prvních digitálních počítačů dnešního 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typu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první digitální syntéza provedena na počítači IBM v roce 1957 pomocí programu MUSIC (MUSIC I), Max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Vernon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400" dirty="0" err="1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Mathews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▪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většina objevů v oblasti digitální syntézy a obecně DSP byla provedena v oblasti software, hardware se ze současné perspektivy jeví 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 (jen) jako průmyslová aplikace 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výsledků takového výzkumu </a:t>
            </a:r>
          </a:p>
          <a:p>
            <a:pPr marL="0" lvl="0" indent="0">
              <a:lnSpc>
                <a:spcPct val="107000"/>
              </a:lnSpc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486971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</a:pP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dirty="0" smtClean="0">
                <a:latin typeface="+mn-lt"/>
              </a:rPr>
              <a:t/>
            </a:r>
            <a:br>
              <a:rPr lang="cs-CZ" sz="1600" b="1" dirty="0" smtClean="0">
                <a:latin typeface="+mn-lt"/>
              </a:rPr>
            </a:br>
            <a:r>
              <a:rPr lang="cs-CZ" sz="1600" b="1" kern="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digitální hardwarové nástroje, reprezentanti, specifika hry a ovládání, vývoj, konec hardware</a:t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kern="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b="1" dirty="0">
                <a:latin typeface="+mn-lt"/>
              </a:rPr>
              <a:t/>
            </a:r>
            <a:br>
              <a:rPr lang="cs-CZ" sz="1600" b="1" dirty="0">
                <a:latin typeface="+mn-lt"/>
              </a:rPr>
            </a:br>
            <a:r>
              <a:rPr lang="cs-CZ" sz="1600" dirty="0">
                <a:latin typeface="+mn-lt"/>
              </a:rPr>
              <a:t/>
            </a:r>
            <a:br>
              <a:rPr lang="cs-CZ" sz="1600" dirty="0">
                <a:latin typeface="+mn-lt"/>
              </a:rPr>
            </a:br>
            <a:endParaRPr lang="cs-CZ" sz="16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67294"/>
            <a:ext cx="10515600" cy="4709670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▪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první plně digitální nástroje se objevují na počátku 70. let, nevýhodou vysoká cena tj. technologická 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náročnost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experimentální digitální nástroje také na univerzitních 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pracovištích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▪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polovina 70. let, první komerční plně digitální nástroje (syntetizátory a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samplery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) 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▪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od konce 60 let skladatel John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Chowning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 na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Stanford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 University provádí pokusy s uplatněním FM syntézy (frekvenční modulace) pro vytváření složitých/komplexních spekter, algoritmus popsán 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1967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proces FM syntézy provedený digitální cestou </a:t>
            </a:r>
            <a:r>
              <a:rPr lang="cs-CZ" sz="1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Chowning</a:t>
            </a: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zveřejni 1972, v roce 1975 požádal o patent (licenci získala firma YAMAHA)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1982, první komerčně úspěšné nástroje s FM syntézou (Yamaha</a:t>
            </a:r>
            <a:r>
              <a:rPr lang="cs-CZ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‐"/>
            </a:pPr>
            <a:r>
              <a:rPr lang="cs-CZ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FM syntéza se stává nejrozšířenějším typem syntézy u průmyslově vyráběných digitálních syntetizátorů, umožnila vytvářet bohatá zvukové spektra a také úspěšně imitovat akustické nástroje (u hardware využíváno primárně)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▪"/>
            </a:pPr>
            <a:r>
              <a:rPr lang="cs-CZ" sz="1400" b="1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přelom 20 a 21. století, vytlačení hardware softwarovými nástroji, pro živé hraní běžně počítač s připojením ovládacího prvku (klávesnice </a:t>
            </a:r>
            <a:r>
              <a:rPr lang="cs-CZ" sz="1400" b="1" dirty="0" err="1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etc</a:t>
            </a:r>
            <a:r>
              <a:rPr lang="cs-CZ" sz="1400" b="1" dirty="0">
                <a:latin typeface="Calibri" panose="020F0502020204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), hardware minoritou </a:t>
            </a:r>
            <a:endParaRPr lang="cs-CZ" sz="1400" dirty="0">
              <a:latin typeface="Calibri" panose="020F0502020204030204" pitchFamily="34" charset="0"/>
              <a:ea typeface="Calibri" panose="020F0502020204030204" pitchFamily="34" charset="0"/>
              <a:cs typeface="Tahoma" panose="020B0604030504040204" pitchFamily="34" charset="0"/>
            </a:endParaRPr>
          </a:p>
          <a:p>
            <a:pPr marL="0" lvl="0" indent="0">
              <a:lnSpc>
                <a:spcPct val="107000"/>
              </a:lnSpc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693581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2223</TotalTime>
  <Words>715</Words>
  <Application>Microsoft Office PowerPoint</Application>
  <PresentationFormat>Širokoúhlá obrazovka</PresentationFormat>
  <Paragraphs>159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Tahoma</vt:lpstr>
      <vt:lpstr>Times New Roman</vt:lpstr>
      <vt:lpstr>Wingdings</vt:lpstr>
      <vt:lpstr>Motiv Office</vt:lpstr>
      <vt:lpstr>Prezentace aplikace PowerPoint</vt:lpstr>
      <vt:lpstr> témata devátého tematického okruhu </vt:lpstr>
      <vt:lpstr>          1. pojem „digitální nástroj“ (hardware)          </vt:lpstr>
      <vt:lpstr>          1.1. pojmy „rompler“, „digital audio workstation“ (DAW), „workstation“, syntéza „wavetable“ a „rack/racková skříň“           </vt:lpstr>
      <vt:lpstr>Prezentace aplikace PowerPoint</vt:lpstr>
      <vt:lpstr>          1.2. wavetable syntéza           </vt:lpstr>
      <vt:lpstr>           2. technologický boom, 80. léta a demokratizace technologií            </vt:lpstr>
      <vt:lpstr>            3. hardware vs. software a digitální futurologie             </vt:lpstr>
      <vt:lpstr>             4. digitální hardwarové nástroje, reprezentanti, specifika hry a ovládání, vývoj, konec hardware             </vt:lpstr>
      <vt:lpstr>            4.1. zvuková výbava, typologie zvuků a imitace nástrojových skupin             </vt:lpstr>
      <vt:lpstr>             4.2. reprezentanti            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 5. nové hudební myšlení a „zmocnění se všeho“ </vt:lpstr>
      <vt:lpstr> citovaná literatura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ph</dc:creator>
  <cp:lastModifiedBy>ph</cp:lastModifiedBy>
  <cp:revision>297</cp:revision>
  <dcterms:created xsi:type="dcterms:W3CDTF">2020-12-04T09:56:31Z</dcterms:created>
  <dcterms:modified xsi:type="dcterms:W3CDTF">2022-05-12T11:23:18Z</dcterms:modified>
</cp:coreProperties>
</file>