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56" r:id="rId1"/>
  </p:sldMasterIdLst>
  <p:notesMasterIdLst>
    <p:notesMasterId r:id="rId7"/>
  </p:notesMasterIdLst>
  <p:sldIdLst>
    <p:sldId id="258" r:id="rId2"/>
    <p:sldId id="261" r:id="rId3"/>
    <p:sldId id="257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64"/>
    <p:restoredTop sz="94778"/>
  </p:normalViewPr>
  <p:slideViewPr>
    <p:cSldViewPr snapToGrid="0">
      <p:cViewPr varScale="1">
        <p:scale>
          <a:sx n="103" d="100"/>
          <a:sy n="103" d="100"/>
        </p:scale>
        <p:origin x="80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5D0F29-07E4-F346-853A-69FAA1B6B624}" type="datetimeFigureOut">
              <a:rPr lang="en-AT" smtClean="0"/>
              <a:t>04.03.25</a:t>
            </a:fld>
            <a:endParaRPr lang="en-A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007090-D8B3-2B48-AC4D-DF9502F3DFF2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9455325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GB" dirty="0"/>
              <a:t>U</a:t>
            </a:r>
            <a:r>
              <a:rPr lang="en-AT" dirty="0"/>
              <a:t>se of print for a new public sphere – one that is embedded in processes of modernisation, but seems to be working outside it</a:t>
            </a:r>
          </a:p>
          <a:p>
            <a:pPr marL="171450" indent="-171450">
              <a:buFontTx/>
              <a:buChar char="-"/>
            </a:pPr>
            <a:r>
              <a:rPr lang="en-GB" dirty="0"/>
              <a:t>F</a:t>
            </a:r>
            <a:r>
              <a:rPr lang="en-AT" dirty="0"/>
              <a:t>orging its own public – the ‘popular as a shifting concept’ </a:t>
            </a:r>
          </a:p>
          <a:p>
            <a:pPr marL="171450" indent="-171450">
              <a:buFontTx/>
              <a:buChar char="-"/>
            </a:pPr>
            <a:endParaRPr lang="en-A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007090-D8B3-2B48-AC4D-DF9502F3DFF2}" type="slidenum">
              <a:rPr lang="en-AT" smtClean="0"/>
              <a:t>1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6403563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5BCDA9-2E44-1465-FDB3-A5F2E30F9D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18E3F2E-08A5-FDB4-A732-9405B1E99CD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FDEBDD7-D3F1-4654-58C9-D81C1D68476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GB" dirty="0"/>
              <a:t>U</a:t>
            </a:r>
            <a:r>
              <a:rPr lang="en-AT" dirty="0"/>
              <a:t>se of print for a new public sphere – one that is embedded in processes of modernisation, but seems to be working outside it</a:t>
            </a:r>
          </a:p>
          <a:p>
            <a:pPr marL="171450" indent="-171450">
              <a:buFontTx/>
              <a:buChar char="-"/>
            </a:pPr>
            <a:r>
              <a:rPr lang="en-GB" dirty="0"/>
              <a:t>F</a:t>
            </a:r>
            <a:r>
              <a:rPr lang="en-AT" dirty="0"/>
              <a:t>orging its own public – the ‘popular as a shifting concept’ </a:t>
            </a:r>
          </a:p>
          <a:p>
            <a:pPr marL="171450" indent="-171450">
              <a:buFontTx/>
              <a:buChar char="-"/>
            </a:pPr>
            <a:endParaRPr lang="en-AT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6416F-B447-330B-4E7E-BB7BC43AE93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007090-D8B3-2B48-AC4D-DF9502F3DFF2}" type="slidenum">
              <a:rPr lang="en-AT" smtClean="0"/>
              <a:t>2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6921379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GB" dirty="0"/>
              <a:t>M</a:t>
            </a:r>
            <a:r>
              <a:rPr lang="en-AT" dirty="0"/>
              <a:t>ythmaking &amp; superstitions in modern culture</a:t>
            </a:r>
          </a:p>
          <a:p>
            <a:pPr marL="171450" indent="-171450">
              <a:buFontTx/>
              <a:buChar char="-"/>
            </a:pPr>
            <a:r>
              <a:rPr lang="en-GB" dirty="0"/>
              <a:t>I</a:t>
            </a:r>
            <a:r>
              <a:rPr lang="en-AT" dirty="0"/>
              <a:t>ts adaptations and broader significance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007090-D8B3-2B48-AC4D-DF9502F3DFF2}" type="slidenum">
              <a:rPr lang="en-AT" smtClean="0"/>
              <a:t>3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39815870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T" dirty="0"/>
              <a:t>- </a:t>
            </a:r>
            <a:r>
              <a:rPr lang="en-GB" dirty="0"/>
              <a:t>S</a:t>
            </a:r>
            <a:r>
              <a:rPr lang="en-AT" dirty="0"/>
              <a:t>imilar application can be found across modernist movements – woodcut revival, but also lithographs, drawings and etchings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007090-D8B3-2B48-AC4D-DF9502F3DFF2}" type="slidenum">
              <a:rPr lang="en-AT" smtClean="0"/>
              <a:t>4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8286894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1ECEF-DC32-F84D-B252-E2AC36929975}" type="datetimeFigureOut">
              <a:rPr lang="en-AT" smtClean="0"/>
              <a:t>03.03.25</a:t>
            </a:fld>
            <a:endParaRPr lang="en-A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5DE28-3716-9B4D-B06A-05AE6A9816F1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4817218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1ECEF-DC32-F84D-B252-E2AC36929975}" type="datetimeFigureOut">
              <a:rPr lang="en-AT" smtClean="0"/>
              <a:t>03.03.25</a:t>
            </a:fld>
            <a:endParaRPr lang="en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5DE28-3716-9B4D-B06A-05AE6A9816F1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5258410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1ECEF-DC32-F84D-B252-E2AC36929975}" type="datetimeFigureOut">
              <a:rPr lang="en-AT" smtClean="0"/>
              <a:t>03.03.25</a:t>
            </a:fld>
            <a:endParaRPr lang="en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5DE28-3716-9B4D-B06A-05AE6A9816F1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1039114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1ECEF-DC32-F84D-B252-E2AC36929975}" type="datetimeFigureOut">
              <a:rPr lang="en-AT" smtClean="0"/>
              <a:t>03.03.25</a:t>
            </a:fld>
            <a:endParaRPr lang="en-A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5DE28-3716-9B4D-B06A-05AE6A9816F1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844677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1ECEF-DC32-F84D-B252-E2AC36929975}" type="datetimeFigureOut">
              <a:rPr lang="en-AT" smtClean="0"/>
              <a:t>03.03.25</a:t>
            </a:fld>
            <a:endParaRPr lang="en-A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5DE28-3716-9B4D-B06A-05AE6A9816F1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5460225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1ECEF-DC32-F84D-B252-E2AC36929975}" type="datetimeFigureOut">
              <a:rPr lang="en-AT" smtClean="0"/>
              <a:t>03.03.25</a:t>
            </a:fld>
            <a:endParaRPr lang="en-AT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T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5DE28-3716-9B4D-B06A-05AE6A9816F1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6117972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1ECEF-DC32-F84D-B252-E2AC36929975}" type="datetimeFigureOut">
              <a:rPr lang="en-AT" smtClean="0"/>
              <a:t>03.03.25</a:t>
            </a:fld>
            <a:endParaRPr lang="en-A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5DE28-3716-9B4D-B06A-05AE6A9816F1}" type="slidenum">
              <a:rPr lang="en-AT" smtClean="0"/>
              <a:t>‹#›</a:t>
            </a:fld>
            <a:endParaRPr lang="en-AT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59855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1ECEF-DC32-F84D-B252-E2AC36929975}" type="datetimeFigureOut">
              <a:rPr lang="en-AT" smtClean="0"/>
              <a:t>03.03.25</a:t>
            </a:fld>
            <a:endParaRPr lang="en-A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5DE28-3716-9B4D-B06A-05AE6A9816F1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1486870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1ECEF-DC32-F84D-B252-E2AC36929975}" type="datetimeFigureOut">
              <a:rPr lang="en-AT" smtClean="0"/>
              <a:t>03.03.25</a:t>
            </a:fld>
            <a:endParaRPr lang="en-A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5DE28-3716-9B4D-B06A-05AE6A9816F1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151654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1ECEF-DC32-F84D-B252-E2AC36929975}" type="datetimeFigureOut">
              <a:rPr lang="en-AT" smtClean="0"/>
              <a:t>03.03.25</a:t>
            </a:fld>
            <a:endParaRPr lang="en-AT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AT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5DE28-3716-9B4D-B06A-05AE6A9816F1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40788229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8C81ECEF-DC32-F84D-B252-E2AC36929975}" type="datetimeFigureOut">
              <a:rPr lang="en-AT" smtClean="0"/>
              <a:t>03.03.25</a:t>
            </a:fld>
            <a:endParaRPr lang="en-AT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AT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5DE28-3716-9B4D-B06A-05AE6A9816F1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35072960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8C81ECEF-DC32-F84D-B252-E2AC36929975}" type="datetimeFigureOut">
              <a:rPr lang="en-AT" smtClean="0"/>
              <a:t>03.03.25</a:t>
            </a:fld>
            <a:endParaRPr lang="en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BF35DE28-3716-9B4D-B06A-05AE6A9816F1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73806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9i5PF7raAbw?feature=oembed" TargetMode="Externa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350655-F917-30F8-A6D3-84F87848FE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nline Media 11" descr="A Concise History of Prints &amp; Printmaking Techniques up to 1800 - Ad Stijnman">
            <a:hlinkClick r:id="" action="ppaction://media"/>
            <a:extLst>
              <a:ext uri="{FF2B5EF4-FFF2-40B4-BE49-F238E27FC236}">
                <a16:creationId xmlns:a16="http://schemas.microsoft.com/office/drawing/2014/main" id="{6DC3C28B-ABE3-CA30-CBF8-0039D7471555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3479800" y="1950847"/>
            <a:ext cx="5232400" cy="295630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D60B327-00EA-9DC8-F864-B1C8ABA782F6}"/>
              </a:ext>
            </a:extLst>
          </p:cNvPr>
          <p:cNvSpPr txBox="1"/>
          <p:nvPr/>
        </p:nvSpPr>
        <p:spPr>
          <a:xfrm>
            <a:off x="3169575" y="707819"/>
            <a:ext cx="52324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b="1" i="0" u="none" strike="noStrike" dirty="0">
                <a:solidFill>
                  <a:srgbClr val="0F0F0F"/>
                </a:solidFill>
                <a:effectLst/>
                <a:latin typeface="+mj-lt"/>
              </a:rPr>
              <a:t>A Concise History of Prints &amp; Printmaking Techniques up to 1800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219107D-FA18-67C1-98B0-0DC3DF270ACE}"/>
              </a:ext>
            </a:extLst>
          </p:cNvPr>
          <p:cNvSpPr txBox="1"/>
          <p:nvPr/>
        </p:nvSpPr>
        <p:spPr>
          <a:xfrm>
            <a:off x="3755266" y="4948337"/>
            <a:ext cx="4956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0" u="none" strike="noStrike" dirty="0">
                <a:solidFill>
                  <a:srgbClr val="0F0F0F"/>
                </a:solidFill>
                <a:effectLst/>
                <a:latin typeface="+mj-lt"/>
              </a:rPr>
              <a:t>techniques &amp; what they represent matters! </a:t>
            </a:r>
            <a:endParaRPr lang="en-AT" dirty="0"/>
          </a:p>
        </p:txBody>
      </p:sp>
      <p:pic>
        <p:nvPicPr>
          <p:cNvPr id="2052" name="Picture 4" descr="Top 5 Print Series: Albrecht Dürer, The Four Horsemen of The Apocalypse, 1498">
            <a:extLst>
              <a:ext uri="{FF2B5EF4-FFF2-40B4-BE49-F238E27FC236}">
                <a16:creationId xmlns:a16="http://schemas.microsoft.com/office/drawing/2014/main" id="{A62A0495-6479-4215-B116-67DD2E69C5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827950" cy="3842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Top 5 Print Series: Francisco Goya, Plate 43: The Sleep of Reason Produces Monsters, 1799, Metropolitan Museum of Art, New York, NY, USA.">
            <a:extLst>
              <a:ext uri="{FF2B5EF4-FFF2-40B4-BE49-F238E27FC236}">
                <a16:creationId xmlns:a16="http://schemas.microsoft.com/office/drawing/2014/main" id="{D8B46892-EB0F-2B24-0E3F-A276AE7204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9183" y="3429000"/>
            <a:ext cx="25146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Top 5 Print Series: Katsushika Hokusai, The Great Wave Off Kanagawa, 1831">
            <a:extLst>
              <a:ext uri="{FF2B5EF4-FFF2-40B4-BE49-F238E27FC236}">
                <a16:creationId xmlns:a16="http://schemas.microsoft.com/office/drawing/2014/main" id="{56A2E89F-05C8-9263-7B50-7735F868D2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3600" y="-20616"/>
            <a:ext cx="3448400" cy="2318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Top 5 Print Series: William Hogarth, A Rake's Progress: VI The Gaming House, 1735">
            <a:extLst>
              <a:ext uri="{FF2B5EF4-FFF2-40B4-BE49-F238E27FC236}">
                <a16:creationId xmlns:a16="http://schemas.microsoft.com/office/drawing/2014/main" id="{282F7CD9-1658-4E74-4CA7-CB8DE2021E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90573"/>
            <a:ext cx="3479800" cy="305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2103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1A1224-3CBB-68A5-5E0D-A88DD957BF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99C7E96-0240-A3AA-F58F-EC9AF5232EBC}"/>
              </a:ext>
            </a:extLst>
          </p:cNvPr>
          <p:cNvSpPr txBox="1"/>
          <p:nvPr/>
        </p:nvSpPr>
        <p:spPr>
          <a:xfrm>
            <a:off x="580767" y="332381"/>
            <a:ext cx="18466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T" sz="1400" dirty="0"/>
              <a:t>The Catchpenny Print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A1D69EF6-296B-92FA-FC63-FD832553CE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767" y="863602"/>
            <a:ext cx="4265386" cy="5662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0A3BEE1-BDE2-7779-9B56-200889B3583E}"/>
              </a:ext>
            </a:extLst>
          </p:cNvPr>
          <p:cNvSpPr txBox="1"/>
          <p:nvPr/>
        </p:nvSpPr>
        <p:spPr>
          <a:xfrm>
            <a:off x="6093942" y="443016"/>
            <a:ext cx="6098058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sz="1400" b="0" i="0" u="none" strike="noStrike" dirty="0">
                <a:solidFill>
                  <a:srgbClr val="000000"/>
                </a:solidFill>
                <a:effectLst/>
              </a:rPr>
              <a:t>Gretton, Thomas. “Posada and the ‘Popular’: Commodities and Social Constructs in Mexico before the Revolution.” </a:t>
            </a:r>
            <a:r>
              <a:rPr lang="en-GB" sz="1400" b="0" i="1" u="none" strike="noStrike" dirty="0">
                <a:solidFill>
                  <a:srgbClr val="000000"/>
                </a:solidFill>
                <a:effectLst/>
              </a:rPr>
              <a:t>Oxford Art Journal</a:t>
            </a:r>
            <a:r>
              <a:rPr lang="en-GB" sz="1400" b="0" i="0" u="none" strike="noStrike" dirty="0">
                <a:solidFill>
                  <a:srgbClr val="000000"/>
                </a:solidFill>
                <a:effectLst/>
              </a:rPr>
              <a:t> 17, no. 2 (1994): 32–47. http://</a:t>
            </a:r>
            <a:r>
              <a:rPr lang="en-GB" sz="1400" b="0" i="0" u="none" strike="noStrike" dirty="0" err="1">
                <a:solidFill>
                  <a:srgbClr val="000000"/>
                </a:solidFill>
                <a:effectLst/>
              </a:rPr>
              <a:t>www.jstor.org</a:t>
            </a:r>
            <a:r>
              <a:rPr lang="en-GB" sz="1400" b="0" i="0" u="none" strike="noStrike" dirty="0">
                <a:solidFill>
                  <a:srgbClr val="000000"/>
                </a:solidFill>
                <a:effectLst/>
              </a:rPr>
              <a:t>/stable/1360573.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849D09D-5908-38A0-2350-FE69914A7506}"/>
              </a:ext>
            </a:extLst>
          </p:cNvPr>
          <p:cNvSpPr txBox="1"/>
          <p:nvPr/>
        </p:nvSpPr>
        <p:spPr>
          <a:xfrm>
            <a:off x="4846153" y="6002399"/>
            <a:ext cx="609805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i="1" dirty="0"/>
              <a:t>Murders and moralities : English catchpenny pri</a:t>
            </a:r>
            <a:r>
              <a:rPr lang="en-GB" sz="1400" dirty="0"/>
              <a:t>nts, 1800-1860. Compiled by Thomas Gretton, 1980.</a:t>
            </a:r>
            <a:endParaRPr lang="en-AT" sz="1400" dirty="0"/>
          </a:p>
        </p:txBody>
      </p:sp>
      <p:pic>
        <p:nvPicPr>
          <p:cNvPr id="8" name="Picture 7" descr="A black and white drawing of a train&#10;&#10;AI-generated content may be incorrect.">
            <a:extLst>
              <a:ext uri="{FF2B5EF4-FFF2-40B4-BE49-F238E27FC236}">
                <a16:creationId xmlns:a16="http://schemas.microsoft.com/office/drawing/2014/main" id="{B16E22BA-94B5-7623-5167-86D6A8BE7D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8225" y="1463766"/>
            <a:ext cx="5231702" cy="33628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68A2B50-300C-1E34-F3EB-ECE2A4C42DF4}"/>
              </a:ext>
            </a:extLst>
          </p:cNvPr>
          <p:cNvSpPr txBox="1"/>
          <p:nvPr/>
        </p:nvSpPr>
        <p:spPr>
          <a:xfrm>
            <a:off x="6413156" y="4794069"/>
            <a:ext cx="49367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 Corrido del </a:t>
            </a:r>
            <a:r>
              <a:rPr lang="en-GB" sz="1400" dirty="0" err="1"/>
              <a:t>descarrilamiento</a:t>
            </a:r>
            <a:r>
              <a:rPr lang="en-GB" sz="1400" dirty="0"/>
              <a:t> de </a:t>
            </a:r>
            <a:r>
              <a:rPr lang="en-GB" sz="1400" dirty="0" err="1"/>
              <a:t>Temamatla</a:t>
            </a:r>
            <a:r>
              <a:rPr lang="en-GB" sz="1400" dirty="0"/>
              <a:t> (Ballad of the </a:t>
            </a:r>
            <a:r>
              <a:rPr lang="en-GB" sz="1400" dirty="0" err="1"/>
              <a:t>Temamatla</a:t>
            </a:r>
            <a:r>
              <a:rPr lang="en-GB" sz="1400" dirty="0"/>
              <a:t> Derailment).  Undated – printing blocks are probably all from the 1890s.</a:t>
            </a:r>
          </a:p>
          <a:p>
            <a:endParaRPr lang="en-AT" sz="1400" dirty="0"/>
          </a:p>
        </p:txBody>
      </p:sp>
    </p:spTree>
    <p:extLst>
      <p:ext uri="{BB962C8B-B14F-4D97-AF65-F5344CB8AC3E}">
        <p14:creationId xmlns:p14="http://schemas.microsoft.com/office/powerpoint/2010/main" val="9082797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34B5091-8464-5ADE-A9CF-896E2F97D8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163671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F9F0BCF-69BF-9FE8-C4DA-E022656C4E8D}"/>
              </a:ext>
            </a:extLst>
          </p:cNvPr>
          <p:cNvSpPr txBox="1"/>
          <p:nvPr/>
        </p:nvSpPr>
        <p:spPr>
          <a:xfrm>
            <a:off x="5163671" y="6488668"/>
            <a:ext cx="6096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T" sz="1400" dirty="0"/>
              <a:t>José Guadalupe Posada, </a:t>
            </a:r>
            <a:r>
              <a:rPr lang="en-GB" sz="1400" b="0" i="1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Calavera </a:t>
            </a:r>
            <a:r>
              <a:rPr lang="en-GB" sz="1400" b="0" i="1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oaxaqueña</a:t>
            </a:r>
            <a:r>
              <a:rPr lang="en-GB" sz="14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1903</a:t>
            </a:r>
            <a:endParaRPr lang="en-AT" sz="1400" dirty="0"/>
          </a:p>
        </p:txBody>
      </p:sp>
      <p:pic>
        <p:nvPicPr>
          <p:cNvPr id="1028" name="Picture 4" descr="undefined">
            <a:extLst>
              <a:ext uri="{FF2B5EF4-FFF2-40B4-BE49-F238E27FC236}">
                <a16:creationId xmlns:a16="http://schemas.microsoft.com/office/drawing/2014/main" id="{D1D2511E-B833-FA9B-36FE-E095285A73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024257" y="0"/>
            <a:ext cx="3167743" cy="4223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D17026D-F629-F2E5-6EEF-8F04E2022C54}"/>
              </a:ext>
            </a:extLst>
          </p:cNvPr>
          <p:cNvSpPr txBox="1"/>
          <p:nvPr/>
        </p:nvSpPr>
        <p:spPr>
          <a:xfrm>
            <a:off x="9024257" y="4223657"/>
            <a:ext cx="3048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dirty="0"/>
              <a:t>Diego Rivera, </a:t>
            </a:r>
            <a:r>
              <a:rPr lang="en-GB" sz="1400" i="1" dirty="0"/>
              <a:t>Sunday Afternoon in Alameda Park </a:t>
            </a:r>
            <a:r>
              <a:rPr lang="en-GB" sz="1400" dirty="0"/>
              <a:t>(mural) (1946–1947)</a:t>
            </a:r>
            <a:endParaRPr lang="en-AT" sz="1400" dirty="0"/>
          </a:p>
        </p:txBody>
      </p:sp>
      <p:pic>
        <p:nvPicPr>
          <p:cNvPr id="1030" name="Picture 6" descr="undefined">
            <a:extLst>
              <a:ext uri="{FF2B5EF4-FFF2-40B4-BE49-F238E27FC236}">
                <a16:creationId xmlns:a16="http://schemas.microsoft.com/office/drawing/2014/main" id="{C42B6A98-F4A8-8F4C-0780-B430B985C4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1284" y="2772078"/>
            <a:ext cx="3685359" cy="2467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756E000-940A-F04B-C367-657A88B6A49F}"/>
              </a:ext>
            </a:extLst>
          </p:cNvPr>
          <p:cNvSpPr txBox="1"/>
          <p:nvPr/>
        </p:nvSpPr>
        <p:spPr>
          <a:xfrm>
            <a:off x="5163671" y="1756416"/>
            <a:ext cx="368535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dirty="0"/>
              <a:t>Calavera de la Catrina (Skull of the Female Dandy), from the portfolio 36 </a:t>
            </a:r>
            <a:r>
              <a:rPr lang="en-GB" sz="1400" dirty="0" err="1"/>
              <a:t>Grabados</a:t>
            </a:r>
            <a:r>
              <a:rPr lang="en-GB" sz="1400" dirty="0"/>
              <a:t>: José Guadalupe Posada, published by </a:t>
            </a:r>
            <a:r>
              <a:rPr lang="en-GB" sz="1400" dirty="0" err="1"/>
              <a:t>Arsacio</a:t>
            </a:r>
            <a:r>
              <a:rPr lang="en-GB" sz="1400" dirty="0"/>
              <a:t> Vanegas, Mexico City, c. 1910</a:t>
            </a:r>
            <a:endParaRPr lang="en-AT" sz="1400" dirty="0"/>
          </a:p>
        </p:txBody>
      </p:sp>
    </p:spTree>
    <p:extLst>
      <p:ext uri="{BB962C8B-B14F-4D97-AF65-F5344CB8AC3E}">
        <p14:creationId xmlns:p14="http://schemas.microsoft.com/office/powerpoint/2010/main" val="35910971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D4B822-F596-26F5-EF22-5C1355A084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2B872C76-F25E-37AB-6353-4F30772853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678059" cy="4669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8553276-FD52-5883-4BDD-15C65B7FDC44}"/>
              </a:ext>
            </a:extLst>
          </p:cNvPr>
          <p:cNvSpPr txBox="1"/>
          <p:nvPr/>
        </p:nvSpPr>
        <p:spPr>
          <a:xfrm>
            <a:off x="0" y="4669971"/>
            <a:ext cx="3040792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b="0" i="0" u="none" strike="noStrike" dirty="0">
                <a:solidFill>
                  <a:srgbClr val="000000"/>
                </a:solidFill>
                <a:effectLst/>
                <a:latin typeface="Algebra"/>
              </a:rPr>
              <a:t>Ernst Ludwig Kirchner (German, 1880-1938).</a:t>
            </a:r>
            <a:r>
              <a:rPr lang="en-GB" sz="1400" b="0" i="1" u="none" strike="noStrike" dirty="0">
                <a:solidFill>
                  <a:srgbClr val="000000"/>
                </a:solidFill>
                <a:effectLst/>
                <a:latin typeface="Algebra"/>
              </a:rPr>
              <a:t>Cows Descending</a:t>
            </a:r>
            <a:r>
              <a:rPr lang="en-GB" sz="1400" b="0" i="0" u="none" strike="noStrike" dirty="0">
                <a:solidFill>
                  <a:srgbClr val="000000"/>
                </a:solidFill>
                <a:effectLst/>
                <a:latin typeface="Algebra"/>
              </a:rPr>
              <a:t>, 1917. Woodcut.</a:t>
            </a:r>
            <a:endParaRPr lang="en-AT" sz="1400" dirty="0"/>
          </a:p>
        </p:txBody>
      </p:sp>
      <p:pic>
        <p:nvPicPr>
          <p:cNvPr id="3076" name="Picture 4" descr="Bright Eyes">
            <a:extLst>
              <a:ext uri="{FF2B5EF4-FFF2-40B4-BE49-F238E27FC236}">
                <a16:creationId xmlns:a16="http://schemas.microsoft.com/office/drawing/2014/main" id="{CAAE6FAA-D08A-9ADA-AA5A-7518559ED4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5013" y="0"/>
            <a:ext cx="2886985" cy="4312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A57A510-2103-8D43-13B3-31419ABB711C}"/>
              </a:ext>
            </a:extLst>
          </p:cNvPr>
          <p:cNvSpPr txBox="1"/>
          <p:nvPr/>
        </p:nvSpPr>
        <p:spPr>
          <a:xfrm>
            <a:off x="9305013" y="4285566"/>
            <a:ext cx="28869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T" sz="1400" dirty="0"/>
              <a:t>George Grosz, </a:t>
            </a:r>
            <a:r>
              <a:rPr lang="en-AT" sz="1400" i="1" dirty="0"/>
              <a:t>Bright Eyes, </a:t>
            </a:r>
            <a:r>
              <a:rPr lang="en-AT" sz="1400" dirty="0"/>
              <a:t>1922–1924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853831D-90C9-B6A6-0CB2-A363AD286893}"/>
              </a:ext>
            </a:extLst>
          </p:cNvPr>
          <p:cNvSpPr txBox="1"/>
          <p:nvPr/>
        </p:nvSpPr>
        <p:spPr>
          <a:xfrm>
            <a:off x="6818779" y="1778963"/>
            <a:ext cx="2345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T" dirty="0"/>
              <a:t>PRINT &amp; MODERNISM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574081A-0B50-7377-123D-8F9CE151B2E4}"/>
              </a:ext>
            </a:extLst>
          </p:cNvPr>
          <p:cNvSpPr txBox="1"/>
          <p:nvPr/>
        </p:nvSpPr>
        <p:spPr>
          <a:xfrm>
            <a:off x="791862" y="6334780"/>
            <a:ext cx="431185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1400" dirty="0" err="1"/>
              <a:t>Käthe</a:t>
            </a:r>
            <a:r>
              <a:rPr lang="en-GB" sz="1400" dirty="0"/>
              <a:t> Kollwitz. </a:t>
            </a:r>
            <a:r>
              <a:rPr lang="en-GB" sz="1400" i="1" dirty="0"/>
              <a:t>The Mothers (Die </a:t>
            </a:r>
            <a:r>
              <a:rPr lang="en-GB" sz="1400" i="1" dirty="0" err="1"/>
              <a:t>Mütter</a:t>
            </a:r>
            <a:r>
              <a:rPr lang="en-GB" sz="1400" i="1" dirty="0"/>
              <a:t>) from War (Krieg</a:t>
            </a:r>
            <a:r>
              <a:rPr lang="en-GB" sz="1400" dirty="0"/>
              <a:t>). 1921–22, published 1923. </a:t>
            </a:r>
            <a:endParaRPr lang="en-AT" sz="1400" dirty="0"/>
          </a:p>
        </p:txBody>
      </p:sp>
      <p:pic>
        <p:nvPicPr>
          <p:cNvPr id="11" name="Picture 10" descr="A group of people hugging each other&#10;&#10;AI-generated content may be incorrect.">
            <a:extLst>
              <a:ext uri="{FF2B5EF4-FFF2-40B4-BE49-F238E27FC236}">
                <a16:creationId xmlns:a16="http://schemas.microsoft.com/office/drawing/2014/main" id="{CF31A89B-F0A2-F9AD-9174-E093000691B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03716" y="3927257"/>
            <a:ext cx="4201297" cy="2930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0132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6F87B3-9539-6411-B408-B37D4E9979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8B61BC09-091D-E3F2-ECC8-9ABDC0EE63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4412"/>
            <a:ext cx="4133396" cy="5087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B15E284-9895-374F-7471-85B0799F3F46}"/>
              </a:ext>
            </a:extLst>
          </p:cNvPr>
          <p:cNvSpPr txBox="1"/>
          <p:nvPr/>
        </p:nvSpPr>
        <p:spPr>
          <a:xfrm>
            <a:off x="0" y="6211669"/>
            <a:ext cx="41333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T" sz="1400" dirty="0"/>
              <a:t>Auguste Kronheim, </a:t>
            </a:r>
            <a:r>
              <a:rPr lang="en-GB" sz="1400" dirty="0"/>
              <a:t>Series – </a:t>
            </a:r>
            <a:r>
              <a:rPr lang="en-GB" sz="1400" i="1" dirty="0"/>
              <a:t>Bright as bright day </a:t>
            </a:r>
            <a:r>
              <a:rPr lang="en-GB" sz="1400" dirty="0"/>
              <a:t>(series), 1970s.</a:t>
            </a:r>
            <a:endParaRPr lang="en-AT" sz="1400" dirty="0"/>
          </a:p>
        </p:txBody>
      </p:sp>
      <p:pic>
        <p:nvPicPr>
          <p:cNvPr id="4100" name="Picture 4" descr="Print of a nurse holding a baby in a hat and long gown">
            <a:extLst>
              <a:ext uri="{FF2B5EF4-FFF2-40B4-BE49-F238E27FC236}">
                <a16:creationId xmlns:a16="http://schemas.microsoft.com/office/drawing/2014/main" id="{65912E3A-7268-0E03-4419-4CA030418A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000" y="0"/>
            <a:ext cx="4064000" cy="519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2A04C22-CDB5-A3A8-9B91-A78309D7671E}"/>
              </a:ext>
            </a:extLst>
          </p:cNvPr>
          <p:cNvSpPr txBox="1"/>
          <p:nvPr/>
        </p:nvSpPr>
        <p:spPr>
          <a:xfrm>
            <a:off x="8128000" y="5194300"/>
            <a:ext cx="4064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0" i="0" u="none" strike="noStrike" dirty="0">
                <a:solidFill>
                  <a:srgbClr val="1D1E20"/>
                </a:solidFill>
                <a:effectLst/>
                <a:latin typeface="Spiller"/>
              </a:rPr>
              <a:t>Print depicting Princess Victoria, by Victoria, Queen of Great Britain, 1841, England. © Victoria and Albert Museum, London</a:t>
            </a:r>
            <a:endParaRPr lang="en-AT" sz="1400" dirty="0"/>
          </a:p>
        </p:txBody>
      </p:sp>
      <p:pic>
        <p:nvPicPr>
          <p:cNvPr id="4102" name="Picture 6" descr="Group of women washing clothes, outside under some trees.">
            <a:extLst>
              <a:ext uri="{FF2B5EF4-FFF2-40B4-BE49-F238E27FC236}">
                <a16:creationId xmlns:a16="http://schemas.microsoft.com/office/drawing/2014/main" id="{D2AFC656-8825-378E-7138-A98B8BFB6C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396" y="0"/>
            <a:ext cx="3994604" cy="345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438D288-AD24-838B-C42B-0734355F47D7}"/>
              </a:ext>
            </a:extLst>
          </p:cNvPr>
          <p:cNvSpPr txBox="1"/>
          <p:nvPr/>
        </p:nvSpPr>
        <p:spPr>
          <a:xfrm>
            <a:off x="4133396" y="3457829"/>
            <a:ext cx="3994604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b="0" i="0" u="none" strike="noStrike" dirty="0">
                <a:solidFill>
                  <a:srgbClr val="1D1E20"/>
                </a:solidFill>
                <a:effectLst/>
                <a:latin typeface="Spiller"/>
              </a:rPr>
              <a:t>Toulon Washerwomen, wood engraving, by Clare Leighton, about 1920s, Britain. © Victoria and Albert Museum, London</a:t>
            </a:r>
            <a:endParaRPr lang="en-AT" sz="1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A6FD99D-DBC6-5B50-E821-2F8153B56F9D}"/>
              </a:ext>
            </a:extLst>
          </p:cNvPr>
          <p:cNvSpPr txBox="1"/>
          <p:nvPr/>
        </p:nvSpPr>
        <p:spPr>
          <a:xfrm>
            <a:off x="531341" y="333632"/>
            <a:ext cx="18798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T" dirty="0"/>
              <a:t>WOMEN &amp; PRINT</a:t>
            </a:r>
          </a:p>
        </p:txBody>
      </p:sp>
    </p:spTree>
    <p:extLst>
      <p:ext uri="{BB962C8B-B14F-4D97-AF65-F5344CB8AC3E}">
        <p14:creationId xmlns:p14="http://schemas.microsoft.com/office/powerpoint/2010/main" val="2382959055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Parcel</Template>
  <TotalTime>1125</TotalTime>
  <Words>387</Words>
  <Application>Microsoft Macintosh PowerPoint</Application>
  <PresentationFormat>Widescreen</PresentationFormat>
  <Paragraphs>28</Paragraphs>
  <Slides>5</Slides>
  <Notes>4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Algebra</vt:lpstr>
      <vt:lpstr>Aptos</vt:lpstr>
      <vt:lpstr>Arial</vt:lpstr>
      <vt:lpstr>Gill Sans MT</vt:lpstr>
      <vt:lpstr>Spiller</vt:lpstr>
      <vt:lpstr>Parcel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Secklehner, Julia</dc:creator>
  <cp:lastModifiedBy>Secklehner, Julia</cp:lastModifiedBy>
  <cp:revision>5</cp:revision>
  <dcterms:created xsi:type="dcterms:W3CDTF">2025-03-03T15:19:00Z</dcterms:created>
  <dcterms:modified xsi:type="dcterms:W3CDTF">2025-03-04T10:04:10Z</dcterms:modified>
</cp:coreProperties>
</file>