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9" r:id="rId7"/>
    <p:sldId id="267" r:id="rId8"/>
    <p:sldId id="261" r:id="rId9"/>
    <p:sldId id="258" r:id="rId10"/>
    <p:sldId id="259" r:id="rId11"/>
    <p:sldId id="260" r:id="rId12"/>
    <p:sldId id="262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4561B-C907-FF91-2D59-D77B895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9C3DBA-D63A-E830-5A43-34888344B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2E9665-B8CC-BD74-858C-C4E0F4E6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74A22-70B6-B7D2-FAD5-137C6924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AF522D-6B54-B286-3B4A-2C55FE2B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4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F0B75-1B4E-0E81-26F3-E2F9356C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57587F-ADD7-1744-BE90-0316D98E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88539-4BB4-2BF6-B3CA-D81BF08B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52DBB-3B7C-97E3-8B42-41C1B22F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CCD86-338D-8F57-BFAF-91AC665E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3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5ED9D9-C84F-6851-87C7-916E82DFB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6D4FFC-EB77-676A-9FD9-244806DDD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68519-EB8C-5D55-17B3-E0C1E47C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E1CB07-4791-0363-58C4-71E10E71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CCA87-C2F5-CE42-E1E9-C0202058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1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C9E97-787C-F2D6-1488-4559D62F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0BFBF-7E07-E9E3-8B48-876643A7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7F0B0-F67D-D218-454C-B6D94AAA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736526-35C6-DE97-1CF8-B4E827D1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BE190D-3794-FB83-8053-2E0532B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99CB0-0C3B-C275-2193-8E1BCF0E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B1691C-3F23-0B1A-61EE-F7F36071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16536-4FAA-80FB-F679-8A45CF60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E639D-FBED-5D0B-7AB9-B844F922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660CF6-3C1F-415C-0B92-628AD336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5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568E9-9DA7-71EA-5F06-F540FFB8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F5316-75A1-B3CB-3A03-8C8257B2C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DBCDC2-76D4-A55A-1BD6-355D4BE7E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7D95B1-2719-736A-5F4B-93DE2AE9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3E1C5C-192D-3AF2-2654-73785C7E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99B06-C71A-8C1D-D601-F61BA5F2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5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A5FFF-E8B3-F0BF-552A-C8B58F7A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9A9C9-D640-ED47-782E-2A0A8BE2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9F4881-D357-1614-50EA-35E6069C1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6FDEC4-5CAF-0546-7DBB-D2344D3FA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743FA9-AD2C-57A1-66B3-3C7360C4C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89C577-5138-BEDD-DB2D-5947F01B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49D580-7874-853D-239D-7DD2DC88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9EE218-1B66-34FE-2CD8-5D03C9A4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68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E201F-28C8-3486-773F-71D543DF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5425BC-A8DB-0903-CE6E-997DEEBC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A44918-373B-226A-0E4B-DC363566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32A84B-8F8F-1E6F-713F-619FC9AA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41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CCC454-670A-215C-AF79-CCE0A8A4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C38136-F745-FB36-5786-134D4ED8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898E6C-CE2F-65A3-F33E-6FDCE173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7C3CF-EDEF-E78F-945B-6A540898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E264B-C69F-4132-C29F-C0A8D732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2EF52F-C0E4-58CD-C388-EE0599B41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54880C-28CE-A8D3-DD23-B82EA5BF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300267-2E0C-CC6C-DC40-39E88CD7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D57437-FD6B-7260-6CB8-7E136B2E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57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EE738-96E0-C193-D4AE-6E3281B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18F663-482D-DD34-C578-7E0EF2478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9B293A-34C3-7D2B-ACCA-722273AA7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76E58-792D-E5CC-8ABC-763534A2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C87340-8FA2-1D4B-533C-EB4B3689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DB2626-FD3F-4F3C-882D-17CC5488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A703F9-FE80-423E-0D4C-C3C27D6D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DE35B9-4C19-37D9-1B8C-B3FC9FDC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9CF90B-7671-8F17-E725-02F953DD7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C5D86-6402-4338-B077-6F91391E95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670533-C92C-48B7-85A5-FBBA14273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53C041-C022-6C38-D828-5BCABB424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57B8A6-2400-40CD-81AA-D656BB54F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0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CD5EE-6750-0EAD-E1A0-30D342489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Výuka dne 4.4.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6866E3-232E-8CFA-9506-9BBA337B9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3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255" y="-55166"/>
            <a:ext cx="14558510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669471"/>
            <a:ext cx="10254343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5" y="513669"/>
            <a:ext cx="5591175" cy="36099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21" y="-2294163"/>
            <a:ext cx="7660141" cy="119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modernizace (v pojetí historické vědy?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Jako modernizace se označuje zejména přechod </a:t>
            </a:r>
            <a:r>
              <a:rPr lang="cs-CZ" b="1" dirty="0"/>
              <a:t>od společností tradičního typu k společnosti „moderní“</a:t>
            </a:r>
            <a:r>
              <a:rPr lang="cs-CZ" dirty="0"/>
              <a:t>. Tento proces poprvé proběhl spontánně v nejvyspělejších částech západní Evropy v 17. až 19. století a znamenal politický, kulturní i ekonomický přechod od pozdně feudální společnosti podepřené stavovskými privilegii a náboženskou legitimací ke společnosti ústavně řízené, podporující ekonomické i politické svobody a legitimované vůlí lidu. Jedná se o přeměnu, která </a:t>
            </a:r>
            <a:r>
              <a:rPr lang="cs-CZ" b="1" dirty="0"/>
              <a:t>prochází všemi podsystémy a strukturami společnosti</a:t>
            </a:r>
            <a:r>
              <a:rPr lang="cs-CZ" dirty="0"/>
              <a:t>, přičemž roli hrají vnější (importované) podněty i iniciativa ke změně přicházející ze systému samotného. (volně podle Maxe Webera)</a:t>
            </a:r>
          </a:p>
        </p:txBody>
      </p:sp>
    </p:spTree>
    <p:extLst>
      <p:ext uri="{BB962C8B-B14F-4D97-AF65-F5344CB8AC3E}">
        <p14:creationId xmlns:p14="http://schemas.microsoft.com/office/powerpoint/2010/main" val="36321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Specifické postavení českých zemí v rámci Evropy z hlediska „tempa moderny“? Pokus o typologizaci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evropském kontinentu vidíme země, kde se moderní principy prosadily „skokově“, revolučním způsobem, přičemž součástí tohoto „prosazení se“ je ostrý konflikt s principy předchozí společnosti, systému, držiteli moci, institucemi atd. … příklady?</a:t>
            </a:r>
          </a:p>
          <a:p>
            <a:r>
              <a:rPr lang="cs-CZ" dirty="0"/>
              <a:t>V rámci této skupiny lze odlišit země, které prošly revoluční změnou dříve, které později…příklady?</a:t>
            </a:r>
          </a:p>
          <a:p>
            <a:r>
              <a:rPr lang="cs-CZ" dirty="0"/>
              <a:t>Dále vidíme evropské země, kde se starý systém na nové poměry adaptuje, tj. postupná, nerevoluční proměna institucí … příklady?</a:t>
            </a:r>
          </a:p>
          <a:p>
            <a:r>
              <a:rPr lang="cs-CZ" b="1" dirty="0"/>
              <a:t>Kam byste v této typologii zařadili české země? Liší se tempo a způsob modernizace u nás v 19. a ve 20. století?</a:t>
            </a:r>
          </a:p>
        </p:txBody>
      </p:sp>
    </p:spTree>
    <p:extLst>
      <p:ext uri="{BB962C8B-B14F-4D97-AF65-F5344CB8AC3E}">
        <p14:creationId xmlns:p14="http://schemas.microsoft.com/office/powerpoint/2010/main" val="113998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dílčích projevů modernizace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Industrializace (její regionální projevy, environmentální aspekty, de-industrializace)</a:t>
            </a:r>
          </a:p>
          <a:p>
            <a:r>
              <a:rPr lang="cs-CZ" dirty="0"/>
              <a:t>Urbanizace</a:t>
            </a:r>
          </a:p>
          <a:p>
            <a:r>
              <a:rPr lang="cs-CZ" dirty="0"/>
              <a:t>Racionalizace</a:t>
            </a:r>
          </a:p>
          <a:p>
            <a:r>
              <a:rPr lang="cs-CZ" dirty="0"/>
              <a:t>Sekularizace a „odkouzlení světa“</a:t>
            </a:r>
          </a:p>
          <a:p>
            <a:r>
              <a:rPr lang="cs-CZ" dirty="0"/>
              <a:t>Demokratizace</a:t>
            </a:r>
          </a:p>
          <a:p>
            <a:r>
              <a:rPr lang="cs-CZ" dirty="0"/>
              <a:t>Revoluce</a:t>
            </a:r>
          </a:p>
          <a:p>
            <a:r>
              <a:rPr lang="cs-CZ" dirty="0"/>
              <a:t>Globalizace</a:t>
            </a:r>
          </a:p>
          <a:p>
            <a:r>
              <a:rPr lang="cs-CZ" dirty="0"/>
              <a:t>Specializace</a:t>
            </a:r>
          </a:p>
          <a:p>
            <a:r>
              <a:rPr lang="cs-CZ" dirty="0"/>
              <a:t>„Století extrémů“ (</a:t>
            </a:r>
            <a:r>
              <a:rPr lang="cs-CZ" dirty="0" err="1"/>
              <a:t>Eric</a:t>
            </a:r>
            <a:r>
              <a:rPr lang="cs-CZ" dirty="0"/>
              <a:t> </a:t>
            </a:r>
            <a:r>
              <a:rPr lang="cs-CZ" dirty="0" err="1"/>
              <a:t>Hobsbawm</a:t>
            </a:r>
            <a:r>
              <a:rPr lang="cs-CZ" dirty="0"/>
              <a:t>)</a:t>
            </a:r>
          </a:p>
          <a:p>
            <a:r>
              <a:rPr lang="cs-CZ" dirty="0"/>
              <a:t>Stavovská a tradiční společnost</a:t>
            </a:r>
          </a:p>
          <a:p>
            <a:r>
              <a:rPr lang="cs-CZ" dirty="0"/>
              <a:t>Třídní společnost</a:t>
            </a:r>
          </a:p>
          <a:p>
            <a:r>
              <a:rPr lang="cs-CZ" dirty="0"/>
              <a:t>Masová společnost</a:t>
            </a:r>
          </a:p>
          <a:p>
            <a:r>
              <a:rPr lang="cs-CZ" dirty="0"/>
              <a:t>„Dlouhý stín státu“ (Ernst </a:t>
            </a:r>
            <a:r>
              <a:rPr lang="cs-CZ" dirty="0" err="1"/>
              <a:t>Hanisch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5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Odlišnosti v transferu inovací a „vstupu do moderny“ – specifika střední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Střední Evropa a zámořský obchod</a:t>
            </a:r>
          </a:p>
          <a:p>
            <a:r>
              <a:rPr lang="cs-CZ" dirty="0"/>
              <a:t>Turecké a francouzské války, 30. l. válka</a:t>
            </a:r>
          </a:p>
          <a:p>
            <a:r>
              <a:rPr lang="cs-CZ" dirty="0"/>
              <a:t>Zdroje středoevropského konzervatismu</a:t>
            </a:r>
          </a:p>
          <a:p>
            <a:r>
              <a:rPr lang="cs-CZ" dirty="0"/>
              <a:t>Role náboženství v transferu inovací</a:t>
            </a:r>
          </a:p>
          <a:p>
            <a:r>
              <a:rPr lang="cs-CZ" dirty="0"/>
              <a:t>Role inovačních center (podnikatel, stát, vysoká škola, spolek…)</a:t>
            </a:r>
          </a:p>
          <a:p>
            <a:r>
              <a:rPr lang="cs-CZ" dirty="0"/>
              <a:t>Role pluralitní správy veřejných záležitostí</a:t>
            </a:r>
          </a:p>
          <a:p>
            <a:r>
              <a:rPr lang="cs-CZ" dirty="0"/>
              <a:t>Meziválečná a komunistická modernizace</a:t>
            </a:r>
          </a:p>
          <a:p>
            <a:r>
              <a:rPr lang="cs-CZ" dirty="0"/>
              <a:t>Sledování (amerických, západoevropských, sovětských) vzorů a vlastní cesta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43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Nostalgie za starou říší?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Pokusím-li se najít výstižnou formuli pro dobu před první světovou válkou… pak doufám, že budu nejvíce pregnantní, když řeknu zlatý věk jistoty. Zdálo se, že vše v naší téměř tisícileté rakouské monarchii je založeno pro dlouhé trvání a nejvyšší význam této stálosti dával sám stát. Práva, která poskytoval svým občanům, byla zaručena parlamentem, prostřednictvím zvolených zástupců lidu, a každá povinnost byla přesně vymezena. Naše měna, rakouská koruna, obíhala ve třpytivých zlatých mincích a zaručovala tím svou stabilitu. Každý věděl, kolik vlastní, co mu náleží, co je povoleno a co je zakázáno. Vše mělo svou normu, svou určitou míru a váhu. Kdo měl nějaký majetek, mohl si přesně vypočítat, kolik mu vynesou úroky, úředník  a důstojník si zase spolehlivě nalezl v kalendáři rok, v němž bude povýšen a kdy půjde do penze. Každá rodina měla pevný rozpočet, věděla kolik potřebuje na byt a stravu, na letní cestu a reprezentaci, a každý se kromě toho připravil malý obnos na neočekávaná vydání, na nemoc a lékaře. Kdo měl dům, považoval jej za bezpečný přístav pro sebe a své děti, statky se dědily z generace na generaci. Vše v této říši stálo pevně a neměnitelně na svém místě a  na tom nejvyšším stařičký císař.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48000" y="31058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Stefan </a:t>
            </a:r>
            <a:r>
              <a:rPr lang="cs-CZ" dirty="0" err="1"/>
              <a:t>Zweig</a:t>
            </a:r>
            <a:r>
              <a:rPr lang="cs-CZ" dirty="0"/>
              <a:t>, Svět včerejška: vzpomínky jednoho Evropana, Praha 20194, s. 11.</a:t>
            </a:r>
          </a:p>
        </p:txBody>
      </p:sp>
    </p:spTree>
    <p:extLst>
      <p:ext uri="{BB962C8B-B14F-4D97-AF65-F5344CB8AC3E}">
        <p14:creationId xmlns:p14="http://schemas.microsoft.com/office/powerpoint/2010/main" val="807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Organizace návštěvy císaře Františka Josefa v Brně 1892 (pořadatelské pokyny k řazení institucí a spolků):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2006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- důstojníci brněnské posádky</a:t>
            </a:r>
          </a:p>
          <a:p>
            <a:r>
              <a:rPr lang="pl-PL" dirty="0"/>
              <a:t>- členové veteránských spolků</a:t>
            </a:r>
          </a:p>
          <a:p>
            <a:r>
              <a:rPr lang="pl-PL" dirty="0"/>
              <a:t>- šlechtičtí držitelé dvorských hodností</a:t>
            </a:r>
          </a:p>
          <a:p>
            <a:r>
              <a:rPr lang="pl-PL" dirty="0"/>
              <a:t>- aristokratky činné v charitě</a:t>
            </a:r>
          </a:p>
          <a:p>
            <a:r>
              <a:rPr lang="pl-PL" dirty="0"/>
              <a:t>- brněnský římskokatolický biskup</a:t>
            </a:r>
          </a:p>
          <a:p>
            <a:r>
              <a:rPr lang="pl-PL" dirty="0"/>
              <a:t>- ostatní představitelé moravské šlechty </a:t>
            </a:r>
          </a:p>
          <a:p>
            <a:r>
              <a:rPr lang="pl-PL" dirty="0"/>
              <a:t>- ostatní důstojníci</a:t>
            </a:r>
          </a:p>
          <a:p>
            <a:r>
              <a:rPr lang="pl-PL" dirty="0"/>
              <a:t>- přestavitelé Zemského sněmu moravskéhi</a:t>
            </a:r>
          </a:p>
          <a:p>
            <a:r>
              <a:rPr lang="pl-PL" dirty="0"/>
              <a:t>- vedení města Brna</a:t>
            </a:r>
          </a:p>
          <a:p>
            <a:r>
              <a:rPr lang="pl-PL" dirty="0"/>
              <a:t>- úředníci zemského sněmu a magistrátu</a:t>
            </a:r>
          </a:p>
          <a:p>
            <a:r>
              <a:rPr lang="pl-PL" dirty="0"/>
              <a:t>- vedení Německé technické vysoké školy</a:t>
            </a:r>
          </a:p>
          <a:p>
            <a:r>
              <a:rPr lang="pl-PL" dirty="0"/>
              <a:t>- představitelé protestanských nábožebských obcí a obce židovské</a:t>
            </a:r>
          </a:p>
          <a:p>
            <a:r>
              <a:rPr lang="pl-PL" dirty="0"/>
              <a:t>- Obchodní a živnostenská komora</a:t>
            </a:r>
          </a:p>
          <a:p>
            <a:r>
              <a:rPr lang="pl-PL" dirty="0"/>
              <a:t>- Advokátní a Nátářská komora</a:t>
            </a:r>
          </a:p>
          <a:p>
            <a:r>
              <a:rPr lang="pl-PL" dirty="0"/>
              <a:t>- představitelé vědeckých společností (Společnost pro pozvnesení orby ad.)</a:t>
            </a:r>
          </a:p>
          <a:p>
            <a:r>
              <a:rPr lang="pl-PL" dirty="0"/>
              <a:t>- vedení Dělnické úrazové pojišťovny</a:t>
            </a:r>
          </a:p>
          <a:p>
            <a:r>
              <a:rPr lang="pl-PL" dirty="0"/>
              <a:t>- ředitelé středních škol</a:t>
            </a:r>
          </a:p>
          <a:p>
            <a:r>
              <a:rPr lang="pl-PL" dirty="0"/>
              <a:t>- představitelé německých spolků</a:t>
            </a:r>
          </a:p>
          <a:p>
            <a:r>
              <a:rPr lang="pl-PL" dirty="0"/>
              <a:t>- představitelé českých spolků (š výjimkou Sokola)</a:t>
            </a:r>
          </a:p>
          <a:p>
            <a:r>
              <a:rPr lang="pl-PL" dirty="0"/>
              <a:t>- představitelé řemeslnických společenstev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690688"/>
            <a:ext cx="5494563" cy="46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Evropa jako jeviště a zdroj úvah historika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střední Evropu spojuje?</a:t>
            </a:r>
          </a:p>
          <a:p>
            <a:r>
              <a:rPr lang="cs-CZ" dirty="0"/>
              <a:t>Co ji rozděluje?</a:t>
            </a:r>
          </a:p>
          <a:p>
            <a:r>
              <a:rPr lang="cs-CZ" dirty="0"/>
              <a:t>Je její hranice skutečně ostrým předělem nebo má spíše fluidní charakter?</a:t>
            </a:r>
          </a:p>
          <a:p>
            <a:r>
              <a:rPr lang="cs-CZ" dirty="0"/>
              <a:t>Jsou v současnosti relevantní obraty z politického a historického diskurzu: a) „středovýchodní Evropa“; b) „východní křídlo EU“; c) „Východoevropané“ – míněno Češi, Poláci, Rumuni…</a:t>
            </a:r>
          </a:p>
        </p:txBody>
      </p:sp>
    </p:spTree>
    <p:extLst>
      <p:ext uri="{BB962C8B-B14F-4D97-AF65-F5344CB8AC3E}">
        <p14:creationId xmlns:p14="http://schemas.microsoft.com/office/powerpoint/2010/main" val="149283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33" y="0"/>
            <a:ext cx="9982882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0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812</Words>
  <Application>Microsoft Office PowerPoint</Application>
  <PresentationFormat>Širokoúhlá obrazovka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Motiv Office</vt:lpstr>
      <vt:lpstr>Výuka dne 4.4.</vt:lpstr>
      <vt:lpstr>Co je to modernizace (v pojetí historické vědy?</vt:lpstr>
      <vt:lpstr>Specifické postavení českých zemí v rámci Evropy z hlediska „tempa moderny“? Pokus o typologizaci</vt:lpstr>
      <vt:lpstr>Příklady dílčích projevů modernizace</vt:lpstr>
      <vt:lpstr>Odlišnosti v transferu inovací a „vstupu do moderny“ – specifika střední Evropy</vt:lpstr>
      <vt:lpstr>Nostalgie za starou říší?</vt:lpstr>
      <vt:lpstr>Organizace návštěvy císaře Františka Josefa v Brně 1892 (pořadatelské pokyny k řazení institucí a spolků): </vt:lpstr>
      <vt:lpstr>Střední Evropa jako jeviště a zdroj úvah historika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Lukáš Fasora</dc:creator>
  <cp:lastModifiedBy>Lukáš Fasora</cp:lastModifiedBy>
  <cp:revision>1</cp:revision>
  <dcterms:created xsi:type="dcterms:W3CDTF">2025-02-07T10:55:24Z</dcterms:created>
  <dcterms:modified xsi:type="dcterms:W3CDTF">2025-02-07T11:01:14Z</dcterms:modified>
</cp:coreProperties>
</file>