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9" r:id="rId13"/>
    <p:sldId id="270" r:id="rId14"/>
    <p:sldId id="268" r:id="rId15"/>
    <p:sldId id="267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6613FB-FE04-4ED1-B21C-7B37E9AD5F35}" v="10" dt="2023-03-09T16:33:58.5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Hybridní výuka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BB3551-F923-44C8-AA2C-70A480303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Hybridní výuka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EE2E0A-DC08-469F-B5AD-ABF30AF523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67F6DF-B69C-4E7A-9F12-7274273E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pl-PL" dirty="0"/>
              <a:t>Aby </a:t>
            </a:r>
            <a:r>
              <a:rPr lang="pl-PL" dirty="0" err="1"/>
              <a:t>se</a:t>
            </a:r>
            <a:r>
              <a:rPr lang="pl-PL" dirty="0"/>
              <a:t> mi </a:t>
            </a:r>
            <a:r>
              <a:rPr lang="pl-PL" dirty="0" err="1"/>
              <a:t>učilo</a:t>
            </a:r>
            <a:r>
              <a:rPr lang="pl-PL" dirty="0"/>
              <a:t> </a:t>
            </a:r>
            <a:r>
              <a:rPr lang="pl-PL" dirty="0" err="1"/>
              <a:t>lépe</a:t>
            </a:r>
            <a:r>
              <a:rPr lang="pl-PL" dirty="0"/>
              <a:t>, tak </a:t>
            </a:r>
            <a:r>
              <a:rPr lang="pl-PL" dirty="0" err="1"/>
              <a:t>bych</a:t>
            </a:r>
            <a:r>
              <a:rPr lang="pl-PL" dirty="0"/>
              <a:t> </a:t>
            </a:r>
            <a:r>
              <a:rPr lang="pl-PL" dirty="0" err="1"/>
              <a:t>uvítal</a:t>
            </a:r>
            <a:r>
              <a:rPr lang="pl-PL" dirty="0"/>
              <a:t>,...</a:t>
            </a:r>
            <a:br>
              <a:rPr lang="pl-PL" dirty="0"/>
            </a:br>
            <a:br>
              <a:rPr lang="pl-PL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C14EFB-2B4A-49A6-B9F5-FA641D539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No, upřímně bych uvítal, aby už to hybridně být nikdy nemuselo, ale to je trochu chabá odpověď. </a:t>
            </a: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Zřejmě bych uvítal, aby studenti, kteří jsou na výuce fyzicky přítomni, byli sami připojeni v MS Teams nebo v Zoomu a distanční studenti tak měli pocit větší "rovnoprávnosti"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Více času na rozmýšlení designu výuky předmětů, sdílení konkrétních zkušeností a dobré praxe z hybridní výuky s kolegy,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Mít textovou oporu, kde dohledám, </a:t>
            </a: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jak spravedlivě pracovat s aktivními i neaktivními studenty v rámci jedné skupiny/předmětu. Jak je hodnotit, (ne)srovnávat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Podporu při překlopení přednášek do jiné formy 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- přípravu interaktivní cvičení, animace slajdů.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Aktivnější studenty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Uvítal bych jednodušší technické zabezpečení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, než jsou připínací mikrofony nebo mikrofony, jejichž nabíjení je nutno průběžně zabezpečovat. - Velkou výhodou hybridní výuky je účast studentů odkudkoli.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Mám na mysli možnosti </a:t>
            </a: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technického zabezpečení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, jak uvádím výše; to je však věc materiálních možností fakulty a univerzity. Možná by KISK mohl dát vedení fakulty vhodná doporučení, mj. i na základě této ankety.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Možná by se </a:t>
            </a: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mi líbil nějaký jednotný sdílený prostor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, kde bychom si mohli sdílet třeba tipy na nástroje, protože mám pocit, že jsou tyto věci dost roztříštěné mezi porady, FB skupinu a další platformy.</a:t>
            </a:r>
          </a:p>
        </p:txBody>
      </p:sp>
    </p:spTree>
    <p:extLst>
      <p:ext uri="{BB962C8B-B14F-4D97-AF65-F5344CB8AC3E}">
        <p14:creationId xmlns:p14="http://schemas.microsoft.com/office/powerpoint/2010/main" val="280874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14C0A0-8296-4B88-BCFF-1CFE1F127E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032293-B35B-48BD-9C63-3D4B52CE9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hybridní výuky na </a:t>
            </a:r>
            <a:r>
              <a:rPr lang="cs-CZ" dirty="0" err="1"/>
              <a:t>KISKu</a:t>
            </a:r>
            <a:r>
              <a:rPr lang="cs-CZ" dirty="0"/>
              <a:t> učiteli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333B0C-AFFE-419D-A80F-3E33FF69F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cs typeface="Times New Roman" panose="02020603050405020304" pitchFamily="18" charset="0"/>
              </a:rPr>
              <a:t>Na kurzech, které jsou nebo mají být prakticky orientované, mi přijde, že </a:t>
            </a:r>
            <a:r>
              <a:rPr lang="cs-CZ" sz="1400" b="1" i="1" dirty="0">
                <a:cs typeface="Times New Roman" panose="02020603050405020304" pitchFamily="18" charset="0"/>
              </a:rPr>
              <a:t>hybridní výuka je takovým velmi polovičatým přístupem</a:t>
            </a:r>
            <a:r>
              <a:rPr lang="cs-CZ" sz="1400" i="1" dirty="0">
                <a:cs typeface="Times New Roman" panose="02020603050405020304" pitchFamily="18" charset="0"/>
              </a:rPr>
              <a:t>. Další kurzy jsem měl (i vzhledem k geografické poloze přednášejících) čistě online a tam byl ten online prostě fajn. Ale byl to čistý online.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b="1" i="1" dirty="0">
                <a:cs typeface="Times New Roman" panose="02020603050405020304" pitchFamily="18" charset="0"/>
              </a:rPr>
              <a:t>Jednoznačně lépe mi funguje hybridní výuka v B kurzech</a:t>
            </a:r>
            <a:r>
              <a:rPr lang="cs-CZ" sz="1400" i="1" dirty="0">
                <a:cs typeface="Times New Roman" panose="02020603050405020304" pitchFamily="18" charset="0"/>
              </a:rPr>
              <a:t>. </a:t>
            </a:r>
            <a:r>
              <a:rPr lang="cs-CZ" sz="1400" b="1" i="1" dirty="0">
                <a:cs typeface="Times New Roman" panose="02020603050405020304" pitchFamily="18" charset="0"/>
              </a:rPr>
              <a:t>Pokud studenti mají průběžné úkoly a každou hodinu připravím tak, aby byla otevřená pro diskusi, dialog, reflexi problémů a témat</a:t>
            </a:r>
            <a:r>
              <a:rPr lang="cs-CZ" sz="1400" i="1" dirty="0">
                <a:cs typeface="Times New Roman" panose="02020603050405020304" pitchFamily="18" charset="0"/>
              </a:rPr>
              <a:t>, je to bez problémů a přirozeně se výuky účastní a zapojují se studenti online i </a:t>
            </a:r>
            <a:r>
              <a:rPr lang="cs-CZ" sz="1400" i="1" dirty="0" err="1">
                <a:cs typeface="Times New Roman" panose="02020603050405020304" pitchFamily="18" charset="0"/>
              </a:rPr>
              <a:t>offline</a:t>
            </a:r>
            <a:r>
              <a:rPr lang="cs-CZ" sz="1400" i="1" dirty="0">
                <a:cs typeface="Times New Roman" panose="02020603050405020304" pitchFamily="18" charset="0"/>
              </a:rPr>
              <a:t>. Výuku A předmětů budu muset ještě více promyslet z hlediska designu, aby pro velké množství studentů při nepovinné účasti studentů i pro mě měla smysl "živá" výuka.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b="1" i="1" dirty="0">
                <a:cs typeface="Times New Roman" panose="02020603050405020304" pitchFamily="18" charset="0"/>
              </a:rPr>
              <a:t>Nejsou přesně stanovená kritéria kvality drobných výstupů a zapojení studentů</a:t>
            </a:r>
            <a:r>
              <a:rPr lang="cs-CZ" sz="1400" i="1" dirty="0">
                <a:cs typeface="Times New Roman" panose="02020603050405020304" pitchFamily="18" charset="0"/>
              </a:rPr>
              <a:t>. Pokud k absolvování předmětu u prezenčního programu stačí pustit si při práci do sluchátek výklad přednášejícího a není vyžadována žádná aktivita studenta, mělo by to být někde definované, lépe uchopené, popsané. Nevím, jak s tímto zacházet vzhledem k ostatním studentům, kteří pracují lépe, pečlivěji, vnímají, věnují mi pozornost, diskutují, jsou aktivní. Nerada bych, aby měl někdo pocit nespravedlnosti.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cs typeface="Times New Roman" panose="02020603050405020304" pitchFamily="18" charset="0"/>
              </a:rPr>
              <a:t>S hybridní výukou problémy nemám, dokonce bych řekl, že se daří zapojovat přítomné i online studenty stejnou měrou, ačkoli na obou frontách je plno těch, co se jen pasivně vezou. </a:t>
            </a:r>
            <a:r>
              <a:rPr lang="cs-CZ" sz="1400" b="1" i="1" dirty="0">
                <a:cs typeface="Times New Roman" panose="02020603050405020304" pitchFamily="18" charset="0"/>
              </a:rPr>
              <a:t>Dalo by se to řešit aktivizačními a interaktivními úkoly</a:t>
            </a:r>
            <a:r>
              <a:rPr lang="cs-CZ" sz="1400" i="1" dirty="0">
                <a:cs typeface="Times New Roman" panose="02020603050405020304" pitchFamily="18" charset="0"/>
              </a:rPr>
              <a:t>, ale na zkoušení různých </a:t>
            </a:r>
            <a:r>
              <a:rPr lang="cs-CZ" sz="1400" i="1" dirty="0" err="1">
                <a:cs typeface="Times New Roman" panose="02020603050405020304" pitchFamily="18" charset="0"/>
              </a:rPr>
              <a:t>fičur</a:t>
            </a:r>
            <a:r>
              <a:rPr lang="cs-CZ" sz="1400" i="1" dirty="0">
                <a:cs typeface="Times New Roman" panose="02020603050405020304" pitchFamily="18" charset="0"/>
              </a:rPr>
              <a:t> a zdlouhavé přepracovávání přednášek již </a:t>
            </a:r>
            <a:r>
              <a:rPr lang="cs-CZ" sz="1400" b="1" i="1" dirty="0">
                <a:cs typeface="Times New Roman" panose="02020603050405020304" pitchFamily="18" charset="0"/>
              </a:rPr>
              <a:t>nemám čas</a:t>
            </a:r>
            <a:r>
              <a:rPr lang="cs-CZ" sz="1400" i="1" dirty="0">
                <a:cs typeface="Times New Roman" panose="02020603050405020304" pitchFamily="18" charset="0"/>
              </a:rPr>
              <a:t>, jelikož to znamená významnou časovou investici navíc a už není kde brát.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b="1" i="1" dirty="0">
                <a:cs typeface="Times New Roman" panose="02020603050405020304" pitchFamily="18" charset="0"/>
              </a:rPr>
              <a:t>Úroveň hybridní výuky v posledním semestru mi připadá uspokojivá.</a:t>
            </a:r>
          </a:p>
        </p:txBody>
      </p:sp>
    </p:spTree>
    <p:extLst>
      <p:ext uri="{BB962C8B-B14F-4D97-AF65-F5344CB8AC3E}">
        <p14:creationId xmlns:p14="http://schemas.microsoft.com/office/powerpoint/2010/main" val="1801372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EE2E0A-DC08-469F-B5AD-ABF30AF523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67F6DF-B69C-4E7A-9F12-7274273E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Hodnocení hybridní výuky na </a:t>
            </a:r>
            <a:r>
              <a:rPr lang="cs-CZ" dirty="0" err="1"/>
              <a:t>KISKu</a:t>
            </a:r>
            <a:r>
              <a:rPr lang="cs-CZ" dirty="0"/>
              <a:t> učiteli</a:t>
            </a:r>
            <a:br>
              <a:rPr lang="pl-PL" dirty="0"/>
            </a:br>
            <a:br>
              <a:rPr lang="pl-PL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C14EFB-2B4A-49A6-B9F5-FA641D539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Výuka online a výuka hybridní podnítily </a:t>
            </a: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nahrávání všech výukových hodin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. To vítám a preferoval bych nahrávání veškeré své výuky i nadále. Případně navrhuji k diskusi, </a:t>
            </a: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jestli v hybridní výuce máme považovat účast v učebně a účast online za zcela ekvivalentní, nebo jestli pro to máme stanovit podmínky, např. plnou aktivitu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(kdy student nejen chatuje, ale mluví, kdy má zapnutou kameru).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Myslím si, že ještě nemáme tolik zkušeností, často jsme (aspoň za mě) ještě ve fázi </a:t>
            </a: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experimentování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, a nejspíš ještě pár semestrů potrvá, než všechno vyladíme. V této fázi je důležité hlavně komunikovat se studenty i mezi sebou.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Celkově bych ráda dostala víc kontextu toho, co se na </a:t>
            </a:r>
            <a:r>
              <a:rPr lang="cs-CZ" sz="1400" b="1" i="1" dirty="0" err="1">
                <a:latin typeface="+mj-lt"/>
                <a:cs typeface="Times New Roman" panose="02020603050405020304" pitchFamily="18" charset="0"/>
              </a:rPr>
              <a:t>KISKu</a:t>
            </a:r>
            <a:r>
              <a:rPr lang="cs-CZ" sz="1400" b="1" i="1" dirty="0">
                <a:latin typeface="+mj-lt"/>
                <a:cs typeface="Times New Roman" panose="02020603050405020304" pitchFamily="18" charset="0"/>
              </a:rPr>
              <a:t> děje a co se studující učí v ostatních předmětech.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400" b="1" i="1" dirty="0" err="1">
                <a:latin typeface="+mj-lt"/>
                <a:cs typeface="Times New Roman" panose="02020603050405020304" pitchFamily="18" charset="0"/>
              </a:rPr>
              <a:t>Bezpečnost</a:t>
            </a:r>
            <a:r>
              <a:rPr lang="pl-PL" sz="1400" b="1" i="1" dirty="0">
                <a:latin typeface="+mj-lt"/>
                <a:cs typeface="Times New Roman" panose="02020603050405020304" pitchFamily="18" charset="0"/>
              </a:rPr>
              <a:t> pro </a:t>
            </a:r>
            <a:r>
              <a:rPr lang="pl-PL" sz="1400" b="1" i="1" dirty="0" err="1">
                <a:latin typeface="+mj-lt"/>
                <a:cs typeface="Times New Roman" panose="02020603050405020304" pitchFamily="18" charset="0"/>
              </a:rPr>
              <a:t>mě</a:t>
            </a:r>
            <a:r>
              <a:rPr lang="pl-PL" sz="1400" b="1" i="1" dirty="0">
                <a:latin typeface="+mj-lt"/>
                <a:cs typeface="Times New Roman" panose="02020603050405020304" pitchFamily="18" charset="0"/>
              </a:rPr>
              <a:t> i </a:t>
            </a:r>
            <a:r>
              <a:rPr lang="pl-PL" sz="1400" b="1" i="1" dirty="0" err="1">
                <a:latin typeface="+mj-lt"/>
                <a:cs typeface="Times New Roman" panose="02020603050405020304" pitchFamily="18" charset="0"/>
              </a:rPr>
              <a:t>studenty</a:t>
            </a:r>
            <a:r>
              <a:rPr lang="pl-PL" sz="1400" b="1" i="1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br>
              <a:rPr lang="cs-CZ" sz="1100" dirty="0"/>
            </a:br>
            <a:endParaRPr lang="pl-PL" sz="1100" dirty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917719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704B5D-07F2-4530-94B5-F73F7477B6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77AE26-62CD-487A-865E-C00552B2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Učité</a:t>
            </a: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98830F-3D38-415B-87DA-2F5DA8A03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9/9 používá MS Teams</a:t>
            </a:r>
          </a:p>
          <a:p>
            <a:r>
              <a:rPr lang="cs-CZ" dirty="0"/>
              <a:t>3/9 používají </a:t>
            </a:r>
            <a:r>
              <a:rPr lang="cs-CZ" dirty="0" err="1"/>
              <a:t>Padlet</a:t>
            </a:r>
            <a:r>
              <a:rPr lang="cs-CZ" dirty="0"/>
              <a:t>, </a:t>
            </a:r>
            <a:r>
              <a:rPr lang="cs-CZ" dirty="0" err="1"/>
              <a:t>Menimeter</a:t>
            </a:r>
            <a:endParaRPr lang="cs-CZ" dirty="0"/>
          </a:p>
          <a:p>
            <a:r>
              <a:rPr lang="cs-CZ" dirty="0"/>
              <a:t>2/9 používají Miro, </a:t>
            </a:r>
            <a:r>
              <a:rPr lang="cs-CZ" dirty="0" err="1"/>
              <a:t>Slido</a:t>
            </a:r>
            <a:r>
              <a:rPr lang="cs-CZ" dirty="0"/>
              <a:t>, Zoom</a:t>
            </a:r>
          </a:p>
          <a:p>
            <a:r>
              <a:rPr lang="cs-CZ" dirty="0"/>
              <a:t>1/9 Google </a:t>
            </a:r>
            <a:r>
              <a:rPr lang="cs-CZ" dirty="0" err="1"/>
              <a:t>Docs</a:t>
            </a:r>
            <a:r>
              <a:rPr lang="cs-CZ" dirty="0"/>
              <a:t>, </a:t>
            </a:r>
            <a:r>
              <a:rPr lang="cs-CZ" dirty="0" err="1"/>
              <a:t>Jamboard</a:t>
            </a:r>
            <a:r>
              <a:rPr lang="cs-CZ" dirty="0"/>
              <a:t>, </a:t>
            </a:r>
          </a:p>
          <a:p>
            <a:r>
              <a:rPr lang="cs-CZ" dirty="0"/>
              <a:t>0/9 </a:t>
            </a:r>
            <a:r>
              <a:rPr lang="cs-CZ" dirty="0" err="1"/>
              <a:t>Mural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368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9A9117-F929-4C0F-AF7E-51F0B6D8C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70600F-E590-47CF-855C-BFBE5DFE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7B362ED-F207-4E4C-B477-3E76A471B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Studenti o hybridní formu vzdělávání stojí. Pro část z nich představuje podmínku možnosti studovat, pro jiné zvýšené pohodlí nebo prostředí lépe vyhovující jejich učebnímu stylu.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Jako zásadní lze identifikovat metodickou a designovou stránku hybridní výuky. Stojíme před úkolem, jak učit hybridně dobře. Současně ale můžeme zdůraznit, že studenti nejsou v této oblasti zatím nároční.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Studenti v online vzdělávání preferují více individuální a frontální formu práce, nestojí o větší zapojení a aktivizaci, pokud se lekce účastní online.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Jako velkou výzvu lze identifikovat promyšlení hybridního vzdělávání jako nástroje pro větší flexibilitu a diversitu edukačních přístupů.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Hybridní výuka umožňuje studovat osobám pečující o děti, má tedy sociálně inklusivní charakter.</a:t>
            </a:r>
          </a:p>
        </p:txBody>
      </p:sp>
    </p:spTree>
    <p:extLst>
      <p:ext uri="{BB962C8B-B14F-4D97-AF65-F5344CB8AC3E}">
        <p14:creationId xmlns:p14="http://schemas.microsoft.com/office/powerpoint/2010/main" val="977596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35B53E-736A-4B77-8791-5A9B4BFD3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286CCF-6941-4930-802C-17ECC275F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Body k diskusi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E9BD23B-BE5E-4393-94A4-2C94A41C7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Jak s aktivitou studentů – </a:t>
            </a:r>
            <a:r>
              <a:rPr lang="cs-CZ" sz="2000" b="1" dirty="0">
                <a:latin typeface="+mj-lt"/>
                <a:cs typeface="Times New Roman" panose="02020603050405020304" pitchFamily="18" charset="0"/>
              </a:rPr>
              <a:t>studentům pasivní výuka obecně příliš nevadí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, výzkumy ukazují, že se sice více naučí aktivně, ale jejich pocity jsou jiné.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b="1" dirty="0">
                <a:latin typeface="+mj-lt"/>
                <a:cs typeface="Times New Roman" panose="02020603050405020304" pitchFamily="18" charset="0"/>
              </a:rPr>
              <a:t>Pro čistě fyzickou formu vzdělávání se nevyjádřil téměř nikdo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b="1" dirty="0">
                <a:latin typeface="+mj-lt"/>
                <a:cs typeface="Times New Roman" panose="02020603050405020304" pitchFamily="18" charset="0"/>
              </a:rPr>
              <a:t>Pasivitu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 literatura doporučuje </a:t>
            </a:r>
            <a:r>
              <a:rPr lang="cs-CZ" sz="2000" b="1" dirty="0">
                <a:latin typeface="+mj-lt"/>
                <a:cs typeface="Times New Roman" panose="02020603050405020304" pitchFamily="18" charset="0"/>
              </a:rPr>
              <a:t>eliminovat aktivitami a aplikacemi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, nezmizí sama a není chybou studentů.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Jde o silně inklusivní formu vzdělávání, především </a:t>
            </a:r>
            <a:r>
              <a:rPr lang="cs-CZ" sz="2000" b="1" dirty="0">
                <a:latin typeface="+mj-lt"/>
                <a:cs typeface="Times New Roman" panose="02020603050405020304" pitchFamily="18" charset="0"/>
              </a:rPr>
              <a:t>pro ženy na mateřské dovolené a pracující studenty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Zásadní bariérou v efektivní implementaci hybridního vzdělávání jsou technické problémy.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 err="1">
                <a:latin typeface="+mj-lt"/>
                <a:cs typeface="Times New Roman" panose="02020603050405020304" pitchFamily="18" charset="0"/>
              </a:rPr>
              <a:t>Stommel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 (2012) upozorňuje, že pedagogika se musí stát skutečně hybridní. Hybridní pro něj ale neznamená koexistenci dvou forem přítomnosti na výuce, tedy </a:t>
            </a:r>
            <a:r>
              <a:rPr lang="cs-CZ" sz="2000" dirty="0" err="1">
                <a:latin typeface="+mj-lt"/>
                <a:cs typeface="Times New Roman" panose="02020603050405020304" pitchFamily="18" charset="0"/>
              </a:rPr>
              <a:t>semipresenčnost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 (Lima et al., 2021), ale </a:t>
            </a:r>
            <a:r>
              <a:rPr lang="cs-CZ" sz="2000" b="1" dirty="0">
                <a:latin typeface="+mj-lt"/>
                <a:cs typeface="Times New Roman" panose="02020603050405020304" pitchFamily="18" charset="0"/>
              </a:rPr>
              <a:t>odstranění bariér mezi online a </a:t>
            </a:r>
            <a:r>
              <a:rPr lang="cs-CZ" sz="2000" b="1" dirty="0" err="1">
                <a:latin typeface="+mj-lt"/>
                <a:cs typeface="Times New Roman" panose="02020603050405020304" pitchFamily="18" charset="0"/>
              </a:rPr>
              <a:t>offline</a:t>
            </a:r>
            <a:r>
              <a:rPr lang="cs-CZ" sz="2000" b="1" dirty="0">
                <a:latin typeface="+mj-lt"/>
                <a:cs typeface="Times New Roman" panose="02020603050405020304" pitchFamily="18" charset="0"/>
              </a:rPr>
              <a:t> prostředí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110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21F6B3-C49E-4B6A-95F7-2F685DFEF3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1449BC-7C6D-4FC6-8DA6-2BA36457B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1506E8-C3D7-44CD-BE1B-F6AB349F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Výzkumná data za studenty</a:t>
            </a:r>
          </a:p>
          <a:p>
            <a:r>
              <a:rPr lang="cs-CZ" dirty="0"/>
              <a:t>Co řekli vyučující na </a:t>
            </a:r>
            <a:r>
              <a:rPr lang="cs-CZ" dirty="0" err="1"/>
              <a:t>KISKu</a:t>
            </a:r>
            <a:endParaRPr lang="cs-CZ" dirty="0"/>
          </a:p>
          <a:p>
            <a:r>
              <a:rPr lang="cs-CZ" dirty="0"/>
              <a:t>Výzvy, možnosti, perspektivy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 v pořádku dnešní workshop nahrávat?</a:t>
            </a:r>
          </a:p>
        </p:txBody>
      </p:sp>
    </p:spTree>
    <p:extLst>
      <p:ext uri="{BB962C8B-B14F-4D97-AF65-F5344CB8AC3E}">
        <p14:creationId xmlns:p14="http://schemas.microsoft.com/office/powerpoint/2010/main" val="1107185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AFADD0-0150-41CE-A6DE-7647F80791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9C3CA3-C4AE-45B1-B74F-61C5334A7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Studenti (n=87)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947A058-B970-456C-8F64-A03DCC9D0D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318608"/>
              </p:ext>
            </p:extLst>
          </p:nvPr>
        </p:nvGraphicFramePr>
        <p:xfrm>
          <a:off x="666000" y="1628774"/>
          <a:ext cx="10753200" cy="307657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103891">
                  <a:extLst>
                    <a:ext uri="{9D8B030D-6E8A-4147-A177-3AD203B41FA5}">
                      <a16:colId xmlns:a16="http://schemas.microsoft.com/office/drawing/2014/main" val="4017242373"/>
                    </a:ext>
                  </a:extLst>
                </a:gridCol>
                <a:gridCol w="2398063">
                  <a:extLst>
                    <a:ext uri="{9D8B030D-6E8A-4147-A177-3AD203B41FA5}">
                      <a16:colId xmlns:a16="http://schemas.microsoft.com/office/drawing/2014/main" val="3229136076"/>
                    </a:ext>
                  </a:extLst>
                </a:gridCol>
                <a:gridCol w="2396857">
                  <a:extLst>
                    <a:ext uri="{9D8B030D-6E8A-4147-A177-3AD203B41FA5}">
                      <a16:colId xmlns:a16="http://schemas.microsoft.com/office/drawing/2014/main" val="1486500064"/>
                    </a:ext>
                  </a:extLst>
                </a:gridCol>
                <a:gridCol w="1854389">
                  <a:extLst>
                    <a:ext uri="{9D8B030D-6E8A-4147-A177-3AD203B41FA5}">
                      <a16:colId xmlns:a16="http://schemas.microsoft.com/office/drawing/2014/main" val="536234473"/>
                    </a:ext>
                  </a:extLst>
                </a:gridCol>
              </a:tblGrid>
              <a:tr h="3012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Celkový počet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Počet odpovědí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Návratnost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6518170"/>
                  </a:ext>
                </a:extLst>
              </a:tr>
              <a:tr h="6185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Bakalářští studenti – presenční forma studia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157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26 %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5898989"/>
                  </a:ext>
                </a:extLst>
              </a:tr>
              <a:tr h="6185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Bakalářští studenti – kombinovaná forma studia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43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37 %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8152891"/>
                  </a:ext>
                </a:extLst>
              </a:tr>
              <a:tr h="6185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Magisterští studenti – presenční forma studia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27 %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0852681"/>
                  </a:ext>
                </a:extLst>
              </a:tr>
              <a:tr h="6185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Magisterští studenti – kombinovaná forma studia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19%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8449877"/>
                  </a:ext>
                </a:extLst>
              </a:tr>
              <a:tr h="3012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Celkem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319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27 %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428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72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691143-5FCD-4B11-84FC-CA44527651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Hybridní výuka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259AA2-C430-4184-AF44-F48D72F76E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44E2412-5C8A-4655-B066-28C6B3F8BCA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DA1B7A88-26C1-41D0-9981-3AA8E1E4E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Studenti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E9E51D1A-4232-4C6D-8A16-3EBACE18979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C735065-D2B5-42E4-87D3-907E05C57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000" y="1910199"/>
            <a:ext cx="5219998" cy="37226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EAADE9E-5F50-4F65-B8E0-26B6DAA5AB2B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1280" y="2135675"/>
            <a:ext cx="5219998" cy="3271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519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22FEBD-3193-4DE0-866E-7F83AED048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08386C8-100F-46FC-8847-A3DBA41B1F5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20911" y="604714"/>
            <a:ext cx="10550178" cy="411286"/>
          </a:xfrm>
        </p:spPr>
        <p:txBody>
          <a:bodyPr/>
          <a:lstStyle/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[1] Větší interaktivitu v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Menti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či Slidu; [2] Více možností mluvit; [3] Více možností psát do chatu; [4] Více práce ve skupinkách; [5] Více samostatných úkolů; [6] Větší provázanost s presenčními studenty.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09A4364B-7A65-4FBE-88A3-880CE4DBFBC8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2255136"/>
            <a:ext cx="5219700" cy="3033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80F1958C-3735-40AE-94EC-E26DB28CA7F7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498" y="1701800"/>
            <a:ext cx="5217854" cy="414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312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F6CC00-50D8-427F-A6D3-BF0DA2B1BA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4EF838E-3DD0-43F3-821A-252E8666548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66000" y="748790"/>
            <a:ext cx="10871576" cy="271576"/>
          </a:xfrm>
        </p:spPr>
        <p:txBody>
          <a:bodyPr/>
          <a:lstStyle/>
          <a:p>
            <a:r>
              <a:rPr lang="cs-CZ" sz="1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Míra identifikace studentů s vybranými tvrzeními. Tvrzení na ose x: [1] U online sledování živé přednášky řeším pracovní věci. [2] U online sledování živé přednášky je pro mě těžké dávat pozor. [3] U online sledování živé přednášky jím. [4] U online sledování živé přednášky komunikuji v jiném kanále se spolužáky. [5] U online sledování živé přednášky dělám "ruční práce", abych dával pozor. [6] U online sledování živé přednášky provozuji nějakou fyzickou aktivitu.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462D4CF1-D373-4BB5-BE7D-43695A29A4CB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2252568"/>
            <a:ext cx="5219700" cy="3038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BD4264E2-26A5-42FF-87A2-464BE9512374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575" y="2018739"/>
            <a:ext cx="5219700" cy="35063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2408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18B11F-469B-4F1A-931F-2CDD0AB51A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Hybridní výuka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FAEA8D-5C62-4B5F-A9DF-98331E300F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B974AE1A-5ADF-4F33-8080-BE25186D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říkají studenti - doporučení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58BD4203-E816-4108-B220-F19E39BE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Nahrávání přednášek, u povinných kurzů nezbytnost.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třeba technicky řešit to, že studenti nejsou během diskusí slyšet – opakování řečových aktů, práce s mikrofonem atp. Každá učebna je jiná.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Problém je psaní na tabuli (není vidět) a pokud učitel opouští bez mikrofonu prostor kolem katedry (pak není vidět ani slyšet).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Studenti se online necítí nějak odstrčení nebo flastrování, občas na ně někdo zapomene, ale to se asi neliší od ostatních přednášek. Určitě ale nechtějí více práce ve skupinkách.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Dávat pozor při online výuce vydrží nejčastěji 40-60 minut, při fyzické přítomnosti je to podobné. Je jen mírně více těch, kteří dokáží dávat pozor 60-80 minut. Deset procent studentů vydrží dávat pozor jen do 20 minut v online módu. 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část z nich je snazší mluvit před spolužáky online nebo využívat jiné formy participace než práce v hodině.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Studenti netouží ani po větší provázanosti s presenčními studenty.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Studenti by uvítali další formy komunikace a sociální interakce mimo předměty.</a:t>
            </a:r>
          </a:p>
        </p:txBody>
      </p:sp>
    </p:spTree>
    <p:extLst>
      <p:ext uri="{BB962C8B-B14F-4D97-AF65-F5344CB8AC3E}">
        <p14:creationId xmlns:p14="http://schemas.microsoft.com/office/powerpoint/2010/main" val="4293328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C6FE3C-0644-4645-BD1F-6A1A2DE42D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Hybridní výuka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9A5065-968A-4B9E-958A-E19C53D887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09224-B24C-4749-AC74-6B71AB52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citáty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962323-1D9C-4712-A938-74D360677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Programy s kombinovanou formou by měly být všechny hybridní, jelikož to značně usnadňuje studium.</a:t>
            </a:r>
            <a:endParaRPr lang="cs-CZ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mě jako pro kombinovaného studenta, který má rodinu a práci je hybridní studium jednoznačně nejvhodnější. Když jsem mohla, dorazila jsem osobně. Když jsem musela být s rodinou nebo na služební cestě, přihlásila jsem se online. Jsem vděčná za tuto možnost studia.</a:t>
            </a:r>
            <a:endParaRPr lang="cs-CZ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Já jsem nadmíru spokojená, že vůbec možnost hybridní výuky máme. A musím tedy říct, že ze zkušenosti z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áčkových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magisterských podzimních předmětů si ji nemůžu vynachválit. Zvlášť oceňuji: prezentace už před přednáškou ve výukových materiálech - dá se tak snadněji dělat zápisky a udržet pozornost, zapojování online připojených studentů pomocí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slida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/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mira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apod., otázky zvlášť do online publika a prezenčního publika a hlavně oceňuji snahu vyučujících komunikovat a zprostředkovávat komunikaci z online do prezenčního a naopak. Tím myslím, že vyučující parafrázuje, co říká prezenční student, aby to slyšeli i ti v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onlinu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. Navíc parafrázováním vyučující staví odpověď do kontextu. Děkuji i za zvané přednášky v rámci vyučovacích hodin - horko těžko bych si na to dělala čas jindy a takovéto přednášky mě obohacují a předmětům dodávají na důležitosti.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Využívat to, že jsme na počítači. (Např. Úkoly typu, zkuste si teď najít na internetu...)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U všech přednášek povinné záznamy. Podle mě to určitě pomáhá.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Viz výše: vyzývat studenty k akci, kombinovat přednášku s drobným úkolem, otázkou k zamyšlení. V úvodu přednášky třeba zjistit, jaké povědomí o tématu studenti mají... V závěru ve zkratce/heslovitě shrnout podstatné body. Někdy pokud je téma zcela nové, klást "kontrolní" otázky, aby bylo jasné že chápou. :) Dobrým nástrojem jsou myšlenkové/konceptuální mapy, jako reflexe tématu hodiny. Asi ne vždy je nutné je dávat za úkol, ale pro připomenutí tématu se hodí.</a:t>
            </a:r>
          </a:p>
        </p:txBody>
      </p:sp>
    </p:spTree>
    <p:extLst>
      <p:ext uri="{BB962C8B-B14F-4D97-AF65-F5344CB8AC3E}">
        <p14:creationId xmlns:p14="http://schemas.microsoft.com/office/powerpoint/2010/main" val="550732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7A153B-FA6A-4162-B0AD-60E1791527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Hybridní výuka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9F9F4D-21C9-4B11-82F6-04B0E943E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DC71BE-2D84-4187-BDA9-54F3A9758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Učitelé (n=9 </a:t>
            </a:r>
            <a:r>
              <a:rPr lang="cs-CZ" dirty="0">
                <a:sym typeface="Wingdings" panose="05000000000000000000" pitchFamily="2" charset="2"/>
              </a:rPr>
              <a:t> 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19F3A9-7A95-4238-BC8F-4119D9D8D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Používáme spíše integrované nástroje v MS Teams (ale pozor: </a:t>
            </a:r>
            <a:r>
              <a:rPr lang="cs-CZ" sz="2000" i="1" dirty="0">
                <a:latin typeface="+mj-lt"/>
                <a:cs typeface="Times New Roman" panose="02020603050405020304" pitchFamily="18" charset="0"/>
              </a:rPr>
              <a:t>mnou předpřipravené šablony a nástěnky v Miro, </a:t>
            </a:r>
            <a:r>
              <a:rPr lang="cs-CZ" sz="2000" i="1" dirty="0" err="1">
                <a:latin typeface="+mj-lt"/>
                <a:cs typeface="Times New Roman" panose="02020603050405020304" pitchFamily="18" charset="0"/>
              </a:rPr>
              <a:t>Padlet</a:t>
            </a:r>
            <a:r>
              <a:rPr lang="cs-CZ" sz="2000" i="1" dirty="0">
                <a:latin typeface="+mj-lt"/>
                <a:cs typeface="Times New Roman" panose="02020603050405020304" pitchFamily="18" charset="0"/>
              </a:rPr>
              <a:t> nebo </a:t>
            </a:r>
            <a:r>
              <a:rPr lang="cs-CZ" sz="2000" i="1" dirty="0" err="1">
                <a:latin typeface="+mj-lt"/>
                <a:cs typeface="Times New Roman" panose="02020603050405020304" pitchFamily="18" charset="0"/>
              </a:rPr>
              <a:t>Jamboard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Výuka vyčerpává, je náročnější.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Didaktické metody a postupy fungují tak půl na půl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i="1" dirty="0">
                <a:latin typeface="+mj-lt"/>
                <a:cs typeface="Times New Roman" panose="02020603050405020304" pitchFamily="18" charset="0"/>
              </a:rPr>
              <a:t>Přijde mi, že hybridní výuka je v podstatě (z hlediska přípravy na výuku, která je nebo má být vedena prakticky či </a:t>
            </a:r>
            <a:r>
              <a:rPr lang="cs-CZ" sz="2000" i="1" dirty="0" err="1">
                <a:latin typeface="+mj-lt"/>
                <a:cs typeface="Times New Roman" panose="02020603050405020304" pitchFamily="18" charset="0"/>
              </a:rPr>
              <a:t>workshopově</a:t>
            </a:r>
            <a:r>
              <a:rPr lang="cs-CZ" sz="2000" i="1" dirty="0">
                <a:latin typeface="+mj-lt"/>
                <a:cs typeface="Times New Roman" panose="02020603050405020304" pitchFamily="18" charset="0"/>
              </a:rPr>
              <a:t>) tím nehorším možným řešením. Zřejmě jde ale z velké části spíše o mé vlastní přesvědčení a nedostatečné kompetence, nicméně je za mě lepší rovnou říct, že výuka bude online a uzpůsobit tak stejnou formu "pro všechny".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000" i="1" dirty="0">
                <a:latin typeface="+mj-lt"/>
                <a:cs typeface="Times New Roman" panose="02020603050405020304" pitchFamily="18" charset="0"/>
              </a:rPr>
              <a:t>Mám pocit, že studenti hybridní výuku oceňují ve zpětné vazbě, ale přímo v průběhu hodiny si jí tolik neváží, jsou pohodlní a práci učitele neulehčují. Jsou málo aktivní a nezapojují se ani přes opakovaná vyzvání.</a:t>
            </a:r>
            <a:endParaRPr lang="cs-CZ" sz="16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31092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1</TotalTime>
  <Words>1908</Words>
  <Application>Microsoft Office PowerPoint</Application>
  <PresentationFormat>Širokoúhlá obrazovka</PresentationFormat>
  <Paragraphs>120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Prezentace_MU_CZ</vt:lpstr>
      <vt:lpstr>Hybridní výuka na KISKu</vt:lpstr>
      <vt:lpstr>Osnova</vt:lpstr>
      <vt:lpstr>Studenti (n=87)</vt:lpstr>
      <vt:lpstr>Studenti</vt:lpstr>
      <vt:lpstr>Prezentace aplikace PowerPoint</vt:lpstr>
      <vt:lpstr>Prezentace aplikace PowerPoint</vt:lpstr>
      <vt:lpstr>Co říkají studenti - doporučení</vt:lpstr>
      <vt:lpstr>Zajímavé citáty</vt:lpstr>
      <vt:lpstr>Učitelé (n=9  )</vt:lpstr>
      <vt:lpstr> Aby se mi učilo lépe, tak bych uvítal,...  </vt:lpstr>
      <vt:lpstr>Hodnocení hybridní výuky na KISKu učiteli</vt:lpstr>
      <vt:lpstr> Hodnocení hybridní výuky na KISKu učiteli  </vt:lpstr>
      <vt:lpstr>Učité </vt:lpstr>
      <vt:lpstr>Závěry</vt:lpstr>
      <vt:lpstr>Body k diskusi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Hybridní výuka na KISKu</dc:title>
  <dc:creator>Michal Černý</dc:creator>
  <cp:lastModifiedBy>Michal Černý</cp:lastModifiedBy>
  <cp:revision>2</cp:revision>
  <cp:lastPrinted>1601-01-01T00:00:00Z</cp:lastPrinted>
  <dcterms:created xsi:type="dcterms:W3CDTF">2022-01-11T08:13:32Z</dcterms:created>
  <dcterms:modified xsi:type="dcterms:W3CDTF">2023-03-09T16:34:16Z</dcterms:modified>
</cp:coreProperties>
</file>