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71" r:id="rId5"/>
    <p:sldId id="272" r:id="rId6"/>
    <p:sldId id="282" r:id="rId7"/>
    <p:sldId id="283" r:id="rId8"/>
    <p:sldId id="300" r:id="rId9"/>
    <p:sldId id="267" r:id="rId10"/>
    <p:sldId id="292" r:id="rId11"/>
    <p:sldId id="291" r:id="rId12"/>
    <p:sldId id="293" r:id="rId13"/>
    <p:sldId id="294" r:id="rId14"/>
    <p:sldId id="259" r:id="rId15"/>
    <p:sldId id="260" r:id="rId16"/>
    <p:sldId id="296" r:id="rId17"/>
    <p:sldId id="290" r:id="rId18"/>
    <p:sldId id="297" r:id="rId19"/>
    <p:sldId id="298" r:id="rId20"/>
    <p:sldId id="263" r:id="rId21"/>
    <p:sldId id="264" r:id="rId22"/>
    <p:sldId id="265" r:id="rId23"/>
    <p:sldId id="299" r:id="rId24"/>
    <p:sldId id="301" r:id="rId25"/>
    <p:sldId id="26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C09C3-1446-4E0D-ABB9-B070A193128F}" v="2" dt="2024-04-08T15:10:00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Vávra" userId="561f0d3d-4265-4828-8ef3-2b3431213d59" providerId="ADAL" clId="{0C9C09C3-1446-4E0D-ABB9-B070A193128F}"/>
    <pc:docChg chg="custSel addSld delSld modSld">
      <pc:chgData name="Dušan Vávra" userId="561f0d3d-4265-4828-8ef3-2b3431213d59" providerId="ADAL" clId="{0C9C09C3-1446-4E0D-ABB9-B070A193128F}" dt="2024-04-08T14:43:43.136" v="505" actId="6549"/>
      <pc:docMkLst>
        <pc:docMk/>
      </pc:docMkLst>
      <pc:sldChg chg="modSp mod">
        <pc:chgData name="Dušan Vávra" userId="561f0d3d-4265-4828-8ef3-2b3431213d59" providerId="ADAL" clId="{0C9C09C3-1446-4E0D-ABB9-B070A193128F}" dt="2024-04-08T14:43:43.136" v="505" actId="6549"/>
        <pc:sldMkLst>
          <pc:docMk/>
          <pc:sldMk cId="4102685636" sldId="258"/>
        </pc:sldMkLst>
        <pc:spChg chg="mod">
          <ac:chgData name="Dušan Vávra" userId="561f0d3d-4265-4828-8ef3-2b3431213d59" providerId="ADAL" clId="{0C9C09C3-1446-4E0D-ABB9-B070A193128F}" dt="2024-04-08T14:43:43.136" v="505" actId="6549"/>
          <ac:spMkLst>
            <pc:docMk/>
            <pc:sldMk cId="4102685636" sldId="258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0C9C09C3-1446-4E0D-ABB9-B070A193128F}" dt="2024-04-08T14:33:25.001" v="22" actId="6549"/>
        <pc:sldMkLst>
          <pc:docMk/>
          <pc:sldMk cId="3455517937" sldId="259"/>
        </pc:sldMkLst>
        <pc:spChg chg="mod">
          <ac:chgData name="Dušan Vávra" userId="561f0d3d-4265-4828-8ef3-2b3431213d59" providerId="ADAL" clId="{0C9C09C3-1446-4E0D-ABB9-B070A193128F}" dt="2024-04-08T14:33:25.001" v="22" actId="6549"/>
          <ac:spMkLst>
            <pc:docMk/>
            <pc:sldMk cId="3455517937" sldId="259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0C9C09C3-1446-4E0D-ABB9-B070A193128F}" dt="2024-04-08T14:32:31.880" v="16" actId="20577"/>
        <pc:sldMkLst>
          <pc:docMk/>
          <pc:sldMk cId="3616615528" sldId="264"/>
        </pc:sldMkLst>
        <pc:spChg chg="mod">
          <ac:chgData name="Dušan Vávra" userId="561f0d3d-4265-4828-8ef3-2b3431213d59" providerId="ADAL" clId="{0C9C09C3-1446-4E0D-ABB9-B070A193128F}" dt="2024-04-08T14:32:31.880" v="16" actId="20577"/>
          <ac:spMkLst>
            <pc:docMk/>
            <pc:sldMk cId="3616615528" sldId="264"/>
            <ac:spMk id="3" creationId="{00000000-0000-0000-0000-000000000000}"/>
          </ac:spMkLst>
        </pc:spChg>
      </pc:sldChg>
      <pc:sldChg chg="del">
        <pc:chgData name="Dušan Vávra" userId="561f0d3d-4265-4828-8ef3-2b3431213d59" providerId="ADAL" clId="{0C9C09C3-1446-4E0D-ABB9-B070A193128F}" dt="2024-04-08T14:41:48.753" v="502" actId="2696"/>
        <pc:sldMkLst>
          <pc:docMk/>
          <pc:sldMk cId="661108780" sldId="268"/>
        </pc:sldMkLst>
      </pc:sldChg>
      <pc:sldChg chg="modSp add mod">
        <pc:chgData name="Dušan Vávra" userId="561f0d3d-4265-4828-8ef3-2b3431213d59" providerId="ADAL" clId="{0C9C09C3-1446-4E0D-ABB9-B070A193128F}" dt="2024-04-08T14:40:55.893" v="501" actId="20577"/>
        <pc:sldMkLst>
          <pc:docMk/>
          <pc:sldMk cId="2046015577" sldId="301"/>
        </pc:sldMkLst>
        <pc:spChg chg="mod">
          <ac:chgData name="Dušan Vávra" userId="561f0d3d-4265-4828-8ef3-2b3431213d59" providerId="ADAL" clId="{0C9C09C3-1446-4E0D-ABB9-B070A193128F}" dt="2024-04-08T14:40:55.893" v="501" actId="20577"/>
          <ac:spMkLst>
            <pc:docMk/>
            <pc:sldMk cId="2046015577" sldId="30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2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3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06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62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0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81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58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3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82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1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7F7F1-6FB4-4E2B-96C1-07ED7A41FD4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143C-222A-47AD-9083-B1CDC0D0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3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6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6103"/>
          </a:xfrm>
        </p:spPr>
        <p:txBody>
          <a:bodyPr>
            <a:normAutofit/>
          </a:bodyPr>
          <a:lstStyle/>
          <a:p>
            <a:r>
              <a:rPr lang="cs-CZ" dirty="0"/>
              <a:t>Kombinace jednoslabičných směrových modifikátorů</a:t>
            </a:r>
            <a:r>
              <a:rPr lang="zh-CN" altLang="en-US" dirty="0"/>
              <a:t> 来 </a:t>
            </a:r>
            <a:r>
              <a:rPr lang="cs-CZ" dirty="0"/>
              <a:t>a</a:t>
            </a:r>
            <a:r>
              <a:rPr lang="zh-CN" altLang="en-US" dirty="0"/>
              <a:t> 去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76529"/>
            <a:ext cx="10515600" cy="4378815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opakování téhož slovesa s modifikátorem</a:t>
            </a:r>
            <a:r>
              <a:rPr lang="zh-CN" altLang="en-US" dirty="0"/>
              <a:t> 来 </a:t>
            </a:r>
            <a:r>
              <a:rPr lang="cs-CZ" dirty="0"/>
              <a:t>a</a:t>
            </a:r>
            <a:r>
              <a:rPr lang="zh-CN" altLang="en-US" dirty="0"/>
              <a:t> 去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跑来跑去</a:t>
            </a:r>
            <a:r>
              <a:rPr lang="cs-CZ" dirty="0"/>
              <a:t>	pobíhat sem a tam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说来说去</a:t>
            </a:r>
            <a:r>
              <a:rPr lang="cs-CZ" dirty="0"/>
              <a:t>	mluvit stále dokola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孩子在门口前面走来走去。</a:t>
            </a:r>
            <a:r>
              <a:rPr lang="en-US" altLang="zh-CN" dirty="0"/>
              <a:t>	</a:t>
            </a:r>
            <a:r>
              <a:rPr lang="cs-CZ" dirty="0"/>
              <a:t>Děti před vchodem chodí sem a tam.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他想来想去，最后还是买了。</a:t>
            </a:r>
            <a:r>
              <a:rPr lang="cs-CZ" dirty="0"/>
              <a:t>	Přemýšlel o tom zprava zleva, a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                                                                    </a:t>
            </a:r>
            <a:r>
              <a:rPr lang="cs-CZ" dirty="0"/>
              <a:t>nakonec to raději koupil.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6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Slovesa se směrovou modifikací – rozlišení </a:t>
            </a:r>
            <a:r>
              <a:rPr lang="cs-CZ" altLang="zh-CN" dirty="0">
                <a:solidFill>
                  <a:srgbClr val="FF0000"/>
                </a:solidFill>
              </a:rPr>
              <a:t>aktéra</a:t>
            </a:r>
            <a:r>
              <a:rPr lang="cs-CZ" altLang="zh-CN" dirty="0"/>
              <a:t> a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Přípona</a:t>
            </a:r>
            <a:r>
              <a:rPr lang="zh-CN" altLang="en-US" dirty="0"/>
              <a:t>了</a:t>
            </a:r>
            <a:r>
              <a:rPr lang="cs-CZ" altLang="zh-CN" dirty="0"/>
              <a:t> může být hned za slovesem, nebo až za modifikátorem, přičemž platí toto rozlišení:</a:t>
            </a:r>
          </a:p>
          <a:p>
            <a:pPr marL="0" indent="0">
              <a:buNone/>
            </a:pPr>
            <a:r>
              <a:rPr lang="zh-CN" altLang="en-US" dirty="0"/>
              <a:t>他们跑上来了。</a:t>
            </a:r>
            <a:r>
              <a:rPr lang="cs-CZ" altLang="zh-CN" dirty="0"/>
              <a:t>= Přiběhli nahoru.  </a:t>
            </a:r>
            <a:r>
              <a:rPr lang="cs-CZ" altLang="zh-CN" dirty="0">
                <a:solidFill>
                  <a:srgbClr val="FF0000"/>
                </a:solidFill>
              </a:rPr>
              <a:t>- k mluvčímu, mluvčí je aktérem</a:t>
            </a:r>
          </a:p>
          <a:p>
            <a:pPr marL="0" indent="0">
              <a:buNone/>
            </a:pPr>
            <a:r>
              <a:rPr lang="zh-CN" altLang="en-US" dirty="0"/>
              <a:t>他们跑了上来。</a:t>
            </a:r>
            <a:r>
              <a:rPr lang="cs-CZ" altLang="zh-CN" dirty="0"/>
              <a:t> = Přiběhli nahoru. </a:t>
            </a:r>
            <a:r>
              <a:rPr lang="cs-CZ" altLang="zh-CN" dirty="0">
                <a:solidFill>
                  <a:srgbClr val="FF0000"/>
                </a:solidFill>
              </a:rPr>
              <a:t>- mluvčí je pozorovatelem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cs-CZ" dirty="0"/>
              <a:t>(Tj. pokud se mluvčí dění neúčastní, pouze ho pozoruje, použije se varianta 2.)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944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Slovesa se směrovou modifikací – rozlišení </a:t>
            </a:r>
            <a:r>
              <a:rPr lang="cs-CZ" altLang="zh-CN" dirty="0">
                <a:solidFill>
                  <a:srgbClr val="FF0000"/>
                </a:solidFill>
              </a:rPr>
              <a:t>aktéra</a:t>
            </a:r>
            <a:r>
              <a:rPr lang="cs-CZ" altLang="zh-CN" dirty="0"/>
              <a:t> a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139" y="1690688"/>
            <a:ext cx="10515600" cy="46572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zh-CN" dirty="0"/>
              <a:t>Umístění </a:t>
            </a:r>
            <a:r>
              <a:rPr lang="cs-CZ" dirty="0"/>
              <a:t>přípony</a:t>
            </a:r>
            <a:r>
              <a:rPr lang="zh-CN" altLang="en-US" dirty="0"/>
              <a:t>了</a:t>
            </a:r>
            <a:r>
              <a:rPr lang="cs-CZ" altLang="zh-CN" dirty="0"/>
              <a:t> ve větě s lokativním předmětem se řídí těmito pravidly:</a:t>
            </a:r>
          </a:p>
          <a:p>
            <a:pPr marL="0" indent="0">
              <a:buNone/>
            </a:pPr>
            <a:r>
              <a:rPr lang="cs-CZ" altLang="zh-CN" dirty="0"/>
              <a:t>a) Pokud je mluvčí </a:t>
            </a:r>
            <a:r>
              <a:rPr lang="cs-CZ" altLang="zh-CN" dirty="0">
                <a:solidFill>
                  <a:srgbClr val="FF0000"/>
                </a:solidFill>
              </a:rPr>
              <a:t>aktérem děje</a:t>
            </a:r>
            <a:r>
              <a:rPr lang="cs-CZ" altLang="zh-CN" dirty="0"/>
              <a:t>, klade se</a:t>
            </a:r>
            <a:r>
              <a:rPr lang="zh-CN" altLang="en-US" dirty="0"/>
              <a:t>了</a:t>
            </a:r>
            <a:r>
              <a:rPr lang="cs-CZ" altLang="zh-CN" dirty="0"/>
              <a:t> až za modifikátor: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他们跑上山来了。</a:t>
            </a:r>
            <a:r>
              <a:rPr lang="cs-CZ" altLang="zh-CN" dirty="0"/>
              <a:t> Přiběhli nahoru na horu. (k mluvčímu, mluvčí je na hoře)</a:t>
            </a:r>
          </a:p>
          <a:p>
            <a:pPr marL="0" indent="0">
              <a:buNone/>
            </a:pPr>
            <a:r>
              <a:rPr lang="zh-CN" altLang="en-US" dirty="0"/>
              <a:t>爷爷回家来了。</a:t>
            </a:r>
            <a:r>
              <a:rPr lang="cs-CZ" altLang="zh-CN" dirty="0"/>
              <a:t>Dědeček se vrátil domů. (k mluvčímu, mluvčí je doma)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b) Pokud je mluvčí </a:t>
            </a:r>
            <a:r>
              <a:rPr lang="cs-CZ" altLang="zh-CN" dirty="0">
                <a:solidFill>
                  <a:srgbClr val="FF0000"/>
                </a:solidFill>
              </a:rPr>
              <a:t>pozorovatelem </a:t>
            </a:r>
            <a:r>
              <a:rPr lang="cs-CZ" altLang="zh-CN" dirty="0"/>
              <a:t>(2 varianty):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他们跑了上山来。</a:t>
            </a:r>
            <a:r>
              <a:rPr lang="cs-CZ" altLang="zh-CN" dirty="0"/>
              <a:t> Přiběhli nahoru na horu. (</a:t>
            </a:r>
            <a:r>
              <a:rPr lang="zh-CN" altLang="en-US" dirty="0"/>
              <a:t>了</a:t>
            </a:r>
            <a:r>
              <a:rPr lang="cs-CZ" altLang="zh-CN" dirty="0"/>
              <a:t> se klade přímo za sloveso)</a:t>
            </a:r>
          </a:p>
          <a:p>
            <a:pPr marL="0" indent="0">
              <a:buNone/>
            </a:pPr>
            <a:r>
              <a:rPr lang="zh-CN" altLang="en-US" dirty="0"/>
              <a:t>他们跑上了山。</a:t>
            </a:r>
            <a:r>
              <a:rPr lang="cs-CZ" altLang="zh-CN" dirty="0"/>
              <a:t>Přiběhli nahoru na horu. (</a:t>
            </a:r>
            <a:r>
              <a:rPr lang="zh-CN" altLang="en-US" dirty="0"/>
              <a:t>了</a:t>
            </a:r>
            <a:r>
              <a:rPr lang="cs-CZ" altLang="zh-CN" dirty="0"/>
              <a:t> se klade za první složku modifikátoru a druhá složka – </a:t>
            </a:r>
            <a:r>
              <a:rPr lang="zh-CN" altLang="en-US" dirty="0"/>
              <a:t>来</a:t>
            </a:r>
            <a:r>
              <a:rPr lang="cs-CZ" altLang="zh-CN" dirty="0"/>
              <a:t> nebo </a:t>
            </a:r>
            <a:r>
              <a:rPr lang="zh-CN" altLang="en-US" dirty="0"/>
              <a:t>去</a:t>
            </a:r>
            <a:r>
              <a:rPr lang="cs-CZ" altLang="zh-CN" dirty="0"/>
              <a:t> – se vynechá)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419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en-US" dirty="0" err="1"/>
              <a:t>otenciální</a:t>
            </a:r>
            <a:r>
              <a:rPr lang="en-US" dirty="0"/>
              <a:t> forma </a:t>
            </a:r>
            <a:r>
              <a:rPr lang="cs-CZ" dirty="0"/>
              <a:t>směrově a výsledkově </a:t>
            </a:r>
            <a:r>
              <a:rPr lang="en-US" dirty="0" err="1"/>
              <a:t>modifikovaných</a:t>
            </a:r>
            <a:r>
              <a:rPr lang="en-US" dirty="0"/>
              <a:t> </a:t>
            </a:r>
            <a:r>
              <a:rPr lang="en-US" dirty="0" err="1"/>
              <a:t>sloves</a:t>
            </a:r>
            <a:r>
              <a:rPr lang="cs-CZ" dirty="0"/>
              <a:t> </a:t>
            </a:r>
            <a:r>
              <a:rPr lang="cs-CZ" sz="1800" dirty="0">
                <a:solidFill>
                  <a:srgbClr val="FF0000"/>
                </a:solidFill>
              </a:rPr>
              <a:t>YD 127, 128, 129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3042"/>
            <a:ext cx="10765664" cy="4790941"/>
          </a:xfrm>
        </p:spPr>
        <p:txBody>
          <a:bodyPr>
            <a:normAutofit/>
          </a:bodyPr>
          <a:lstStyle/>
          <a:p>
            <a:r>
              <a:rPr lang="cs-CZ" dirty="0"/>
              <a:t>u směrově nebo výsledkově modifikovaných sloves vkládáme formální </a:t>
            </a:r>
            <a:r>
              <a:rPr lang="cs-CZ" dirty="0" err="1"/>
              <a:t>atónové</a:t>
            </a:r>
            <a:r>
              <a:rPr lang="cs-CZ" dirty="0"/>
              <a:t> morfémy </a:t>
            </a:r>
            <a:r>
              <a:rPr lang="zh-CN" altLang="en-US" dirty="0"/>
              <a:t>得 </a:t>
            </a:r>
            <a:r>
              <a:rPr lang="cs-CZ" dirty="0"/>
              <a:t>nebo </a:t>
            </a:r>
            <a:r>
              <a:rPr lang="zh-CN" altLang="en-US" dirty="0"/>
              <a:t>不 </a:t>
            </a:r>
            <a:r>
              <a:rPr lang="cs-CZ" dirty="0"/>
              <a:t>mezi základní sloveso a směrový nebo výsledkový modifikátor</a:t>
            </a:r>
          </a:p>
          <a:p>
            <a:r>
              <a:rPr lang="cs-CZ" dirty="0"/>
              <a:t> vyjadřujeme tak schopnost/možnost (kladná potenciální forma) nebo neschopnost/nemožnost (záporná potenciální forma) dosáhnout výsledku </a:t>
            </a:r>
            <a:r>
              <a:rPr lang="cs-CZ" dirty="0">
                <a:solidFill>
                  <a:srgbClr val="FF0000"/>
                </a:solidFill>
              </a:rPr>
              <a:t>(plynoucí ze subjektivních podmínek mluvčího)</a:t>
            </a:r>
          </a:p>
          <a:p>
            <a:r>
              <a:rPr lang="cs-CZ" dirty="0"/>
              <a:t>u jiných než modifikovaných sloves se možnost/nemožnost uskutečnění děje vyjadřuje pomocí modálních sloves</a:t>
            </a:r>
          </a:p>
          <a:p>
            <a:r>
              <a:rPr lang="cs-CZ" dirty="0"/>
              <a:t>nelze je použít ve větách s prepozičním slovesem </a:t>
            </a:r>
            <a:r>
              <a:rPr lang="zh-CN" altLang="en-US" dirty="0"/>
              <a:t>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517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708338" y="618186"/>
            <a:ext cx="10645462" cy="5558777"/>
          </a:xfrm>
        </p:spPr>
        <p:txBody>
          <a:bodyPr>
            <a:normAutofit/>
          </a:bodyPr>
          <a:lstStyle/>
          <a:p>
            <a:r>
              <a:rPr lang="cs-CZ" altLang="zh-CN" u="sng" dirty="0"/>
              <a:t>výsledkové modifikátory: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做 </a:t>
            </a:r>
            <a:r>
              <a:rPr lang="cs-CZ" dirty="0"/>
              <a:t>→ </a:t>
            </a:r>
            <a:r>
              <a:rPr lang="zh-CN" altLang="en-US" dirty="0"/>
              <a:t>做完 </a:t>
            </a:r>
            <a:r>
              <a:rPr lang="cs-CZ" dirty="0"/>
              <a:t>= dokončit, dodělat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做得完 </a:t>
            </a:r>
            <a:r>
              <a:rPr lang="cs-CZ" dirty="0"/>
              <a:t>= být schopen/moci dokončit 	</a:t>
            </a:r>
            <a:r>
              <a:rPr lang="cs-CZ" dirty="0">
                <a:solidFill>
                  <a:srgbClr val="00B050"/>
                </a:solidFill>
              </a:rPr>
              <a:t>kladná potenciální forma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做不完</a:t>
            </a:r>
            <a:r>
              <a:rPr lang="cs-CZ" dirty="0"/>
              <a:t>= nebýt schopen/nemoci dokončit 	</a:t>
            </a:r>
            <a:r>
              <a:rPr lang="cs-CZ" dirty="0">
                <a:solidFill>
                  <a:srgbClr val="FF0000"/>
                </a:solidFill>
              </a:rPr>
              <a:t>záporná potenciální forma</a:t>
            </a:r>
          </a:p>
          <a:p>
            <a:pPr marL="0" indent="0">
              <a:buNone/>
            </a:pPr>
            <a:r>
              <a:rPr lang="en-GB" altLang="zh-CN" dirty="0" err="1">
                <a:solidFill>
                  <a:srgbClr val="FF0000"/>
                </a:solidFill>
              </a:rPr>
              <a:t>Srov</a:t>
            </a:r>
            <a:r>
              <a:rPr lang="en-GB" altLang="zh-CN" dirty="0">
                <a:solidFill>
                  <a:srgbClr val="FF0000"/>
                </a:solidFill>
              </a:rPr>
              <a:t>.: </a:t>
            </a:r>
            <a:r>
              <a:rPr lang="zh-CN" altLang="en-US" dirty="0">
                <a:solidFill>
                  <a:srgbClr val="FF0000"/>
                </a:solidFill>
              </a:rPr>
              <a:t>不能做完</a:t>
            </a:r>
            <a:r>
              <a:rPr lang="cs-CZ" altLang="zh-CN" dirty="0">
                <a:solidFill>
                  <a:srgbClr val="FF0000"/>
                </a:solidFill>
              </a:rPr>
              <a:t> = nelze to dokončit (vnější důvody, není to ve mně)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u="sng" dirty="0"/>
              <a:t>směrové modifikátory: </a:t>
            </a:r>
            <a:endParaRPr lang="cs-CZ" dirty="0"/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拿</a:t>
            </a:r>
            <a:r>
              <a:rPr lang="cs-CZ" altLang="zh-CN" dirty="0"/>
              <a:t> </a:t>
            </a:r>
            <a:r>
              <a:rPr lang="cs-CZ" dirty="0"/>
              <a:t>→ </a:t>
            </a:r>
            <a:r>
              <a:rPr lang="zh-CN" altLang="en-US" dirty="0"/>
              <a:t>拿下来 </a:t>
            </a:r>
            <a:r>
              <a:rPr lang="cs-CZ" dirty="0"/>
              <a:t>= sundat (směrem k mluvčímu)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拿得下来 </a:t>
            </a:r>
            <a:r>
              <a:rPr lang="cs-CZ" dirty="0"/>
              <a:t>= být schopen/moci sundat 	</a:t>
            </a:r>
            <a:r>
              <a:rPr lang="cs-CZ" dirty="0">
                <a:solidFill>
                  <a:srgbClr val="00B050"/>
                </a:solidFill>
              </a:rPr>
              <a:t>kladná potenciální forma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拿不下来 </a:t>
            </a:r>
            <a:r>
              <a:rPr lang="cs-CZ" dirty="0"/>
              <a:t>= nebýt schopen/nemoci sundat </a:t>
            </a:r>
            <a:r>
              <a:rPr lang="cs-CZ" dirty="0">
                <a:solidFill>
                  <a:srgbClr val="FF0000"/>
                </a:solidFill>
              </a:rPr>
              <a:t>záporná potenciální forma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43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708338" y="618186"/>
            <a:ext cx="10645462" cy="5558777"/>
          </a:xfrm>
        </p:spPr>
        <p:txBody>
          <a:bodyPr>
            <a:normAutofit/>
          </a:bodyPr>
          <a:lstStyle/>
          <a:p>
            <a:r>
              <a:rPr lang="cs-CZ" altLang="zh-CN" u="sng" dirty="0"/>
              <a:t>Tvorba otázky u modifikátorů v potenciální formě:</a:t>
            </a:r>
          </a:p>
          <a:p>
            <a:endParaRPr lang="cs-CZ" altLang="zh-CN" u="sng" dirty="0"/>
          </a:p>
          <a:p>
            <a:pPr marL="0" indent="0">
              <a:buNone/>
            </a:pPr>
            <a:r>
              <a:rPr lang="zh-CN" altLang="en-US" dirty="0"/>
              <a:t>你做得完吗？</a:t>
            </a:r>
            <a:r>
              <a:rPr lang="en-US" altLang="zh-CN" dirty="0">
                <a:solidFill>
                  <a:srgbClr val="FF0000"/>
                </a:solidFill>
              </a:rPr>
              <a:t>- </a:t>
            </a:r>
            <a:r>
              <a:rPr lang="cs-CZ" altLang="zh-CN" dirty="0">
                <a:solidFill>
                  <a:srgbClr val="FF0000"/>
                </a:solidFill>
              </a:rPr>
              <a:t>jednoduše pomocí koncového </a:t>
            </a:r>
            <a:r>
              <a:rPr lang="zh-CN" altLang="en-US" dirty="0">
                <a:solidFill>
                  <a:srgbClr val="FF0000"/>
                </a:solidFill>
              </a:rPr>
              <a:t>吗</a:t>
            </a:r>
            <a:endParaRPr lang="cs-CZ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/>
              <a:t>你做得完做不完？</a:t>
            </a:r>
            <a:r>
              <a:rPr lang="cs-CZ" altLang="zh-CN" dirty="0">
                <a:solidFill>
                  <a:srgbClr val="FF0000"/>
                </a:solidFill>
              </a:rPr>
              <a:t>- zopakováním kladné a záporné podoby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zh-CN" dirty="0"/>
              <a:t>   </a:t>
            </a:r>
          </a:p>
          <a:p>
            <a:pPr marL="0" indent="0">
              <a:buNone/>
            </a:pPr>
            <a:r>
              <a:rPr lang="cs-CZ" dirty="0"/>
              <a:t>Obojí znamená: Zvládneš to? („Jsi schopen to dokončit?“) </a:t>
            </a:r>
          </a:p>
        </p:txBody>
      </p:sp>
    </p:spTree>
    <p:extLst>
      <p:ext uri="{BB962C8B-B14F-4D97-AF65-F5344CB8AC3E}">
        <p14:creationId xmlns:p14="http://schemas.microsoft.com/office/powerpoint/2010/main" val="1578669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1: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9783" y="1384183"/>
            <a:ext cx="11134081" cy="52098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这本中文书你</a:t>
            </a:r>
            <a:r>
              <a:rPr lang="zh-CN" altLang="en-US" dirty="0">
                <a:solidFill>
                  <a:srgbClr val="7030A0"/>
                </a:solidFill>
              </a:rPr>
              <a:t>看不懂</a:t>
            </a:r>
            <a:r>
              <a:rPr lang="zh-CN" altLang="en-US" dirty="0"/>
              <a:t>吗</a:t>
            </a:r>
            <a:r>
              <a:rPr lang="cs-CZ" altLang="zh-CN" dirty="0"/>
              <a:t>? Ty nerozumíš téhle čínské knize?  </a:t>
            </a:r>
            <a:r>
              <a:rPr lang="zh-CN" altLang="en-US" dirty="0">
                <a:solidFill>
                  <a:srgbClr val="FF0000"/>
                </a:solidFill>
              </a:rPr>
              <a:t>看不懂 </a:t>
            </a:r>
            <a:r>
              <a:rPr lang="en-US" altLang="zh-CN" dirty="0">
                <a:solidFill>
                  <a:srgbClr val="FF0000"/>
                </a:solidFill>
              </a:rPr>
              <a:t>=</a:t>
            </a:r>
            <a:r>
              <a:rPr lang="cs-CZ" altLang="zh-CN" dirty="0">
                <a:solidFill>
                  <a:srgbClr val="FF0000"/>
                </a:solidFill>
              </a:rPr>
              <a:t> „nebýt schopen čtením porozumět“; analogicky </a:t>
            </a:r>
            <a:r>
              <a:rPr lang="zh-CN" altLang="en-US" dirty="0">
                <a:solidFill>
                  <a:srgbClr val="FF0000"/>
                </a:solidFill>
              </a:rPr>
              <a:t>听不懂</a:t>
            </a:r>
            <a:r>
              <a:rPr lang="cs-CZ" altLang="zh-CN" dirty="0">
                <a:solidFill>
                  <a:srgbClr val="FF0000"/>
                </a:solidFill>
              </a:rPr>
              <a:t> = „nebýt schopen posloucháním porozumět“; </a:t>
            </a:r>
            <a:r>
              <a:rPr lang="zh-CN" altLang="en-US" dirty="0">
                <a:solidFill>
                  <a:srgbClr val="FF0000"/>
                </a:solidFill>
              </a:rPr>
              <a:t>懂</a:t>
            </a:r>
            <a:r>
              <a:rPr lang="cs-CZ" altLang="zh-CN" dirty="0" err="1">
                <a:solidFill>
                  <a:srgbClr val="FF0000"/>
                </a:solidFill>
              </a:rPr>
              <a:t>dǒng</a:t>
            </a:r>
            <a:r>
              <a:rPr lang="cs-CZ" altLang="zh-CN" dirty="0">
                <a:solidFill>
                  <a:srgbClr val="FF0000"/>
                </a:solidFill>
              </a:rPr>
              <a:t> = „rozumět“ – samostatné sloveso i výsledkový modifikátor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听不见</a:t>
            </a:r>
            <a:r>
              <a:rPr lang="zh-CN" altLang="en-US" dirty="0"/>
              <a:t>。</a:t>
            </a:r>
            <a:r>
              <a:rPr lang="cs-CZ" altLang="zh-CN" dirty="0"/>
              <a:t> Neslyším to. </a:t>
            </a:r>
            <a:r>
              <a:rPr lang="zh-CN" altLang="en-US" dirty="0">
                <a:solidFill>
                  <a:srgbClr val="FF0000"/>
                </a:solidFill>
              </a:rPr>
              <a:t>听不见</a:t>
            </a:r>
            <a:r>
              <a:rPr lang="cs-CZ" altLang="zh-CN" dirty="0">
                <a:solidFill>
                  <a:srgbClr val="FF0000"/>
                </a:solidFill>
              </a:rPr>
              <a:t> = „nebýt schopen to uslyšet“.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/>
              <a:t>这份炒饭我</a:t>
            </a:r>
            <a:r>
              <a:rPr lang="zh-CN" altLang="en-US" dirty="0">
                <a:solidFill>
                  <a:srgbClr val="7030A0"/>
                </a:solidFill>
              </a:rPr>
              <a:t>吃不完</a:t>
            </a:r>
            <a:r>
              <a:rPr lang="zh-CN" altLang="en-US" dirty="0"/>
              <a:t>。</a:t>
            </a:r>
            <a:r>
              <a:rPr lang="cs-CZ" altLang="zh-CN" dirty="0"/>
              <a:t> Tuhle porci smažené rýže nesním. </a:t>
            </a:r>
            <a:r>
              <a:rPr lang="zh-CN" altLang="en-US" dirty="0">
                <a:solidFill>
                  <a:srgbClr val="FF0000"/>
                </a:solidFill>
              </a:rPr>
              <a:t>吃不完</a:t>
            </a:r>
            <a:r>
              <a:rPr lang="cs-CZ" altLang="zh-CN" dirty="0">
                <a:solidFill>
                  <a:srgbClr val="FF0000"/>
                </a:solidFill>
              </a:rPr>
              <a:t> = „nebýt schopen sníst“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/>
              <a:t>这份炒饭你</a:t>
            </a:r>
            <a:r>
              <a:rPr lang="zh-CN" altLang="en-US" dirty="0">
                <a:solidFill>
                  <a:srgbClr val="7030A0"/>
                </a:solidFill>
              </a:rPr>
              <a:t>吃得完吃不完</a:t>
            </a:r>
            <a:r>
              <a:rPr lang="cs-CZ" dirty="0"/>
              <a:t>? Jsi schopen sníst tuhle porci smažené rýže?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他找了半天</a:t>
            </a:r>
            <a:r>
              <a:rPr lang="zh-CN" altLang="en-US" dirty="0">
                <a:solidFill>
                  <a:srgbClr val="7030A0"/>
                </a:solidFill>
              </a:rPr>
              <a:t>找不到</a:t>
            </a:r>
            <a:r>
              <a:rPr lang="zh-CN" altLang="en-US" dirty="0"/>
              <a:t>。</a:t>
            </a:r>
            <a:r>
              <a:rPr lang="cs-CZ" altLang="zh-CN" dirty="0"/>
              <a:t> Hledal jsem to půl dne, ale nenašel jsem to. </a:t>
            </a:r>
            <a:r>
              <a:rPr lang="zh-CN" altLang="en-US" dirty="0">
                <a:solidFill>
                  <a:srgbClr val="FF0000"/>
                </a:solidFill>
              </a:rPr>
              <a:t>找不到</a:t>
            </a:r>
            <a:r>
              <a:rPr lang="cs-CZ" altLang="zh-CN" dirty="0">
                <a:solidFill>
                  <a:srgbClr val="FF0000"/>
                </a:solidFill>
              </a:rPr>
              <a:t> = „nebýt schopen to najít“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83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2: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449" y="1543574"/>
            <a:ext cx="11134081" cy="5033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altLang="zh-CN" sz="3200" dirty="0"/>
          </a:p>
          <a:p>
            <a:pPr marL="0" indent="0">
              <a:buNone/>
            </a:pPr>
            <a:r>
              <a:rPr lang="zh-CN" altLang="en-US" sz="3200" dirty="0"/>
              <a:t>坐在这儿你</a:t>
            </a:r>
            <a:r>
              <a:rPr lang="zh-CN" altLang="en-US" sz="3200" dirty="0">
                <a:solidFill>
                  <a:srgbClr val="7030A0"/>
                </a:solidFill>
              </a:rPr>
              <a:t>听得清楚听不清楚</a:t>
            </a:r>
            <a:r>
              <a:rPr lang="cs-CZ" sz="3200" dirty="0"/>
              <a:t>?</a:t>
            </a:r>
          </a:p>
          <a:p>
            <a:pPr marL="0" indent="0">
              <a:buNone/>
            </a:pPr>
            <a:r>
              <a:rPr lang="cs-CZ" sz="3200" dirty="0"/>
              <a:t>Když sedíš tady, slyšíš jasně?  </a:t>
            </a:r>
            <a:r>
              <a:rPr lang="zh-CN" altLang="en-US" sz="3200" dirty="0">
                <a:solidFill>
                  <a:srgbClr val="FF0000"/>
                </a:solidFill>
              </a:rPr>
              <a:t>听得清楚</a:t>
            </a:r>
            <a:r>
              <a:rPr lang="cs-CZ" altLang="zh-CN" sz="3200" dirty="0">
                <a:solidFill>
                  <a:srgbClr val="FF0000"/>
                </a:solidFill>
              </a:rPr>
              <a:t> = „být schopen jasně slyšet“</a:t>
            </a:r>
          </a:p>
          <a:p>
            <a:pPr marL="0" indent="0">
              <a:buNone/>
            </a:pPr>
            <a:endParaRPr lang="cs-CZ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200" dirty="0"/>
              <a:t>你没戴眼镜 ，</a:t>
            </a:r>
            <a:r>
              <a:rPr lang="zh-CN" altLang="en-US" sz="3200" dirty="0">
                <a:solidFill>
                  <a:srgbClr val="7030A0"/>
                </a:solidFill>
              </a:rPr>
              <a:t>看得清楚</a:t>
            </a:r>
            <a:r>
              <a:rPr lang="zh-CN" altLang="en-US" sz="3200" dirty="0"/>
              <a:t>吗？</a:t>
            </a:r>
            <a:endParaRPr lang="cs-CZ" altLang="zh-CN" sz="3200" dirty="0"/>
          </a:p>
          <a:p>
            <a:pPr marL="0" indent="0">
              <a:buNone/>
            </a:pPr>
            <a:r>
              <a:rPr lang="cs-CZ" altLang="zh-CN" sz="3200" dirty="0"/>
              <a:t>Nevzal sis brýle, vidíš to jasně? </a:t>
            </a:r>
            <a:r>
              <a:rPr lang="zh-CN" altLang="en-US" sz="3200" dirty="0">
                <a:solidFill>
                  <a:srgbClr val="FF0000"/>
                </a:solidFill>
              </a:rPr>
              <a:t>看得清楚</a:t>
            </a:r>
            <a:r>
              <a:rPr lang="cs-CZ" altLang="zh-CN" sz="3200" dirty="0">
                <a:solidFill>
                  <a:srgbClr val="FF0000"/>
                </a:solidFill>
              </a:rPr>
              <a:t> = „být schopen jasně </a:t>
            </a:r>
            <a:r>
              <a:rPr lang="en-US" altLang="zh-CN" sz="3200" dirty="0">
                <a:solidFill>
                  <a:srgbClr val="FF0000"/>
                </a:solidFill>
              </a:rPr>
              <a:t>vid</a:t>
            </a:r>
            <a:r>
              <a:rPr lang="cs-CZ" altLang="zh-CN" sz="3200" dirty="0" err="1">
                <a:solidFill>
                  <a:srgbClr val="FF0000"/>
                </a:solidFill>
              </a:rPr>
              <a:t>ět</a:t>
            </a:r>
            <a:r>
              <a:rPr lang="cs-CZ" altLang="zh-CN" sz="3200" dirty="0">
                <a:solidFill>
                  <a:srgbClr val="FF0000"/>
                </a:solidFill>
              </a:rPr>
              <a:t>“</a:t>
            </a:r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这种手机现在</a:t>
            </a:r>
            <a:r>
              <a:rPr lang="zh-CN" altLang="en-US" sz="3200" dirty="0">
                <a:solidFill>
                  <a:srgbClr val="7030A0"/>
                </a:solidFill>
              </a:rPr>
              <a:t>买不到</a:t>
            </a:r>
            <a:r>
              <a:rPr lang="zh-CN" altLang="en-US" sz="3200" dirty="0"/>
              <a:t>了。</a:t>
            </a:r>
            <a:endParaRPr lang="cs-CZ" altLang="zh-CN" sz="3200" dirty="0"/>
          </a:p>
          <a:p>
            <a:pPr marL="0" indent="0">
              <a:buNone/>
            </a:pPr>
            <a:r>
              <a:rPr lang="cs-CZ" altLang="zh-CN" sz="3200" dirty="0"/>
              <a:t>Tenhle mobil se teď nedá sehnat.  </a:t>
            </a:r>
            <a:r>
              <a:rPr lang="zh-CN" altLang="en-US" sz="3200" dirty="0">
                <a:solidFill>
                  <a:srgbClr val="FF0000"/>
                </a:solidFill>
              </a:rPr>
              <a:t>买不到</a:t>
            </a:r>
            <a:r>
              <a:rPr lang="cs-CZ" altLang="zh-CN" sz="3200" dirty="0">
                <a:solidFill>
                  <a:srgbClr val="FF0000"/>
                </a:solidFill>
              </a:rPr>
              <a:t> = „nedat se koupit“, „nedat se sehnat“</a:t>
            </a:r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我怕我</a:t>
            </a:r>
            <a:r>
              <a:rPr lang="zh-CN" altLang="en-US" sz="3200" dirty="0">
                <a:solidFill>
                  <a:srgbClr val="7030A0"/>
                </a:solidFill>
              </a:rPr>
              <a:t>做不好</a:t>
            </a:r>
            <a:r>
              <a:rPr lang="zh-CN" altLang="en-US" sz="3200" dirty="0"/>
              <a:t>这个工作 。</a:t>
            </a:r>
            <a:endParaRPr lang="cs-CZ" altLang="zh-CN" sz="3200" dirty="0"/>
          </a:p>
          <a:p>
            <a:pPr marL="0" indent="0">
              <a:buNone/>
            </a:pPr>
            <a:r>
              <a:rPr lang="cs-CZ" sz="3200" dirty="0"/>
              <a:t>Bojím se, že nezvládnu tuhle práci. </a:t>
            </a:r>
            <a:r>
              <a:rPr lang="zh-CN" altLang="en-US" sz="3200" dirty="0">
                <a:solidFill>
                  <a:srgbClr val="FF0000"/>
                </a:solidFill>
              </a:rPr>
              <a:t>做不好</a:t>
            </a:r>
            <a:r>
              <a:rPr lang="cs-CZ" altLang="zh-CN" sz="3200" dirty="0">
                <a:solidFill>
                  <a:srgbClr val="FF0000"/>
                </a:solidFill>
              </a:rPr>
              <a:t> = „nebýt schopen to úspěšně udělat“</a:t>
            </a:r>
            <a:endParaRPr lang="cs-CZ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33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580" y="515155"/>
            <a:ext cx="10671220" cy="5661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Další časté modifikátory:</a:t>
            </a:r>
          </a:p>
          <a:p>
            <a:r>
              <a:rPr lang="zh-CN" altLang="en-US" dirty="0"/>
              <a:t>得动</a:t>
            </a:r>
            <a:r>
              <a:rPr lang="cs-CZ" altLang="zh-CN" dirty="0"/>
              <a:t>/</a:t>
            </a:r>
            <a:r>
              <a:rPr lang="zh-CN" altLang="en-US" dirty="0"/>
              <a:t>不动 </a:t>
            </a:r>
            <a:r>
              <a:rPr lang="cs-CZ" altLang="zh-CN" dirty="0"/>
              <a:t>mít dostatek/nedostatek fyzických sil něco udělat (často ve spojení s běhat, chodit, lézt, ale i např. jíst…)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这么重，他一个人</a:t>
            </a:r>
            <a:r>
              <a:rPr lang="zh-CN" altLang="en-US" dirty="0">
                <a:solidFill>
                  <a:srgbClr val="00B050"/>
                </a:solidFill>
              </a:rPr>
              <a:t>搬得动</a:t>
            </a:r>
            <a:r>
              <a:rPr lang="zh-CN" altLang="en-US" dirty="0"/>
              <a:t>吗？</a:t>
            </a:r>
            <a:r>
              <a:rPr lang="cs-CZ" altLang="zh-CN" dirty="0"/>
              <a:t>To je tak těžké, pohne s tím sám? / unese to sám?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r>
              <a:rPr lang="zh-CN" altLang="en-US" dirty="0"/>
              <a:t>等等我，我</a:t>
            </a:r>
            <a:r>
              <a:rPr lang="zh-CN" altLang="en-US" dirty="0">
                <a:solidFill>
                  <a:srgbClr val="00B050"/>
                </a:solidFill>
              </a:rPr>
              <a:t>跑不动</a:t>
            </a:r>
            <a:r>
              <a:rPr lang="zh-CN" altLang="en-US" dirty="0"/>
              <a:t>了！</a:t>
            </a:r>
            <a:r>
              <a:rPr lang="cs-CZ" altLang="zh-CN" dirty="0"/>
              <a:t>Počkej na mě, nemůžu už běžet!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575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126" y="1468192"/>
            <a:ext cx="10516673" cy="4708771"/>
          </a:xfrm>
        </p:spPr>
        <p:txBody>
          <a:bodyPr/>
          <a:lstStyle/>
          <a:p>
            <a:pPr lvl="0"/>
            <a:r>
              <a:rPr lang="zh-CN" altLang="en-US" dirty="0"/>
              <a:t>她做得好。</a:t>
            </a:r>
            <a:endParaRPr lang="en-US" altLang="zh-CN" dirty="0"/>
          </a:p>
          <a:p>
            <a:pPr lvl="0"/>
            <a:r>
              <a:rPr lang="cs-CZ" dirty="0"/>
              <a:t>Věta může znamenat:</a:t>
            </a:r>
          </a:p>
          <a:p>
            <a:pPr marL="514350" lvl="0" indent="-514350">
              <a:buAutoNum type="arabicParenR"/>
            </a:pPr>
            <a:r>
              <a:rPr lang="cs-CZ" dirty="0"/>
              <a:t>Je schopná to zvládnout. </a:t>
            </a:r>
            <a:r>
              <a:rPr lang="cs-CZ" dirty="0">
                <a:solidFill>
                  <a:srgbClr val="FF0000"/>
                </a:solidFill>
              </a:rPr>
              <a:t>(modifikátor v potenciální formě)</a:t>
            </a:r>
          </a:p>
          <a:p>
            <a:pPr marL="514350" lvl="0" indent="-514350">
              <a:buAutoNum type="arabicParenR"/>
            </a:pPr>
            <a:r>
              <a:rPr lang="cs-CZ" dirty="0"/>
              <a:t>Ona to zvládne lépe. </a:t>
            </a:r>
            <a:r>
              <a:rPr lang="cs-CZ" dirty="0">
                <a:solidFill>
                  <a:srgbClr val="FF0000"/>
                </a:solidFill>
              </a:rPr>
              <a:t>(komplement stupně)</a:t>
            </a:r>
          </a:p>
          <a:p>
            <a:pPr marL="514350" lvl="0" indent="-514350">
              <a:buAutoNum type="arabicParenR"/>
            </a:pP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rgbClr val="FF0000"/>
                </a:solidFill>
              </a:rPr>
              <a:t>Poznáme to pouze z kontextu.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78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6314" y="1892737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en-GB" dirty="0"/>
              <a:t>m</a:t>
            </a:r>
            <a:r>
              <a:rPr lang="cs-CZ" dirty="0" err="1"/>
              <a:t>ěrové</a:t>
            </a:r>
            <a:r>
              <a:rPr lang="cs-CZ" dirty="0"/>
              <a:t> slovesné modifikátory dvouslabičné (komplementy)  (</a:t>
            </a:r>
            <a:r>
              <a:rPr lang="cs-CZ" dirty="0">
                <a:solidFill>
                  <a:srgbClr val="FF0000"/>
                </a:solidFill>
              </a:rPr>
              <a:t>jednoslabičné viz 1. semestr ppt 7</a:t>
            </a:r>
            <a:r>
              <a:rPr lang="cs-CZ" dirty="0"/>
              <a:t>)</a:t>
            </a:r>
          </a:p>
          <a:p>
            <a:r>
              <a:rPr lang="en-US"/>
              <a:t>potenciální</a:t>
            </a:r>
            <a:r>
              <a:rPr lang="en-US" dirty="0"/>
              <a:t> forma </a:t>
            </a:r>
            <a:r>
              <a:rPr lang="en-US" dirty="0" err="1"/>
              <a:t>modifikovaných</a:t>
            </a:r>
            <a:r>
              <a:rPr lang="en-US" dirty="0"/>
              <a:t> </a:t>
            </a:r>
            <a:r>
              <a:rPr lang="en-US" dirty="0" err="1"/>
              <a:t>sloves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YD 127, 128, 129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ICL16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就</a:t>
            </a:r>
            <a:r>
              <a:rPr lang="cs-CZ" altLang="zh-CN" dirty="0">
                <a:solidFill>
                  <a:srgbClr val="00B050"/>
                </a:solidFill>
              </a:rPr>
              <a:t> ve významu „jenom“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685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793" y="811369"/>
            <a:ext cx="11011436" cy="584700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u="sng" dirty="0"/>
              <a:t>Některé modifikátory se vyskytují </a:t>
            </a:r>
            <a:r>
              <a:rPr lang="cs-CZ" b="1" u="sng" dirty="0"/>
              <a:t>jen v potenciální formě</a:t>
            </a:r>
            <a:endParaRPr lang="cs-CZ" u="sng" dirty="0"/>
          </a:p>
          <a:p>
            <a:pPr lvl="0">
              <a:buFontTx/>
              <a:buChar char="-"/>
            </a:pPr>
            <a:r>
              <a:rPr lang="cs-CZ" dirty="0"/>
              <a:t>nejrozšířenější z nich jsou: </a:t>
            </a:r>
          </a:p>
          <a:p>
            <a:pPr lvl="0">
              <a:buFontTx/>
              <a:buChar char="-"/>
            </a:pPr>
            <a:endParaRPr lang="cs-CZ" dirty="0"/>
          </a:p>
          <a:p>
            <a:r>
              <a:rPr lang="en-US" altLang="zh-CN" b="1" dirty="0" err="1"/>
              <a:t>liǎo</a:t>
            </a:r>
            <a:r>
              <a:rPr lang="en-US" altLang="zh-CN" b="1" dirty="0"/>
              <a:t> </a:t>
            </a:r>
            <a:r>
              <a:rPr lang="zh-CN" altLang="en-US" b="1" dirty="0"/>
              <a:t>了</a:t>
            </a:r>
            <a:r>
              <a:rPr lang="cs-CZ" altLang="zh-CN" b="1" dirty="0"/>
              <a:t> (</a:t>
            </a:r>
            <a:r>
              <a:rPr lang="zh-CN" altLang="en-US" b="1" dirty="0"/>
              <a:t>得了</a:t>
            </a:r>
            <a:r>
              <a:rPr lang="cs-CZ" altLang="zh-CN" b="1" dirty="0"/>
              <a:t>/</a:t>
            </a:r>
            <a:r>
              <a:rPr lang="zh-CN" altLang="en-US" b="1" dirty="0"/>
              <a:t>不了</a:t>
            </a:r>
            <a:r>
              <a:rPr lang="cs-CZ" altLang="zh-CN" b="1" dirty="0"/>
              <a:t>) = „být/nebýt schopen něco udělat“ </a:t>
            </a:r>
            <a:r>
              <a:rPr lang="cs-CZ" altLang="zh-CN" dirty="0"/>
              <a:t>(ve smyslu, že tam jsou nějaké subjektivní faktory proč ano/ne)</a:t>
            </a:r>
          </a:p>
          <a:p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   např. </a:t>
            </a:r>
            <a:r>
              <a:rPr lang="zh-CN" altLang="en-US" dirty="0"/>
              <a:t>吃不了</a:t>
            </a:r>
            <a:r>
              <a:rPr lang="cs-CZ" dirty="0"/>
              <a:t>, </a:t>
            </a:r>
            <a:r>
              <a:rPr lang="zh-CN" altLang="en-US" dirty="0"/>
              <a:t>吃得了</a:t>
            </a:r>
            <a:r>
              <a:rPr lang="cs-CZ" altLang="zh-CN" dirty="0"/>
              <a:t>  </a:t>
            </a:r>
            <a:r>
              <a:rPr lang="cs-CZ" dirty="0"/>
              <a:t>X </a:t>
            </a:r>
            <a:r>
              <a:rPr lang="zh-CN" altLang="en-US" strike="sngStrike" dirty="0">
                <a:solidFill>
                  <a:srgbClr val="FF0000"/>
                </a:solidFill>
              </a:rPr>
              <a:t>吃了</a:t>
            </a:r>
            <a:r>
              <a:rPr lang="cs-CZ" altLang="zh-CN" strike="sngStrike" dirty="0">
                <a:solidFill>
                  <a:srgbClr val="FF0000"/>
                </a:solidFill>
              </a:rPr>
              <a:t> </a:t>
            </a:r>
            <a:r>
              <a:rPr lang="cs-CZ" altLang="zh-CN" strike="sngStrike" dirty="0" err="1">
                <a:solidFill>
                  <a:srgbClr val="FF0000"/>
                </a:solidFill>
              </a:rPr>
              <a:t>chīliǎo</a:t>
            </a:r>
            <a:r>
              <a:rPr lang="cs-CZ" altLang="zh-CN" strike="sngStrike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neexistuje 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</a:t>
            </a:r>
            <a:r>
              <a:rPr lang="cs-CZ" dirty="0"/>
              <a:t>(být schopen/nebýt schopen sníst)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</a:p>
          <a:p>
            <a:pPr marL="0" indent="0">
              <a:buNone/>
            </a:pPr>
            <a:r>
              <a:rPr lang="zh-CN" altLang="en-US" dirty="0"/>
              <a:t>他那么老 ，</a:t>
            </a:r>
            <a:r>
              <a:rPr lang="zh-CN" altLang="en-US" dirty="0">
                <a:solidFill>
                  <a:srgbClr val="00B050"/>
                </a:solidFill>
              </a:rPr>
              <a:t>走得了</a:t>
            </a:r>
            <a:r>
              <a:rPr lang="zh-CN" altLang="en-US" dirty="0"/>
              <a:t>那么多路吗？</a:t>
            </a:r>
            <a:r>
              <a:rPr lang="cs-CZ" altLang="zh-CN" dirty="0"/>
              <a:t>On je tak starý, jak by mohl ujít tak dlouhou cestu!  </a:t>
            </a:r>
            <a:r>
              <a:rPr lang="zh-CN" altLang="en-US" dirty="0">
                <a:solidFill>
                  <a:srgbClr val="FF0000"/>
                </a:solidFill>
              </a:rPr>
              <a:t>走得了</a:t>
            </a:r>
            <a:r>
              <a:rPr lang="cs-CZ" altLang="zh-CN" dirty="0">
                <a:solidFill>
                  <a:srgbClr val="FF0000"/>
                </a:solidFill>
              </a:rPr>
              <a:t>= „být schopen jít“</a:t>
            </a:r>
          </a:p>
          <a:p>
            <a:pPr marL="0" indent="0">
              <a:buNone/>
            </a:pPr>
            <a:r>
              <a:rPr lang="zh-CN" altLang="en-US" dirty="0"/>
              <a:t>今晚我有事 ，</a:t>
            </a:r>
            <a:r>
              <a:rPr lang="zh-CN" altLang="en-US" dirty="0">
                <a:solidFill>
                  <a:srgbClr val="00B050"/>
                </a:solidFill>
              </a:rPr>
              <a:t>去不了</a:t>
            </a:r>
            <a:r>
              <a:rPr lang="zh-CN" altLang="en-US" dirty="0"/>
              <a:t>。</a:t>
            </a:r>
            <a:r>
              <a:rPr lang="cs-CZ" altLang="zh-CN" dirty="0"/>
              <a:t>Dnes večer něco mám, nemůžu jít </a:t>
            </a:r>
            <a:r>
              <a:rPr lang="en-GB" altLang="zh-CN" dirty="0"/>
              <a:t>[</a:t>
            </a:r>
            <a:r>
              <a:rPr lang="cs-CZ" altLang="zh-CN" dirty="0"/>
              <a:t>někam jinam</a:t>
            </a:r>
            <a:r>
              <a:rPr lang="en-GB" altLang="zh-CN" dirty="0"/>
              <a:t>].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去不了</a:t>
            </a:r>
            <a:r>
              <a:rPr lang="cs-CZ" altLang="zh-CN" dirty="0">
                <a:solidFill>
                  <a:srgbClr val="FF0000"/>
                </a:solidFill>
              </a:rPr>
              <a:t> = „nebýt schopen jít někam“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615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8338" y="965915"/>
            <a:ext cx="10645462" cy="5211048"/>
          </a:xfrm>
        </p:spPr>
        <p:txBody>
          <a:bodyPr/>
          <a:lstStyle/>
          <a:p>
            <a:r>
              <a:rPr lang="en-US" altLang="zh-CN" b="1" dirty="0"/>
              <a:t>qǐ</a:t>
            </a:r>
            <a:r>
              <a:rPr lang="cs-CZ" altLang="zh-CN" b="1" dirty="0"/>
              <a:t> </a:t>
            </a:r>
            <a:r>
              <a:rPr lang="zh-CN" altLang="en-US" b="1" dirty="0"/>
              <a:t>起</a:t>
            </a:r>
            <a:r>
              <a:rPr lang="cs-CZ" altLang="zh-CN" b="1" dirty="0"/>
              <a:t> (</a:t>
            </a:r>
            <a:r>
              <a:rPr lang="zh-CN" altLang="en-US" b="1" dirty="0"/>
              <a:t>得起</a:t>
            </a:r>
            <a:r>
              <a:rPr lang="cs-CZ" altLang="zh-CN" b="1" dirty="0"/>
              <a:t>/</a:t>
            </a:r>
            <a:r>
              <a:rPr lang="zh-CN" altLang="en-US" b="1" dirty="0"/>
              <a:t>不起</a:t>
            </a:r>
            <a:r>
              <a:rPr lang="cs-CZ" altLang="zh-CN" b="1" dirty="0"/>
              <a:t>) = „moct/nemoct si něco dovolit“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</a:p>
          <a:p>
            <a:pPr marL="0" indent="0">
              <a:buNone/>
            </a:pPr>
            <a:r>
              <a:rPr lang="cs-CZ" altLang="zh-CN" dirty="0"/>
              <a:t>   např. </a:t>
            </a:r>
            <a:r>
              <a:rPr lang="zh-CN" altLang="en-US" dirty="0"/>
              <a:t>买得起</a:t>
            </a:r>
            <a:r>
              <a:rPr lang="cs-CZ" dirty="0"/>
              <a:t>, </a:t>
            </a:r>
            <a:r>
              <a:rPr lang="zh-CN" altLang="en-US" dirty="0"/>
              <a:t>买不起 </a:t>
            </a:r>
            <a:r>
              <a:rPr lang="cs-CZ" dirty="0"/>
              <a:t>X </a:t>
            </a:r>
            <a:r>
              <a:rPr lang="zh-CN" altLang="en-US" strike="sngStrike" dirty="0">
                <a:solidFill>
                  <a:srgbClr val="FF0000"/>
                </a:solidFill>
              </a:rPr>
              <a:t>买起</a:t>
            </a:r>
            <a:r>
              <a:rPr lang="cs-CZ" dirty="0">
                <a:solidFill>
                  <a:srgbClr val="FF0000"/>
                </a:solidFill>
              </a:rPr>
              <a:t> neexistuje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</a:t>
            </a:r>
            <a:r>
              <a:rPr lang="cs-CZ" dirty="0"/>
              <a:t>(moct/nemoct si dovolit koupit)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那件衣服是你两个月的工资 ，</a:t>
            </a:r>
            <a:r>
              <a:rPr lang="zh-CN" altLang="en-US" dirty="0">
                <a:solidFill>
                  <a:srgbClr val="00B050"/>
                </a:solidFill>
              </a:rPr>
              <a:t>买得起</a:t>
            </a:r>
            <a:r>
              <a:rPr lang="zh-CN" altLang="en-US" dirty="0"/>
              <a:t>吗？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Tenhle svetr stojí tvé dvě výplaty, můžeš si ho dovolit?</a:t>
            </a:r>
          </a:p>
          <a:p>
            <a:pPr marL="0" indent="0">
              <a:buNone/>
            </a:pPr>
            <a:r>
              <a:rPr lang="zh-CN" altLang="en-US" dirty="0"/>
              <a:t>这家餐厅太贵了 ，我们</a:t>
            </a:r>
            <a:r>
              <a:rPr lang="zh-CN" altLang="en-US" dirty="0">
                <a:solidFill>
                  <a:srgbClr val="00B050"/>
                </a:solidFill>
              </a:rPr>
              <a:t>吃不起</a:t>
            </a:r>
            <a:r>
              <a:rPr lang="zh-CN" altLang="en-US" dirty="0"/>
              <a:t>。</a:t>
            </a:r>
            <a:endParaRPr lang="cs-CZ" altLang="zh-CN" dirty="0"/>
          </a:p>
          <a:p>
            <a:pPr marL="0" indent="0">
              <a:buNone/>
            </a:pPr>
            <a:r>
              <a:rPr lang="cs-CZ" dirty="0"/>
              <a:t>Tahle restaurace je moc drahá, nemůžeme si dovolit tu jíst.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80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171" y="647133"/>
            <a:ext cx="10645462" cy="5476830"/>
          </a:xfrm>
        </p:spPr>
        <p:txBody>
          <a:bodyPr>
            <a:normAutofit fontScale="62500" lnSpcReduction="20000"/>
          </a:bodyPr>
          <a:lstStyle/>
          <a:p>
            <a:endParaRPr lang="cs-CZ" altLang="zh-CN" b="1" dirty="0"/>
          </a:p>
          <a:p>
            <a:r>
              <a:rPr lang="cs-CZ" altLang="zh-CN" b="1" dirty="0"/>
              <a:t>jí</a:t>
            </a:r>
            <a:r>
              <a:rPr lang="zh-CN" altLang="en-US" b="1" dirty="0"/>
              <a:t>及</a:t>
            </a:r>
            <a:r>
              <a:rPr lang="cs-CZ" altLang="zh-CN" b="1" dirty="0"/>
              <a:t>(</a:t>
            </a:r>
            <a:r>
              <a:rPr lang="zh-CN" altLang="en-US" b="1" dirty="0"/>
              <a:t>得及</a:t>
            </a:r>
            <a:r>
              <a:rPr lang="cs-CZ" altLang="zh-CN" b="1" dirty="0"/>
              <a:t>/</a:t>
            </a:r>
            <a:r>
              <a:rPr lang="zh-CN" altLang="en-US" b="1" dirty="0"/>
              <a:t>不及</a:t>
            </a:r>
            <a:r>
              <a:rPr lang="cs-CZ" altLang="zh-CN" b="1" dirty="0"/>
              <a:t>) = „ být schopen/nebýt schopen to časově zvládat“  </a:t>
            </a:r>
          </a:p>
          <a:p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Nejčastěji ve spojení slovesem </a:t>
            </a:r>
            <a:r>
              <a:rPr lang="cs-CZ" altLang="zh-CN" dirty="0" err="1"/>
              <a:t>lái</a:t>
            </a:r>
            <a:r>
              <a:rPr lang="cs-CZ" altLang="zh-CN" dirty="0"/>
              <a:t> </a:t>
            </a:r>
            <a:r>
              <a:rPr lang="zh-CN" altLang="en-US" dirty="0"/>
              <a:t>来</a:t>
            </a:r>
            <a:r>
              <a:rPr lang="cs-CZ" altLang="zh-CN" dirty="0"/>
              <a:t> (stihnout/nestihnout):      </a:t>
            </a:r>
            <a:r>
              <a:rPr lang="cs-CZ" altLang="zh-CN" b="1" dirty="0"/>
              <a:t>X  </a:t>
            </a:r>
            <a:r>
              <a:rPr lang="zh-CN" altLang="en-US" b="1" strike="sngStrike" dirty="0">
                <a:solidFill>
                  <a:srgbClr val="FF0000"/>
                </a:solidFill>
              </a:rPr>
              <a:t>来及</a:t>
            </a:r>
            <a:r>
              <a:rPr lang="cs-CZ" altLang="zh-CN" b="1" dirty="0">
                <a:solidFill>
                  <a:srgbClr val="FF0000"/>
                </a:solidFill>
              </a:rPr>
              <a:t> neexistuje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早上七点出发</a:t>
            </a:r>
            <a:r>
              <a:rPr lang="zh-CN" altLang="en-US" dirty="0">
                <a:solidFill>
                  <a:srgbClr val="00B050"/>
                </a:solidFill>
              </a:rPr>
              <a:t>来得及来不及</a:t>
            </a:r>
            <a:r>
              <a:rPr lang="cs-CZ" altLang="zh-CN" dirty="0"/>
              <a:t>? Když budeme vyrážet ráno v</a:t>
            </a:r>
            <a:r>
              <a:rPr lang="en-US" altLang="zh-CN" dirty="0"/>
              <a:t> 7</a:t>
            </a:r>
            <a:r>
              <a:rPr lang="cs-CZ" altLang="zh-CN" dirty="0"/>
              <a:t>, stihneš to?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早上七点还</a:t>
            </a:r>
            <a:r>
              <a:rPr lang="zh-CN" altLang="en-US" dirty="0">
                <a:solidFill>
                  <a:srgbClr val="00B050"/>
                </a:solidFill>
              </a:rPr>
              <a:t>来得及</a:t>
            </a:r>
            <a:r>
              <a:rPr lang="zh-CN" altLang="en-US" dirty="0"/>
              <a:t>，早一点</a:t>
            </a:r>
            <a:r>
              <a:rPr lang="zh-CN" altLang="en-US" dirty="0">
                <a:solidFill>
                  <a:srgbClr val="00B050"/>
                </a:solidFill>
              </a:rPr>
              <a:t>来不及</a:t>
            </a:r>
            <a:r>
              <a:rPr lang="zh-CN" altLang="en-US" dirty="0"/>
              <a:t>了。</a:t>
            </a:r>
            <a:r>
              <a:rPr lang="cs-CZ" altLang="zh-CN" dirty="0"/>
              <a:t>Ráno v 7, to ještě stihnu, ale o něco dříve, to už bych nestihl.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Ale i jiná slovesa: </a:t>
            </a:r>
            <a:r>
              <a:rPr lang="zh-CN" altLang="en-US" dirty="0">
                <a:solidFill>
                  <a:srgbClr val="00B050"/>
                </a:solidFill>
              </a:rPr>
              <a:t>等不及</a:t>
            </a:r>
            <a:r>
              <a:rPr lang="zh-CN" altLang="en-US" dirty="0"/>
              <a:t>了。</a:t>
            </a:r>
            <a:r>
              <a:rPr lang="cs-CZ" altLang="zh-CN" dirty="0"/>
              <a:t>= Už nemůžeme dál čekat.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cs-CZ" altLang="zh-CN" b="1" dirty="0" err="1"/>
              <a:t>xià</a:t>
            </a:r>
            <a:r>
              <a:rPr lang="zh-CN" altLang="en-US" b="1" dirty="0"/>
              <a:t>下</a:t>
            </a:r>
            <a:r>
              <a:rPr lang="cs-CZ" altLang="zh-CN" b="1" dirty="0"/>
              <a:t> (</a:t>
            </a:r>
            <a:r>
              <a:rPr lang="zh-CN" altLang="en-US" b="1" dirty="0"/>
              <a:t>得下</a:t>
            </a:r>
            <a:r>
              <a:rPr lang="cs-CZ" altLang="zh-CN" b="1" dirty="0"/>
              <a:t>/</a:t>
            </a:r>
            <a:r>
              <a:rPr lang="zh-CN" altLang="en-US" b="1" dirty="0"/>
              <a:t>不下</a:t>
            </a:r>
            <a:r>
              <a:rPr lang="cs-CZ" altLang="zh-CN" b="1" dirty="0"/>
              <a:t>) = „být schopen/nebýt schopen něco někam napasovat“ </a:t>
            </a:r>
            <a:endParaRPr lang="cs-CZ" sz="1600" b="1" dirty="0"/>
          </a:p>
          <a:p>
            <a:pPr marL="0" indent="0">
              <a:buNone/>
            </a:pPr>
            <a:r>
              <a:rPr lang="cs-CZ" altLang="zh-CN" dirty="0"/>
              <a:t>   </a:t>
            </a:r>
          </a:p>
          <a:p>
            <a:pPr marL="0" indent="0">
              <a:buNone/>
            </a:pPr>
            <a:r>
              <a:rPr lang="zh-CN" altLang="en-US" dirty="0"/>
              <a:t>我的车很大，</a:t>
            </a:r>
            <a:r>
              <a:rPr lang="zh-CN" altLang="en-US" dirty="0">
                <a:solidFill>
                  <a:srgbClr val="00B050"/>
                </a:solidFill>
              </a:rPr>
              <a:t>坐得下</a:t>
            </a:r>
            <a:r>
              <a:rPr lang="zh-CN" altLang="en-US" dirty="0"/>
              <a:t>八个人。</a:t>
            </a:r>
            <a:r>
              <a:rPr lang="cs-CZ" altLang="zh-CN" dirty="0"/>
              <a:t>Moje auto je</a:t>
            </a:r>
            <a:r>
              <a:rPr lang="en-US" altLang="zh-CN" dirty="0"/>
              <a:t> </a:t>
            </a:r>
            <a:r>
              <a:rPr lang="cs-CZ" altLang="zh-CN" dirty="0"/>
              <a:t>velké, vejde se do něj osm lidí.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坐得下 </a:t>
            </a:r>
            <a:r>
              <a:rPr lang="cs-CZ" altLang="zh-CN" dirty="0">
                <a:solidFill>
                  <a:srgbClr val="FF0000"/>
                </a:solidFill>
              </a:rPr>
              <a:t>= „být schopen napasovat k sezení“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我吃饱了 ，真的</a:t>
            </a:r>
            <a:r>
              <a:rPr lang="zh-CN" altLang="en-US" dirty="0">
                <a:solidFill>
                  <a:srgbClr val="00B050"/>
                </a:solidFill>
              </a:rPr>
              <a:t>吃不下</a:t>
            </a:r>
            <a:r>
              <a:rPr lang="zh-CN" altLang="en-US" dirty="0"/>
              <a:t>了。</a:t>
            </a:r>
            <a:r>
              <a:rPr lang="cs-CZ" altLang="zh-CN" dirty="0"/>
              <a:t>Už mám dost, už fakt nemůžu.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吃不下</a:t>
            </a:r>
            <a:r>
              <a:rPr lang="cs-CZ" altLang="zh-CN" dirty="0">
                <a:solidFill>
                  <a:srgbClr val="FF0000"/>
                </a:solidFill>
              </a:rPr>
              <a:t> = „nebýt schopen do sebe nacpat jídlo“</a:t>
            </a:r>
          </a:p>
          <a:p>
            <a:pPr marL="0" indent="0">
              <a:buNone/>
            </a:pPr>
            <a:r>
              <a:rPr lang="cs-CZ" altLang="zh-CN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011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171" y="647133"/>
            <a:ext cx="10645462" cy="5476830"/>
          </a:xfrm>
        </p:spPr>
        <p:txBody>
          <a:bodyPr>
            <a:normAutofit/>
          </a:bodyPr>
          <a:lstStyle/>
          <a:p>
            <a:endParaRPr lang="cs-CZ" altLang="zh-CN" b="1" dirty="0"/>
          </a:p>
          <a:p>
            <a:r>
              <a:rPr lang="cs-CZ" dirty="0"/>
              <a:t>POZOR:</a:t>
            </a:r>
          </a:p>
          <a:p>
            <a:pPr marL="0" indent="0">
              <a:buNone/>
            </a:pPr>
            <a:r>
              <a:rPr lang="cs-CZ" dirty="0"/>
              <a:t>Všimněte si rozdílu mezi modifikátorem v potenciální formě a </a:t>
            </a:r>
            <a:r>
              <a:rPr lang="cs-CZ" dirty="0" err="1"/>
              <a:t>použítím</a:t>
            </a:r>
            <a:r>
              <a:rPr lang="cs-CZ" dirty="0"/>
              <a:t> modálních sloves </a:t>
            </a:r>
            <a:r>
              <a:rPr lang="cs-CZ" dirty="0" err="1"/>
              <a:t>néng</a:t>
            </a:r>
            <a:r>
              <a:rPr lang="cs-CZ" dirty="0"/>
              <a:t> </a:t>
            </a:r>
            <a:r>
              <a:rPr lang="zh-CN" altLang="en-US" dirty="0"/>
              <a:t>能 </a:t>
            </a:r>
            <a:r>
              <a:rPr lang="cs-CZ" altLang="zh-CN" dirty="0"/>
              <a:t>nebo </a:t>
            </a:r>
            <a:r>
              <a:rPr lang="en-US" altLang="zh-CN" dirty="0"/>
              <a:t>k</a:t>
            </a:r>
            <a:r>
              <a:rPr lang="cs-CZ" altLang="zh-CN" dirty="0" err="1"/>
              <a:t>ěyǐ</a:t>
            </a:r>
            <a:r>
              <a:rPr lang="cs-CZ" altLang="zh-CN" dirty="0"/>
              <a:t> </a:t>
            </a:r>
            <a:r>
              <a:rPr lang="zh-CN" altLang="en-US" dirty="0"/>
              <a:t>可以</a:t>
            </a:r>
            <a:r>
              <a:rPr lang="cs-CZ" altLang="zh-CN" dirty="0"/>
              <a:t> (rozdíl je významný zejména v záporných větách):</a:t>
            </a:r>
          </a:p>
          <a:p>
            <a:pPr marL="0" indent="0">
              <a:buNone/>
            </a:pPr>
            <a:r>
              <a:rPr lang="zh-CN" altLang="en-US" dirty="0"/>
              <a:t>这杯啤酒我</a:t>
            </a:r>
            <a:r>
              <a:rPr lang="zh-CN" altLang="en-US" dirty="0">
                <a:solidFill>
                  <a:srgbClr val="7030A0"/>
                </a:solidFill>
              </a:rPr>
              <a:t>喝不完</a:t>
            </a:r>
            <a:r>
              <a:rPr lang="zh-CN" altLang="en-US" dirty="0"/>
              <a:t>。</a:t>
            </a:r>
            <a:r>
              <a:rPr lang="cs-CZ" altLang="zh-CN" dirty="0"/>
              <a:t> T</a:t>
            </a:r>
            <a:r>
              <a:rPr lang="en-US" altLang="zh-CN" dirty="0"/>
              <a:t>o</a:t>
            </a:r>
            <a:r>
              <a:rPr lang="cs-CZ" altLang="zh-CN" dirty="0"/>
              <a:t>hle pivo nevypiju. </a:t>
            </a:r>
            <a:r>
              <a:rPr lang="cs-CZ" altLang="zh-CN" dirty="0">
                <a:solidFill>
                  <a:srgbClr val="FF0000"/>
                </a:solidFill>
              </a:rPr>
              <a:t>(tj. nezvládnu vypít, subjektivní faktor)</a:t>
            </a:r>
          </a:p>
          <a:p>
            <a:pPr marL="0" indent="0">
              <a:buNone/>
            </a:pPr>
            <a:r>
              <a:rPr lang="zh-CN" altLang="en-US" dirty="0"/>
              <a:t>这杯啤酒我</a:t>
            </a:r>
            <a:r>
              <a:rPr lang="zh-CN" altLang="en-US" dirty="0">
                <a:solidFill>
                  <a:srgbClr val="7030A0"/>
                </a:solidFill>
              </a:rPr>
              <a:t>不能喝</a:t>
            </a:r>
            <a:r>
              <a:rPr lang="zh-CN" altLang="en-US" dirty="0"/>
              <a:t>。 </a:t>
            </a:r>
            <a:r>
              <a:rPr lang="cs-CZ" altLang="zh-CN" dirty="0"/>
              <a:t>Tohle pivo nemůžu vypít. </a:t>
            </a:r>
            <a:r>
              <a:rPr lang="cs-CZ" altLang="zh-CN" dirty="0">
                <a:solidFill>
                  <a:srgbClr val="FF0000"/>
                </a:solidFill>
              </a:rPr>
              <a:t>(tj. něco mi v tom brání, objektivní faktor)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6015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就</a:t>
            </a:r>
            <a:r>
              <a:rPr lang="cs-CZ" altLang="zh-CN" dirty="0">
                <a:solidFill>
                  <a:srgbClr val="00B050"/>
                </a:solidFill>
              </a:rPr>
              <a:t> ve významu „jenom“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stojí před substantivem nebo zájmenem, ty jsou často ve spojení s číslovkou a </a:t>
            </a:r>
            <a:r>
              <a:rPr lang="cs-CZ" dirty="0" err="1"/>
              <a:t>numerativem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   我们班很少， 就七个学生。</a:t>
            </a:r>
            <a:r>
              <a:rPr lang="cs-CZ" altLang="zh-CN" dirty="0"/>
              <a:t>Naše třída je malá („málopočetná“ – </a:t>
            </a:r>
            <a:r>
              <a:rPr lang="zh-CN" altLang="en-US" dirty="0"/>
              <a:t>少</a:t>
            </a:r>
            <a:r>
              <a:rPr lang="cs-CZ" altLang="zh-CN" dirty="0"/>
              <a:t>), jen sedm studentů.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今天得学习的新汉字很少， 就二十个字。</a:t>
            </a:r>
            <a:r>
              <a:rPr lang="cs-CZ" altLang="zh-CN" dirty="0"/>
              <a:t>Nových znaků, které se dnes musíme učit, je málo, jen dvacet znaků.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在博物馆人不多， 就五十个。</a:t>
            </a:r>
            <a:r>
              <a:rPr lang="cs-CZ" altLang="zh-CN" dirty="0"/>
              <a:t>V muzeu lidí nebylo mnoho, jen padesát.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34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Směrový komplement (modifikátor) </a:t>
            </a:r>
            <a:r>
              <a:rPr lang="cs-CZ" sz="1800" dirty="0">
                <a:solidFill>
                  <a:srgbClr val="FF0000"/>
                </a:solidFill>
              </a:rPr>
              <a:t>viz též ppt 7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</a:rPr>
              <a:t>podzim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základní sloveso + modifikátor → modifikované sloveso</a:t>
            </a:r>
            <a:endParaRPr lang="en-US" dirty="0"/>
          </a:p>
          <a:p>
            <a:pPr lvl="0"/>
            <a:r>
              <a:rPr lang="cs-CZ" dirty="0"/>
              <a:t>do češtiny překládáme zpravidla dokonavým slovesem s předponou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   nést → vynést, roznést, přenést, odnést….</a:t>
            </a:r>
          </a:p>
          <a:p>
            <a:pPr marL="0" indent="0">
              <a:buNone/>
            </a:pPr>
            <a:r>
              <a:rPr lang="cs-CZ" dirty="0"/>
              <a:t>   jít → vyjít, odejít, přijít, přejít…</a:t>
            </a:r>
          </a:p>
          <a:p>
            <a:r>
              <a:rPr lang="cs-CZ" dirty="0"/>
              <a:t>připojují se zejména ke slovesům s významem pohybu</a:t>
            </a:r>
          </a:p>
          <a:p>
            <a:r>
              <a:rPr lang="cs-CZ" dirty="0">
                <a:solidFill>
                  <a:srgbClr val="FF0000"/>
                </a:solidFill>
              </a:rPr>
              <a:t>dva typy: jednoslabičné a dvouslabičné (též jednoduché a složené)</a:t>
            </a:r>
          </a:p>
        </p:txBody>
      </p:sp>
    </p:spTree>
    <p:extLst>
      <p:ext uri="{BB962C8B-B14F-4D97-AF65-F5344CB8AC3E}">
        <p14:creationId xmlns:p14="http://schemas.microsoft.com/office/powerpoint/2010/main" val="143290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837127" y="1429555"/>
            <a:ext cx="10669073" cy="489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跑</a:t>
            </a:r>
            <a:endParaRPr kumimoji="0" lang="cs-CZ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pǎo</a:t>
            </a:r>
            <a:r>
              <a:rPr kumimoji="0" lang="cs-CZ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	+				        →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běžet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215164" y="686012"/>
          <a:ext cx="3721996" cy="222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1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683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下来 </a:t>
                      </a:r>
                      <a:r>
                        <a:rPr lang="en-US" sz="2000" u="none" strike="noStrike" dirty="0" err="1">
                          <a:effectLst/>
                        </a:rPr>
                        <a:t>xiàlai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přijít dolů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0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上来 </a:t>
                      </a:r>
                      <a:r>
                        <a:rPr lang="en-US" sz="2000" u="none" strike="noStrike" dirty="0" err="1">
                          <a:effectLst/>
                        </a:rPr>
                        <a:t>shànglai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přijít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nahoru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24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进来 </a:t>
                      </a:r>
                      <a:r>
                        <a:rPr lang="en-US" sz="2000" u="none" strike="noStrike">
                          <a:effectLst/>
                        </a:rPr>
                        <a:t>jìnlai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přijít dovnitř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0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出来 </a:t>
                      </a:r>
                      <a:r>
                        <a:rPr lang="en-US" sz="2000" u="none" strike="noStrike" dirty="0" err="1">
                          <a:effectLst/>
                        </a:rPr>
                        <a:t>chūlai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přijít ven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62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回来 </a:t>
                      </a:r>
                      <a:r>
                        <a:rPr lang="en-US" sz="2000" u="none" strike="noStrike">
                          <a:effectLst/>
                        </a:rPr>
                        <a:t>huílai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vrátit</a:t>
                      </a:r>
                      <a:r>
                        <a:rPr lang="en-US" sz="2000" u="none" strike="noStrike" dirty="0">
                          <a:effectLst/>
                        </a:rPr>
                        <a:t> se </a:t>
                      </a:r>
                      <a:r>
                        <a:rPr lang="en-US" sz="2000" u="none" strike="noStrike" dirty="0" err="1">
                          <a:effectLst/>
                        </a:rPr>
                        <a:t>zpět</a:t>
                      </a:r>
                      <a:endParaRPr lang="cs-CZ" sz="20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(k </a:t>
                      </a:r>
                      <a:r>
                        <a:rPr lang="en-US" sz="2000" u="none" strike="noStrike" dirty="0" err="1">
                          <a:effectLst/>
                        </a:rPr>
                        <a:t>mluvčímu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215165" y="3694975"/>
          <a:ext cx="3721995" cy="2138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8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369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下去 </a:t>
                      </a:r>
                      <a:r>
                        <a:rPr lang="en-US" sz="2000" u="none" strike="noStrike" dirty="0" err="1">
                          <a:effectLst/>
                        </a:rPr>
                        <a:t>xiàqu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odejít dolů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5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上去 </a:t>
                      </a:r>
                      <a:r>
                        <a:rPr lang="en-US" sz="2000" u="none" strike="noStrike">
                          <a:effectLst/>
                        </a:rPr>
                        <a:t>shàngqu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odejít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nahoru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24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进去 </a:t>
                      </a:r>
                      <a:r>
                        <a:rPr lang="en-US" sz="2000" u="none" strike="noStrike">
                          <a:effectLst/>
                        </a:rPr>
                        <a:t>jìnqu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odejít dovnitř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366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出去 </a:t>
                      </a:r>
                      <a:r>
                        <a:rPr lang="en-US" sz="2000" u="none" strike="noStrike">
                          <a:effectLst/>
                        </a:rPr>
                        <a:t>chūqu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odejít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ven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519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回去 </a:t>
                      </a:r>
                      <a:r>
                        <a:rPr lang="en-US" sz="2000" u="none" strike="noStrike">
                          <a:effectLst/>
                        </a:rPr>
                        <a:t>huíqu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 dirty="0">
                          <a:effectLst/>
                        </a:rPr>
                        <a:t>vrátit se zpět </a:t>
                      </a:r>
                      <a:endParaRPr lang="cs-CZ" sz="20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fi-FI" sz="2000" u="none" strike="noStrike" dirty="0">
                          <a:effectLst/>
                        </a:rPr>
                        <a:t>(od mluvčího)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884693" y="512911"/>
          <a:ext cx="4875103" cy="262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0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跑下来 </a:t>
                      </a:r>
                      <a:r>
                        <a:rPr lang="en-US" sz="2000" u="none" strike="noStrike" dirty="0" err="1">
                          <a:effectLst/>
                        </a:rPr>
                        <a:t>pǎoxiàlai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přiběhnout dolů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577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跑上来 </a:t>
                      </a:r>
                      <a:r>
                        <a:rPr lang="en-US" sz="2000" u="none" strike="noStrike" dirty="0" err="1">
                          <a:effectLst/>
                        </a:rPr>
                        <a:t>pǎoshànglai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přiběhnout nahoru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0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跑进来 </a:t>
                      </a:r>
                      <a:r>
                        <a:rPr lang="en-US" sz="2000" u="none" strike="noStrike">
                          <a:effectLst/>
                        </a:rPr>
                        <a:t>pǎojìnlai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přiběhnout dovnitř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0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跑出来 </a:t>
                      </a:r>
                      <a:r>
                        <a:rPr lang="en-US" sz="2000" u="none" strike="noStrike">
                          <a:effectLst/>
                        </a:rPr>
                        <a:t>pǎochūlai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přiběhnout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ven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73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跑回来 </a:t>
                      </a:r>
                      <a:r>
                        <a:rPr lang="en-US" sz="2000" u="none" strike="noStrike" dirty="0" err="1">
                          <a:effectLst/>
                        </a:rPr>
                        <a:t>pǎohuílai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přiběhnout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zpět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cs-CZ" sz="20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(k </a:t>
                      </a:r>
                      <a:r>
                        <a:rPr lang="en-US" sz="2000" u="none" strike="noStrike" dirty="0" err="1">
                          <a:effectLst/>
                        </a:rPr>
                        <a:t>mluvčímu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6884693" y="3694975"/>
          <a:ext cx="4875103" cy="2507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3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27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</a:rPr>
                        <a:t>跑下去 </a:t>
                      </a:r>
                      <a:r>
                        <a:rPr lang="en-US" sz="2000" u="none" strike="noStrike" dirty="0" err="1">
                          <a:effectLst/>
                        </a:rPr>
                        <a:t>pǎoxiàqu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odběhnout dolů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497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跑上去 </a:t>
                      </a:r>
                      <a:r>
                        <a:rPr lang="en-US" sz="2000" u="none" strike="noStrike">
                          <a:effectLst/>
                        </a:rPr>
                        <a:t>pǎoshàngqu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odběhnout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nahoru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8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跑进去 </a:t>
                      </a:r>
                      <a:r>
                        <a:rPr lang="en-US" sz="2000" u="none" strike="noStrike">
                          <a:effectLst/>
                        </a:rPr>
                        <a:t>pǎojìnqu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odběhnout dovnitř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8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跑出去 </a:t>
                      </a:r>
                      <a:r>
                        <a:rPr lang="en-US" sz="2000" u="none" strike="noStrike">
                          <a:effectLst/>
                        </a:rPr>
                        <a:t>pǎochūqu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odběhnout ven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732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</a:rPr>
                        <a:t>跑回去 </a:t>
                      </a:r>
                      <a:r>
                        <a:rPr lang="en-US" sz="2000" u="none" strike="noStrike">
                          <a:effectLst/>
                        </a:rPr>
                        <a:t>pǎohuíqu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odběhnout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zpět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cs-CZ" sz="20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(od </a:t>
                      </a:r>
                      <a:r>
                        <a:rPr lang="en-US" sz="2000" u="none" strike="noStrike" dirty="0" err="1">
                          <a:effectLst/>
                        </a:rPr>
                        <a:t>mluvčího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22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Směrový komplement a předmět </a:t>
            </a:r>
            <a:r>
              <a:rPr lang="cs-CZ" sz="1800" dirty="0">
                <a:solidFill>
                  <a:srgbClr val="FF0000"/>
                </a:solidFill>
              </a:rPr>
              <a:t>viz </a:t>
            </a:r>
            <a:r>
              <a:rPr lang="cs-CZ" sz="1800" dirty="0" err="1">
                <a:solidFill>
                  <a:srgbClr val="FF0000"/>
                </a:solidFill>
              </a:rPr>
              <a:t>ppt</a:t>
            </a:r>
            <a:r>
              <a:rPr lang="cs-CZ" sz="1800" dirty="0">
                <a:solidFill>
                  <a:srgbClr val="FF0000"/>
                </a:solidFill>
              </a:rPr>
              <a:t> podzim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7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1) předmět stojí na konci věty (za slovesem i modifikátory)</a:t>
            </a:r>
          </a:p>
          <a:p>
            <a:pPr marL="0" indent="0">
              <a:buNone/>
            </a:pPr>
            <a:r>
              <a:rPr lang="cs-CZ" altLang="zh-CN" dirty="0"/>
              <a:t>     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拿出来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/>
              <a:t>。</a:t>
            </a:r>
            <a:r>
              <a:rPr lang="cs-CZ" altLang="zh-CN" dirty="0"/>
              <a:t>Vytáhl jsem jednu knihu.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2) předmět je vložen mezi složky základního slovesa a modifikátoru</a:t>
            </a:r>
          </a:p>
          <a:p>
            <a:pPr marL="0" indent="0">
              <a:buNone/>
            </a:pPr>
            <a:r>
              <a:rPr lang="cs-CZ" dirty="0"/>
              <a:t>- jednoslabičný modifikátor:</a:t>
            </a:r>
          </a:p>
          <a:p>
            <a:pPr marL="0" indent="0">
              <a:buNone/>
            </a:pPr>
            <a:r>
              <a:rPr lang="cs-CZ" altLang="zh-CN" dirty="0"/>
              <a:t>    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来</a:t>
            </a:r>
            <a:r>
              <a:rPr lang="zh-CN" altLang="en-US" dirty="0"/>
              <a:t>了。</a:t>
            </a:r>
            <a:r>
              <a:rPr lang="cs-CZ" altLang="zh-CN" dirty="0"/>
              <a:t>Přinesl jsem jednu knihu.</a:t>
            </a:r>
          </a:p>
          <a:p>
            <a:pPr marL="0" indent="0">
              <a:buNone/>
            </a:pPr>
            <a:r>
              <a:rPr lang="cs-CZ" dirty="0"/>
              <a:t>- dvouslabičný modifikátor:</a:t>
            </a:r>
            <a:endParaRPr lang="en-US" dirty="0"/>
          </a:p>
          <a:p>
            <a:pPr marL="0" indent="0">
              <a:buNone/>
            </a:pPr>
            <a:r>
              <a:rPr lang="cs-CZ" altLang="zh-CN" dirty="0"/>
              <a:t>    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拿出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来</a:t>
            </a:r>
            <a:r>
              <a:rPr lang="zh-CN" altLang="en-US" dirty="0"/>
              <a:t>。</a:t>
            </a:r>
            <a:r>
              <a:rPr lang="cs-CZ" altLang="zh-CN" dirty="0"/>
              <a:t>Vytáhl jsem jednu knihu.</a:t>
            </a:r>
            <a:endParaRPr lang="en-US" dirty="0"/>
          </a:p>
          <a:p>
            <a:pPr marL="0" indent="0">
              <a:buNone/>
            </a:pPr>
            <a:r>
              <a:rPr lang="cs-CZ" altLang="zh-CN" dirty="0"/>
              <a:t>    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出来</a:t>
            </a:r>
            <a:r>
              <a:rPr lang="zh-CN" altLang="en-US" dirty="0"/>
              <a:t>。 </a:t>
            </a:r>
            <a:r>
              <a:rPr lang="cs-CZ" dirty="0"/>
              <a:t>	</a:t>
            </a:r>
            <a:r>
              <a:rPr lang="cs-CZ" altLang="zh-CN" dirty="0"/>
              <a:t>Vytáhl jsem jednu knihu. </a:t>
            </a:r>
            <a:r>
              <a:rPr lang="cs-CZ" altLang="zh-CN" dirty="0">
                <a:solidFill>
                  <a:srgbClr val="FF0000"/>
                </a:solidFill>
              </a:rPr>
              <a:t>(méně běžné)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72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428" y="618186"/>
            <a:ext cx="10761372" cy="555877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3) předmět se předsune před sloveso pomocí prepozičního slovesa </a:t>
            </a:r>
            <a:r>
              <a:rPr lang="cs-CZ" dirty="0" err="1"/>
              <a:t>bǎ</a:t>
            </a:r>
            <a:r>
              <a:rPr lang="cs-CZ" dirty="0"/>
              <a:t> </a:t>
            </a:r>
            <a:r>
              <a:rPr lang="zh-CN" altLang="en-US" dirty="0"/>
              <a:t>把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    </a:t>
            </a:r>
            <a:r>
              <a:rPr lang="zh-CN" altLang="en-US" dirty="0"/>
              <a:t>我把</a:t>
            </a:r>
            <a:r>
              <a:rPr lang="zh-CN" altLang="en-US" dirty="0">
                <a:solidFill>
                  <a:srgbClr val="FF0000"/>
                </a:solidFill>
              </a:rPr>
              <a:t>书</a:t>
            </a:r>
            <a:r>
              <a:rPr lang="zh-CN" altLang="en-US" dirty="0">
                <a:solidFill>
                  <a:srgbClr val="0070C0"/>
                </a:solidFill>
              </a:rPr>
              <a:t>拿出来</a:t>
            </a:r>
            <a:r>
              <a:rPr lang="zh-CN" altLang="en-US" dirty="0"/>
              <a:t>了。</a:t>
            </a:r>
            <a:r>
              <a:rPr lang="cs-CZ" altLang="zh-CN" dirty="0"/>
              <a:t>		Vytáhl jsem (ty) knihy.</a:t>
            </a:r>
          </a:p>
          <a:p>
            <a:pPr marL="0" indent="0">
              <a:buNone/>
            </a:pPr>
            <a:r>
              <a:rPr lang="zh-CN" altLang="en-US" dirty="0"/>
              <a:t>    把</a:t>
            </a:r>
            <a:r>
              <a:rPr lang="zh-CN" altLang="en-US" dirty="0">
                <a:solidFill>
                  <a:srgbClr val="FF0000"/>
                </a:solidFill>
              </a:rPr>
              <a:t>那瓶啤酒</a:t>
            </a:r>
            <a:r>
              <a:rPr lang="zh-CN" altLang="en-US" dirty="0">
                <a:solidFill>
                  <a:srgbClr val="0070C0"/>
                </a:solidFill>
              </a:rPr>
              <a:t>拿来</a:t>
            </a:r>
            <a:r>
              <a:rPr lang="zh-CN" altLang="en-US" dirty="0"/>
              <a:t>。</a:t>
            </a:r>
            <a:r>
              <a:rPr lang="cs-CZ" altLang="zh-CN" dirty="0"/>
              <a:t>		Přines tu láhev piva.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请把</a:t>
            </a:r>
            <a:r>
              <a:rPr lang="zh-CN" altLang="en-US" dirty="0">
                <a:solidFill>
                  <a:srgbClr val="FF0000"/>
                </a:solidFill>
              </a:rPr>
              <a:t>你的东西</a:t>
            </a:r>
            <a:r>
              <a:rPr lang="zh-CN" altLang="en-US" dirty="0"/>
              <a:t>都</a:t>
            </a:r>
            <a:r>
              <a:rPr lang="zh-CN" altLang="en-US" dirty="0">
                <a:solidFill>
                  <a:srgbClr val="0070C0"/>
                </a:solidFill>
              </a:rPr>
              <a:t>般出去</a:t>
            </a:r>
            <a:r>
              <a:rPr lang="zh-CN" altLang="en-US" dirty="0"/>
              <a:t>。</a:t>
            </a:r>
            <a:r>
              <a:rPr lang="cs-CZ" altLang="zh-CN" dirty="0"/>
              <a:t> 	Prosím vystěhuj si všechny svoje věci.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4) předmět se předsune na začátek věty jako tzv. anteponovaný větný člen</a:t>
            </a:r>
          </a:p>
          <a:p>
            <a:pPr mar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    </a:t>
            </a:r>
            <a:r>
              <a:rPr lang="zh-CN" altLang="en-US" dirty="0">
                <a:solidFill>
                  <a:srgbClr val="FF0000"/>
                </a:solidFill>
              </a:rPr>
              <a:t>书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拿出来</a:t>
            </a:r>
            <a:r>
              <a:rPr lang="zh-CN" altLang="en-US" dirty="0"/>
              <a:t>了。</a:t>
            </a:r>
            <a:r>
              <a:rPr lang="cs-CZ" altLang="zh-CN" dirty="0"/>
              <a:t>			Knihy jsem vytáhl.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zh-CN" altLang="en-US" dirty="0">
                <a:solidFill>
                  <a:srgbClr val="FF0000"/>
                </a:solidFill>
              </a:rPr>
              <a:t>那瓶啤酒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拿来</a:t>
            </a:r>
            <a:r>
              <a:rPr lang="zh-CN" altLang="en-US" dirty="0"/>
              <a:t>了。</a:t>
            </a:r>
            <a:r>
              <a:rPr lang="cs-CZ" altLang="zh-CN" dirty="0"/>
              <a:t>		Tu láhev piva jsem přinesl.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zh-CN" altLang="en-US" dirty="0">
                <a:solidFill>
                  <a:srgbClr val="FF0000"/>
                </a:solidFill>
              </a:rPr>
              <a:t>你的东西</a:t>
            </a:r>
            <a:r>
              <a:rPr lang="zh-CN" altLang="en-US" dirty="0"/>
              <a:t>都</a:t>
            </a:r>
            <a:r>
              <a:rPr lang="zh-CN" altLang="en-US" dirty="0">
                <a:solidFill>
                  <a:srgbClr val="0070C0"/>
                </a:solidFill>
              </a:rPr>
              <a:t>般出去</a:t>
            </a:r>
            <a:r>
              <a:rPr lang="zh-CN" altLang="en-US" dirty="0"/>
              <a:t>。</a:t>
            </a:r>
            <a:r>
              <a:rPr lang="cs-CZ" altLang="zh-CN" dirty="0"/>
              <a:t>		Svoje věci si všechny vystěhuj.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31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Umístění</a:t>
            </a:r>
            <a:r>
              <a:rPr lang="en-US" dirty="0"/>
              <a:t> </a:t>
            </a:r>
            <a:r>
              <a:rPr lang="cs-CZ" dirty="0"/>
              <a:t>přípony </a:t>
            </a:r>
            <a:r>
              <a:rPr lang="zh-CN" altLang="en-US" dirty="0"/>
              <a:t>了</a:t>
            </a:r>
            <a:r>
              <a:rPr lang="cs-CZ" altLang="zh-CN" dirty="0"/>
              <a:t> v různých variantách umístění předmětu: 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7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jednoslabičný modifikátor: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来</a:t>
            </a:r>
            <a:r>
              <a:rPr lang="zh-CN" altLang="en-US" dirty="0"/>
              <a:t>。</a:t>
            </a:r>
            <a:r>
              <a:rPr lang="cs-CZ" altLang="zh-CN" dirty="0"/>
              <a:t>Přinesl jsem jednu knihu.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来</a:t>
            </a:r>
            <a:r>
              <a:rPr lang="zh-CN" altLang="en-US" dirty="0"/>
              <a:t>了。</a:t>
            </a:r>
            <a:r>
              <a:rPr lang="cs-CZ" altLang="zh-CN" dirty="0"/>
              <a:t>Přinesl jsem jednu knihu.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- dvouslabičný modifikátor: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拿出来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/>
              <a:t>。</a:t>
            </a:r>
            <a:r>
              <a:rPr lang="cs-CZ" altLang="zh-CN" dirty="0"/>
              <a:t>Vytáhl jsem jednu knihu.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拿出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来</a:t>
            </a:r>
            <a:r>
              <a:rPr lang="zh-CN" altLang="en-US" dirty="0"/>
              <a:t>。</a:t>
            </a:r>
            <a:r>
              <a:rPr lang="cs-CZ" altLang="zh-CN" dirty="0"/>
              <a:t>Vytáhl jsem jednu knihu. </a:t>
            </a:r>
            <a:r>
              <a:rPr lang="cs-CZ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en-GB" altLang="zh-CN" dirty="0">
                <a:solidFill>
                  <a:srgbClr val="FF0000"/>
                </a:solidFill>
              </a:rPr>
              <a:t>se v</a:t>
            </a:r>
            <a:r>
              <a:rPr lang="cs-CZ" altLang="zh-CN" dirty="0" err="1">
                <a:solidFill>
                  <a:srgbClr val="FF0000"/>
                </a:solidFill>
              </a:rPr>
              <a:t>ynechává</a:t>
            </a:r>
            <a:r>
              <a:rPr lang="cs-CZ" altLang="zh-CN" dirty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一本书</a:t>
            </a:r>
            <a:r>
              <a:rPr lang="zh-CN" altLang="en-US" dirty="0">
                <a:solidFill>
                  <a:srgbClr val="0070C0"/>
                </a:solidFill>
              </a:rPr>
              <a:t>出来</a:t>
            </a:r>
            <a:r>
              <a:rPr lang="zh-CN" altLang="en-US" dirty="0"/>
              <a:t>。 </a:t>
            </a:r>
            <a:r>
              <a:rPr lang="cs-CZ" dirty="0"/>
              <a:t>	</a:t>
            </a:r>
            <a:r>
              <a:rPr lang="cs-CZ" altLang="zh-CN" dirty="0"/>
              <a:t>Vytáhl jsem jednu knihu.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01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Směrový komplement a lokativní předmět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225" y="1838503"/>
            <a:ext cx="11719775" cy="465437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>
                <a:solidFill>
                  <a:srgbClr val="0070C0"/>
                </a:solidFill>
              </a:rPr>
              <a:t>lokativní předmět </a:t>
            </a:r>
            <a:r>
              <a:rPr lang="cs-CZ" dirty="0"/>
              <a:t>značí místo, směrem kam děj vyjádřený slovesem směřuje</a:t>
            </a:r>
          </a:p>
          <a:p>
            <a:pPr>
              <a:buFontTx/>
              <a:buChar char="-"/>
            </a:pPr>
            <a:r>
              <a:rPr lang="cs-CZ" dirty="0"/>
              <a:t>Klade se vždy mezi </a:t>
            </a:r>
            <a:r>
              <a:rPr lang="cs-CZ" dirty="0">
                <a:solidFill>
                  <a:srgbClr val="FF0000"/>
                </a:solidFill>
              </a:rPr>
              <a:t>sloveso</a:t>
            </a:r>
            <a:r>
              <a:rPr lang="cs-CZ" dirty="0"/>
              <a:t> a </a:t>
            </a:r>
            <a:r>
              <a:rPr lang="cs-CZ" dirty="0">
                <a:solidFill>
                  <a:srgbClr val="92D050"/>
                </a:solidFill>
              </a:rPr>
              <a:t>modifikátor</a:t>
            </a:r>
            <a:r>
              <a:rPr lang="cs-CZ" dirty="0"/>
              <a:t> (u jednoslabičných) nebo mezi oba </a:t>
            </a:r>
            <a:r>
              <a:rPr lang="cs-CZ" dirty="0">
                <a:solidFill>
                  <a:srgbClr val="92D050"/>
                </a:solidFill>
              </a:rPr>
              <a:t>modifikátory</a:t>
            </a:r>
            <a:r>
              <a:rPr lang="cs-CZ" dirty="0"/>
              <a:t> (u dvouslabičných)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回</a:t>
            </a:r>
            <a:r>
              <a:rPr lang="zh-CN" altLang="en-US" dirty="0">
                <a:solidFill>
                  <a:srgbClr val="0070C0"/>
                </a:solidFill>
              </a:rPr>
              <a:t>家</a:t>
            </a:r>
            <a:r>
              <a:rPr lang="zh-CN" altLang="en-US" dirty="0">
                <a:solidFill>
                  <a:srgbClr val="00B050"/>
                </a:solidFill>
              </a:rPr>
              <a:t>去</a:t>
            </a:r>
            <a:r>
              <a:rPr lang="zh-CN" altLang="en-US" dirty="0"/>
              <a:t>吧</a:t>
            </a:r>
            <a:r>
              <a:rPr lang="cs-CZ" dirty="0"/>
              <a:t>! 			Vrať se domů!</a:t>
            </a:r>
          </a:p>
          <a:p>
            <a:pPr marL="0" indent="0">
              <a:buNone/>
            </a:pP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走</a:t>
            </a:r>
            <a:r>
              <a:rPr lang="zh-CN" altLang="en-US" dirty="0">
                <a:solidFill>
                  <a:srgbClr val="00B050"/>
                </a:solidFill>
              </a:rPr>
              <a:t>进</a:t>
            </a:r>
            <a:r>
              <a:rPr lang="zh-CN" altLang="en-US" dirty="0">
                <a:solidFill>
                  <a:srgbClr val="0070C0"/>
                </a:solidFill>
              </a:rPr>
              <a:t>教室</a:t>
            </a:r>
            <a:r>
              <a:rPr lang="zh-CN" altLang="en-US" dirty="0">
                <a:solidFill>
                  <a:srgbClr val="00B050"/>
                </a:solidFill>
              </a:rPr>
              <a:t>去</a:t>
            </a:r>
            <a:r>
              <a:rPr lang="zh-CN" altLang="en-US" dirty="0"/>
              <a:t>了。</a:t>
            </a:r>
            <a:r>
              <a:rPr lang="en-US" altLang="zh-CN" dirty="0"/>
              <a:t>		</a:t>
            </a:r>
            <a:r>
              <a:rPr lang="cs-CZ" dirty="0"/>
              <a:t>Vešli do třídy.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跑</a:t>
            </a:r>
            <a:r>
              <a:rPr lang="zh-CN" altLang="en-US" dirty="0">
                <a:solidFill>
                  <a:srgbClr val="00B050"/>
                </a:solidFill>
              </a:rPr>
              <a:t>回</a:t>
            </a:r>
            <a:r>
              <a:rPr lang="zh-CN" altLang="en-US" dirty="0">
                <a:solidFill>
                  <a:srgbClr val="0070C0"/>
                </a:solidFill>
              </a:rPr>
              <a:t>学校</a:t>
            </a:r>
            <a:r>
              <a:rPr lang="zh-CN" altLang="en-US" dirty="0">
                <a:solidFill>
                  <a:srgbClr val="00B050"/>
                </a:solidFill>
              </a:rPr>
              <a:t>去</a:t>
            </a:r>
            <a:r>
              <a:rPr lang="zh-CN" altLang="en-US" dirty="0"/>
              <a:t>了。</a:t>
            </a:r>
            <a:r>
              <a:rPr lang="en-US" altLang="zh-CN" dirty="0"/>
              <a:t>		</a:t>
            </a:r>
            <a:r>
              <a:rPr lang="cs-CZ" dirty="0"/>
              <a:t>Běželi zpět do školy.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没有电车，我们得</a:t>
            </a:r>
            <a:r>
              <a:rPr lang="zh-CN" altLang="en-US" dirty="0">
                <a:solidFill>
                  <a:srgbClr val="FF0000"/>
                </a:solidFill>
              </a:rPr>
              <a:t>走</a:t>
            </a:r>
            <a:r>
              <a:rPr lang="zh-CN" altLang="en-US" dirty="0">
                <a:solidFill>
                  <a:srgbClr val="00B050"/>
                </a:solidFill>
              </a:rPr>
              <a:t>回</a:t>
            </a:r>
            <a:r>
              <a:rPr lang="zh-CN" altLang="en-US" dirty="0">
                <a:solidFill>
                  <a:srgbClr val="0070C0"/>
                </a:solidFill>
              </a:rPr>
              <a:t>家</a:t>
            </a:r>
            <a:r>
              <a:rPr lang="zh-CN" altLang="en-US" dirty="0">
                <a:solidFill>
                  <a:srgbClr val="00B050"/>
                </a:solidFill>
              </a:rPr>
              <a:t>去</a:t>
            </a:r>
            <a:r>
              <a:rPr lang="zh-CN" altLang="en-US" dirty="0"/>
              <a:t>。</a:t>
            </a:r>
            <a:r>
              <a:rPr lang="cs-CZ" dirty="0"/>
              <a:t>Tramvaj nejede, musíme se vrátit domů pěšky.</a:t>
            </a:r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走</a:t>
            </a:r>
            <a:r>
              <a:rPr lang="zh-CN" altLang="en-US" dirty="0">
                <a:solidFill>
                  <a:srgbClr val="92D050"/>
                </a:solidFill>
              </a:rPr>
              <a:t>进</a:t>
            </a:r>
            <a:r>
              <a:rPr lang="zh-CN" altLang="en-US" dirty="0">
                <a:solidFill>
                  <a:srgbClr val="0070C0"/>
                </a:solidFill>
              </a:rPr>
              <a:t>办公室</a:t>
            </a:r>
            <a:r>
              <a:rPr lang="zh-CN" altLang="en-US" dirty="0"/>
              <a:t>。</a:t>
            </a:r>
            <a:r>
              <a:rPr lang="cs-CZ" altLang="zh-CN" dirty="0"/>
              <a:t>Jde do kanceláře. </a:t>
            </a:r>
            <a:r>
              <a:rPr lang="cs-CZ" altLang="zh-CN" dirty="0">
                <a:solidFill>
                  <a:srgbClr val="FF0000"/>
                </a:solidFill>
              </a:rPr>
              <a:t>(vlastně jde o dvouslabičný modifikátor, kdy je vynecháno </a:t>
            </a:r>
            <a:r>
              <a:rPr lang="zh-CN" altLang="en-US" dirty="0">
                <a:solidFill>
                  <a:srgbClr val="FF0000"/>
                </a:solidFill>
              </a:rPr>
              <a:t>来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去</a:t>
            </a:r>
            <a:r>
              <a:rPr lang="cs-CZ" altLang="zh-CN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0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složené směrové modifikátory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225" y="1838504"/>
            <a:ext cx="11719775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altLang="zh-CN" b="1" dirty="0" err="1"/>
              <a:t>qǐlai</a:t>
            </a:r>
            <a:r>
              <a:rPr lang="cs-CZ" altLang="zh-CN" b="1" dirty="0"/>
              <a:t> </a:t>
            </a:r>
            <a:r>
              <a:rPr lang="zh-CN" altLang="en-US" b="1" dirty="0"/>
              <a:t>起来</a:t>
            </a:r>
            <a:r>
              <a:rPr lang="cs-CZ" altLang="zh-CN" b="1" dirty="0"/>
              <a:t> </a:t>
            </a:r>
            <a:r>
              <a:rPr lang="cs-CZ" dirty="0"/>
              <a:t>= „vstát, zvednout se; vstát z postele“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Jako směrový modifikátor vyjadřuje pohyb vzhůru: </a:t>
            </a:r>
            <a:r>
              <a:rPr lang="zh-CN" altLang="en-US" dirty="0"/>
              <a:t>站起来 </a:t>
            </a:r>
            <a:r>
              <a:rPr lang="cs-CZ" altLang="zh-CN" dirty="0"/>
              <a:t>= „postavit se“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蛋糕发</a:t>
            </a:r>
            <a:r>
              <a:rPr lang="zh-CN" altLang="en-US" dirty="0">
                <a:solidFill>
                  <a:srgbClr val="7030A0"/>
                </a:solidFill>
              </a:rPr>
              <a:t>起来</a:t>
            </a:r>
            <a:r>
              <a:rPr lang="zh-CN" altLang="en-US" dirty="0"/>
              <a:t>了。</a:t>
            </a:r>
            <a:r>
              <a:rPr lang="cs-CZ" altLang="zh-CN" dirty="0"/>
              <a:t>= Dort nabyl na objemu (při pečení) /nakynul. (Může být i </a:t>
            </a:r>
            <a:r>
              <a:rPr lang="zh-CN" altLang="en-US" dirty="0"/>
              <a:t>蛋糕发了</a:t>
            </a:r>
            <a:r>
              <a:rPr lang="zh-CN" altLang="en-US" dirty="0">
                <a:solidFill>
                  <a:srgbClr val="7030A0"/>
                </a:solidFill>
              </a:rPr>
              <a:t>起来</a:t>
            </a:r>
            <a:r>
              <a:rPr lang="zh-CN" altLang="en-US" dirty="0"/>
              <a:t>。</a:t>
            </a:r>
            <a:r>
              <a:rPr lang="cs-CZ" altLang="zh-CN" dirty="0"/>
              <a:t>- </a:t>
            </a:r>
            <a:r>
              <a:rPr lang="cs-CZ" altLang="zh-CN" dirty="0">
                <a:solidFill>
                  <a:srgbClr val="FF0000"/>
                </a:solidFill>
              </a:rPr>
              <a:t>viz problém aktér – pozorovatel – dále v tomto ppt</a:t>
            </a:r>
            <a:r>
              <a:rPr lang="cs-CZ" altLang="zh-CN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cs-CZ" altLang="zh-CN" b="1" dirty="0" err="1"/>
              <a:t>guòlai</a:t>
            </a:r>
            <a:r>
              <a:rPr lang="cs-CZ" altLang="zh-CN" b="1" dirty="0"/>
              <a:t> </a:t>
            </a:r>
            <a:r>
              <a:rPr lang="zh-CN" altLang="en-US" b="1" dirty="0"/>
              <a:t>过来</a:t>
            </a:r>
            <a:r>
              <a:rPr lang="cs-CZ" altLang="zh-CN" b="1" dirty="0"/>
              <a:t> </a:t>
            </a:r>
            <a:r>
              <a:rPr lang="cs-CZ" altLang="zh-CN" dirty="0"/>
              <a:t>= „přijít, přiběhnout“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zh-CN" dirty="0"/>
              <a:t>Jako směrový modifikátor vyjadřuje pohyb směrem k mluvčímu: </a:t>
            </a:r>
            <a:r>
              <a:rPr lang="zh-CN" altLang="en-US" dirty="0"/>
              <a:t>跑</a:t>
            </a:r>
            <a:r>
              <a:rPr lang="zh-CN" altLang="en-US" dirty="0">
                <a:solidFill>
                  <a:srgbClr val="7030A0"/>
                </a:solidFill>
              </a:rPr>
              <a:t>过来</a:t>
            </a:r>
            <a:r>
              <a:rPr lang="en-US" altLang="zh-CN" dirty="0"/>
              <a:t> </a:t>
            </a:r>
            <a:r>
              <a:rPr lang="cs-CZ" altLang="zh-CN" dirty="0"/>
              <a:t>= „přiběhnout“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zh-CN" b="1" dirty="0" err="1"/>
              <a:t>guòqu</a:t>
            </a:r>
            <a:r>
              <a:rPr lang="cs-CZ" altLang="zh-CN" b="1" dirty="0"/>
              <a:t> </a:t>
            </a:r>
            <a:r>
              <a:rPr lang="zh-CN" altLang="en-US" b="1" dirty="0"/>
              <a:t>过去 </a:t>
            </a:r>
            <a:r>
              <a:rPr lang="cs-CZ" altLang="zh-CN" dirty="0"/>
              <a:t>=  „projít kolem“ </a:t>
            </a:r>
            <a:r>
              <a:rPr lang="cs-CZ" altLang="zh-CN" dirty="0">
                <a:solidFill>
                  <a:srgbClr val="FF0000"/>
                </a:solidFill>
              </a:rPr>
              <a:t>(tj. není to jednoduše protiklad ke </a:t>
            </a:r>
            <a:r>
              <a:rPr lang="zh-CN" altLang="en-US" dirty="0">
                <a:solidFill>
                  <a:srgbClr val="FF0000"/>
                </a:solidFill>
              </a:rPr>
              <a:t>过来 </a:t>
            </a:r>
            <a:r>
              <a:rPr lang="cs-CZ" altLang="zh-CN" dirty="0">
                <a:solidFill>
                  <a:srgbClr val="FF0000"/>
                </a:solidFill>
              </a:rPr>
              <a:t>!!!)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zh-CN" dirty="0"/>
              <a:t>Směrový modifikátor – pohyb kolem: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刚才从这边跑</a:t>
            </a:r>
            <a:r>
              <a:rPr lang="zh-CN" altLang="en-US" dirty="0">
                <a:solidFill>
                  <a:srgbClr val="7030A0"/>
                </a:solidFill>
              </a:rPr>
              <a:t>过去</a:t>
            </a:r>
            <a:r>
              <a:rPr lang="zh-CN" altLang="en-US" dirty="0"/>
              <a:t>了很多孩子。</a:t>
            </a:r>
            <a:r>
              <a:rPr lang="en-GB" altLang="zh-CN" dirty="0" err="1"/>
              <a:t>Pr</a:t>
            </a:r>
            <a:r>
              <a:rPr lang="cs-CZ" altLang="zh-CN" dirty="0" err="1"/>
              <a:t>ávě</a:t>
            </a:r>
            <a:r>
              <a:rPr lang="cs-CZ" altLang="zh-CN" dirty="0"/>
              <a:t> tudy proběhla spousta dětí.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70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2403</Words>
  <Application>Microsoft Office PowerPoint</Application>
  <PresentationFormat>Širokoúhlá obrazovka</PresentationFormat>
  <Paragraphs>237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1_Motiv Office</vt:lpstr>
      <vt:lpstr>Gramatika čínštiny 2 KSCA005  6</vt:lpstr>
      <vt:lpstr>obsah</vt:lpstr>
      <vt:lpstr>Směrový komplement (modifikátor) viz též ppt 7 podzim</vt:lpstr>
      <vt:lpstr>Prezentace aplikace PowerPoint</vt:lpstr>
      <vt:lpstr>Směrový komplement a předmět viz ppt podzim</vt:lpstr>
      <vt:lpstr>Prezentace aplikace PowerPoint</vt:lpstr>
      <vt:lpstr>Umístění přípony 了 v různých variantách umístění předmětu: </vt:lpstr>
      <vt:lpstr>Směrový komplement a lokativní předmět</vt:lpstr>
      <vt:lpstr>Další složené směrové modifikátory</vt:lpstr>
      <vt:lpstr>Kombinace jednoslabičných směrových modifikátorů 来 a 去 </vt:lpstr>
      <vt:lpstr>Slovesa se směrovou modifikací – rozlišení aktéra a pozorovatele</vt:lpstr>
      <vt:lpstr>Slovesa se směrovou modifikací – rozlišení aktéra a pozorovatele</vt:lpstr>
      <vt:lpstr>Potenciální forma směrově a výsledkově modifikovaných sloves YD 127, 128, 129</vt:lpstr>
      <vt:lpstr>Prezentace aplikace PowerPoint</vt:lpstr>
      <vt:lpstr>Prezentace aplikace PowerPoint</vt:lpstr>
      <vt:lpstr>Příklady 1:</vt:lpstr>
      <vt:lpstr>Příklady 2: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就 ve významu „jenom“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Dušan Vávra</cp:lastModifiedBy>
  <cp:revision>90</cp:revision>
  <dcterms:created xsi:type="dcterms:W3CDTF">2018-02-20T11:25:47Z</dcterms:created>
  <dcterms:modified xsi:type="dcterms:W3CDTF">2024-04-08T15:10:01Z</dcterms:modified>
</cp:coreProperties>
</file>