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67" r:id="rId8"/>
    <p:sldId id="268" r:id="rId9"/>
    <p:sldId id="269" r:id="rId10"/>
    <p:sldId id="259" r:id="rId11"/>
    <p:sldId id="270" r:id="rId12"/>
    <p:sldId id="272" r:id="rId13"/>
    <p:sldId id="271" r:id="rId14"/>
    <p:sldId id="260" r:id="rId15"/>
    <p:sldId id="273" r:id="rId16"/>
    <p:sldId id="274" r:id="rId17"/>
    <p:sldId id="261" r:id="rId18"/>
    <p:sldId id="275" r:id="rId19"/>
    <p:sldId id="276" r:id="rId20"/>
    <p:sldId id="277" r:id="rId21"/>
    <p:sldId id="262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 snapToGrid="0">
      <p:cViewPr varScale="1">
        <p:scale>
          <a:sx n="77" d="100"/>
          <a:sy n="77" d="100"/>
        </p:scale>
        <p:origin x="69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018DA-4FD3-24B6-120F-A61B74698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7D2676C-F502-3F51-E2C4-398E854EE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AC2E91-5D11-4B2A-75AF-DBCCBEEF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2E168E-88FE-9D4B-1C91-0A21F0EA3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219F25-570E-8352-9B62-D5D44C8E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20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97BE31-5B60-5633-49B6-7E381EE1B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7EDAC34-D4E5-FEB4-6222-5FC5B21A3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8DC324-59F1-63A2-80B1-F708A709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EF6541-20DE-3EB2-02FD-65419E42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A7475F-2B99-B19B-B746-FC08333E7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78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A4A8F6A-D089-2BCD-2672-B95B1ED5C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8C63A79-FF4A-95F4-F692-4726417BF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662BFD-613C-F058-7BCF-B8E42170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028AC8-5152-E275-51A9-7D35E9BB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7C94AD-E61F-9FE0-D988-19F24D63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174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27BF0F-0245-3A85-CC0C-9982A169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48E1B6-D4CD-8B90-DF21-052B4A82D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B3AC4F-7810-1003-4339-F23AB501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529E89-E31C-BF9B-B3B7-88A399CB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B6DF6E-CAE3-F833-DAA5-94E85352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3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79E67B-4A3A-1EBD-6D26-51A1023AC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C6BEFB-2719-0320-FBA4-FAB94CA52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3AECE9-E2AE-BAB8-6C04-34058D1F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D8544D-1908-1312-08B8-A5B16FA1D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974C48-7065-60F1-2502-BEA74526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01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47E986-7CDB-D9ED-0BBE-F8726A19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20CE7A-113D-454A-7D0F-FB5F504A0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1171E04-E8EE-EA92-0B47-5653EE745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776BE9F-E06A-17E9-40B8-0B8A5CC8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601361-3D0F-6B61-C977-5C47344C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9996BC3-C454-53A3-7A52-DBD9AF8F4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94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9BB279-D40F-D208-4D26-6976DC0C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FBB2C5-9EBA-8FD8-3ED9-E0962B5C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D6A1C00-CCFA-BDD8-2987-9CEA6A0B0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BA5DB8C-E497-19C0-03D6-1E41B720E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93F7697-9627-8B8D-96C4-650FB35FF4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F7A8EB2-5996-BA06-03CC-F0CABE1E0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8AC2425-37A5-BF11-75FB-EF5D30D58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E20B1EF-1D3F-99A0-289E-35B287D4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1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38A780-D4D7-C02F-814C-49BD446B7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38EF06A-6264-BCA5-73F1-EF0AD5CD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C899E7E-033C-1C5A-96CB-54EE37C8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2839C72-8A50-9D65-72CB-DC83A8BD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047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2AC4860-34F6-4DC2-7D37-C7FCAB40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2C3E3D8-92C8-2A75-45CF-BA72A605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062505D-80C9-05E8-FCD1-15B2367B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28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030C98-D77F-76D9-46DD-678AB81BC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5A64CF-30DA-C90D-01A1-B1C718CE1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AC73833-61B2-92C6-EF4C-B30F59BD2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654FB90-8C38-8567-1842-8DE44D1F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56CD67-FA18-B00E-8D9D-ADE1CC16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A80441B-F516-BD11-8512-B925FCC21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71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5A3F8F-CFF5-DA2C-0D10-9599E5A55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F119D77-8DBB-A1D5-638C-A7B2BD6DC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60834E5-CA29-5CEA-ED1F-BE15E865E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0B952B-6C48-5962-42CD-5C5366C3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57BFC82-636B-8478-8059-9A5123BE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C01E4C-EF31-7393-29D6-1E7DCE11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9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0BD6601-3F3D-52D7-C393-50AFAB3A7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1CA3C9-FB16-29D1-FED5-014297FB2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509287-0FF6-A983-53C9-DD9BEA19D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514DD-AB3D-42E7-9211-31475916BFA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020630-634E-C6ED-6A7C-46F38285A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44D5378-7D88-CF0C-0C12-9C2320585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F35691-7E67-4598-A1B8-2AF4E556E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20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68C54A8-4CDB-6534-90FE-515F082AD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zh-CN" altLang="en-US" dirty="0"/>
              <a:t>第</a:t>
            </a:r>
            <a:r>
              <a:rPr lang="en-US" altLang="zh-CN" dirty="0"/>
              <a:t>29</a:t>
            </a:r>
            <a:r>
              <a:rPr lang="zh-CN" altLang="en-US" dirty="0"/>
              <a:t>课 培养对手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0652636-1747-CEEF-774A-E011FBB5C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zh-CN" altLang="en-US" dirty="0"/>
              <a:t>硕二</a:t>
            </a:r>
            <a:endParaRPr lang="en-US" altLang="zh-CN"/>
          </a:p>
          <a:p>
            <a:pPr algn="r"/>
            <a:r>
              <a:rPr lang="en-US" altLang="zh-CN" dirty="0"/>
              <a:t>HSK II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95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AE0FDA9-C619-E6B3-3FAF-6E639D3CD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zh-CN" altLang="en-US" sz="7200"/>
              <a:t>语法</a:t>
            </a:r>
            <a:endParaRPr lang="zh-TW" altLang="en-US" sz="720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FF2F1D-A605-3C92-33FD-C144464BE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CN" altLang="en-US" sz="2400" dirty="0"/>
              <a:t>“干脆”也可以做副词，表示简单、果断地。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87078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705BEC-02C0-ACD6-DCF0-5E15716B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一、选择题：选择合适的选项填空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1B1DCA-0780-6E22-F700-3760A8D6A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这件事情太麻烦了，我们</a:t>
            </a:r>
            <a:r>
              <a:rPr lang="en-US" altLang="zh-CN" dirty="0"/>
              <a:t>________</a:t>
            </a:r>
            <a:r>
              <a:rPr lang="zh-CN" altLang="en-US" dirty="0"/>
              <a:t>别做了吧！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干脆</a:t>
            </a:r>
            <a:r>
              <a:rPr lang="en-US" altLang="zh-CN" dirty="0"/>
              <a:t>B. </a:t>
            </a:r>
            <a:r>
              <a:rPr lang="zh-CN" altLang="en-US" dirty="0"/>
              <a:t>终于</a:t>
            </a:r>
            <a:r>
              <a:rPr lang="en-US" altLang="zh-CN" dirty="0"/>
              <a:t>C. </a:t>
            </a:r>
            <a:r>
              <a:rPr lang="zh-CN" altLang="en-US" dirty="0"/>
              <a:t>逐渐</a:t>
            </a:r>
            <a:r>
              <a:rPr lang="en-US" altLang="zh-CN" dirty="0"/>
              <a:t>D. </a:t>
            </a:r>
            <a:r>
              <a:rPr lang="zh-CN" altLang="en-US" dirty="0"/>
              <a:t>明显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你要是不愿意帮忙，就</a:t>
            </a:r>
            <a:r>
              <a:rPr lang="en-US" altLang="zh-CN" dirty="0"/>
              <a:t>________</a:t>
            </a:r>
            <a:r>
              <a:rPr lang="zh-CN" altLang="en-US" dirty="0"/>
              <a:t>告诉我，不要找借口！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干脆</a:t>
            </a:r>
            <a:r>
              <a:rPr lang="en-US" altLang="zh-CN" dirty="0"/>
              <a:t>B. </a:t>
            </a:r>
            <a:r>
              <a:rPr lang="zh-CN" altLang="en-US" dirty="0"/>
              <a:t>仅仅</a:t>
            </a:r>
            <a:r>
              <a:rPr lang="en-US" altLang="zh-CN" dirty="0"/>
              <a:t>C. </a:t>
            </a:r>
            <a:r>
              <a:rPr lang="zh-CN" altLang="en-US" dirty="0"/>
              <a:t>轻松</a:t>
            </a:r>
            <a:r>
              <a:rPr lang="en-US" altLang="zh-CN" dirty="0"/>
              <a:t>D. </a:t>
            </a:r>
            <a:r>
              <a:rPr lang="zh-CN" altLang="en-US" dirty="0"/>
              <a:t>简直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这次旅行计划太复杂了，我们</a:t>
            </a:r>
            <a:r>
              <a:rPr lang="en-US" altLang="zh-CN" dirty="0"/>
              <a:t>________</a:t>
            </a:r>
            <a:r>
              <a:rPr lang="zh-CN" altLang="en-US" dirty="0"/>
              <a:t>取消，等下次有时间再去。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/>
              <a:t>决定</a:t>
            </a:r>
            <a:r>
              <a:rPr lang="en-US" altLang="zh-CN" dirty="0"/>
              <a:t>B. </a:t>
            </a:r>
            <a:r>
              <a:rPr lang="zh-CN" altLang="en-US" dirty="0"/>
              <a:t>干脆</a:t>
            </a:r>
            <a:r>
              <a:rPr lang="en-US" altLang="zh-CN" dirty="0"/>
              <a:t>C. </a:t>
            </a:r>
            <a:r>
              <a:rPr lang="zh-CN" altLang="en-US" dirty="0"/>
              <a:t>马上</a:t>
            </a:r>
            <a:r>
              <a:rPr lang="en-US" altLang="zh-CN" dirty="0"/>
              <a:t>D. </a:t>
            </a:r>
            <a:r>
              <a:rPr lang="zh-CN" altLang="en-US" dirty="0"/>
              <a:t>直接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2949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908BB3-7D10-16E3-27CC-DB36EDA01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二、句子改写（用“干脆”改写下列句子）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2FCE45-B7A1-45C7-69A5-1E51C5B5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1439"/>
            <a:ext cx="10515600" cy="3365524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既然这么难，那就放弃吧！（用“干脆”）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你总是犹豫不决，为什么不直接告诉我你的想法？（用“干脆”）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反正我们已经迟到了，不如别去了。（用“干脆”）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742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35DE4E-D500-82A9-70F0-1DFEABD4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三、造句题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B89306-EB4B-6050-A844-990917515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请用“干脆”造三个句子，分别表达：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表示做事果断，不拖泥带水。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表示说话直接，不绕弯子。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用“与其</a:t>
            </a:r>
            <a:r>
              <a:rPr lang="en-US" altLang="zh-CN" dirty="0"/>
              <a:t>……</a:t>
            </a:r>
            <a:r>
              <a:rPr lang="zh-CN" altLang="en-US" dirty="0"/>
              <a:t>不如干脆</a:t>
            </a:r>
            <a:r>
              <a:rPr lang="en-US" altLang="zh-CN" dirty="0"/>
              <a:t>……”</a:t>
            </a:r>
            <a:r>
              <a:rPr lang="zh-CN" altLang="en-US" dirty="0"/>
              <a:t>结构表达建议。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4660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B94EC95-BB87-1828-931F-14C042B2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CN" alt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语法</a:t>
            </a:r>
            <a:endParaRPr lang="en-US" altLang="zh-TW" sz="6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15A151-C57C-B5C4-51A9-280DB4ED0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8" y="3962400"/>
            <a:ext cx="7058025" cy="5810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CN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zh-CN" alt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干脆”也可以做副词，表示简单、果断地。</a:t>
            </a:r>
            <a:endParaRPr lang="en-US" altLang="zh-TW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56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A4DF2B-144A-7D35-CC91-684494DFB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一、选择题：选择合适的选项填空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86E1FF-511E-3772-9256-9B298237A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既然你不喜欢这份工作，</a:t>
            </a:r>
            <a:r>
              <a:rPr lang="en-US" altLang="zh-CN" dirty="0"/>
              <a:t>________</a:t>
            </a:r>
            <a:r>
              <a:rPr lang="zh-CN" altLang="en-US" dirty="0"/>
              <a:t>辞职吧，别再犹豫了！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干脆</a:t>
            </a:r>
            <a:r>
              <a:rPr lang="en-US" altLang="zh-CN" dirty="0"/>
              <a:t>B. </a:t>
            </a:r>
            <a:r>
              <a:rPr lang="zh-CN" altLang="en-US" dirty="0"/>
              <a:t>勉强</a:t>
            </a:r>
            <a:r>
              <a:rPr lang="en-US" altLang="zh-CN" dirty="0"/>
              <a:t>C. </a:t>
            </a:r>
            <a:r>
              <a:rPr lang="zh-CN" altLang="en-US" dirty="0"/>
              <a:t>轻松</a:t>
            </a:r>
            <a:r>
              <a:rPr lang="en-US" altLang="zh-CN" dirty="0"/>
              <a:t>D. </a:t>
            </a:r>
            <a:r>
              <a:rPr lang="zh-CN" altLang="en-US" dirty="0"/>
              <a:t>暂时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这次比赛他输了，</a:t>
            </a:r>
            <a:r>
              <a:rPr lang="en-US" altLang="zh-CN" dirty="0"/>
              <a:t>________</a:t>
            </a:r>
            <a:r>
              <a:rPr lang="zh-CN" altLang="en-US" dirty="0"/>
              <a:t>不参加了，说以后再努力。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逐渐</a:t>
            </a:r>
            <a:r>
              <a:rPr lang="en-US" altLang="zh-CN" dirty="0"/>
              <a:t>B. </a:t>
            </a:r>
            <a:r>
              <a:rPr lang="zh-CN" altLang="en-US" dirty="0"/>
              <a:t>干脆</a:t>
            </a:r>
            <a:r>
              <a:rPr lang="en-US" altLang="zh-CN" dirty="0"/>
              <a:t>C. </a:t>
            </a:r>
            <a:r>
              <a:rPr lang="zh-CN" altLang="en-US" dirty="0"/>
              <a:t>仅仅</a:t>
            </a:r>
            <a:r>
              <a:rPr lang="en-US" altLang="zh-CN" dirty="0"/>
              <a:t>D. </a:t>
            </a:r>
            <a:r>
              <a:rPr lang="zh-CN" altLang="en-US" dirty="0"/>
              <a:t>反而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既然商场没有你喜欢的衣服，我们</a:t>
            </a:r>
            <a:r>
              <a:rPr lang="en-US" altLang="zh-CN" dirty="0"/>
              <a:t>________</a:t>
            </a:r>
            <a:r>
              <a:rPr lang="zh-CN" altLang="en-US" dirty="0"/>
              <a:t>去别的地方看看吧！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/>
              <a:t>干脆</a:t>
            </a:r>
            <a:r>
              <a:rPr lang="en-US" altLang="zh-CN" dirty="0"/>
              <a:t>B. </a:t>
            </a:r>
            <a:r>
              <a:rPr lang="zh-CN" altLang="en-US" dirty="0"/>
              <a:t>仍然</a:t>
            </a:r>
            <a:r>
              <a:rPr lang="en-US" altLang="zh-CN" dirty="0"/>
              <a:t>C. </a:t>
            </a:r>
            <a:r>
              <a:rPr lang="zh-CN" altLang="en-US" dirty="0"/>
              <a:t>专门</a:t>
            </a:r>
            <a:r>
              <a:rPr lang="en-US" altLang="zh-CN" dirty="0"/>
              <a:t>D. </a:t>
            </a:r>
            <a:r>
              <a:rPr lang="zh-CN" altLang="en-US" dirty="0"/>
              <a:t>估计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2858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0DDFBC-EF3C-CC88-7F0E-CCBC00264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二、句子改写（用“干脆”改写下列句子）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92C9FE-DE73-D5F5-6E36-B057FF44E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5527"/>
            <a:ext cx="10515600" cy="3911435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这个问题太复杂了，我们直接不讨论了。（用“干脆”）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你如果不愿意去，就告诉我，不要犹豫！（用“干脆”）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他总是做事拖拖拉拉，为什么不简单点做决定呢？（用“干脆”）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200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33DA935-5BBF-C892-1D05-9B48AD1A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CN" alt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语法</a:t>
            </a:r>
            <a:endParaRPr lang="en-US" altLang="zh-TW" sz="6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403947-9CF8-0011-57EF-477DE5956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8" y="3962400"/>
            <a:ext cx="7058025" cy="5810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CN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zh-CN" alt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万一”，连词，表示可能性很小，一般用于以外或不利的情况。</a:t>
            </a:r>
            <a:endParaRPr lang="en-US" altLang="zh-TW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16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3CD7C9-8070-324E-A1DE-B63D44DE3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一、选择题：选择合适的选项填空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7CDF7C-57C8-E5D3-A02C-83AF96A37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出门前记得带伞，</a:t>
            </a:r>
            <a:r>
              <a:rPr lang="en-US" altLang="zh-CN" dirty="0"/>
              <a:t>________</a:t>
            </a:r>
            <a:r>
              <a:rPr lang="zh-CN" altLang="en-US" dirty="0"/>
              <a:t>下雨了呢？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万一</a:t>
            </a:r>
            <a:r>
              <a:rPr lang="en-US" altLang="zh-CN" dirty="0"/>
              <a:t>B. </a:t>
            </a:r>
            <a:r>
              <a:rPr lang="zh-CN" altLang="en-US" dirty="0"/>
              <a:t>因为</a:t>
            </a:r>
            <a:r>
              <a:rPr lang="en-US" altLang="zh-CN" dirty="0"/>
              <a:t>C. </a:t>
            </a:r>
            <a:r>
              <a:rPr lang="zh-CN" altLang="en-US" dirty="0"/>
              <a:t>甚至</a:t>
            </a:r>
            <a:r>
              <a:rPr lang="en-US" altLang="zh-CN" dirty="0"/>
              <a:t>D. </a:t>
            </a:r>
            <a:r>
              <a:rPr lang="zh-CN" altLang="en-US" dirty="0"/>
              <a:t>于是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你最好多准备几份材料，</a:t>
            </a:r>
            <a:r>
              <a:rPr lang="en-US" altLang="zh-CN" dirty="0"/>
              <a:t>________</a:t>
            </a:r>
            <a:r>
              <a:rPr lang="zh-CN" altLang="en-US" dirty="0"/>
              <a:t>需要额外的复印件呢？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要是</a:t>
            </a:r>
            <a:r>
              <a:rPr lang="en-US" altLang="zh-CN" dirty="0"/>
              <a:t>B. </a:t>
            </a:r>
            <a:r>
              <a:rPr lang="zh-CN" altLang="en-US" dirty="0"/>
              <a:t>还是</a:t>
            </a:r>
            <a:r>
              <a:rPr lang="en-US" altLang="zh-CN" dirty="0"/>
              <a:t>C. </a:t>
            </a:r>
            <a:r>
              <a:rPr lang="zh-CN" altLang="en-US" dirty="0"/>
              <a:t>万一</a:t>
            </a:r>
            <a:r>
              <a:rPr lang="en-US" altLang="zh-CN" dirty="0"/>
              <a:t>D. </a:t>
            </a:r>
            <a:r>
              <a:rPr lang="zh-CN" altLang="en-US" dirty="0"/>
              <a:t>反而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你出门一定要带上手机，</a:t>
            </a:r>
            <a:r>
              <a:rPr lang="en-US" altLang="zh-CN" dirty="0"/>
              <a:t>________</a:t>
            </a:r>
            <a:r>
              <a:rPr lang="zh-CN" altLang="en-US" dirty="0"/>
              <a:t>迷路了，可以用导航找到方向。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/>
              <a:t>虽然</a:t>
            </a:r>
            <a:r>
              <a:rPr lang="en-US" altLang="zh-CN" dirty="0"/>
              <a:t>B. </a:t>
            </a:r>
            <a:r>
              <a:rPr lang="zh-CN" altLang="en-US" dirty="0"/>
              <a:t>万一</a:t>
            </a:r>
            <a:r>
              <a:rPr lang="en-US" altLang="zh-CN" dirty="0"/>
              <a:t>C. </a:t>
            </a:r>
            <a:r>
              <a:rPr lang="zh-CN" altLang="en-US" dirty="0"/>
              <a:t>由于</a:t>
            </a:r>
            <a:r>
              <a:rPr lang="en-US" altLang="zh-CN" dirty="0"/>
              <a:t>D. </a:t>
            </a:r>
            <a:r>
              <a:rPr lang="zh-CN" altLang="en-US" dirty="0"/>
              <a:t>于是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7009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39B22-8BA0-90B9-3707-5D9CEEB4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二、句子改写（用“万一”改写下列句子）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BE74B2-7FC2-D48C-515B-B76C09CF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CN" altLang="en-US" dirty="0"/>
              <a:t>如果明天下雨，我们就改天去爬山。（用“万一”）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如果你忘记带钥匙，就打电话给我。（用“万一”）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如果考试时间不够，你可以先做简单的题目。（用“万一”）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901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Triangle 2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A98BB6D-C63E-2653-394A-906E2619D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260" y="1188637"/>
            <a:ext cx="5852711" cy="15972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zh-CN" altLang="en-US" sz="6000" kern="1200">
                <a:latin typeface="+mj-lt"/>
                <a:ea typeface="+mj-ea"/>
                <a:cs typeface="+mj-cs"/>
              </a:rPr>
              <a:t>语法</a:t>
            </a:r>
            <a:endParaRPr lang="en-US" altLang="zh-TW" sz="6000" kern="1200">
              <a:latin typeface="+mj-lt"/>
              <a:ea typeface="+mj-ea"/>
              <a:cs typeface="+mj-cs"/>
            </a:endParaRPr>
          </a:p>
        </p:txBody>
      </p:sp>
      <p:pic>
        <p:nvPicPr>
          <p:cNvPr id="7" name="Graphic 6" descr="指紋">
            <a:extLst>
              <a:ext uri="{FF2B5EF4-FFF2-40B4-BE49-F238E27FC236}">
                <a16:creationId xmlns:a16="http://schemas.microsoft.com/office/drawing/2014/main" id="{6739101F-0A26-40E6-08A4-34C5E1181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3357" y="1700588"/>
            <a:ext cx="3533985" cy="3533985"/>
          </a:xfrm>
          <a:prstGeom prst="rect">
            <a:avLst/>
          </a:prstGeom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510EA5-5455-8CA0-1145-059AD4106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428236" cy="27281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altLang="zh-CN" sz="2000" kern="1200">
                <a:latin typeface="+mn-lt"/>
                <a:ea typeface="+mn-ea"/>
                <a:cs typeface="+mn-cs"/>
              </a:rPr>
              <a:t>“</a:t>
            </a:r>
            <a:r>
              <a:rPr lang="zh-CN" altLang="en-US" sz="2000" kern="1200">
                <a:latin typeface="+mn-lt"/>
                <a:ea typeface="+mn-ea"/>
                <a:cs typeface="+mn-cs"/>
              </a:rPr>
              <a:t>不如”，动词，表示比不上。</a:t>
            </a:r>
            <a:endParaRPr lang="en-US" altLang="zh-TW" sz="2000" kern="120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048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FB9D5F-5C32-F997-A9F0-DAAB7EB28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三、造句题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A9D769-4C39-3A3A-CF0F-EAE59EF48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请用“万一”造三个句子，分别表达：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提醒别人提前做好准备，以防意外情况发生。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假设一个不太可能但会带来麻烦的情况。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提出一个应对不利情况的建议（可以使用“万一</a:t>
            </a:r>
            <a:r>
              <a:rPr lang="en-US" altLang="zh-CN" dirty="0"/>
              <a:t>……</a:t>
            </a:r>
            <a:r>
              <a:rPr lang="zh-CN" altLang="en-US" dirty="0"/>
              <a:t>就</a:t>
            </a:r>
            <a:r>
              <a:rPr lang="en-US" altLang="zh-CN" dirty="0"/>
              <a:t>……”</a:t>
            </a:r>
            <a:r>
              <a:rPr lang="zh-CN" altLang="en-US" dirty="0"/>
              <a:t>结构）。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0229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E2D8FD9-1EA3-B06F-21AB-04D7C526E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zh-CN" altLang="en-US" sz="4000"/>
              <a:t>语法</a:t>
            </a:r>
            <a:endParaRPr lang="zh-TW" alt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167E5B-7B0C-6E88-7835-AC4DBE50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200" dirty="0"/>
              <a:t>“万一”也可以做名词，表示可能性很小的意外情况。经常用在“就怕万一”、“以防万一”这样的固定格式中。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53085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A03C8C-1E9D-B3CA-0F6E-5358F83EB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一、选择题：选择合适的选项填空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BFE0D3-A590-6BFA-0E47-C5A33B0D5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重要的文件一定要保存好，</a:t>
            </a:r>
            <a:r>
              <a:rPr lang="en-US" altLang="zh-CN" dirty="0"/>
              <a:t>________</a:t>
            </a:r>
            <a:r>
              <a:rPr lang="zh-CN" altLang="en-US" dirty="0"/>
              <a:t>丢了就麻烦了。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以防万一</a:t>
            </a:r>
            <a:r>
              <a:rPr lang="en-US" altLang="zh-CN" dirty="0"/>
              <a:t>B. </a:t>
            </a:r>
            <a:r>
              <a:rPr lang="zh-CN" altLang="en-US" dirty="0"/>
              <a:t>虽然万一</a:t>
            </a:r>
            <a:r>
              <a:rPr lang="en-US" altLang="zh-CN" dirty="0"/>
              <a:t>C. </a:t>
            </a:r>
            <a:r>
              <a:rPr lang="zh-CN" altLang="en-US" dirty="0"/>
              <a:t>结果万一</a:t>
            </a:r>
            <a:r>
              <a:rPr lang="en-US" altLang="zh-CN" dirty="0"/>
              <a:t>D. </a:t>
            </a:r>
            <a:r>
              <a:rPr lang="zh-CN" altLang="en-US" dirty="0"/>
              <a:t>仍然万一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你最好多带点现金，</a:t>
            </a:r>
            <a:r>
              <a:rPr lang="en-US" altLang="zh-CN" dirty="0"/>
              <a:t>________</a:t>
            </a:r>
            <a:r>
              <a:rPr lang="zh-CN" altLang="en-US" dirty="0"/>
              <a:t>手机支付不能用呢？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以防万一</a:t>
            </a:r>
            <a:r>
              <a:rPr lang="en-US" altLang="zh-CN" dirty="0"/>
              <a:t>B. </a:t>
            </a:r>
            <a:r>
              <a:rPr lang="zh-CN" altLang="en-US" dirty="0"/>
              <a:t>万一以防</a:t>
            </a:r>
            <a:r>
              <a:rPr lang="en-US" altLang="zh-CN" dirty="0"/>
              <a:t>C. </a:t>
            </a:r>
            <a:r>
              <a:rPr lang="zh-CN" altLang="en-US" dirty="0"/>
              <a:t>甚至万一</a:t>
            </a:r>
            <a:r>
              <a:rPr lang="en-US" altLang="zh-CN" dirty="0"/>
              <a:t>D. </a:t>
            </a:r>
            <a:r>
              <a:rPr lang="zh-CN" altLang="en-US" dirty="0"/>
              <a:t>因此万一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我们做事情要认真谨慎，因为有时候</a:t>
            </a:r>
            <a:r>
              <a:rPr lang="en-US" altLang="zh-CN" dirty="0"/>
              <a:t>________</a:t>
            </a:r>
            <a:r>
              <a:rPr lang="zh-CN" altLang="en-US" dirty="0"/>
              <a:t>可能会带来很大的影响。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/>
              <a:t>以防</a:t>
            </a:r>
            <a:r>
              <a:rPr lang="en-US" altLang="zh-CN" dirty="0"/>
              <a:t>B. </a:t>
            </a:r>
            <a:r>
              <a:rPr lang="zh-CN" altLang="en-US" dirty="0"/>
              <a:t>就怕万一</a:t>
            </a:r>
            <a:r>
              <a:rPr lang="en-US" altLang="zh-CN" dirty="0"/>
              <a:t>C. </a:t>
            </a:r>
            <a:r>
              <a:rPr lang="zh-CN" altLang="en-US" dirty="0"/>
              <a:t>仍然</a:t>
            </a:r>
            <a:r>
              <a:rPr lang="en-US" altLang="zh-CN" dirty="0"/>
              <a:t>D. </a:t>
            </a:r>
            <a:r>
              <a:rPr lang="zh-CN" altLang="en-US" dirty="0"/>
              <a:t>于是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141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8BC65E-92BA-AA27-137B-1F6BB99EC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二、句子改写（用“万一”名词用法改写下列句子）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C25566-86C1-217A-0A85-D345E476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2913"/>
            <a:ext cx="10515600" cy="372404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我们应该随身带雨衣，以防天气突然变化。（用“以防万一”）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他反复检查门锁，就是害怕门没锁好。（用“就怕万一”）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你最好多复印几份资料，以防到时候需要。（用“以防万一”）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617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670CC2-0E78-7B5A-A76F-56C24FC1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三、造句题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B9C714-D4D3-9399-79B4-7CE15730D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86" y="1825625"/>
            <a:ext cx="1035231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请用“万一”名词用法造三个句子，分别表达：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提醒别人提前做好准备（用“以防万一”）。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表达对小概率意外情况的担忧（用“就怕万一”）。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结合实际生活场景，说出一个预防意外的方法。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121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691B07-7580-225D-0EE8-A2CFFF7F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</a:t>
            </a:r>
            <a:r>
              <a:rPr lang="en-US" altLang="zh-CN" dirty="0"/>
              <a:t> </a:t>
            </a:r>
            <a:r>
              <a:rPr lang="zh-CN" altLang="en-US" dirty="0"/>
              <a:t>选择题：选择合适的选项填空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A05A3C-166C-53D1-204B-15DEE469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这家餐厅的菜味道一般，</a:t>
            </a:r>
            <a:r>
              <a:rPr lang="en-US" altLang="zh-CN" dirty="0"/>
              <a:t>________</a:t>
            </a:r>
            <a:r>
              <a:rPr lang="zh-CN" altLang="en-US" dirty="0"/>
              <a:t>我们上次去的那家。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不如</a:t>
            </a:r>
            <a:r>
              <a:rPr lang="en-US" altLang="zh-CN" dirty="0"/>
              <a:t>B. </a:t>
            </a:r>
            <a:r>
              <a:rPr lang="zh-CN" altLang="en-US" dirty="0"/>
              <a:t>没有</a:t>
            </a:r>
            <a:r>
              <a:rPr lang="en-US" altLang="zh-CN" dirty="0"/>
              <a:t>C. </a:t>
            </a:r>
            <a:r>
              <a:rPr lang="zh-CN" altLang="en-US" dirty="0"/>
              <a:t>少于</a:t>
            </a:r>
            <a:r>
              <a:rPr lang="en-US" altLang="zh-CN" dirty="0"/>
              <a:t>D. </a:t>
            </a:r>
            <a:r>
              <a:rPr lang="zh-CN" altLang="en-US" dirty="0"/>
              <a:t>超过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他的中文水平</a:t>
            </a:r>
            <a:r>
              <a:rPr lang="en-US" altLang="zh-CN" dirty="0"/>
              <a:t>________</a:t>
            </a:r>
            <a:r>
              <a:rPr lang="zh-CN" altLang="en-US" dirty="0"/>
              <a:t>你高，你还是请他帮忙改作文吧。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不如</a:t>
            </a:r>
            <a:r>
              <a:rPr lang="en-US" altLang="zh-CN" dirty="0"/>
              <a:t>B. </a:t>
            </a:r>
            <a:r>
              <a:rPr lang="zh-CN" altLang="en-US" dirty="0"/>
              <a:t>比</a:t>
            </a:r>
            <a:r>
              <a:rPr lang="en-US" altLang="zh-CN" dirty="0"/>
              <a:t>C. </a:t>
            </a:r>
            <a:r>
              <a:rPr lang="zh-CN" altLang="en-US" dirty="0"/>
              <a:t>没有</a:t>
            </a:r>
            <a:r>
              <a:rPr lang="en-US" altLang="zh-CN" dirty="0"/>
              <a:t>D. </a:t>
            </a:r>
            <a:r>
              <a:rPr lang="zh-CN" altLang="en-US" dirty="0"/>
              <a:t>超过</a:t>
            </a:r>
            <a:endParaRPr lang="en-US" altLang="zh-CN" dirty="0"/>
          </a:p>
          <a:p>
            <a:pPr marL="514350" indent="-514350">
              <a:buAutoNum type="alphaU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这个手机的功能</a:t>
            </a:r>
            <a:r>
              <a:rPr lang="en-US" altLang="zh-CN" dirty="0"/>
              <a:t>________</a:t>
            </a:r>
            <a:r>
              <a:rPr lang="zh-CN" altLang="en-US" dirty="0"/>
              <a:t>那个牌子的多，不过价格便宜一些。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/>
              <a:t>没有</a:t>
            </a:r>
            <a:r>
              <a:rPr lang="en-US" altLang="zh-CN" dirty="0"/>
              <a:t>B. </a:t>
            </a:r>
            <a:r>
              <a:rPr lang="zh-CN" altLang="en-US" dirty="0"/>
              <a:t>低于</a:t>
            </a:r>
            <a:r>
              <a:rPr lang="en-US" altLang="zh-CN" dirty="0"/>
              <a:t>C. </a:t>
            </a:r>
            <a:r>
              <a:rPr lang="zh-CN" altLang="en-US" dirty="0"/>
              <a:t>不如</a:t>
            </a:r>
            <a:r>
              <a:rPr lang="en-US" altLang="zh-CN" dirty="0"/>
              <a:t>D. </a:t>
            </a:r>
            <a:r>
              <a:rPr lang="zh-CN" altLang="en-US" dirty="0"/>
              <a:t>超出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397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CEBE08-DD66-64E8-CED7-4FEA40B3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二、句子改写（用“不如”改写下列句子）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6FF491-9EAF-FCCE-A5FD-5D16A4E8F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这本书没有那本书有趣。（用“不如”）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今天的天气比昨天热。（用“不如”）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他的成绩没有我好。（用“不如”）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451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BE4ED-6F76-6ABA-5374-6B9D1D06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三、造句题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4634C8-1085-BF24-21A8-92EF77894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请用“不如”造三个句子，分别表达：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比较物品质量。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比较人的能力或水平。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提出建议（使用“与其</a:t>
            </a:r>
            <a:r>
              <a:rPr lang="en-US" altLang="zh-CN" dirty="0"/>
              <a:t>……</a:t>
            </a:r>
            <a:r>
              <a:rPr lang="zh-CN" altLang="en-US" dirty="0"/>
              <a:t>不如</a:t>
            </a:r>
            <a:r>
              <a:rPr lang="en-US" altLang="zh-CN" dirty="0"/>
              <a:t>……”</a:t>
            </a:r>
            <a:r>
              <a:rPr lang="zh-CN" altLang="en-US" dirty="0"/>
              <a:t>结构）。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335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4F39793-33F3-46FD-CD2F-48DD0F454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0" y="1598246"/>
            <a:ext cx="4626709" cy="51229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zh-CN" alt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语法</a:t>
            </a:r>
            <a:endParaRPr lang="en-US" altLang="zh-TW" sz="8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D0BA9E-D853-EB5E-F9BB-EA0ADDE2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994" y="1590840"/>
            <a:ext cx="5672176" cy="509522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altLang="zh-CN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zh-CN" alt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干脆”，形容词，形容说话、做事痛快、不犹豫。</a:t>
            </a:r>
            <a:endParaRPr lang="en-US" altLang="zh-TW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6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FA6B83-76FB-E594-5DEA-3389692A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一、选择题：选择合适的选项填空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E187E5-A462-73F1-9771-6EEC7BFEB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他的性格很</a:t>
            </a:r>
            <a:r>
              <a:rPr lang="en-US" altLang="zh-CN" dirty="0"/>
              <a:t>________</a:t>
            </a:r>
            <a:r>
              <a:rPr lang="zh-CN" altLang="en-US" dirty="0"/>
              <a:t>，从来不拖泥带水。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干脆</a:t>
            </a:r>
            <a:r>
              <a:rPr lang="en-US" altLang="zh-CN" dirty="0"/>
              <a:t>B. </a:t>
            </a:r>
            <a:r>
              <a:rPr lang="zh-CN" altLang="en-US" dirty="0"/>
              <a:t>犹豫</a:t>
            </a:r>
            <a:r>
              <a:rPr lang="en-US" altLang="zh-CN" dirty="0"/>
              <a:t>C. </a:t>
            </a:r>
            <a:r>
              <a:rPr lang="zh-CN" altLang="en-US" dirty="0"/>
              <a:t>马虎</a:t>
            </a:r>
            <a:r>
              <a:rPr lang="en-US" altLang="zh-CN" dirty="0"/>
              <a:t>D. </a:t>
            </a:r>
            <a:r>
              <a:rPr lang="zh-CN" altLang="en-US" dirty="0"/>
              <a:t>复杂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你要是不想去，就</a:t>
            </a:r>
            <a:r>
              <a:rPr lang="en-US" altLang="zh-CN" dirty="0"/>
              <a:t>________</a:t>
            </a:r>
            <a:r>
              <a:rPr lang="zh-CN" altLang="en-US" dirty="0"/>
              <a:t>告诉他，不要找各种理由。</a:t>
            </a:r>
            <a:endParaRPr lang="en-US" altLang="zh-CN" dirty="0"/>
          </a:p>
          <a:p>
            <a:pPr marL="514350" indent="-514350">
              <a:buAutoNum type="alphaUcPeriod"/>
            </a:pPr>
            <a:r>
              <a:rPr lang="zh-CN" altLang="en-US" dirty="0"/>
              <a:t>直接</a:t>
            </a:r>
            <a:r>
              <a:rPr lang="en-US" altLang="zh-CN" dirty="0"/>
              <a:t>B. </a:t>
            </a:r>
            <a:r>
              <a:rPr lang="zh-CN" altLang="en-US" dirty="0"/>
              <a:t>干脆</a:t>
            </a:r>
            <a:r>
              <a:rPr lang="en-US" altLang="zh-CN" dirty="0"/>
              <a:t>C. </a:t>
            </a:r>
            <a:r>
              <a:rPr lang="zh-CN" altLang="en-US" dirty="0"/>
              <a:t>勉强</a:t>
            </a:r>
            <a:r>
              <a:rPr lang="en-US" altLang="zh-CN" dirty="0"/>
              <a:t>D. </a:t>
            </a:r>
            <a:r>
              <a:rPr lang="zh-CN" altLang="en-US" dirty="0"/>
              <a:t>故意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她做事特别</a:t>
            </a:r>
            <a:r>
              <a:rPr lang="en-US" altLang="zh-CN" dirty="0"/>
              <a:t>________</a:t>
            </a:r>
            <a:r>
              <a:rPr lang="zh-CN" altLang="en-US" dirty="0"/>
              <a:t>，从来不会拖延时间。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/>
              <a:t>随意</a:t>
            </a:r>
            <a:r>
              <a:rPr lang="en-US" altLang="zh-CN" dirty="0"/>
              <a:t>B. </a:t>
            </a:r>
            <a:r>
              <a:rPr lang="zh-CN" altLang="en-US" dirty="0"/>
              <a:t>干脆</a:t>
            </a:r>
            <a:r>
              <a:rPr lang="en-US" altLang="zh-CN" dirty="0"/>
              <a:t>C. </a:t>
            </a:r>
            <a:r>
              <a:rPr lang="zh-CN" altLang="en-US" dirty="0"/>
              <a:t>马虎</a:t>
            </a:r>
            <a:r>
              <a:rPr lang="en-US" altLang="zh-CN" dirty="0"/>
              <a:t>D. </a:t>
            </a:r>
            <a:r>
              <a:rPr lang="zh-CN" altLang="en-US" dirty="0"/>
              <a:t>轻松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286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06D26D-FCCD-05AC-6466-F769D2C5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二、句子改写（用“干脆”改写下列句子）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D33216-7DE5-B2C5-2684-23D963A96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7665"/>
            <a:ext cx="10515600" cy="3529297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他说话很直接，从来不拐弯抹角。（用“干脆”）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既然你不喜欢这份工作，那就辞职吧！（用“干脆”）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这件事情太麻烦了，我们还是放弃吧。（用“干脆”）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035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1231C1-627D-8069-6D6F-D647A322E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三、造句题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F5F475-DB3B-C498-D6B7-F63628570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请用“干脆”造三个句子，分别表达：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形容一个人做事不犹豫。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形容说话直接、不拐弯抹角。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提出建议（使用“与其</a:t>
            </a:r>
            <a:r>
              <a:rPr lang="en-US" altLang="zh-CN" dirty="0"/>
              <a:t>……</a:t>
            </a:r>
            <a:r>
              <a:rPr lang="zh-CN" altLang="en-US" dirty="0"/>
              <a:t>不如干脆</a:t>
            </a:r>
            <a:r>
              <a:rPr lang="en-US" altLang="zh-CN" dirty="0"/>
              <a:t>……”</a:t>
            </a:r>
            <a:r>
              <a:rPr lang="zh-CN" altLang="en-US" dirty="0"/>
              <a:t>结构）。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061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1288</Words>
  <Application>Microsoft Office PowerPoint</Application>
  <PresentationFormat>寬螢幕</PresentationFormat>
  <Paragraphs>123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Office 佈景主題</vt:lpstr>
      <vt:lpstr>第29课 培养对手</vt:lpstr>
      <vt:lpstr>语法</vt:lpstr>
      <vt:lpstr>一、 选择题：选择合适的选项填空</vt:lpstr>
      <vt:lpstr>二、句子改写（用“不如”改写下列句子）</vt:lpstr>
      <vt:lpstr>三、造句题</vt:lpstr>
      <vt:lpstr>语法</vt:lpstr>
      <vt:lpstr>一、选择题：选择合适的选项填空</vt:lpstr>
      <vt:lpstr>二、句子改写（用“干脆”改写下列句子）</vt:lpstr>
      <vt:lpstr>三、造句题</vt:lpstr>
      <vt:lpstr>语法</vt:lpstr>
      <vt:lpstr>一、选择题：选择合适的选项填空</vt:lpstr>
      <vt:lpstr>二、句子改写（用“干脆”改写下列句子）</vt:lpstr>
      <vt:lpstr>三、造句题</vt:lpstr>
      <vt:lpstr>语法</vt:lpstr>
      <vt:lpstr>一、选择题：选择合适的选项填空</vt:lpstr>
      <vt:lpstr>二、句子改写（用“干脆”改写下列句子）</vt:lpstr>
      <vt:lpstr>语法</vt:lpstr>
      <vt:lpstr>一、选择题：选择合适的选项填空</vt:lpstr>
      <vt:lpstr>二、句子改写（用“万一”改写下列句子）</vt:lpstr>
      <vt:lpstr>三、造句题</vt:lpstr>
      <vt:lpstr>语法</vt:lpstr>
      <vt:lpstr>一、选择题：选择合适的选项填空</vt:lpstr>
      <vt:lpstr>二、句子改写（用“万一”名词用法改写下列句子）</vt:lpstr>
      <vt:lpstr>三、造句题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項心潔</dc:creator>
  <cp:lastModifiedBy>項心潔</cp:lastModifiedBy>
  <cp:revision>3</cp:revision>
  <dcterms:created xsi:type="dcterms:W3CDTF">2025-03-08T15:18:43Z</dcterms:created>
  <dcterms:modified xsi:type="dcterms:W3CDTF">2025-03-08T18:57:21Z</dcterms:modified>
</cp:coreProperties>
</file>