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3" r:id="rId1"/>
  </p:sldMasterIdLst>
  <p:sldIdLst>
    <p:sldId id="256" r:id="rId2"/>
    <p:sldId id="280" r:id="rId3"/>
    <p:sldId id="281" r:id="rId4"/>
    <p:sldId id="282" r:id="rId5"/>
    <p:sldId id="284" r:id="rId6"/>
    <p:sldId id="283" r:id="rId7"/>
    <p:sldId id="286" r:id="rId8"/>
    <p:sldId id="289" r:id="rId9"/>
    <p:sldId id="285" r:id="rId10"/>
    <p:sldId id="290" r:id="rId11"/>
    <p:sldId id="291" r:id="rId12"/>
    <p:sldId id="287" r:id="rId13"/>
    <p:sldId id="293" r:id="rId14"/>
    <p:sldId id="294" r:id="rId15"/>
    <p:sldId id="297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 Vrzal" initials="MV" lastIdx="1" clrIdx="0">
    <p:extLst>
      <p:ext uri="{19B8F6BF-5375-455C-9EA6-DF929625EA0E}">
        <p15:presenceInfo xmlns:p15="http://schemas.microsoft.com/office/powerpoint/2012/main" userId="Miroslav Vrz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1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3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8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96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9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6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47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8637870-EA4B-40A9-B294-37A428C00B9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3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b="1" dirty="0"/>
              <a:t>Psychologické a pedagogické aspekty subkultur mládeže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3. hodina</a:t>
            </a:r>
          </a:p>
          <a:p>
            <a:r>
              <a:rPr lang="cs-CZ" dirty="0"/>
              <a:t>Miroslav Vrzal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3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212BE-469A-AB5D-F7D3-CA6A989E4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9024-29C0-2827-C053-6C41EB4B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Rizikovost subkultur mládeže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0A42-3648-21BA-C688-57B474E36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1"/>
            <a:ext cx="7078337" cy="4786416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Deviace jako odchýlení se od většinových hodnot, norem a zvyklostí (Smolík 2017: 42).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Příklady sociálních deviací a sociálně patologických jevů v souvislosti se subkulturami mládeže (Smolík 2017: 43-44):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Kriminalita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Alkoholismus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Tabakismus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Narkomanie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Promiskuitní sexuální chování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Politická ortodoxie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Sebevražednost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Sebepoškozování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Vandalismus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Agresivita a kolektivní násilí</a:t>
            </a:r>
          </a:p>
          <a:p>
            <a:pPr lvl="1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Netomanie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2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7FBB6-CA8F-A9CE-569F-B0797C3D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9A2A-3FF0-1D40-9D1C-E22D8D3C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Rizikovost subkultur mládeže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D05E4-89B2-0734-8BA0-A967141CF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6364765" cy="405079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Subkulturní příslušnost může vést i k rizikovému a delikventnímu chování (např. násilí 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mezisubkulturních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konfliktů či politicky motivovanému násilí).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Rizikové chování jako předzvěst delikvence. Delikvence jako nezákonné chování (Moravcová, Podaná, Buriánek a kol. 2015)</a:t>
            </a:r>
          </a:p>
        </p:txBody>
      </p:sp>
      <p:pic>
        <p:nvPicPr>
          <p:cNvPr id="1026" name="Picture 2" descr="Delikvence mládeže trendy a souvislosti Eva Moravcová, Zuzana Podaná, Jiří  Buriánek, kol. od 178 Kč - Heureka.cz">
            <a:extLst>
              <a:ext uri="{FF2B5EF4-FFF2-40B4-BE49-F238E27FC236}">
                <a16:creationId xmlns:a16="http://schemas.microsoft.com/office/drawing/2014/main" id="{00D83AAA-E06A-9B1A-F046-22AEAC6E4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4" y="201852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9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88CED-7F40-B9E9-DABB-89F2A3CBD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0E43-F934-B069-E3F5-50157584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Rizikovost subkultur mládeže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BF321-426C-E41D-D200-7F166D6B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8053606" cy="405079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důsledku působení subkulturní party se jedinec může dopouštět delikventního chování, protože mu subkultura zajišťuje: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1) potřebné prostředky (např. ideologické zázemí)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2) organizaci a koordinaci deviantních aktivit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3) strukturuje svým způsobem volný čas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strukturuje dělbu práce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5) stanovuje cíl v rámci subkulturní party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6) chrání jedince před agenty sociální kontroly (před orgány činnými v trestním řízení, soudy apod.). Tato ochrana může mít formu právní pomoci, finanční pomoci, solidarity apod.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Smolík (2017: 42)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3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8839B-227F-6162-1BE0-79337269A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7A56-306F-36D7-AB60-6F5CBCDA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pedagogika, pedagogická psychologie a subkultury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295A-173E-5BEF-3C5E-5B038DE4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8053606" cy="467444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Témata jako: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Vztahy mezi jednotlivými subkulturami mládeže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Specifičnost výchovy a socializace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Vztah 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sociálněpatologickým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jevům nebo rizikovému chování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se sociologií (sociologie mládeže, výchovy či sociální patologie), která řeší postavení mládeže a subkultur ve společnosti.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s psychologií (konkrétně sociální psychologií), která řeší otázku motivace mladých lidí k příslušnosti k subkultuře a vliv na psychiku jedinců.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 hlediska pedagogiky je zásadní otázkou význam subkultury při formování osobnosti adolescenta v procesu socializace a výchovy.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Smolík (2017: 235)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0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E846E-131D-014B-429A-5A6A8E037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86AF-EB1A-386E-09CD-B85BA907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pedagogika, pedagogická psychologie a subkultury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B978-3EE5-CB67-CA06-15FDA3F2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8053606" cy="467444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Subkultury mohou mít vliv na osobnost dospívajícího (i dospělého) jedince, na individuální osobnostní rozdíly, volbu životních cílů a priorit, na vztah k sobě i k okolní společnosti.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Subkulturními skupinami je člověk socializován a „vychováván“ mimo školní a rodinné prostředí.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Subkultury jako významný formativní vliv, které působí na osobnost některých jedinců.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Smolík (2017: 235)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7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97244-A3FE-84F4-7CC5-F1022D4D3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B5BB-999C-230E-AF3F-0E26BF6C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pedagogika, pedagogická psychologie a subkultury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7F4F0-9803-E6D3-67F2-09311EECB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6103508" cy="4599804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Důraz na nehodnotící výzkum v oblastech volného času, autonomie a identity.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Orientaci v subkulturách znesnadňuje dynamičnost jednotlivých skupin a fragmentace stylů.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Rizikové chování je v důsledku rychlých kulturních a sociálních změn méně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predikovatelné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Jednou z podstatných funkcí subkultur je i vytvoření odstupu mezi dospívajícími a jejich rodiči i vychovateli (či učiteli) v kontextu vytvoření určité sociální identity.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Čím je parta uzavřenější, tím více má vymezenu hierarchii a tím větší tlak na dodržování vlastních norem vytváří.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Smolík (2017: 236-237)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Popis není dostupný.">
            <a:extLst>
              <a:ext uri="{FF2B5EF4-FFF2-40B4-BE49-F238E27FC236}">
                <a16:creationId xmlns:a16="http://schemas.microsoft.com/office/drawing/2014/main" id="{06CB6EEC-7A7D-C078-4661-83158EF50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1" b="7869"/>
          <a:stretch/>
        </p:blipFill>
        <p:spPr bwMode="auto">
          <a:xfrm rot="16200000">
            <a:off x="6952605" y="2204223"/>
            <a:ext cx="5588481" cy="35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0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E8D4D-B296-82A0-AB70-54238EAEA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A0E7-4EFE-8ACE-5D1A-E0731DF8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pedagogika, pedagogická psychologie a subkultury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7CB19-5493-1237-39E9-D6C0C8524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6700667" cy="405079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Nutnost porozumět subkulturám, aby v edukačním procesu nedocházelo k omylům a nedorozumění.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Subkultury a edukační potenciál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Subkultury jako aktéři edukační reality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opis není dostupný.">
            <a:extLst>
              <a:ext uri="{FF2B5EF4-FFF2-40B4-BE49-F238E27FC236}">
                <a16:creationId xmlns:a16="http://schemas.microsoft.com/office/drawing/2014/main" id="{E7B53948-E80B-86E6-152C-5A135FD9A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3"/>
          <a:stretch/>
        </p:blipFill>
        <p:spPr bwMode="auto">
          <a:xfrm rot="16200000">
            <a:off x="6887411" y="2194109"/>
            <a:ext cx="5713719" cy="36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pis není dostupný.">
            <a:extLst>
              <a:ext uri="{FF2B5EF4-FFF2-40B4-BE49-F238E27FC236}">
                <a16:creationId xmlns:a16="http://schemas.microsoft.com/office/drawing/2014/main" id="{A6653327-4C6E-330C-EDAA-A5F16BBB5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53333"/>
          <a:stretch/>
        </p:blipFill>
        <p:spPr bwMode="auto">
          <a:xfrm rot="16200000">
            <a:off x="3749819" y="2681461"/>
            <a:ext cx="2883778" cy="50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2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B2338-A4A3-146F-93A0-FA396EF4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B30C-0ECA-5029-09DE-DB3308A5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výzkumu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5F4E1-BABF-57BD-D3EE-DC12F5B9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8053606" cy="4050792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Explorační: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Zjištění stavu u jevů kde je jen málo poznatků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Deskriptivní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Systematicky popsat jev a jeho důležité aspekty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Explanační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Snaha o vysvětlení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Sociometrický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Formulace praktických opatření a aplikace </a:t>
            </a:r>
          </a:p>
        </p:txBody>
      </p:sp>
    </p:spTree>
    <p:extLst>
      <p:ext uri="{BB962C8B-B14F-4D97-AF65-F5344CB8AC3E}">
        <p14:creationId xmlns:p14="http://schemas.microsoft.com/office/powerpoint/2010/main" val="71000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9241-5631-30E9-3059-A5772DD1A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53C8-8C9A-CBB6-D359-4CF6B736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výzkum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7ED23-F8C0-708E-7E43-1BED987D4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8053606" cy="405079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Hromadná data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Kvantifikace výzkumného vzorku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Měření proměnných a jejich vztahů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Oddělené fáze výzkumného designu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Deduktivní logika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Verifikace hypotéz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Explanace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Typickou technikou sběru dat je dotazník</a:t>
            </a:r>
          </a:p>
        </p:txBody>
      </p:sp>
      <p:pic>
        <p:nvPicPr>
          <p:cNvPr id="11268" name="Picture 4" descr="Popis není dostupný.">
            <a:extLst>
              <a:ext uri="{FF2B5EF4-FFF2-40B4-BE49-F238E27FC236}">
                <a16:creationId xmlns:a16="http://schemas.microsoft.com/office/drawing/2014/main" id="{7B4C1C20-6EF4-806C-422C-3BE07C368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22534" r="15468" b="19703"/>
          <a:stretch/>
        </p:blipFill>
        <p:spPr bwMode="auto">
          <a:xfrm>
            <a:off x="7601235" y="3304890"/>
            <a:ext cx="3727166" cy="35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opis není dostupný.">
            <a:extLst>
              <a:ext uri="{FF2B5EF4-FFF2-40B4-BE49-F238E27FC236}">
                <a16:creationId xmlns:a16="http://schemas.microsoft.com/office/drawing/2014/main" id="{57986455-67E5-39B8-7851-9EFF8B8DE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6815" r="25786" b="16074"/>
          <a:stretch/>
        </p:blipFill>
        <p:spPr bwMode="auto">
          <a:xfrm rot="16200000">
            <a:off x="8065759" y="-172318"/>
            <a:ext cx="2798119" cy="37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7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61709-FF64-BA08-F2D2-2CF0ED601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8FC1-4529-BCAF-AE35-6034BC90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399D9-5FEC-7EFB-4FE2-47113054A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6267666" cy="482684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Explorace a hlubší porozumění zkoumaným jevům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Zpravidla menší výzkumný vzorek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Induktivní logika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Iterativnost (fáze sběru dat, analýzy a interpretace se mohou střídat)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Flexibilita (směr výzkumu se může průběžně upravovat)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Typickou technikou sběru dat je rozhovor či pozorování (u etnografického výzkumu i pobyt se zkoumanou skupinou)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Omezená možnost generalizace</a:t>
            </a:r>
          </a:p>
        </p:txBody>
      </p:sp>
      <p:pic>
        <p:nvPicPr>
          <p:cNvPr id="11266" name="Picture 2" descr="Lean Research Skills for Conducting Interviews - edX (online) | MIT D-Lab">
            <a:extLst>
              <a:ext uri="{FF2B5EF4-FFF2-40B4-BE49-F238E27FC236}">
                <a16:creationId xmlns:a16="http://schemas.microsoft.com/office/drawing/2014/main" id="{0D5B2CA0-CEFC-F8EB-CAF8-DC955A08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14" y="2983437"/>
            <a:ext cx="4908586" cy="230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4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EB7D-317A-2B8E-8972-0CFBFF001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005D-5A49-4E00-EBD8-5385B0B7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sběru dat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9CBD5-F62F-ADF9-ECEF-F8DD17302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8053606" cy="405079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Zúčastněné pozorování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Nestandardizované rozhovory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Standardizované rozhovory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 dokumentů/obsahová analýza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Dotazníkové šetření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(Smolík 2017: 51-54)</a:t>
            </a:r>
          </a:p>
        </p:txBody>
      </p:sp>
    </p:spTree>
    <p:extLst>
      <p:ext uri="{BB962C8B-B14F-4D97-AF65-F5344CB8AC3E}">
        <p14:creationId xmlns:p14="http://schemas.microsoft.com/office/powerpoint/2010/main" val="416078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2C06F-8FDB-5B59-0D47-C2C6A7058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1D92-911B-8B10-E195-C68F28DE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terénního výzkumu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FF6A7-5F72-C089-D49F-4448D0A64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8053606" cy="405079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Smolík (2017: 54)</a:t>
            </a:r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00EA960C-C3FA-C62A-24E1-D4B5B7C51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2" r="11839"/>
          <a:stretch/>
        </p:blipFill>
        <p:spPr bwMode="auto">
          <a:xfrm>
            <a:off x="5762674" y="2084273"/>
            <a:ext cx="5404246" cy="42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pis není dostupný.">
            <a:extLst>
              <a:ext uri="{FF2B5EF4-FFF2-40B4-BE49-F238E27FC236}">
                <a16:creationId xmlns:a16="http://schemas.microsoft.com/office/drawing/2014/main" id="{A6C8BA08-8358-4348-F4B6-FDD5FD040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7" t="53741" r="19421" b="9094"/>
          <a:stretch/>
        </p:blipFill>
        <p:spPr bwMode="auto">
          <a:xfrm>
            <a:off x="457200" y="3074590"/>
            <a:ext cx="5215812" cy="22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6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45DB7-D592-1F04-6A98-EA0D5B190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EF18-762C-D497-752D-A7126A4D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terénního výzkumu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F112C-6F65-08A4-C8A2-6EB9F596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4293369" cy="4050792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Jak může dopadnout terénní výzkum mezi mládeží viz film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Vrať se do hrobu!</a:t>
            </a:r>
          </a:p>
          <a:p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rať se do hrobu! - Sledujte celý film online | Voyo">
            <a:extLst>
              <a:ext uri="{FF2B5EF4-FFF2-40B4-BE49-F238E27FC236}">
                <a16:creationId xmlns:a16="http://schemas.microsoft.com/office/drawing/2014/main" id="{4F8A6E2F-664F-1FD3-2DA5-6F1505B9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67" y="1675687"/>
            <a:ext cx="3493789" cy="50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7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4B6E5-F827-06E5-ED0E-A55576E8F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0CEF-9489-527E-A860-17A2C3196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Rizikovost subkultur mládeže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91A0D-B30D-BD94-9213-A7C29555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8053606" cy="467444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Subkultura umožnuje projevovat a konstruovat svoji identitu, poskytuje prostor, který je vnímán často jako svobodný, kde se mohou jedinci realizovat, budovat vztahy a sítě vzájemné podpory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Subkultury jsou součásti postmoderní společnosti a pro jedince ukazují pluralitní možnosti ohledně výběru vlastního životného stylu.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Nenahlížet na subkultury apriori negativně a jako na deviantní!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Působení v subkulturách může nicméně být nahlíženo i z perspektivy určitých rizik.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 roviny rizikovosti: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Negativní vliv na jednotlivce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vliv na zdraví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Negativní vliv na společnost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vandalismus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1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052B2-CF53-C9D4-B9E5-B346692BA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3BB3-CC9C-61CA-E31A-FB510ABD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Rizikovost subkultur mládeže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6690-C00F-022F-B5B6-663532A09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8053606" cy="405079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Rizikové chování: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Vzorce chování, v jejichž důsledku může docházet k prokazatelnému nárustu výchovně vzdělávacích, zdravotních, sociálních a dalších rizik, jak pro jedince, tak pro společnost. (Smolík 2017: 41)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Nekonformní chování, které se vyznačuje negativním vybočováním z norem a porušováním zavedených společenských, školních a jiných pravidel. Za rizikové chování u dětí a adolescentů lze např. užívání alkoholu a drog, promiskuitní sexuální chování, používání násilí, nošení zbraně, ale i záškoláctví (Moravcová, Podaná, Buriánek a kol. 2015: 46-47)</a:t>
            </a:r>
          </a:p>
        </p:txBody>
      </p:sp>
    </p:spTree>
    <p:extLst>
      <p:ext uri="{BB962C8B-B14F-4D97-AF65-F5344CB8AC3E}">
        <p14:creationId xmlns:p14="http://schemas.microsoft.com/office/powerpoint/2010/main" val="355970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3275</TotalTime>
  <Words>864</Words>
  <Application>Microsoft Office PowerPoint</Application>
  <PresentationFormat>Širokoúhlá obrazovka</PresentationFormat>
  <Paragraphs>109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Rockwell</vt:lpstr>
      <vt:lpstr>Rockwell Condensed</vt:lpstr>
      <vt:lpstr>Wingdings</vt:lpstr>
      <vt:lpstr>Wood Type</vt:lpstr>
      <vt:lpstr>Psychologické a pedagogické aspekty subkultur mládeže</vt:lpstr>
      <vt:lpstr>Cíle výzkumu</vt:lpstr>
      <vt:lpstr>Kvantitativní výzkum</vt:lpstr>
      <vt:lpstr>Kvalitativní výzkum</vt:lpstr>
      <vt:lpstr>Techniky sběru dat</vt:lpstr>
      <vt:lpstr>Zásady terénního výzkumu</vt:lpstr>
      <vt:lpstr>Zásady terénního výzkumu</vt:lpstr>
      <vt:lpstr>Rizikovost subkultur mládeže</vt:lpstr>
      <vt:lpstr>Rizikovost subkultur mládeže</vt:lpstr>
      <vt:lpstr>Rizikovost subkultur mládeže</vt:lpstr>
      <vt:lpstr>Rizikovost subkultur mládeže</vt:lpstr>
      <vt:lpstr>Rizikovost subkultur mládeže</vt:lpstr>
      <vt:lpstr>Sociální pedagogika, pedagogická psychologie a subkultury</vt:lpstr>
      <vt:lpstr>Sociální pedagogika, pedagogická psychologie a subkultury</vt:lpstr>
      <vt:lpstr>Sociální pedagogika, pedagogická psychologie a subkultury</vt:lpstr>
      <vt:lpstr>Sociální pedagogika, pedagogická psychologie a subkultury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Vrzal</dc:creator>
  <cp:lastModifiedBy>Miroslav Vrzal</cp:lastModifiedBy>
  <cp:revision>106</cp:revision>
  <dcterms:created xsi:type="dcterms:W3CDTF">2017-02-21T10:50:52Z</dcterms:created>
  <dcterms:modified xsi:type="dcterms:W3CDTF">2025-03-04T16:53:03Z</dcterms:modified>
</cp:coreProperties>
</file>