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82" r:id="rId3"/>
    <p:sldId id="286" r:id="rId4"/>
    <p:sldId id="283" r:id="rId5"/>
    <p:sldId id="284" r:id="rId6"/>
    <p:sldId id="290" r:id="rId7"/>
    <p:sldId id="285" r:id="rId8"/>
    <p:sldId id="287" r:id="rId9"/>
    <p:sldId id="288" r:id="rId10"/>
    <p:sldId id="289" r:id="rId11"/>
    <p:sldId id="292" r:id="rId12"/>
  </p:sldIdLst>
  <p:sldSz cx="12192000" cy="6858000"/>
  <p:notesSz cx="9944100" cy="6805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110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32689" y="0"/>
            <a:ext cx="4309110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FA04B-260B-4EEC-85DB-3E033CFD9B3A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64151"/>
            <a:ext cx="4309110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32689" y="6464151"/>
            <a:ext cx="4309110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8BF74-CECC-4744-A0A4-0AB4EBAE47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359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43CA-C363-4230-BAD0-FF12E468F2C4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0CD3-58B1-49EA-977C-E98E9DB72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40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43CA-C363-4230-BAD0-FF12E468F2C4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0CD3-58B1-49EA-977C-E98E9DB72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08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43CA-C363-4230-BAD0-FF12E468F2C4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0CD3-58B1-49EA-977C-E98E9DB72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98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43CA-C363-4230-BAD0-FF12E468F2C4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0CD3-58B1-49EA-977C-E98E9DB72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63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43CA-C363-4230-BAD0-FF12E468F2C4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0CD3-58B1-49EA-977C-E98E9DB72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01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43CA-C363-4230-BAD0-FF12E468F2C4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0CD3-58B1-49EA-977C-E98E9DB72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54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43CA-C363-4230-BAD0-FF12E468F2C4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0CD3-58B1-49EA-977C-E98E9DB72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85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43CA-C363-4230-BAD0-FF12E468F2C4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0CD3-58B1-49EA-977C-E98E9DB72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62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43CA-C363-4230-BAD0-FF12E468F2C4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0CD3-58B1-49EA-977C-E98E9DB72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75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43CA-C363-4230-BAD0-FF12E468F2C4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0CD3-58B1-49EA-977C-E98E9DB72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11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43CA-C363-4230-BAD0-FF12E468F2C4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0CD3-58B1-49EA-977C-E98E9DB72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07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043CA-C363-4230-BAD0-FF12E468F2C4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80CD3-58B1-49EA-977C-E98E9DB72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98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8067" y="1122363"/>
            <a:ext cx="10503569" cy="23876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Kuchařka pro detektivy na cestách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sz="5800" dirty="0" smtClean="0"/>
              <a:t>přísliby a pasti metodologie neurověd</a:t>
            </a:r>
            <a:endParaRPr lang="cs-CZ" sz="5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Tomáš Urbánek</a:t>
            </a:r>
          </a:p>
          <a:p>
            <a:r>
              <a:rPr lang="cs-CZ" dirty="0" smtClean="0"/>
              <a:t>Psychologický ústav AV ČR, v. v. i.</a:t>
            </a:r>
          </a:p>
          <a:p>
            <a:r>
              <a:rPr lang="cs-CZ" dirty="0" smtClean="0"/>
              <a:t>Veveří 97, Brno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96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Nutnost slučovat protiklady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Tak jako blesk čistí vzduch od nehmatatelných výparů, tak trefný paradox osvobozuje lidskou inteligenci od letargického vlivu latentních a netušených předpokladů. Paradox je zabijákem předsudků.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cs-CZ" dirty="0" smtClean="0"/>
              <a:t>(James Joseph Sylvester, britský matematik)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113" y="3348289"/>
            <a:ext cx="20955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87224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Děkuji vám za pozornost!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43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Metafory používané pro vědecké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Kuchařka</a:t>
            </a:r>
          </a:p>
          <a:p>
            <a:pPr lvl="1"/>
            <a:r>
              <a:rPr lang="cs-CZ" dirty="0" smtClean="0"/>
              <a:t>řemeslný pracovní postup</a:t>
            </a:r>
            <a:endParaRPr lang="cs-CZ" dirty="0"/>
          </a:p>
          <a:p>
            <a:r>
              <a:rPr lang="cs-CZ" dirty="0" smtClean="0"/>
              <a:t>Detektivka</a:t>
            </a:r>
          </a:p>
          <a:p>
            <a:pPr lvl="1"/>
            <a:r>
              <a:rPr lang="cs-CZ" dirty="0" smtClean="0"/>
              <a:t>induktivně-deduktivní </a:t>
            </a:r>
            <a:r>
              <a:rPr lang="cs-CZ" dirty="0" smtClean="0"/>
              <a:t>hledání a skládání stop</a:t>
            </a:r>
            <a:endParaRPr lang="cs-CZ" dirty="0"/>
          </a:p>
          <a:p>
            <a:r>
              <a:rPr lang="cs-CZ" dirty="0" smtClean="0"/>
              <a:t>Výprava do neznáma</a:t>
            </a:r>
          </a:p>
          <a:p>
            <a:pPr lvl="1"/>
            <a:r>
              <a:rPr lang="cs-CZ" dirty="0" smtClean="0"/>
              <a:t>pionýrství v původním smyslu slova</a:t>
            </a:r>
            <a:endParaRPr lang="cs-CZ" dirty="0"/>
          </a:p>
          <a:p>
            <a:pPr lvl="1"/>
            <a:endParaRPr lang="cs-CZ" dirty="0" smtClean="0"/>
          </a:p>
          <a:p>
            <a:r>
              <a:rPr lang="cs-CZ" i="1" dirty="0" smtClean="0"/>
              <a:t>úplně přiléhavá není ani jedna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991" y="1225413"/>
            <a:ext cx="1657350" cy="26479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6" y="4456797"/>
            <a:ext cx="1479423" cy="22421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299" y="3676382"/>
            <a:ext cx="3057525" cy="17145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874" y="204577"/>
            <a:ext cx="1544479" cy="182270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4" y="4533632"/>
            <a:ext cx="1586611" cy="21653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569" y="1398098"/>
            <a:ext cx="1550162" cy="221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Objektivní aspekty vědecké metodologie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technologický </a:t>
            </a:r>
            <a:r>
              <a:rPr lang="cs-CZ" dirty="0" smtClean="0"/>
              <a:t>a vědecký pokrok</a:t>
            </a:r>
            <a:endParaRPr lang="cs-CZ" dirty="0" smtClean="0"/>
          </a:p>
          <a:p>
            <a:pPr lvl="1"/>
            <a:r>
              <a:rPr lang="cs-CZ" dirty="0" smtClean="0"/>
              <a:t>přístroje a výpočetní </a:t>
            </a:r>
            <a:r>
              <a:rPr lang="cs-CZ" dirty="0" smtClean="0"/>
              <a:t>technika</a:t>
            </a:r>
          </a:p>
          <a:p>
            <a:pPr lvl="1"/>
            <a:r>
              <a:rPr lang="cs-CZ" dirty="0" smtClean="0"/>
              <a:t>rozvoj příbuzných disciplín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interdisciplinarita</a:t>
            </a:r>
          </a:p>
          <a:p>
            <a:pPr lvl="1"/>
            <a:r>
              <a:rPr lang="cs-CZ" dirty="0" smtClean="0"/>
              <a:t>ale ne </a:t>
            </a:r>
            <a:r>
              <a:rPr lang="cs-CZ" dirty="0" err="1" smtClean="0"/>
              <a:t>paradisciplinarita</a:t>
            </a:r>
            <a:endParaRPr lang="cs-CZ" dirty="0" smtClean="0"/>
          </a:p>
          <a:p>
            <a:pPr lvl="1"/>
            <a:r>
              <a:rPr lang="cs-CZ" dirty="0" smtClean="0"/>
              <a:t>různá dynamika rozvoje jednotlivých disciplín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publikační (zlo)zvyky</a:t>
            </a:r>
          </a:p>
          <a:p>
            <a:pPr lvl="1"/>
            <a:r>
              <a:rPr lang="cs-CZ" dirty="0" smtClean="0"/>
              <a:t>positivity </a:t>
            </a:r>
            <a:r>
              <a:rPr lang="cs-CZ" dirty="0" err="1" smtClean="0"/>
              <a:t>bias</a:t>
            </a:r>
            <a:endParaRPr lang="cs-CZ" dirty="0" smtClean="0"/>
          </a:p>
          <a:p>
            <a:pPr lvl="1"/>
            <a:r>
              <a:rPr lang="cs-CZ" dirty="0" smtClean="0"/>
              <a:t>„konzervativní“ statistická kritéria</a:t>
            </a:r>
          </a:p>
          <a:p>
            <a:endParaRPr lang="cs-CZ" dirty="0"/>
          </a:p>
          <a:p>
            <a:r>
              <a:rPr lang="cs-CZ" dirty="0" smtClean="0"/>
              <a:t>replikační krize</a:t>
            </a:r>
          </a:p>
          <a:p>
            <a:pPr lvl="1"/>
            <a:r>
              <a:rPr lang="cs-CZ" dirty="0" smtClean="0"/>
              <a:t>v psychologii se píše o desítkách procent výsledků</a:t>
            </a:r>
          </a:p>
          <a:p>
            <a:endParaRPr lang="cs-CZ" dirty="0"/>
          </a:p>
          <a:p>
            <a:r>
              <a:rPr lang="cs-CZ" dirty="0" smtClean="0"/>
              <a:t>administrativa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312" y="1305881"/>
            <a:ext cx="3291840" cy="246888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11" y="4444929"/>
            <a:ext cx="4252553" cy="226345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714" y="2459740"/>
            <a:ext cx="3905250" cy="242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Subjektivní aspekty vědecké metodologie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1048" y="1825625"/>
            <a:ext cx="10515600" cy="4351338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Metoda bez metodologa </a:t>
            </a:r>
            <a:r>
              <a:rPr lang="cs-CZ" dirty="0" smtClean="0">
                <a:solidFill>
                  <a:srgbClr val="000000"/>
                </a:solidFill>
              </a:rPr>
              <a:t>nefunguje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vařečkou musí někdo míchat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stopy na místě činu musí někdo správně přečíst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z cestování musí někoho bolet nohy</a:t>
            </a:r>
          </a:p>
          <a:p>
            <a:endParaRPr lang="cs-CZ" dirty="0" smtClean="0"/>
          </a:p>
          <a:p>
            <a:r>
              <a:rPr lang="cs-CZ" dirty="0" smtClean="0"/>
              <a:t>Výzkumník</a:t>
            </a:r>
          </a:p>
          <a:p>
            <a:pPr lvl="1"/>
            <a:r>
              <a:rPr lang="cs-CZ" dirty="0" smtClean="0"/>
              <a:t>hlavní „nástroj“ vědeckého poznání</a:t>
            </a:r>
          </a:p>
          <a:p>
            <a:pPr lvl="1"/>
            <a:r>
              <a:rPr lang="cs-CZ" dirty="0" smtClean="0"/>
              <a:t>klíčový je rozvoj jeho charakteristik</a:t>
            </a:r>
            <a:endParaRPr lang="cs-CZ" dirty="0"/>
          </a:p>
        </p:txBody>
      </p:sp>
      <p:pic>
        <p:nvPicPr>
          <p:cNvPr id="1026" name="Picture 2" descr="Image result for hard 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7" y="1385888"/>
            <a:ext cx="4800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ard 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0" y="3457574"/>
            <a:ext cx="36957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12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a dovednosti výzkumníka I. („tvrdé“)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Vzdělání</a:t>
            </a:r>
            <a:r>
              <a:rPr lang="cs-CZ" dirty="0"/>
              <a:t>, znalosti a zkušenosti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teorie </a:t>
            </a:r>
            <a:r>
              <a:rPr lang="cs-CZ" dirty="0"/>
              <a:t>a empirické </a:t>
            </a:r>
            <a:r>
              <a:rPr lang="cs-CZ" dirty="0" smtClean="0"/>
              <a:t>výsledky 		</a:t>
            </a:r>
          </a:p>
          <a:p>
            <a:pPr lvl="2"/>
            <a:r>
              <a:rPr lang="cs-CZ" dirty="0" smtClean="0"/>
              <a:t>= teoretická nebo vědecká citlivost</a:t>
            </a:r>
            <a:endParaRPr lang="cs-CZ" dirty="0"/>
          </a:p>
          <a:p>
            <a:pPr lvl="2"/>
            <a:r>
              <a:rPr lang="cs-CZ" dirty="0" smtClean="0"/>
              <a:t>kladení </a:t>
            </a:r>
            <a:r>
              <a:rPr lang="cs-CZ" b="1" dirty="0" smtClean="0"/>
              <a:t>otázek</a:t>
            </a:r>
            <a:endParaRPr lang="cs-CZ" b="1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metodologické </a:t>
            </a:r>
            <a:r>
              <a:rPr lang="cs-CZ" dirty="0"/>
              <a:t>principy a </a:t>
            </a:r>
            <a:r>
              <a:rPr lang="cs-CZ" dirty="0" smtClean="0"/>
              <a:t>postupy	</a:t>
            </a:r>
          </a:p>
          <a:p>
            <a:pPr lvl="2"/>
            <a:r>
              <a:rPr lang="cs-CZ" dirty="0" smtClean="0"/>
              <a:t>= řemeslná až umělecká dovednost</a:t>
            </a:r>
          </a:p>
          <a:p>
            <a:pPr lvl="2"/>
            <a:r>
              <a:rPr lang="cs-CZ" dirty="0" smtClean="0"/>
              <a:t>hledání </a:t>
            </a:r>
            <a:r>
              <a:rPr lang="cs-CZ" b="1" dirty="0" smtClean="0"/>
              <a:t>odpovědí</a:t>
            </a:r>
            <a:endParaRPr lang="cs-CZ" b="1" dirty="0"/>
          </a:p>
          <a:p>
            <a:endParaRPr lang="cs-CZ" dirty="0"/>
          </a:p>
        </p:txBody>
      </p:sp>
      <p:pic>
        <p:nvPicPr>
          <p:cNvPr id="2050" name="Picture 2" descr="Image result for thin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70" y="1027906"/>
            <a:ext cx="2938692" cy="39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raftsman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93" y="3755852"/>
            <a:ext cx="4457700" cy="296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03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a dovednosti výzkumníka II. („měkké“)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Myšlení</a:t>
            </a:r>
            <a:endParaRPr lang="cs-CZ" dirty="0"/>
          </a:p>
          <a:p>
            <a:pPr lvl="1"/>
            <a:r>
              <a:rPr lang="cs-CZ" dirty="0"/>
              <a:t>logické usuzování</a:t>
            </a:r>
          </a:p>
          <a:p>
            <a:pPr lvl="1"/>
            <a:r>
              <a:rPr lang="cs-CZ" dirty="0"/>
              <a:t>znalost heuristik a kognitivních zkreslení</a:t>
            </a:r>
          </a:p>
          <a:p>
            <a:pPr lvl="1"/>
            <a:r>
              <a:rPr lang="cs-CZ" dirty="0"/>
              <a:t>odolnost vůči argumentačním </a:t>
            </a:r>
            <a:r>
              <a:rPr lang="cs-CZ" dirty="0" smtClean="0"/>
              <a:t>klamům</a:t>
            </a:r>
          </a:p>
          <a:p>
            <a:pPr lvl="1"/>
            <a:r>
              <a:rPr lang="cs-CZ" dirty="0" smtClean="0"/>
              <a:t>tvořivost</a:t>
            </a:r>
            <a:endParaRPr lang="cs-CZ" dirty="0"/>
          </a:p>
          <a:p>
            <a:pPr lvl="1"/>
            <a:r>
              <a:rPr lang="cs-CZ" dirty="0" err="1"/>
              <a:t>metakognice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Komunikace</a:t>
            </a:r>
          </a:p>
          <a:p>
            <a:pPr lvl="1"/>
            <a:r>
              <a:rPr lang="cs-CZ" dirty="0" smtClean="0"/>
              <a:t>(internacionální) a interdisciplinární týmy mluvící různými jazyky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3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  <p:pic>
        <p:nvPicPr>
          <p:cNvPr id="4098" name="Picture 2" descr="Image result for critical creative m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55" y="-107297"/>
            <a:ext cx="9953625" cy="801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84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Vědecké memoáry</a:t>
            </a:r>
            <a:endParaRPr lang="cs-CZ" dirty="0"/>
          </a:p>
        </p:txBody>
      </p:sp>
      <p:pic>
        <p:nvPicPr>
          <p:cNvPr id="3078" name="Picture 6" descr="Image result for feynman to snad nemyslíte vážn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8" y="1524000"/>
            <a:ext cx="332422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gamow moje světočá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1690693"/>
            <a:ext cx="3279267" cy="505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selye k záhadám vě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1857374"/>
            <a:ext cx="310515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je paradoxní, zdánlivě nemožný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		</a:t>
            </a:r>
            <a:r>
              <a:rPr lang="cs-CZ" sz="4000" dirty="0" smtClean="0"/>
              <a:t>udělat </a:t>
            </a:r>
            <a:r>
              <a:rPr lang="cs-CZ" sz="4000" dirty="0" smtClean="0"/>
              <a:t>z ničeho něco</a:t>
            </a:r>
            <a:endParaRPr lang="cs-CZ" sz="4000" dirty="0"/>
          </a:p>
        </p:txBody>
      </p:sp>
      <p:pic>
        <p:nvPicPr>
          <p:cNvPr id="5126" name="Picture 6" descr="Image result for baron munchhausen lifting bootstr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6" y="1299934"/>
            <a:ext cx="3581400" cy="565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self made 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72" y="433384"/>
            <a:ext cx="4258056" cy="6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escher drawing h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635492"/>
            <a:ext cx="4924425" cy="41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3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2308</TotalTime>
  <Words>229</Words>
  <Application>Microsoft Office PowerPoint</Application>
  <PresentationFormat>Širokoúhlá obrazovka</PresentationFormat>
  <Paragraphs>71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Kuchařka pro detektivy na cestách: přísliby a pasti metodologie neurověd</vt:lpstr>
      <vt:lpstr>Metafory používané pro vědecké metody</vt:lpstr>
      <vt:lpstr>Objektivní aspekty vědecké metodologie</vt:lpstr>
      <vt:lpstr>Subjektivní aspekty vědecké metodologie</vt:lpstr>
      <vt:lpstr>Vlastnosti a dovednosti výzkumníka I. („tvrdé“)</vt:lpstr>
      <vt:lpstr>Vlastnosti a dovednosti výzkumníka II. („měkké“)</vt:lpstr>
      <vt:lpstr>Prezentace aplikace PowerPoint</vt:lpstr>
      <vt:lpstr>Vědecké memoáry</vt:lpstr>
      <vt:lpstr>Cíl je paradoxní, zdánlivě nemožný</vt:lpstr>
      <vt:lpstr>Nutnost slučovat protiklady</vt:lpstr>
      <vt:lpstr>Děkuji vám za pozornost!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jako věda o subjektivní skutečnosti</dc:title>
  <dc:creator>TUr</dc:creator>
  <cp:lastModifiedBy>Tomáš Urbánek</cp:lastModifiedBy>
  <cp:revision>59</cp:revision>
  <cp:lastPrinted>2019-10-24T13:15:09Z</cp:lastPrinted>
  <dcterms:created xsi:type="dcterms:W3CDTF">2019-04-05T22:39:44Z</dcterms:created>
  <dcterms:modified xsi:type="dcterms:W3CDTF">2019-10-24T13:16:59Z</dcterms:modified>
</cp:coreProperties>
</file>