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8" r:id="rId3"/>
    <p:sldId id="279" r:id="rId4"/>
    <p:sldId id="281" r:id="rId5"/>
    <p:sldId id="257" r:id="rId6"/>
    <p:sldId id="272" r:id="rId7"/>
    <p:sldId id="258" r:id="rId8"/>
    <p:sldId id="259" r:id="rId9"/>
    <p:sldId id="273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4" r:id="rId18"/>
    <p:sldId id="275" r:id="rId19"/>
    <p:sldId id="276" r:id="rId20"/>
    <p:sldId id="267" r:id="rId21"/>
    <p:sldId id="277" r:id="rId22"/>
    <p:sldId id="268" r:id="rId23"/>
    <p:sldId id="269" r:id="rId24"/>
    <p:sldId id="280" r:id="rId2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8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5190B4-F34F-4A83-B6BE-409936B2EC4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70068FB-C939-44AC-8BD1-874C89718B58}">
      <dgm:prSet/>
      <dgm:spPr/>
      <dgm:t>
        <a:bodyPr/>
        <a:lstStyle/>
        <a:p>
          <a:r>
            <a:rPr lang="cs-CZ"/>
            <a:t>Řekové a Turci žili vedle sebe od doby, kdy ostrov padl pod kontrolu Osmanské říše (1571). </a:t>
          </a:r>
          <a:endParaRPr lang="en-US"/>
        </a:p>
      </dgm:t>
    </dgm:pt>
    <dgm:pt modelId="{74900003-B6DA-4D0E-9B1D-C1F5E02D5147}" type="parTrans" cxnId="{E408B4EA-45A7-43B4-BFC7-9C47380D3CED}">
      <dgm:prSet/>
      <dgm:spPr/>
      <dgm:t>
        <a:bodyPr/>
        <a:lstStyle/>
        <a:p>
          <a:endParaRPr lang="en-US"/>
        </a:p>
      </dgm:t>
    </dgm:pt>
    <dgm:pt modelId="{66195E00-EC5F-4A00-A5F1-C7AA29E4DF7E}" type="sibTrans" cxnId="{E408B4EA-45A7-43B4-BFC7-9C47380D3CED}">
      <dgm:prSet/>
      <dgm:spPr/>
      <dgm:t>
        <a:bodyPr/>
        <a:lstStyle/>
        <a:p>
          <a:endParaRPr lang="en-US"/>
        </a:p>
      </dgm:t>
    </dgm:pt>
    <dgm:pt modelId="{86BBFA86-4A23-48D6-8C6B-ADB60A1348FC}">
      <dgm:prSet/>
      <dgm:spPr/>
      <dgm:t>
        <a:bodyPr/>
        <a:lstStyle/>
        <a:p>
          <a:r>
            <a:rPr lang="cs-CZ"/>
            <a:t>Řekové po dobu osmanské nadvlády, ale i po r. 1878, kdy sultán předal faktickou vládu nad ostrovem Velké Británii, zachovali svou národní identitu a početně převyšovali místní tureckou komunitu. </a:t>
          </a:r>
          <a:endParaRPr lang="en-US"/>
        </a:p>
      </dgm:t>
    </dgm:pt>
    <dgm:pt modelId="{0C2A0E83-D07B-4A9D-B9BB-48AB0A7B7C57}" type="parTrans" cxnId="{5D5B0FB4-C844-4022-B3F0-866967CFDADA}">
      <dgm:prSet/>
      <dgm:spPr/>
      <dgm:t>
        <a:bodyPr/>
        <a:lstStyle/>
        <a:p>
          <a:endParaRPr lang="en-US"/>
        </a:p>
      </dgm:t>
    </dgm:pt>
    <dgm:pt modelId="{7EBA0334-E097-457A-AE83-17A7545D98B3}" type="sibTrans" cxnId="{5D5B0FB4-C844-4022-B3F0-866967CFDADA}">
      <dgm:prSet/>
      <dgm:spPr/>
      <dgm:t>
        <a:bodyPr/>
        <a:lstStyle/>
        <a:p>
          <a:endParaRPr lang="en-US"/>
        </a:p>
      </dgm:t>
    </dgm:pt>
    <dgm:pt modelId="{3DD92885-CEA2-4D4C-B1A0-088A45D293B1}">
      <dgm:prSet/>
      <dgm:spPr/>
      <dgm:t>
        <a:bodyPr/>
        <a:lstStyle/>
        <a:p>
          <a:r>
            <a:rPr lang="cs-CZ"/>
            <a:t>Kvůli rozdílnému náboženství, jazyku a kulturním tradicím jak Řekové, tak Turci žili odděleně a neměli příležitosti k vzájemnému promíšení. </a:t>
          </a:r>
          <a:endParaRPr lang="en-US"/>
        </a:p>
      </dgm:t>
    </dgm:pt>
    <dgm:pt modelId="{F54303D8-3B39-4E69-A6F3-654D734C6423}" type="parTrans" cxnId="{4C1B4323-D256-4BE0-8998-6BC9BE2AF43F}">
      <dgm:prSet/>
      <dgm:spPr/>
      <dgm:t>
        <a:bodyPr/>
        <a:lstStyle/>
        <a:p>
          <a:endParaRPr lang="en-US"/>
        </a:p>
      </dgm:t>
    </dgm:pt>
    <dgm:pt modelId="{5248DE26-03BD-47F7-A85D-24E907F63F15}" type="sibTrans" cxnId="{4C1B4323-D256-4BE0-8998-6BC9BE2AF43F}">
      <dgm:prSet/>
      <dgm:spPr/>
      <dgm:t>
        <a:bodyPr/>
        <a:lstStyle/>
        <a:p>
          <a:endParaRPr lang="en-US"/>
        </a:p>
      </dgm:t>
    </dgm:pt>
    <dgm:pt modelId="{6D91FC44-A271-4600-8333-3CDC149173B0}">
      <dgm:prSet/>
      <dgm:spPr/>
      <dgm:t>
        <a:bodyPr/>
        <a:lstStyle/>
        <a:p>
          <a:r>
            <a:rPr lang="cs-CZ"/>
            <a:t>V druhé polovině 20. století se celková populace ostrova pohybovala nad 700.000 obyvatel, přičemž 80% z nich byli Řekové, 18% Turci a 2% tvořili Maronité, Arméni a Britové.  </a:t>
          </a:r>
          <a:endParaRPr lang="en-US"/>
        </a:p>
      </dgm:t>
    </dgm:pt>
    <dgm:pt modelId="{9178D695-C96A-4B3B-B67C-EBCDDFA1BAA6}" type="parTrans" cxnId="{519E60FE-A4CB-4826-ADFC-2DA1267CF968}">
      <dgm:prSet/>
      <dgm:spPr/>
      <dgm:t>
        <a:bodyPr/>
        <a:lstStyle/>
        <a:p>
          <a:endParaRPr lang="en-US"/>
        </a:p>
      </dgm:t>
    </dgm:pt>
    <dgm:pt modelId="{8867C613-573F-45BB-B8A6-FC24450F599D}" type="sibTrans" cxnId="{519E60FE-A4CB-4826-ADFC-2DA1267CF968}">
      <dgm:prSet/>
      <dgm:spPr/>
      <dgm:t>
        <a:bodyPr/>
        <a:lstStyle/>
        <a:p>
          <a:endParaRPr lang="en-US"/>
        </a:p>
      </dgm:t>
    </dgm:pt>
    <dgm:pt modelId="{2CB7E0F2-C748-42BC-AC99-8A75BC099CFE}">
      <dgm:prSet/>
      <dgm:spPr/>
      <dgm:t>
        <a:bodyPr/>
        <a:lstStyle/>
        <a:p>
          <a:r>
            <a:rPr lang="cs-CZ"/>
            <a:t>Obě komunity rozptýlené prakticky po celém ostrově, zatímco obce se smíšeným obyvatelstvem představovaly spíše výjimku. </a:t>
          </a:r>
          <a:endParaRPr lang="en-US"/>
        </a:p>
      </dgm:t>
    </dgm:pt>
    <dgm:pt modelId="{C36D7E92-51D4-48AD-AC3A-23E0D19BCCBD}" type="parTrans" cxnId="{07E778BD-388E-4EB6-A0EA-B21122A62679}">
      <dgm:prSet/>
      <dgm:spPr/>
      <dgm:t>
        <a:bodyPr/>
        <a:lstStyle/>
        <a:p>
          <a:endParaRPr lang="en-US"/>
        </a:p>
      </dgm:t>
    </dgm:pt>
    <dgm:pt modelId="{8C225810-FC88-40FC-874C-F7C5F9D2F669}" type="sibTrans" cxnId="{07E778BD-388E-4EB6-A0EA-B21122A62679}">
      <dgm:prSet/>
      <dgm:spPr/>
      <dgm:t>
        <a:bodyPr/>
        <a:lstStyle/>
        <a:p>
          <a:endParaRPr lang="en-US"/>
        </a:p>
      </dgm:t>
    </dgm:pt>
    <dgm:pt modelId="{673E4E5F-2AF3-457A-A978-F3F8F45D4728}">
      <dgm:prSet/>
      <dgm:spPr/>
      <dgm:t>
        <a:bodyPr/>
        <a:lstStyle/>
        <a:p>
          <a:r>
            <a:rPr lang="cs-CZ"/>
            <a:t>Klíčové oblasti ostrovní ekonomiky, především obchod, pod kontrolou kyperských Řeků. Silné zastoupení v průmyslu ostrova (93,8% Řeků oproti 6,2% Turků), zatímco v zemědělství rovnoměrnější (87,4% ku 12,6%).</a:t>
          </a:r>
          <a:endParaRPr lang="en-US"/>
        </a:p>
      </dgm:t>
    </dgm:pt>
    <dgm:pt modelId="{E9BE3CC9-0E94-4A7E-AC8C-B7A75F7CA4EA}" type="parTrans" cxnId="{AB8BA8B9-7CCE-49AC-B5B9-32281CB286AE}">
      <dgm:prSet/>
      <dgm:spPr/>
      <dgm:t>
        <a:bodyPr/>
        <a:lstStyle/>
        <a:p>
          <a:endParaRPr lang="en-US"/>
        </a:p>
      </dgm:t>
    </dgm:pt>
    <dgm:pt modelId="{244C6E3C-8C53-4590-86CA-3911B71CDCB0}" type="sibTrans" cxnId="{AB8BA8B9-7CCE-49AC-B5B9-32281CB286AE}">
      <dgm:prSet/>
      <dgm:spPr/>
      <dgm:t>
        <a:bodyPr/>
        <a:lstStyle/>
        <a:p>
          <a:endParaRPr lang="en-US"/>
        </a:p>
      </dgm:t>
    </dgm:pt>
    <dgm:pt modelId="{C29A7859-3F2C-4BEA-BABD-FA8B6ADE3491}" type="pres">
      <dgm:prSet presAssocID="{A65190B4-F34F-4A83-B6BE-409936B2EC42}" presName="root" presStyleCnt="0">
        <dgm:presLayoutVars>
          <dgm:dir/>
          <dgm:resizeHandles val="exact"/>
        </dgm:presLayoutVars>
      </dgm:prSet>
      <dgm:spPr/>
    </dgm:pt>
    <dgm:pt modelId="{34A52826-787B-48DF-A234-9F3D9EE859F0}" type="pres">
      <dgm:prSet presAssocID="{970068FB-C939-44AC-8BD1-874C89718B58}" presName="compNode" presStyleCnt="0"/>
      <dgm:spPr/>
    </dgm:pt>
    <dgm:pt modelId="{0A0887E8-0A5B-4AE1-8EB8-8C989488146E}" type="pres">
      <dgm:prSet presAssocID="{970068FB-C939-44AC-8BD1-874C89718B58}" presName="bgRect" presStyleLbl="bgShp" presStyleIdx="0" presStyleCnt="6"/>
      <dgm:spPr/>
    </dgm:pt>
    <dgm:pt modelId="{C14DCB5C-1A12-48F9-9E10-6C7837390986}" type="pres">
      <dgm:prSet presAssocID="{970068FB-C939-44AC-8BD1-874C89718B5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Org Chart"/>
        </a:ext>
      </dgm:extLst>
    </dgm:pt>
    <dgm:pt modelId="{1E7FEDB0-6680-4D5D-8F38-2EF6AB804E6A}" type="pres">
      <dgm:prSet presAssocID="{970068FB-C939-44AC-8BD1-874C89718B58}" presName="spaceRect" presStyleCnt="0"/>
      <dgm:spPr/>
    </dgm:pt>
    <dgm:pt modelId="{94698667-7DCF-4A4E-BE05-C4A409823576}" type="pres">
      <dgm:prSet presAssocID="{970068FB-C939-44AC-8BD1-874C89718B58}" presName="parTx" presStyleLbl="revTx" presStyleIdx="0" presStyleCnt="6">
        <dgm:presLayoutVars>
          <dgm:chMax val="0"/>
          <dgm:chPref val="0"/>
        </dgm:presLayoutVars>
      </dgm:prSet>
      <dgm:spPr/>
    </dgm:pt>
    <dgm:pt modelId="{7B074514-D5D7-493A-9AA1-608C75A09680}" type="pres">
      <dgm:prSet presAssocID="{66195E00-EC5F-4A00-A5F1-C7AA29E4DF7E}" presName="sibTrans" presStyleCnt="0"/>
      <dgm:spPr/>
    </dgm:pt>
    <dgm:pt modelId="{57E22260-1B9A-491C-A1B8-5B719CC2D874}" type="pres">
      <dgm:prSet presAssocID="{86BBFA86-4A23-48D6-8C6B-ADB60A1348FC}" presName="compNode" presStyleCnt="0"/>
      <dgm:spPr/>
    </dgm:pt>
    <dgm:pt modelId="{9F30224B-23D8-4EDD-AA1A-FE23EFC606EB}" type="pres">
      <dgm:prSet presAssocID="{86BBFA86-4A23-48D6-8C6B-ADB60A1348FC}" presName="bgRect" presStyleLbl="bgShp" presStyleIdx="1" presStyleCnt="6"/>
      <dgm:spPr/>
    </dgm:pt>
    <dgm:pt modelId="{4EFE0ED2-A789-4E86-9A61-AB24D1680F72}" type="pres">
      <dgm:prSet presAssocID="{86BBFA86-4A23-48D6-8C6B-ADB60A1348F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197F75B7-7250-4A48-96E5-2F9075F6B79F}" type="pres">
      <dgm:prSet presAssocID="{86BBFA86-4A23-48D6-8C6B-ADB60A1348FC}" presName="spaceRect" presStyleCnt="0"/>
      <dgm:spPr/>
    </dgm:pt>
    <dgm:pt modelId="{75BF7231-2F51-4F77-8AA8-2EC138FAA734}" type="pres">
      <dgm:prSet presAssocID="{86BBFA86-4A23-48D6-8C6B-ADB60A1348FC}" presName="parTx" presStyleLbl="revTx" presStyleIdx="1" presStyleCnt="6">
        <dgm:presLayoutVars>
          <dgm:chMax val="0"/>
          <dgm:chPref val="0"/>
        </dgm:presLayoutVars>
      </dgm:prSet>
      <dgm:spPr/>
    </dgm:pt>
    <dgm:pt modelId="{D2721576-A181-4BB0-A15E-4015FFE6133A}" type="pres">
      <dgm:prSet presAssocID="{7EBA0334-E097-457A-AE83-17A7545D98B3}" presName="sibTrans" presStyleCnt="0"/>
      <dgm:spPr/>
    </dgm:pt>
    <dgm:pt modelId="{FBCB11D3-43D3-4D1B-864A-FDD3DDD1AB09}" type="pres">
      <dgm:prSet presAssocID="{3DD92885-CEA2-4D4C-B1A0-088A45D293B1}" presName="compNode" presStyleCnt="0"/>
      <dgm:spPr/>
    </dgm:pt>
    <dgm:pt modelId="{B4CEBAEC-2E2D-4D4D-B726-7C5E685EB0B3}" type="pres">
      <dgm:prSet presAssocID="{3DD92885-CEA2-4D4C-B1A0-088A45D293B1}" presName="bgRect" presStyleLbl="bgShp" presStyleIdx="2" presStyleCnt="6"/>
      <dgm:spPr/>
    </dgm:pt>
    <dgm:pt modelId="{89FD970A-8160-4A41-972A-57215B999A1E}" type="pres">
      <dgm:prSet presAssocID="{3DD92885-CEA2-4D4C-B1A0-088A45D293B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88A6F72C-378A-449E-B4C9-2E5CCF8737E0}" type="pres">
      <dgm:prSet presAssocID="{3DD92885-CEA2-4D4C-B1A0-088A45D293B1}" presName="spaceRect" presStyleCnt="0"/>
      <dgm:spPr/>
    </dgm:pt>
    <dgm:pt modelId="{3BA517BF-BF4E-4E65-B5A3-8A0FF17C6C3D}" type="pres">
      <dgm:prSet presAssocID="{3DD92885-CEA2-4D4C-B1A0-088A45D293B1}" presName="parTx" presStyleLbl="revTx" presStyleIdx="2" presStyleCnt="6">
        <dgm:presLayoutVars>
          <dgm:chMax val="0"/>
          <dgm:chPref val="0"/>
        </dgm:presLayoutVars>
      </dgm:prSet>
      <dgm:spPr/>
    </dgm:pt>
    <dgm:pt modelId="{A8744A85-8BDF-4D64-85D6-D8471DB6CF31}" type="pres">
      <dgm:prSet presAssocID="{5248DE26-03BD-47F7-A85D-24E907F63F15}" presName="sibTrans" presStyleCnt="0"/>
      <dgm:spPr/>
    </dgm:pt>
    <dgm:pt modelId="{6B79AF6F-FEAC-4CCC-A631-B9E4A2772408}" type="pres">
      <dgm:prSet presAssocID="{6D91FC44-A271-4600-8333-3CDC149173B0}" presName="compNode" presStyleCnt="0"/>
      <dgm:spPr/>
    </dgm:pt>
    <dgm:pt modelId="{1D4CA6B4-5A0C-448C-B4FA-7CDD6DC355D1}" type="pres">
      <dgm:prSet presAssocID="{6D91FC44-A271-4600-8333-3CDC149173B0}" presName="bgRect" presStyleLbl="bgShp" presStyleIdx="3" presStyleCnt="6"/>
      <dgm:spPr/>
    </dgm:pt>
    <dgm:pt modelId="{F274EDB2-8F41-4BD8-AE48-36A6C748CB9B}" type="pres">
      <dgm:prSet presAssocID="{6D91FC44-A271-4600-8333-3CDC149173B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Πτεροδάκτυλος"/>
        </a:ext>
      </dgm:extLst>
    </dgm:pt>
    <dgm:pt modelId="{78EDAAF8-CA9F-4EA7-84B6-B7E72CA194B3}" type="pres">
      <dgm:prSet presAssocID="{6D91FC44-A271-4600-8333-3CDC149173B0}" presName="spaceRect" presStyleCnt="0"/>
      <dgm:spPr/>
    </dgm:pt>
    <dgm:pt modelId="{05393772-DA7D-4EEE-BD11-906AAC8F126B}" type="pres">
      <dgm:prSet presAssocID="{6D91FC44-A271-4600-8333-3CDC149173B0}" presName="parTx" presStyleLbl="revTx" presStyleIdx="3" presStyleCnt="6">
        <dgm:presLayoutVars>
          <dgm:chMax val="0"/>
          <dgm:chPref val="0"/>
        </dgm:presLayoutVars>
      </dgm:prSet>
      <dgm:spPr/>
    </dgm:pt>
    <dgm:pt modelId="{3D799F34-81AF-48A0-B6E7-5D1AAC52F7EA}" type="pres">
      <dgm:prSet presAssocID="{8867C613-573F-45BB-B8A6-FC24450F599D}" presName="sibTrans" presStyleCnt="0"/>
      <dgm:spPr/>
    </dgm:pt>
    <dgm:pt modelId="{DBE6BF09-2045-40EF-B3AC-46E19D32632E}" type="pres">
      <dgm:prSet presAssocID="{2CB7E0F2-C748-42BC-AC99-8A75BC099CFE}" presName="compNode" presStyleCnt="0"/>
      <dgm:spPr/>
    </dgm:pt>
    <dgm:pt modelId="{DA5D74C5-C7C3-4180-97E9-61D4C2ECB9F6}" type="pres">
      <dgm:prSet presAssocID="{2CB7E0F2-C748-42BC-AC99-8A75BC099CFE}" presName="bgRect" presStyleLbl="bgShp" presStyleIdx="4" presStyleCnt="6"/>
      <dgm:spPr/>
    </dgm:pt>
    <dgm:pt modelId="{8ACDF5C5-F407-4FBA-A1F9-58D3248E9E5B}" type="pres">
      <dgm:prSet presAssocID="{2CB7E0F2-C748-42BC-AC99-8A75BC099CF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Ρομπότ"/>
        </a:ext>
      </dgm:extLst>
    </dgm:pt>
    <dgm:pt modelId="{2C58CE5E-A349-48F2-81D2-574D3E30EC5A}" type="pres">
      <dgm:prSet presAssocID="{2CB7E0F2-C748-42BC-AC99-8A75BC099CFE}" presName="spaceRect" presStyleCnt="0"/>
      <dgm:spPr/>
    </dgm:pt>
    <dgm:pt modelId="{965E77AF-DBA3-4D58-8188-594CBBB4EB01}" type="pres">
      <dgm:prSet presAssocID="{2CB7E0F2-C748-42BC-AC99-8A75BC099CFE}" presName="parTx" presStyleLbl="revTx" presStyleIdx="4" presStyleCnt="6">
        <dgm:presLayoutVars>
          <dgm:chMax val="0"/>
          <dgm:chPref val="0"/>
        </dgm:presLayoutVars>
      </dgm:prSet>
      <dgm:spPr/>
    </dgm:pt>
    <dgm:pt modelId="{641DE818-6AE2-493C-A45A-FCDAB8A933CD}" type="pres">
      <dgm:prSet presAssocID="{8C225810-FC88-40FC-874C-F7C5F9D2F669}" presName="sibTrans" presStyleCnt="0"/>
      <dgm:spPr/>
    </dgm:pt>
    <dgm:pt modelId="{8DC69CE1-C27D-45CC-ABFE-A87D62078A66}" type="pres">
      <dgm:prSet presAssocID="{673E4E5F-2AF3-457A-A978-F3F8F45D4728}" presName="compNode" presStyleCnt="0"/>
      <dgm:spPr/>
    </dgm:pt>
    <dgm:pt modelId="{A08B1CC9-A5A7-4DAA-B0F3-53E9ACEAA4EF}" type="pres">
      <dgm:prSet presAssocID="{673E4E5F-2AF3-457A-A978-F3F8F45D4728}" presName="bgRect" presStyleLbl="bgShp" presStyleIdx="5" presStyleCnt="6"/>
      <dgm:spPr/>
    </dgm:pt>
    <dgm:pt modelId="{F40D2095-4C62-4D8B-81CC-39C83B2A0385}" type="pres">
      <dgm:prSet presAssocID="{673E4E5F-2AF3-457A-A978-F3F8F45D472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50EA7A32-EDD5-4932-BEEB-5B3CF829C7BE}" type="pres">
      <dgm:prSet presAssocID="{673E4E5F-2AF3-457A-A978-F3F8F45D4728}" presName="spaceRect" presStyleCnt="0"/>
      <dgm:spPr/>
    </dgm:pt>
    <dgm:pt modelId="{D2E84AA7-8DE0-4FF2-AEFD-9797B9D686EE}" type="pres">
      <dgm:prSet presAssocID="{673E4E5F-2AF3-457A-A978-F3F8F45D4728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C1B4323-D256-4BE0-8998-6BC9BE2AF43F}" srcId="{A65190B4-F34F-4A83-B6BE-409936B2EC42}" destId="{3DD92885-CEA2-4D4C-B1A0-088A45D293B1}" srcOrd="2" destOrd="0" parTransId="{F54303D8-3B39-4E69-A6F3-654D734C6423}" sibTransId="{5248DE26-03BD-47F7-A85D-24E907F63F15}"/>
    <dgm:cxn modelId="{364E9C63-104E-4883-8C53-A086FA8554E9}" type="presOf" srcId="{A65190B4-F34F-4A83-B6BE-409936B2EC42}" destId="{C29A7859-3F2C-4BEA-BABD-FA8B6ADE3491}" srcOrd="0" destOrd="0" presId="urn:microsoft.com/office/officeart/2018/2/layout/IconVerticalSolidList"/>
    <dgm:cxn modelId="{A6D3EC46-E6EE-4F2B-97DC-AF74832079C9}" type="presOf" srcId="{673E4E5F-2AF3-457A-A978-F3F8F45D4728}" destId="{D2E84AA7-8DE0-4FF2-AEFD-9797B9D686EE}" srcOrd="0" destOrd="0" presId="urn:microsoft.com/office/officeart/2018/2/layout/IconVerticalSolidList"/>
    <dgm:cxn modelId="{40846E74-B0CB-4C6E-8062-4D9B8CCA8D0A}" type="presOf" srcId="{3DD92885-CEA2-4D4C-B1A0-088A45D293B1}" destId="{3BA517BF-BF4E-4E65-B5A3-8A0FF17C6C3D}" srcOrd="0" destOrd="0" presId="urn:microsoft.com/office/officeart/2018/2/layout/IconVerticalSolidList"/>
    <dgm:cxn modelId="{B39B2F86-73E3-4C29-A35D-AE95FF076D11}" type="presOf" srcId="{86BBFA86-4A23-48D6-8C6B-ADB60A1348FC}" destId="{75BF7231-2F51-4F77-8AA8-2EC138FAA734}" srcOrd="0" destOrd="0" presId="urn:microsoft.com/office/officeart/2018/2/layout/IconVerticalSolidList"/>
    <dgm:cxn modelId="{39C35FAC-E685-4880-9E58-03049617E941}" type="presOf" srcId="{970068FB-C939-44AC-8BD1-874C89718B58}" destId="{94698667-7DCF-4A4E-BE05-C4A409823576}" srcOrd="0" destOrd="0" presId="urn:microsoft.com/office/officeart/2018/2/layout/IconVerticalSolidList"/>
    <dgm:cxn modelId="{5D5B0FB4-C844-4022-B3F0-866967CFDADA}" srcId="{A65190B4-F34F-4A83-B6BE-409936B2EC42}" destId="{86BBFA86-4A23-48D6-8C6B-ADB60A1348FC}" srcOrd="1" destOrd="0" parTransId="{0C2A0E83-D07B-4A9D-B9BB-48AB0A7B7C57}" sibTransId="{7EBA0334-E097-457A-AE83-17A7545D98B3}"/>
    <dgm:cxn modelId="{AB8BA8B9-7CCE-49AC-B5B9-32281CB286AE}" srcId="{A65190B4-F34F-4A83-B6BE-409936B2EC42}" destId="{673E4E5F-2AF3-457A-A978-F3F8F45D4728}" srcOrd="5" destOrd="0" parTransId="{E9BE3CC9-0E94-4A7E-AC8C-B7A75F7CA4EA}" sibTransId="{244C6E3C-8C53-4590-86CA-3911B71CDCB0}"/>
    <dgm:cxn modelId="{07E778BD-388E-4EB6-A0EA-B21122A62679}" srcId="{A65190B4-F34F-4A83-B6BE-409936B2EC42}" destId="{2CB7E0F2-C748-42BC-AC99-8A75BC099CFE}" srcOrd="4" destOrd="0" parTransId="{C36D7E92-51D4-48AD-AC3A-23E0D19BCCBD}" sibTransId="{8C225810-FC88-40FC-874C-F7C5F9D2F669}"/>
    <dgm:cxn modelId="{E408B4EA-45A7-43B4-BFC7-9C47380D3CED}" srcId="{A65190B4-F34F-4A83-B6BE-409936B2EC42}" destId="{970068FB-C939-44AC-8BD1-874C89718B58}" srcOrd="0" destOrd="0" parTransId="{74900003-B6DA-4D0E-9B1D-C1F5E02D5147}" sibTransId="{66195E00-EC5F-4A00-A5F1-C7AA29E4DF7E}"/>
    <dgm:cxn modelId="{A61D2EF7-B45F-49D0-BB80-770CC392DDB7}" type="presOf" srcId="{2CB7E0F2-C748-42BC-AC99-8A75BC099CFE}" destId="{965E77AF-DBA3-4D58-8188-594CBBB4EB01}" srcOrd="0" destOrd="0" presId="urn:microsoft.com/office/officeart/2018/2/layout/IconVerticalSolidList"/>
    <dgm:cxn modelId="{519E60FE-A4CB-4826-ADFC-2DA1267CF968}" srcId="{A65190B4-F34F-4A83-B6BE-409936B2EC42}" destId="{6D91FC44-A271-4600-8333-3CDC149173B0}" srcOrd="3" destOrd="0" parTransId="{9178D695-C96A-4B3B-B67C-EBCDDFA1BAA6}" sibTransId="{8867C613-573F-45BB-B8A6-FC24450F599D}"/>
    <dgm:cxn modelId="{CFD781FE-1DFD-42B2-86B4-D84BC6CC67B0}" type="presOf" srcId="{6D91FC44-A271-4600-8333-3CDC149173B0}" destId="{05393772-DA7D-4EEE-BD11-906AAC8F126B}" srcOrd="0" destOrd="0" presId="urn:microsoft.com/office/officeart/2018/2/layout/IconVerticalSolidList"/>
    <dgm:cxn modelId="{FE27BB1D-48FC-4477-B202-61C029CBC2D2}" type="presParOf" srcId="{C29A7859-3F2C-4BEA-BABD-FA8B6ADE3491}" destId="{34A52826-787B-48DF-A234-9F3D9EE859F0}" srcOrd="0" destOrd="0" presId="urn:microsoft.com/office/officeart/2018/2/layout/IconVerticalSolidList"/>
    <dgm:cxn modelId="{BB73D959-CD98-46EC-8180-497344708371}" type="presParOf" srcId="{34A52826-787B-48DF-A234-9F3D9EE859F0}" destId="{0A0887E8-0A5B-4AE1-8EB8-8C989488146E}" srcOrd="0" destOrd="0" presId="urn:microsoft.com/office/officeart/2018/2/layout/IconVerticalSolidList"/>
    <dgm:cxn modelId="{DD0DCDFC-C19B-4DE1-81F4-CD4111373B70}" type="presParOf" srcId="{34A52826-787B-48DF-A234-9F3D9EE859F0}" destId="{C14DCB5C-1A12-48F9-9E10-6C7837390986}" srcOrd="1" destOrd="0" presId="urn:microsoft.com/office/officeart/2018/2/layout/IconVerticalSolidList"/>
    <dgm:cxn modelId="{18E8FB32-B625-4944-A8CD-B253C0187524}" type="presParOf" srcId="{34A52826-787B-48DF-A234-9F3D9EE859F0}" destId="{1E7FEDB0-6680-4D5D-8F38-2EF6AB804E6A}" srcOrd="2" destOrd="0" presId="urn:microsoft.com/office/officeart/2018/2/layout/IconVerticalSolidList"/>
    <dgm:cxn modelId="{C7A85427-97C5-41CE-93F3-7276A3FFC78B}" type="presParOf" srcId="{34A52826-787B-48DF-A234-9F3D9EE859F0}" destId="{94698667-7DCF-4A4E-BE05-C4A409823576}" srcOrd="3" destOrd="0" presId="urn:microsoft.com/office/officeart/2018/2/layout/IconVerticalSolidList"/>
    <dgm:cxn modelId="{E421A575-8C66-48AD-9F4C-4E10BE50F7B3}" type="presParOf" srcId="{C29A7859-3F2C-4BEA-BABD-FA8B6ADE3491}" destId="{7B074514-D5D7-493A-9AA1-608C75A09680}" srcOrd="1" destOrd="0" presId="urn:microsoft.com/office/officeart/2018/2/layout/IconVerticalSolidList"/>
    <dgm:cxn modelId="{74D19C73-0B08-4246-AEA7-F5273536264B}" type="presParOf" srcId="{C29A7859-3F2C-4BEA-BABD-FA8B6ADE3491}" destId="{57E22260-1B9A-491C-A1B8-5B719CC2D874}" srcOrd="2" destOrd="0" presId="urn:microsoft.com/office/officeart/2018/2/layout/IconVerticalSolidList"/>
    <dgm:cxn modelId="{0CF00940-0EC3-472C-8D7B-DD892C75F774}" type="presParOf" srcId="{57E22260-1B9A-491C-A1B8-5B719CC2D874}" destId="{9F30224B-23D8-4EDD-AA1A-FE23EFC606EB}" srcOrd="0" destOrd="0" presId="urn:microsoft.com/office/officeart/2018/2/layout/IconVerticalSolidList"/>
    <dgm:cxn modelId="{75BB41D4-6540-4A39-B2CC-F0BE01F68A2A}" type="presParOf" srcId="{57E22260-1B9A-491C-A1B8-5B719CC2D874}" destId="{4EFE0ED2-A789-4E86-9A61-AB24D1680F72}" srcOrd="1" destOrd="0" presId="urn:microsoft.com/office/officeart/2018/2/layout/IconVerticalSolidList"/>
    <dgm:cxn modelId="{85BB8B3A-5C51-4652-A5D3-2465DB9C4790}" type="presParOf" srcId="{57E22260-1B9A-491C-A1B8-5B719CC2D874}" destId="{197F75B7-7250-4A48-96E5-2F9075F6B79F}" srcOrd="2" destOrd="0" presId="urn:microsoft.com/office/officeart/2018/2/layout/IconVerticalSolidList"/>
    <dgm:cxn modelId="{16BCEFD7-62B1-4E18-906F-79D93CAA0128}" type="presParOf" srcId="{57E22260-1B9A-491C-A1B8-5B719CC2D874}" destId="{75BF7231-2F51-4F77-8AA8-2EC138FAA734}" srcOrd="3" destOrd="0" presId="urn:microsoft.com/office/officeart/2018/2/layout/IconVerticalSolidList"/>
    <dgm:cxn modelId="{B0D386E4-64A4-46E0-89E0-2B10915564EE}" type="presParOf" srcId="{C29A7859-3F2C-4BEA-BABD-FA8B6ADE3491}" destId="{D2721576-A181-4BB0-A15E-4015FFE6133A}" srcOrd="3" destOrd="0" presId="urn:microsoft.com/office/officeart/2018/2/layout/IconVerticalSolidList"/>
    <dgm:cxn modelId="{C8756C43-3500-428C-9554-3A2BA7D43E75}" type="presParOf" srcId="{C29A7859-3F2C-4BEA-BABD-FA8B6ADE3491}" destId="{FBCB11D3-43D3-4D1B-864A-FDD3DDD1AB09}" srcOrd="4" destOrd="0" presId="urn:microsoft.com/office/officeart/2018/2/layout/IconVerticalSolidList"/>
    <dgm:cxn modelId="{D9EE5C28-80D2-454A-9CC5-C7585843619C}" type="presParOf" srcId="{FBCB11D3-43D3-4D1B-864A-FDD3DDD1AB09}" destId="{B4CEBAEC-2E2D-4D4D-B726-7C5E685EB0B3}" srcOrd="0" destOrd="0" presId="urn:microsoft.com/office/officeart/2018/2/layout/IconVerticalSolidList"/>
    <dgm:cxn modelId="{3F7804DD-5C76-44E0-9ACA-06AC8EC56757}" type="presParOf" srcId="{FBCB11D3-43D3-4D1B-864A-FDD3DDD1AB09}" destId="{89FD970A-8160-4A41-972A-57215B999A1E}" srcOrd="1" destOrd="0" presId="urn:microsoft.com/office/officeart/2018/2/layout/IconVerticalSolidList"/>
    <dgm:cxn modelId="{64207853-C9F5-4312-A9D1-0BF21E589ACE}" type="presParOf" srcId="{FBCB11D3-43D3-4D1B-864A-FDD3DDD1AB09}" destId="{88A6F72C-378A-449E-B4C9-2E5CCF8737E0}" srcOrd="2" destOrd="0" presId="urn:microsoft.com/office/officeart/2018/2/layout/IconVerticalSolidList"/>
    <dgm:cxn modelId="{77CFDEF0-0E2B-4BAB-9B05-5245441ED9F4}" type="presParOf" srcId="{FBCB11D3-43D3-4D1B-864A-FDD3DDD1AB09}" destId="{3BA517BF-BF4E-4E65-B5A3-8A0FF17C6C3D}" srcOrd="3" destOrd="0" presId="urn:microsoft.com/office/officeart/2018/2/layout/IconVerticalSolidList"/>
    <dgm:cxn modelId="{A4CE3915-F8D3-44F8-9EDB-A628DB352751}" type="presParOf" srcId="{C29A7859-3F2C-4BEA-BABD-FA8B6ADE3491}" destId="{A8744A85-8BDF-4D64-85D6-D8471DB6CF31}" srcOrd="5" destOrd="0" presId="urn:microsoft.com/office/officeart/2018/2/layout/IconVerticalSolidList"/>
    <dgm:cxn modelId="{2397BA5C-B406-4897-A05F-D15C5178B181}" type="presParOf" srcId="{C29A7859-3F2C-4BEA-BABD-FA8B6ADE3491}" destId="{6B79AF6F-FEAC-4CCC-A631-B9E4A2772408}" srcOrd="6" destOrd="0" presId="urn:microsoft.com/office/officeart/2018/2/layout/IconVerticalSolidList"/>
    <dgm:cxn modelId="{0909C2BF-4E52-4350-AFE9-69CAA7E0AA12}" type="presParOf" srcId="{6B79AF6F-FEAC-4CCC-A631-B9E4A2772408}" destId="{1D4CA6B4-5A0C-448C-B4FA-7CDD6DC355D1}" srcOrd="0" destOrd="0" presId="urn:microsoft.com/office/officeart/2018/2/layout/IconVerticalSolidList"/>
    <dgm:cxn modelId="{58683C57-CEFC-4EDB-A821-C1F138ACF0BB}" type="presParOf" srcId="{6B79AF6F-FEAC-4CCC-A631-B9E4A2772408}" destId="{F274EDB2-8F41-4BD8-AE48-36A6C748CB9B}" srcOrd="1" destOrd="0" presId="urn:microsoft.com/office/officeart/2018/2/layout/IconVerticalSolidList"/>
    <dgm:cxn modelId="{C52A4CC6-B0B0-47F4-A48D-53B6478109A4}" type="presParOf" srcId="{6B79AF6F-FEAC-4CCC-A631-B9E4A2772408}" destId="{78EDAAF8-CA9F-4EA7-84B6-B7E72CA194B3}" srcOrd="2" destOrd="0" presId="urn:microsoft.com/office/officeart/2018/2/layout/IconVerticalSolidList"/>
    <dgm:cxn modelId="{F41BDD6B-2627-44B5-95FB-13B5E4A12636}" type="presParOf" srcId="{6B79AF6F-FEAC-4CCC-A631-B9E4A2772408}" destId="{05393772-DA7D-4EEE-BD11-906AAC8F126B}" srcOrd="3" destOrd="0" presId="urn:microsoft.com/office/officeart/2018/2/layout/IconVerticalSolidList"/>
    <dgm:cxn modelId="{0E5F7B99-0A6E-464D-BA37-5F155D1BB192}" type="presParOf" srcId="{C29A7859-3F2C-4BEA-BABD-FA8B6ADE3491}" destId="{3D799F34-81AF-48A0-B6E7-5D1AAC52F7EA}" srcOrd="7" destOrd="0" presId="urn:microsoft.com/office/officeart/2018/2/layout/IconVerticalSolidList"/>
    <dgm:cxn modelId="{44556C69-D0E1-4656-A416-4147860BCAA8}" type="presParOf" srcId="{C29A7859-3F2C-4BEA-BABD-FA8B6ADE3491}" destId="{DBE6BF09-2045-40EF-B3AC-46E19D32632E}" srcOrd="8" destOrd="0" presId="urn:microsoft.com/office/officeart/2018/2/layout/IconVerticalSolidList"/>
    <dgm:cxn modelId="{10A0118F-EC3D-4C93-8D38-D1991C1FF2B8}" type="presParOf" srcId="{DBE6BF09-2045-40EF-B3AC-46E19D32632E}" destId="{DA5D74C5-C7C3-4180-97E9-61D4C2ECB9F6}" srcOrd="0" destOrd="0" presId="urn:microsoft.com/office/officeart/2018/2/layout/IconVerticalSolidList"/>
    <dgm:cxn modelId="{364D6850-30BB-433F-B487-951069A5F04B}" type="presParOf" srcId="{DBE6BF09-2045-40EF-B3AC-46E19D32632E}" destId="{8ACDF5C5-F407-4FBA-A1F9-58D3248E9E5B}" srcOrd="1" destOrd="0" presId="urn:microsoft.com/office/officeart/2018/2/layout/IconVerticalSolidList"/>
    <dgm:cxn modelId="{2DE4F180-C2D0-49D0-972B-B78E9ABA9ADD}" type="presParOf" srcId="{DBE6BF09-2045-40EF-B3AC-46E19D32632E}" destId="{2C58CE5E-A349-48F2-81D2-574D3E30EC5A}" srcOrd="2" destOrd="0" presId="urn:microsoft.com/office/officeart/2018/2/layout/IconVerticalSolidList"/>
    <dgm:cxn modelId="{374BFA82-CA3B-42DB-8CEE-235FD8C8657F}" type="presParOf" srcId="{DBE6BF09-2045-40EF-B3AC-46E19D32632E}" destId="{965E77AF-DBA3-4D58-8188-594CBBB4EB01}" srcOrd="3" destOrd="0" presId="urn:microsoft.com/office/officeart/2018/2/layout/IconVerticalSolidList"/>
    <dgm:cxn modelId="{86BBD7E8-FB07-4E76-A46C-F4EB49382650}" type="presParOf" srcId="{C29A7859-3F2C-4BEA-BABD-FA8B6ADE3491}" destId="{641DE818-6AE2-493C-A45A-FCDAB8A933CD}" srcOrd="9" destOrd="0" presId="urn:microsoft.com/office/officeart/2018/2/layout/IconVerticalSolidList"/>
    <dgm:cxn modelId="{EDC45C17-619C-433D-9BD2-E931DDCFBAF8}" type="presParOf" srcId="{C29A7859-3F2C-4BEA-BABD-FA8B6ADE3491}" destId="{8DC69CE1-C27D-45CC-ABFE-A87D62078A66}" srcOrd="10" destOrd="0" presId="urn:microsoft.com/office/officeart/2018/2/layout/IconVerticalSolidList"/>
    <dgm:cxn modelId="{5C64D10B-5408-458A-8D35-CF76141034A0}" type="presParOf" srcId="{8DC69CE1-C27D-45CC-ABFE-A87D62078A66}" destId="{A08B1CC9-A5A7-4DAA-B0F3-53E9ACEAA4EF}" srcOrd="0" destOrd="0" presId="urn:microsoft.com/office/officeart/2018/2/layout/IconVerticalSolidList"/>
    <dgm:cxn modelId="{10189813-67E9-43B4-8542-50B92E778615}" type="presParOf" srcId="{8DC69CE1-C27D-45CC-ABFE-A87D62078A66}" destId="{F40D2095-4C62-4D8B-81CC-39C83B2A0385}" srcOrd="1" destOrd="0" presId="urn:microsoft.com/office/officeart/2018/2/layout/IconVerticalSolidList"/>
    <dgm:cxn modelId="{3B6F5641-B854-4BCC-9A9E-88F2DA89F8C0}" type="presParOf" srcId="{8DC69CE1-C27D-45CC-ABFE-A87D62078A66}" destId="{50EA7A32-EDD5-4932-BEEB-5B3CF829C7BE}" srcOrd="2" destOrd="0" presId="urn:microsoft.com/office/officeart/2018/2/layout/IconVerticalSolidList"/>
    <dgm:cxn modelId="{54263A92-6A0D-4927-8F0D-1A62A637E3EE}" type="presParOf" srcId="{8DC69CE1-C27D-45CC-ABFE-A87D62078A66}" destId="{D2E84AA7-8DE0-4FF2-AEFD-9797B9D686E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098031-A34A-40A1-9BD1-F9C52999311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5D97B6A-DF20-474D-9044-9CD741B6425B}">
      <dgm:prSet/>
      <dgm:spPr/>
      <dgm:t>
        <a:bodyPr/>
        <a:lstStyle/>
        <a:p>
          <a:r>
            <a:rPr lang="cs-CZ"/>
            <a:t>Významnou roli pro vznik kyperské otázky sehrála, kromě Řecka a Turecka, také Velká Británie. Podle curyšsko-londýnské Dohody o zárukách (Treaty of Gurantee) z února 1959 tyto tři státy měly zaručovat nezávislost, územní integritu a bezpečnost nově vzniklé Kyperské republiky = zůstávají v platnosti dodnes. </a:t>
          </a:r>
          <a:endParaRPr lang="en-US"/>
        </a:p>
      </dgm:t>
    </dgm:pt>
    <dgm:pt modelId="{ED4BEC7F-D2DD-43D5-AFCD-35F701D8CB67}" type="parTrans" cxnId="{8936D42A-C0F8-4210-84C5-5A450F46C827}">
      <dgm:prSet/>
      <dgm:spPr/>
      <dgm:t>
        <a:bodyPr/>
        <a:lstStyle/>
        <a:p>
          <a:endParaRPr lang="en-US"/>
        </a:p>
      </dgm:t>
    </dgm:pt>
    <dgm:pt modelId="{B7A4D7ED-A4B0-4BD1-A49C-C86ED2C036C6}" type="sibTrans" cxnId="{8936D42A-C0F8-4210-84C5-5A450F46C827}">
      <dgm:prSet/>
      <dgm:spPr/>
      <dgm:t>
        <a:bodyPr/>
        <a:lstStyle/>
        <a:p>
          <a:endParaRPr lang="en-US"/>
        </a:p>
      </dgm:t>
    </dgm:pt>
    <dgm:pt modelId="{AB0CD042-A8B9-408E-AAC6-CD82A10B071D}">
      <dgm:prSet/>
      <dgm:spPr/>
      <dgm:t>
        <a:bodyPr/>
        <a:lstStyle/>
        <a:p>
          <a:r>
            <a:rPr lang="cs-CZ"/>
            <a:t>Strategie Řecka : po skončení řecké občanské války (1946-49) athénské pravicové vlády zaujaly zprvu velmi konzervativní postoj k požadavku kyperských krajanů o </a:t>
          </a:r>
          <a:r>
            <a:rPr lang="cs-CZ" i="1"/>
            <a:t>enosis</a:t>
          </a:r>
          <a:r>
            <a:rPr lang="cs-CZ"/>
            <a:t>. Pokusily se tuto otázku vyřešit smířlivým způsobem se spojeneckou Británií. Po kategorickém odmítnutí Londýna o jakýkoliv kompromis se athénská vláda zvolila strategii „internacionalizace“ kyperské otázky. </a:t>
          </a:r>
          <a:endParaRPr lang="en-US"/>
        </a:p>
      </dgm:t>
    </dgm:pt>
    <dgm:pt modelId="{6966B85C-5B8D-4D58-84B8-676AD929319B}" type="parTrans" cxnId="{FC62D510-4658-422F-AF52-89D83D848A38}">
      <dgm:prSet/>
      <dgm:spPr/>
      <dgm:t>
        <a:bodyPr/>
        <a:lstStyle/>
        <a:p>
          <a:endParaRPr lang="en-US"/>
        </a:p>
      </dgm:t>
    </dgm:pt>
    <dgm:pt modelId="{E7E66D93-FB41-4364-B653-7880EEA99B0C}" type="sibTrans" cxnId="{FC62D510-4658-422F-AF52-89D83D848A38}">
      <dgm:prSet/>
      <dgm:spPr/>
      <dgm:t>
        <a:bodyPr/>
        <a:lstStyle/>
        <a:p>
          <a:endParaRPr lang="en-US"/>
        </a:p>
      </dgm:t>
    </dgm:pt>
    <dgm:pt modelId="{8B18CB27-41E9-4827-9A25-A53785C3DC5D}">
      <dgm:prSet/>
      <dgm:spPr/>
      <dgm:t>
        <a:bodyPr/>
        <a:lstStyle/>
        <a:p>
          <a:r>
            <a:rPr lang="cs-CZ"/>
            <a:t>Turecká strategie : ankarské vlády v polovině padesátých let přešly od nerealistického návrhu o navrácení ostrova Turecku k myšlence </a:t>
          </a:r>
          <a:r>
            <a:rPr lang="cs-CZ" i="1"/>
            <a:t>taksim</a:t>
          </a:r>
          <a:r>
            <a:rPr lang="cs-CZ"/>
            <a:t>, tj. rozdělení Kypru</a:t>
          </a:r>
          <a:endParaRPr lang="en-US"/>
        </a:p>
      </dgm:t>
    </dgm:pt>
    <dgm:pt modelId="{4C61B66A-15BA-45FA-9207-FEEE67FE0FB4}" type="parTrans" cxnId="{B5E99208-1986-44D2-BC51-FF327ADDE74C}">
      <dgm:prSet/>
      <dgm:spPr/>
      <dgm:t>
        <a:bodyPr/>
        <a:lstStyle/>
        <a:p>
          <a:endParaRPr lang="en-US"/>
        </a:p>
      </dgm:t>
    </dgm:pt>
    <dgm:pt modelId="{1FC23C29-5238-46AA-9BA7-A643C9636872}" type="sibTrans" cxnId="{B5E99208-1986-44D2-BC51-FF327ADDE74C}">
      <dgm:prSet/>
      <dgm:spPr/>
      <dgm:t>
        <a:bodyPr/>
        <a:lstStyle/>
        <a:p>
          <a:endParaRPr lang="en-US"/>
        </a:p>
      </dgm:t>
    </dgm:pt>
    <dgm:pt modelId="{F2675689-8C42-401C-A98E-E623966033B6}">
      <dgm:prSet/>
      <dgm:spPr/>
      <dgm:t>
        <a:bodyPr/>
        <a:lstStyle/>
        <a:p>
          <a:r>
            <a:rPr lang="cs-CZ"/>
            <a:t>Strategii Velké Británie :K zachování britského vlivu v celém východním Středomoří bylo zachování dvou vojenských základen v oblastech Akrotiri a Dekhelia. Toto teritorium dodnes považováno za suverénní zámořské britské území, zaujímá 2,7% celkové rozlohy ostrova a pro britské zájmy představuje bod strategického zájmu v oblasti Blízkého východu.           </a:t>
          </a:r>
          <a:endParaRPr lang="en-US"/>
        </a:p>
      </dgm:t>
    </dgm:pt>
    <dgm:pt modelId="{0A03C9B9-FCE0-424D-B927-02BF88F66546}" type="parTrans" cxnId="{AE2FECDE-2185-4F35-9871-BDD066A625EB}">
      <dgm:prSet/>
      <dgm:spPr/>
      <dgm:t>
        <a:bodyPr/>
        <a:lstStyle/>
        <a:p>
          <a:endParaRPr lang="en-US"/>
        </a:p>
      </dgm:t>
    </dgm:pt>
    <dgm:pt modelId="{2F6D7948-AA3E-483B-BCC7-F71C64087FDC}" type="sibTrans" cxnId="{AE2FECDE-2185-4F35-9871-BDD066A625EB}">
      <dgm:prSet/>
      <dgm:spPr/>
      <dgm:t>
        <a:bodyPr/>
        <a:lstStyle/>
        <a:p>
          <a:endParaRPr lang="en-US"/>
        </a:p>
      </dgm:t>
    </dgm:pt>
    <dgm:pt modelId="{23E87C20-6B86-4072-84CB-10106840443B}">
      <dgm:prSet/>
      <dgm:spPr/>
      <dgm:t>
        <a:bodyPr/>
        <a:lstStyle/>
        <a:p>
          <a:r>
            <a:rPr lang="cs-CZ"/>
            <a:t>Americká angažovanost v řešení kyperské otázky inspirována především zachováním integrity Severoatlantické aliance v oblasti odvrácením případného konfliktu mezi Řeckem a Tureckem, které představovaly klíčové země pro obranu západu v bezprostřední blízkosti sovětského bloku. </a:t>
          </a:r>
          <a:endParaRPr lang="en-US"/>
        </a:p>
      </dgm:t>
    </dgm:pt>
    <dgm:pt modelId="{991D49DA-9EE6-48E3-AB54-E6E0A078AC7F}" type="parTrans" cxnId="{7C8DA170-8147-43F8-A337-119DE51D6CED}">
      <dgm:prSet/>
      <dgm:spPr/>
      <dgm:t>
        <a:bodyPr/>
        <a:lstStyle/>
        <a:p>
          <a:endParaRPr lang="en-US"/>
        </a:p>
      </dgm:t>
    </dgm:pt>
    <dgm:pt modelId="{D0565BCE-FBA6-48BD-BFBC-512AD3F78DC7}" type="sibTrans" cxnId="{7C8DA170-8147-43F8-A337-119DE51D6CED}">
      <dgm:prSet/>
      <dgm:spPr/>
      <dgm:t>
        <a:bodyPr/>
        <a:lstStyle/>
        <a:p>
          <a:endParaRPr lang="en-US"/>
        </a:p>
      </dgm:t>
    </dgm:pt>
    <dgm:pt modelId="{E7C8EC50-CEBD-4CDA-A290-57C8B72AD39F}" type="pres">
      <dgm:prSet presAssocID="{F4098031-A34A-40A1-9BD1-F9C529993110}" presName="root" presStyleCnt="0">
        <dgm:presLayoutVars>
          <dgm:dir/>
          <dgm:resizeHandles val="exact"/>
        </dgm:presLayoutVars>
      </dgm:prSet>
      <dgm:spPr/>
    </dgm:pt>
    <dgm:pt modelId="{B2C4F64D-9284-413F-8AB1-F5C8BFCE1DB4}" type="pres">
      <dgm:prSet presAssocID="{05D97B6A-DF20-474D-9044-9CD741B6425B}" presName="compNode" presStyleCnt="0"/>
      <dgm:spPr/>
    </dgm:pt>
    <dgm:pt modelId="{F008B0E3-C740-4658-BF8A-D9B378FCAF1D}" type="pres">
      <dgm:prSet presAssocID="{05D97B6A-DF20-474D-9044-9CD741B6425B}" presName="bgRect" presStyleLbl="bgShp" presStyleIdx="0" presStyleCnt="5"/>
      <dgm:spPr/>
    </dgm:pt>
    <dgm:pt modelId="{50FDB29C-DFFD-47A9-B247-B7B80EF79A50}" type="pres">
      <dgm:prSet presAssocID="{05D97B6A-DF20-474D-9044-9CD741B6425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Υπότιτλοι"/>
        </a:ext>
      </dgm:extLst>
    </dgm:pt>
    <dgm:pt modelId="{B7ABA487-5151-460A-91E5-63A105B87E04}" type="pres">
      <dgm:prSet presAssocID="{05D97B6A-DF20-474D-9044-9CD741B6425B}" presName="spaceRect" presStyleCnt="0"/>
      <dgm:spPr/>
    </dgm:pt>
    <dgm:pt modelId="{38B51AD1-2E77-4FC2-9770-77E52AAF57FF}" type="pres">
      <dgm:prSet presAssocID="{05D97B6A-DF20-474D-9044-9CD741B6425B}" presName="parTx" presStyleLbl="revTx" presStyleIdx="0" presStyleCnt="5">
        <dgm:presLayoutVars>
          <dgm:chMax val="0"/>
          <dgm:chPref val="0"/>
        </dgm:presLayoutVars>
      </dgm:prSet>
      <dgm:spPr/>
    </dgm:pt>
    <dgm:pt modelId="{566F584D-5C4B-4179-8A48-176A34A2B19E}" type="pres">
      <dgm:prSet presAssocID="{B7A4D7ED-A4B0-4BD1-A49C-C86ED2C036C6}" presName="sibTrans" presStyleCnt="0"/>
      <dgm:spPr/>
    </dgm:pt>
    <dgm:pt modelId="{4B258D80-22E4-4B74-8FF6-5A5F240DD0DC}" type="pres">
      <dgm:prSet presAssocID="{AB0CD042-A8B9-408E-AAC6-CD82A10B071D}" presName="compNode" presStyleCnt="0"/>
      <dgm:spPr/>
    </dgm:pt>
    <dgm:pt modelId="{124D3D2F-2580-4DAC-9BBD-6586B149A2CB}" type="pres">
      <dgm:prSet presAssocID="{AB0CD042-A8B9-408E-AAC6-CD82A10B071D}" presName="bgRect" presStyleLbl="bgShp" presStyleIdx="1" presStyleCnt="5"/>
      <dgm:spPr/>
    </dgm:pt>
    <dgm:pt modelId="{A14140B5-A93F-4455-908B-C2297541F2F5}" type="pres">
      <dgm:prSet presAssocID="{AB0CD042-A8B9-408E-AAC6-CD82A10B071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Νοσοκομείο"/>
        </a:ext>
      </dgm:extLst>
    </dgm:pt>
    <dgm:pt modelId="{4E17A44B-4823-4AD9-8FEB-E42C40162B18}" type="pres">
      <dgm:prSet presAssocID="{AB0CD042-A8B9-408E-AAC6-CD82A10B071D}" presName="spaceRect" presStyleCnt="0"/>
      <dgm:spPr/>
    </dgm:pt>
    <dgm:pt modelId="{4A737F9E-EE50-40DB-BB8F-1F11574BA5AC}" type="pres">
      <dgm:prSet presAssocID="{AB0CD042-A8B9-408E-AAC6-CD82A10B071D}" presName="parTx" presStyleLbl="revTx" presStyleIdx="1" presStyleCnt="5">
        <dgm:presLayoutVars>
          <dgm:chMax val="0"/>
          <dgm:chPref val="0"/>
        </dgm:presLayoutVars>
      </dgm:prSet>
      <dgm:spPr/>
    </dgm:pt>
    <dgm:pt modelId="{DB1C5DD3-76DC-4D76-BCB1-9CD596AFE4B2}" type="pres">
      <dgm:prSet presAssocID="{E7E66D93-FB41-4364-B653-7880EEA99B0C}" presName="sibTrans" presStyleCnt="0"/>
      <dgm:spPr/>
    </dgm:pt>
    <dgm:pt modelId="{7150130E-A62B-4AA3-9611-8EECF446261E}" type="pres">
      <dgm:prSet presAssocID="{8B18CB27-41E9-4827-9A25-A53785C3DC5D}" presName="compNode" presStyleCnt="0"/>
      <dgm:spPr/>
    </dgm:pt>
    <dgm:pt modelId="{ED948DD8-F7DF-4900-867F-2E4687C93894}" type="pres">
      <dgm:prSet presAssocID="{8B18CB27-41E9-4827-9A25-A53785C3DC5D}" presName="bgRect" presStyleLbl="bgShp" presStyleIdx="2" presStyleCnt="5"/>
      <dgm:spPr/>
    </dgm:pt>
    <dgm:pt modelId="{53BA0CE3-24BC-4BEA-93FC-918FA0E6E415}" type="pres">
      <dgm:prSet presAssocID="{8B18CB27-41E9-4827-9A25-A53785C3DC5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Ερωτήσεις"/>
        </a:ext>
      </dgm:extLst>
    </dgm:pt>
    <dgm:pt modelId="{A82E6E97-913B-47F6-9B71-9264B5DA65A2}" type="pres">
      <dgm:prSet presAssocID="{8B18CB27-41E9-4827-9A25-A53785C3DC5D}" presName="spaceRect" presStyleCnt="0"/>
      <dgm:spPr/>
    </dgm:pt>
    <dgm:pt modelId="{895748AA-6F3D-45B7-8F57-5A1FAFAB4336}" type="pres">
      <dgm:prSet presAssocID="{8B18CB27-41E9-4827-9A25-A53785C3DC5D}" presName="parTx" presStyleLbl="revTx" presStyleIdx="2" presStyleCnt="5">
        <dgm:presLayoutVars>
          <dgm:chMax val="0"/>
          <dgm:chPref val="0"/>
        </dgm:presLayoutVars>
      </dgm:prSet>
      <dgm:spPr/>
    </dgm:pt>
    <dgm:pt modelId="{4DADEA8D-2545-4260-A2E2-DB185A4B2FD8}" type="pres">
      <dgm:prSet presAssocID="{1FC23C29-5238-46AA-9BA7-A643C9636872}" presName="sibTrans" presStyleCnt="0"/>
      <dgm:spPr/>
    </dgm:pt>
    <dgm:pt modelId="{02F37CCE-C2E5-45E4-95A0-EE03A0638D0F}" type="pres">
      <dgm:prSet presAssocID="{F2675689-8C42-401C-A98E-E623966033B6}" presName="compNode" presStyleCnt="0"/>
      <dgm:spPr/>
    </dgm:pt>
    <dgm:pt modelId="{8445D1BA-A1A2-46A2-93B1-E984289450D0}" type="pres">
      <dgm:prSet presAssocID="{F2675689-8C42-401C-A98E-E623966033B6}" presName="bgRect" presStyleLbl="bgShp" presStyleIdx="3" presStyleCnt="5"/>
      <dgm:spPr/>
    </dgm:pt>
    <dgm:pt modelId="{38E76384-247E-4F72-B0D6-275D9FC1520B}" type="pres">
      <dgm:prSet presAssocID="{F2675689-8C42-401C-A98E-E623966033B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14465F77-D012-49D3-A757-A93F95B6C031}" type="pres">
      <dgm:prSet presAssocID="{F2675689-8C42-401C-A98E-E623966033B6}" presName="spaceRect" presStyleCnt="0"/>
      <dgm:spPr/>
    </dgm:pt>
    <dgm:pt modelId="{8B607EB5-3A7C-454B-99DE-7AF9F0354AEE}" type="pres">
      <dgm:prSet presAssocID="{F2675689-8C42-401C-A98E-E623966033B6}" presName="parTx" presStyleLbl="revTx" presStyleIdx="3" presStyleCnt="5">
        <dgm:presLayoutVars>
          <dgm:chMax val="0"/>
          <dgm:chPref val="0"/>
        </dgm:presLayoutVars>
      </dgm:prSet>
      <dgm:spPr/>
    </dgm:pt>
    <dgm:pt modelId="{46937292-107A-446E-9721-3F76CA4E62C5}" type="pres">
      <dgm:prSet presAssocID="{2F6D7948-AA3E-483B-BCC7-F71C64087FDC}" presName="sibTrans" presStyleCnt="0"/>
      <dgm:spPr/>
    </dgm:pt>
    <dgm:pt modelId="{36FF978A-30DC-4CE0-B444-805311F0971F}" type="pres">
      <dgm:prSet presAssocID="{23E87C20-6B86-4072-84CB-10106840443B}" presName="compNode" presStyleCnt="0"/>
      <dgm:spPr/>
    </dgm:pt>
    <dgm:pt modelId="{936CAAE3-4034-4474-8E45-2E068C2AFA8C}" type="pres">
      <dgm:prSet presAssocID="{23E87C20-6B86-4072-84CB-10106840443B}" presName="bgRect" presStyleLbl="bgShp" presStyleIdx="4" presStyleCnt="5"/>
      <dgm:spPr/>
    </dgm:pt>
    <dgm:pt modelId="{026CFF38-EB69-44E2-B91D-99165B6EA409}" type="pres">
      <dgm:prSet presAssocID="{23E87C20-6B86-4072-84CB-10106840443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Σημάδι ελέγχου"/>
        </a:ext>
      </dgm:extLst>
    </dgm:pt>
    <dgm:pt modelId="{CAA7F34A-174A-40CC-814E-99FE7126E785}" type="pres">
      <dgm:prSet presAssocID="{23E87C20-6B86-4072-84CB-10106840443B}" presName="spaceRect" presStyleCnt="0"/>
      <dgm:spPr/>
    </dgm:pt>
    <dgm:pt modelId="{C1FD1252-46A6-4D44-B032-22839DBA2C7B}" type="pres">
      <dgm:prSet presAssocID="{23E87C20-6B86-4072-84CB-10106840443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5E99208-1986-44D2-BC51-FF327ADDE74C}" srcId="{F4098031-A34A-40A1-9BD1-F9C529993110}" destId="{8B18CB27-41E9-4827-9A25-A53785C3DC5D}" srcOrd="2" destOrd="0" parTransId="{4C61B66A-15BA-45FA-9207-FEEE67FE0FB4}" sibTransId="{1FC23C29-5238-46AA-9BA7-A643C9636872}"/>
    <dgm:cxn modelId="{FC62D510-4658-422F-AF52-89D83D848A38}" srcId="{F4098031-A34A-40A1-9BD1-F9C529993110}" destId="{AB0CD042-A8B9-408E-AAC6-CD82A10B071D}" srcOrd="1" destOrd="0" parTransId="{6966B85C-5B8D-4D58-84B8-676AD929319B}" sibTransId="{E7E66D93-FB41-4364-B653-7880EEA99B0C}"/>
    <dgm:cxn modelId="{A2EB5E19-6C19-4DEE-889C-BE942A20E886}" type="presOf" srcId="{8B18CB27-41E9-4827-9A25-A53785C3DC5D}" destId="{895748AA-6F3D-45B7-8F57-5A1FAFAB4336}" srcOrd="0" destOrd="0" presId="urn:microsoft.com/office/officeart/2018/2/layout/IconVerticalSolidList"/>
    <dgm:cxn modelId="{8936D42A-C0F8-4210-84C5-5A450F46C827}" srcId="{F4098031-A34A-40A1-9BD1-F9C529993110}" destId="{05D97B6A-DF20-474D-9044-9CD741B6425B}" srcOrd="0" destOrd="0" parTransId="{ED4BEC7F-D2DD-43D5-AFCD-35F701D8CB67}" sibTransId="{B7A4D7ED-A4B0-4BD1-A49C-C86ED2C036C6}"/>
    <dgm:cxn modelId="{7680E03D-3823-4786-883E-7703B67E2D4F}" type="presOf" srcId="{23E87C20-6B86-4072-84CB-10106840443B}" destId="{C1FD1252-46A6-4D44-B032-22839DBA2C7B}" srcOrd="0" destOrd="0" presId="urn:microsoft.com/office/officeart/2018/2/layout/IconVerticalSolidList"/>
    <dgm:cxn modelId="{03C2A36D-7AD3-4AF8-B6AF-B6879F139BB9}" type="presOf" srcId="{05D97B6A-DF20-474D-9044-9CD741B6425B}" destId="{38B51AD1-2E77-4FC2-9770-77E52AAF57FF}" srcOrd="0" destOrd="0" presId="urn:microsoft.com/office/officeart/2018/2/layout/IconVerticalSolidList"/>
    <dgm:cxn modelId="{7C8DA170-8147-43F8-A337-119DE51D6CED}" srcId="{F4098031-A34A-40A1-9BD1-F9C529993110}" destId="{23E87C20-6B86-4072-84CB-10106840443B}" srcOrd="4" destOrd="0" parTransId="{991D49DA-9EE6-48E3-AB54-E6E0A078AC7F}" sibTransId="{D0565BCE-FBA6-48BD-BFBC-512AD3F78DC7}"/>
    <dgm:cxn modelId="{49D33C54-536E-4617-B9BD-09672B2B3DBC}" type="presOf" srcId="{AB0CD042-A8B9-408E-AAC6-CD82A10B071D}" destId="{4A737F9E-EE50-40DB-BB8F-1F11574BA5AC}" srcOrd="0" destOrd="0" presId="urn:microsoft.com/office/officeart/2018/2/layout/IconVerticalSolidList"/>
    <dgm:cxn modelId="{99465CD4-513B-4841-994C-5E0587B860F8}" type="presOf" srcId="{F4098031-A34A-40A1-9BD1-F9C529993110}" destId="{E7C8EC50-CEBD-4CDA-A290-57C8B72AD39F}" srcOrd="0" destOrd="0" presId="urn:microsoft.com/office/officeart/2018/2/layout/IconVerticalSolidList"/>
    <dgm:cxn modelId="{398C55DD-9717-4547-8C3E-F796EB44F640}" type="presOf" srcId="{F2675689-8C42-401C-A98E-E623966033B6}" destId="{8B607EB5-3A7C-454B-99DE-7AF9F0354AEE}" srcOrd="0" destOrd="0" presId="urn:microsoft.com/office/officeart/2018/2/layout/IconVerticalSolidList"/>
    <dgm:cxn modelId="{AE2FECDE-2185-4F35-9871-BDD066A625EB}" srcId="{F4098031-A34A-40A1-9BD1-F9C529993110}" destId="{F2675689-8C42-401C-A98E-E623966033B6}" srcOrd="3" destOrd="0" parTransId="{0A03C9B9-FCE0-424D-B927-02BF88F66546}" sibTransId="{2F6D7948-AA3E-483B-BCC7-F71C64087FDC}"/>
    <dgm:cxn modelId="{F53ED321-14B2-40EC-AA69-91BE526F4F94}" type="presParOf" srcId="{E7C8EC50-CEBD-4CDA-A290-57C8B72AD39F}" destId="{B2C4F64D-9284-413F-8AB1-F5C8BFCE1DB4}" srcOrd="0" destOrd="0" presId="urn:microsoft.com/office/officeart/2018/2/layout/IconVerticalSolidList"/>
    <dgm:cxn modelId="{AB3FD990-9822-4713-A685-4DC30AD83EB0}" type="presParOf" srcId="{B2C4F64D-9284-413F-8AB1-F5C8BFCE1DB4}" destId="{F008B0E3-C740-4658-BF8A-D9B378FCAF1D}" srcOrd="0" destOrd="0" presId="urn:microsoft.com/office/officeart/2018/2/layout/IconVerticalSolidList"/>
    <dgm:cxn modelId="{268F9832-6BF0-4EEF-8C8B-2425A09C47E2}" type="presParOf" srcId="{B2C4F64D-9284-413F-8AB1-F5C8BFCE1DB4}" destId="{50FDB29C-DFFD-47A9-B247-B7B80EF79A50}" srcOrd="1" destOrd="0" presId="urn:microsoft.com/office/officeart/2018/2/layout/IconVerticalSolidList"/>
    <dgm:cxn modelId="{2FFDB65F-C286-4999-BB76-D879C65BB71E}" type="presParOf" srcId="{B2C4F64D-9284-413F-8AB1-F5C8BFCE1DB4}" destId="{B7ABA487-5151-460A-91E5-63A105B87E04}" srcOrd="2" destOrd="0" presId="urn:microsoft.com/office/officeart/2018/2/layout/IconVerticalSolidList"/>
    <dgm:cxn modelId="{67419678-E475-4690-90FC-EDDD9DABD191}" type="presParOf" srcId="{B2C4F64D-9284-413F-8AB1-F5C8BFCE1DB4}" destId="{38B51AD1-2E77-4FC2-9770-77E52AAF57FF}" srcOrd="3" destOrd="0" presId="urn:microsoft.com/office/officeart/2018/2/layout/IconVerticalSolidList"/>
    <dgm:cxn modelId="{0169F7F8-8718-4497-BE97-569F4D623236}" type="presParOf" srcId="{E7C8EC50-CEBD-4CDA-A290-57C8B72AD39F}" destId="{566F584D-5C4B-4179-8A48-176A34A2B19E}" srcOrd="1" destOrd="0" presId="urn:microsoft.com/office/officeart/2018/2/layout/IconVerticalSolidList"/>
    <dgm:cxn modelId="{A0F11C7E-1C30-49D7-9257-8CEF1C5C0C83}" type="presParOf" srcId="{E7C8EC50-CEBD-4CDA-A290-57C8B72AD39F}" destId="{4B258D80-22E4-4B74-8FF6-5A5F240DD0DC}" srcOrd="2" destOrd="0" presId="urn:microsoft.com/office/officeart/2018/2/layout/IconVerticalSolidList"/>
    <dgm:cxn modelId="{5343397E-2ECD-4D7B-8D83-3C906E41BB43}" type="presParOf" srcId="{4B258D80-22E4-4B74-8FF6-5A5F240DD0DC}" destId="{124D3D2F-2580-4DAC-9BBD-6586B149A2CB}" srcOrd="0" destOrd="0" presId="urn:microsoft.com/office/officeart/2018/2/layout/IconVerticalSolidList"/>
    <dgm:cxn modelId="{ED12F9F9-C8D0-405A-955F-1E6126D0121C}" type="presParOf" srcId="{4B258D80-22E4-4B74-8FF6-5A5F240DD0DC}" destId="{A14140B5-A93F-4455-908B-C2297541F2F5}" srcOrd="1" destOrd="0" presId="urn:microsoft.com/office/officeart/2018/2/layout/IconVerticalSolidList"/>
    <dgm:cxn modelId="{BAC9005D-EC75-4813-8C1C-ABD526D24BF8}" type="presParOf" srcId="{4B258D80-22E4-4B74-8FF6-5A5F240DD0DC}" destId="{4E17A44B-4823-4AD9-8FEB-E42C40162B18}" srcOrd="2" destOrd="0" presId="urn:microsoft.com/office/officeart/2018/2/layout/IconVerticalSolidList"/>
    <dgm:cxn modelId="{ACA37B2B-2288-45A7-9051-6004CBA14946}" type="presParOf" srcId="{4B258D80-22E4-4B74-8FF6-5A5F240DD0DC}" destId="{4A737F9E-EE50-40DB-BB8F-1F11574BA5AC}" srcOrd="3" destOrd="0" presId="urn:microsoft.com/office/officeart/2018/2/layout/IconVerticalSolidList"/>
    <dgm:cxn modelId="{B09082D6-67A1-4C75-88CE-074870E0600A}" type="presParOf" srcId="{E7C8EC50-CEBD-4CDA-A290-57C8B72AD39F}" destId="{DB1C5DD3-76DC-4D76-BCB1-9CD596AFE4B2}" srcOrd="3" destOrd="0" presId="urn:microsoft.com/office/officeart/2018/2/layout/IconVerticalSolidList"/>
    <dgm:cxn modelId="{4FC189FC-6E8B-4616-B828-88D768F73C31}" type="presParOf" srcId="{E7C8EC50-CEBD-4CDA-A290-57C8B72AD39F}" destId="{7150130E-A62B-4AA3-9611-8EECF446261E}" srcOrd="4" destOrd="0" presId="urn:microsoft.com/office/officeart/2018/2/layout/IconVerticalSolidList"/>
    <dgm:cxn modelId="{BED83882-79F1-4E82-8F3E-85E931B76A13}" type="presParOf" srcId="{7150130E-A62B-4AA3-9611-8EECF446261E}" destId="{ED948DD8-F7DF-4900-867F-2E4687C93894}" srcOrd="0" destOrd="0" presId="urn:microsoft.com/office/officeart/2018/2/layout/IconVerticalSolidList"/>
    <dgm:cxn modelId="{6446DABC-6444-454E-AA5B-AFF32BE18D8C}" type="presParOf" srcId="{7150130E-A62B-4AA3-9611-8EECF446261E}" destId="{53BA0CE3-24BC-4BEA-93FC-918FA0E6E415}" srcOrd="1" destOrd="0" presId="urn:microsoft.com/office/officeart/2018/2/layout/IconVerticalSolidList"/>
    <dgm:cxn modelId="{262D5E5F-056B-4B0E-8C98-9E951862B527}" type="presParOf" srcId="{7150130E-A62B-4AA3-9611-8EECF446261E}" destId="{A82E6E97-913B-47F6-9B71-9264B5DA65A2}" srcOrd="2" destOrd="0" presId="urn:microsoft.com/office/officeart/2018/2/layout/IconVerticalSolidList"/>
    <dgm:cxn modelId="{BB24A2E4-A6B7-4B98-8587-6177A91062D7}" type="presParOf" srcId="{7150130E-A62B-4AA3-9611-8EECF446261E}" destId="{895748AA-6F3D-45B7-8F57-5A1FAFAB4336}" srcOrd="3" destOrd="0" presId="urn:microsoft.com/office/officeart/2018/2/layout/IconVerticalSolidList"/>
    <dgm:cxn modelId="{35C8FF89-4014-453E-8842-985FB5D4C07B}" type="presParOf" srcId="{E7C8EC50-CEBD-4CDA-A290-57C8B72AD39F}" destId="{4DADEA8D-2545-4260-A2E2-DB185A4B2FD8}" srcOrd="5" destOrd="0" presId="urn:microsoft.com/office/officeart/2018/2/layout/IconVerticalSolidList"/>
    <dgm:cxn modelId="{96892738-1FD4-4CEC-B0E6-A0DD0ECCF821}" type="presParOf" srcId="{E7C8EC50-CEBD-4CDA-A290-57C8B72AD39F}" destId="{02F37CCE-C2E5-45E4-95A0-EE03A0638D0F}" srcOrd="6" destOrd="0" presId="urn:microsoft.com/office/officeart/2018/2/layout/IconVerticalSolidList"/>
    <dgm:cxn modelId="{7ACC2FA2-8C44-45E4-9AAD-167644AF35D7}" type="presParOf" srcId="{02F37CCE-C2E5-45E4-95A0-EE03A0638D0F}" destId="{8445D1BA-A1A2-46A2-93B1-E984289450D0}" srcOrd="0" destOrd="0" presId="urn:microsoft.com/office/officeart/2018/2/layout/IconVerticalSolidList"/>
    <dgm:cxn modelId="{05498BD8-38D6-480B-AD50-EBFEC3B04EEE}" type="presParOf" srcId="{02F37CCE-C2E5-45E4-95A0-EE03A0638D0F}" destId="{38E76384-247E-4F72-B0D6-275D9FC1520B}" srcOrd="1" destOrd="0" presId="urn:microsoft.com/office/officeart/2018/2/layout/IconVerticalSolidList"/>
    <dgm:cxn modelId="{D5387626-AC3A-442C-A3A4-B1A4385D78FD}" type="presParOf" srcId="{02F37CCE-C2E5-45E4-95A0-EE03A0638D0F}" destId="{14465F77-D012-49D3-A757-A93F95B6C031}" srcOrd="2" destOrd="0" presId="urn:microsoft.com/office/officeart/2018/2/layout/IconVerticalSolidList"/>
    <dgm:cxn modelId="{68AA71C9-FF78-4106-AC2B-997FAB344629}" type="presParOf" srcId="{02F37CCE-C2E5-45E4-95A0-EE03A0638D0F}" destId="{8B607EB5-3A7C-454B-99DE-7AF9F0354AEE}" srcOrd="3" destOrd="0" presId="urn:microsoft.com/office/officeart/2018/2/layout/IconVerticalSolidList"/>
    <dgm:cxn modelId="{7BB70372-9519-49BE-ABED-BBBE92B39765}" type="presParOf" srcId="{E7C8EC50-CEBD-4CDA-A290-57C8B72AD39F}" destId="{46937292-107A-446E-9721-3F76CA4E62C5}" srcOrd="7" destOrd="0" presId="urn:microsoft.com/office/officeart/2018/2/layout/IconVerticalSolidList"/>
    <dgm:cxn modelId="{FD15309E-0198-4990-9785-412FB396CF3A}" type="presParOf" srcId="{E7C8EC50-CEBD-4CDA-A290-57C8B72AD39F}" destId="{36FF978A-30DC-4CE0-B444-805311F0971F}" srcOrd="8" destOrd="0" presId="urn:microsoft.com/office/officeart/2018/2/layout/IconVerticalSolidList"/>
    <dgm:cxn modelId="{9D0535E1-9893-4196-BB91-06281E391811}" type="presParOf" srcId="{36FF978A-30DC-4CE0-B444-805311F0971F}" destId="{936CAAE3-4034-4474-8E45-2E068C2AFA8C}" srcOrd="0" destOrd="0" presId="urn:microsoft.com/office/officeart/2018/2/layout/IconVerticalSolidList"/>
    <dgm:cxn modelId="{0AA427EA-6E95-4CF1-A218-3E7D74A37563}" type="presParOf" srcId="{36FF978A-30DC-4CE0-B444-805311F0971F}" destId="{026CFF38-EB69-44E2-B91D-99165B6EA409}" srcOrd="1" destOrd="0" presId="urn:microsoft.com/office/officeart/2018/2/layout/IconVerticalSolidList"/>
    <dgm:cxn modelId="{39574943-E6BD-45B4-B8C0-3F2766FCDD41}" type="presParOf" srcId="{36FF978A-30DC-4CE0-B444-805311F0971F}" destId="{CAA7F34A-174A-40CC-814E-99FE7126E785}" srcOrd="2" destOrd="0" presId="urn:microsoft.com/office/officeart/2018/2/layout/IconVerticalSolidList"/>
    <dgm:cxn modelId="{BD8B8688-219C-4F7E-92DF-08372A4ECAAC}" type="presParOf" srcId="{36FF978A-30DC-4CE0-B444-805311F0971F}" destId="{C1FD1252-46A6-4D44-B032-22839DBA2C7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4C1A62-3733-4ABD-AE8C-B2887324A1B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380D04D-F8CE-4CA4-A1A6-210C0DB7C791}">
      <dgm:prSet/>
      <dgm:spPr/>
      <dgm:t>
        <a:bodyPr/>
        <a:lstStyle/>
        <a:p>
          <a:r>
            <a:rPr lang="cs-CZ"/>
            <a:t>Během jednání, jež se konala od poloviny ledna 1964 do poloviny února, nebylo dohody pro nesmiřitelnost vzájemných postojů dosaženo.</a:t>
          </a:r>
          <a:endParaRPr lang="en-US"/>
        </a:p>
      </dgm:t>
    </dgm:pt>
    <dgm:pt modelId="{046C362F-8ABB-44BB-8F4F-0159A9DF8F76}" type="parTrans" cxnId="{9100E378-9FCC-4273-BB06-BC9485E4A4D8}">
      <dgm:prSet/>
      <dgm:spPr/>
      <dgm:t>
        <a:bodyPr/>
        <a:lstStyle/>
        <a:p>
          <a:endParaRPr lang="en-US"/>
        </a:p>
      </dgm:t>
    </dgm:pt>
    <dgm:pt modelId="{97803588-B412-4C57-9FB4-5F5BDD05F9C9}" type="sibTrans" cxnId="{9100E378-9FCC-4273-BB06-BC9485E4A4D8}">
      <dgm:prSet/>
      <dgm:spPr/>
      <dgm:t>
        <a:bodyPr/>
        <a:lstStyle/>
        <a:p>
          <a:endParaRPr lang="en-US"/>
        </a:p>
      </dgm:t>
    </dgm:pt>
    <dgm:pt modelId="{FA8BA816-9D2D-421D-8FDF-1C857F42BC9E}">
      <dgm:prSet/>
      <dgm:spPr/>
      <dgm:t>
        <a:bodyPr/>
        <a:lstStyle/>
        <a:p>
          <a:r>
            <a:rPr lang="cs-CZ"/>
            <a:t>Představitelé řecko-kyperské komunity prosazovali požadavek zrušení Spojenecké dohody i Dohody o zárukách a radikální zásahy do ústavy Kyperské republiky. Kyperští Turci se naproti tomu domáhali geografického oddělení obou národních komunit. </a:t>
          </a:r>
          <a:endParaRPr lang="en-US"/>
        </a:p>
      </dgm:t>
    </dgm:pt>
    <dgm:pt modelId="{DB4414EE-86EB-4D9B-82E8-D969ABB1D581}" type="parTrans" cxnId="{A039F799-3ADB-4438-90F6-67079B61B352}">
      <dgm:prSet/>
      <dgm:spPr/>
      <dgm:t>
        <a:bodyPr/>
        <a:lstStyle/>
        <a:p>
          <a:endParaRPr lang="en-US"/>
        </a:p>
      </dgm:t>
    </dgm:pt>
    <dgm:pt modelId="{D1D8B335-3883-4398-BE7A-95BECFA25D28}" type="sibTrans" cxnId="{A039F799-3ADB-4438-90F6-67079B61B352}">
      <dgm:prSet/>
      <dgm:spPr/>
      <dgm:t>
        <a:bodyPr/>
        <a:lstStyle/>
        <a:p>
          <a:endParaRPr lang="en-US"/>
        </a:p>
      </dgm:t>
    </dgm:pt>
    <dgm:pt modelId="{04CCB892-7927-4D38-A72D-0324797B7F3E}">
      <dgm:prSet/>
      <dgm:spPr/>
      <dgm:t>
        <a:bodyPr/>
        <a:lstStyle/>
        <a:p>
          <a:r>
            <a:rPr lang="cs-CZ"/>
            <a:t>Prezident Makarios se chtěl vyvarovat závislosti na garančních mocnostech a usiloval, aby se řešení situace ujala OSN. </a:t>
          </a:r>
          <a:endParaRPr lang="en-US"/>
        </a:p>
      </dgm:t>
    </dgm:pt>
    <dgm:pt modelId="{B17DEE71-0216-4B41-BD5F-28F119FF271F}" type="parTrans" cxnId="{50FE10DE-FF88-4ED5-B2F6-9881EAC2A164}">
      <dgm:prSet/>
      <dgm:spPr/>
      <dgm:t>
        <a:bodyPr/>
        <a:lstStyle/>
        <a:p>
          <a:endParaRPr lang="en-US"/>
        </a:p>
      </dgm:t>
    </dgm:pt>
    <dgm:pt modelId="{54A041F6-F5A5-4FF5-9429-B50873593228}" type="sibTrans" cxnId="{50FE10DE-FF88-4ED5-B2F6-9881EAC2A164}">
      <dgm:prSet/>
      <dgm:spPr/>
      <dgm:t>
        <a:bodyPr/>
        <a:lstStyle/>
        <a:p>
          <a:endParaRPr lang="en-US"/>
        </a:p>
      </dgm:t>
    </dgm:pt>
    <dgm:pt modelId="{47E005AA-A8E5-48E8-9E01-F220DEC17535}">
      <dgm:prSet/>
      <dgm:spPr/>
      <dgm:t>
        <a:bodyPr/>
        <a:lstStyle/>
        <a:p>
          <a:r>
            <a:rPr lang="cs-CZ"/>
            <a:t>Rada bezpečnosti přijala 4. března 1964 rezoluci, která vyzývala k ukončení krveprolití a násilí na Kypru, vybízela k zastavení vměšování do jeho vnitřních záležitostí, uznávala legitimitu dosavadní Makariovy vlády a vyslovovala se ve prospěch vyslání zvláštního vojenského mírového sboru OSN na Kypr. Podle původních předpokladů zde měl setrvat pouhé tři měsíce. V důsledku permanentních komplikací setrvává až dodnes. </a:t>
          </a:r>
          <a:endParaRPr lang="en-US"/>
        </a:p>
      </dgm:t>
    </dgm:pt>
    <dgm:pt modelId="{D02269C5-22B5-474D-8BEE-2C0494D96BDB}" type="parTrans" cxnId="{6F18480C-CB65-49EE-813A-EFE17B6E94D4}">
      <dgm:prSet/>
      <dgm:spPr/>
      <dgm:t>
        <a:bodyPr/>
        <a:lstStyle/>
        <a:p>
          <a:endParaRPr lang="en-US"/>
        </a:p>
      </dgm:t>
    </dgm:pt>
    <dgm:pt modelId="{01DF47FD-9CB5-4B9C-A6AF-182C05DAE795}" type="sibTrans" cxnId="{6F18480C-CB65-49EE-813A-EFE17B6E94D4}">
      <dgm:prSet/>
      <dgm:spPr/>
      <dgm:t>
        <a:bodyPr/>
        <a:lstStyle/>
        <a:p>
          <a:endParaRPr lang="en-US"/>
        </a:p>
      </dgm:t>
    </dgm:pt>
    <dgm:pt modelId="{1B04AA1B-B5B8-4C51-9CBC-2E6C14CE08B3}" type="pres">
      <dgm:prSet presAssocID="{BA4C1A62-3733-4ABD-AE8C-B2887324A1BD}" presName="root" presStyleCnt="0">
        <dgm:presLayoutVars>
          <dgm:dir/>
          <dgm:resizeHandles val="exact"/>
        </dgm:presLayoutVars>
      </dgm:prSet>
      <dgm:spPr/>
    </dgm:pt>
    <dgm:pt modelId="{5E5867DF-F68E-42BE-A1B9-17DBD7B45C9C}" type="pres">
      <dgm:prSet presAssocID="{2380D04D-F8CE-4CA4-A1A6-210C0DB7C791}" presName="compNode" presStyleCnt="0"/>
      <dgm:spPr/>
    </dgm:pt>
    <dgm:pt modelId="{5B0CBC99-EC34-46A7-A28A-D65DD9B93C07}" type="pres">
      <dgm:prSet presAssocID="{2380D04D-F8CE-4CA4-A1A6-210C0DB7C791}" presName="bgRect" presStyleLbl="bgShp" presStyleIdx="0" presStyleCnt="4"/>
      <dgm:spPr/>
    </dgm:pt>
    <dgm:pt modelId="{29FC198A-2D45-4631-B5EA-4BD0EFBC311B}" type="pres">
      <dgm:prSet presAssocID="{2380D04D-F8CE-4CA4-A1A6-210C0DB7C79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Στατιστικά"/>
        </a:ext>
      </dgm:extLst>
    </dgm:pt>
    <dgm:pt modelId="{A43C71A1-D440-43DB-9E02-56A842BE3768}" type="pres">
      <dgm:prSet presAssocID="{2380D04D-F8CE-4CA4-A1A6-210C0DB7C791}" presName="spaceRect" presStyleCnt="0"/>
      <dgm:spPr/>
    </dgm:pt>
    <dgm:pt modelId="{00F5C83A-0D5A-47DD-8C43-490006833121}" type="pres">
      <dgm:prSet presAssocID="{2380D04D-F8CE-4CA4-A1A6-210C0DB7C791}" presName="parTx" presStyleLbl="revTx" presStyleIdx="0" presStyleCnt="4">
        <dgm:presLayoutVars>
          <dgm:chMax val="0"/>
          <dgm:chPref val="0"/>
        </dgm:presLayoutVars>
      </dgm:prSet>
      <dgm:spPr/>
    </dgm:pt>
    <dgm:pt modelId="{6AFAA01A-802F-430E-95D1-D72FB3EB816B}" type="pres">
      <dgm:prSet presAssocID="{97803588-B412-4C57-9FB4-5F5BDD05F9C9}" presName="sibTrans" presStyleCnt="0"/>
      <dgm:spPr/>
    </dgm:pt>
    <dgm:pt modelId="{DC330C37-928C-4E3E-8442-46EC8FD202D0}" type="pres">
      <dgm:prSet presAssocID="{FA8BA816-9D2D-421D-8FDF-1C857F42BC9E}" presName="compNode" presStyleCnt="0"/>
      <dgm:spPr/>
    </dgm:pt>
    <dgm:pt modelId="{D68452C0-49C6-478B-8EE1-37F76DFC59C7}" type="pres">
      <dgm:prSet presAssocID="{FA8BA816-9D2D-421D-8FDF-1C857F42BC9E}" presName="bgRect" presStyleLbl="bgShp" presStyleIdx="1" presStyleCnt="4"/>
      <dgm:spPr/>
    </dgm:pt>
    <dgm:pt modelId="{44277850-FD03-4C52-8D06-9063D774ED75}" type="pres">
      <dgm:prSet presAssocID="{FA8BA816-9D2D-421D-8FDF-1C857F42BC9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Διάγραμμα ροής"/>
        </a:ext>
      </dgm:extLst>
    </dgm:pt>
    <dgm:pt modelId="{07DA7B93-371C-451C-A838-A171DB990EAB}" type="pres">
      <dgm:prSet presAssocID="{FA8BA816-9D2D-421D-8FDF-1C857F42BC9E}" presName="spaceRect" presStyleCnt="0"/>
      <dgm:spPr/>
    </dgm:pt>
    <dgm:pt modelId="{96CE68F8-77E8-4257-BBBB-1C7E908911F5}" type="pres">
      <dgm:prSet presAssocID="{FA8BA816-9D2D-421D-8FDF-1C857F42BC9E}" presName="parTx" presStyleLbl="revTx" presStyleIdx="1" presStyleCnt="4">
        <dgm:presLayoutVars>
          <dgm:chMax val="0"/>
          <dgm:chPref val="0"/>
        </dgm:presLayoutVars>
      </dgm:prSet>
      <dgm:spPr/>
    </dgm:pt>
    <dgm:pt modelId="{50CCF20D-647A-4995-ACF0-40D153A50719}" type="pres">
      <dgm:prSet presAssocID="{D1D8B335-3883-4398-BE7A-95BECFA25D28}" presName="sibTrans" presStyleCnt="0"/>
      <dgm:spPr/>
    </dgm:pt>
    <dgm:pt modelId="{B43485F7-81F4-407E-A268-30D095AD7B82}" type="pres">
      <dgm:prSet presAssocID="{04CCB892-7927-4D38-A72D-0324797B7F3E}" presName="compNode" presStyleCnt="0"/>
      <dgm:spPr/>
    </dgm:pt>
    <dgm:pt modelId="{9B114009-A630-4AED-A4CA-82059E4EA3C7}" type="pres">
      <dgm:prSet presAssocID="{04CCB892-7927-4D38-A72D-0324797B7F3E}" presName="bgRect" presStyleLbl="bgShp" presStyleIdx="2" presStyleCnt="4"/>
      <dgm:spPr/>
    </dgm:pt>
    <dgm:pt modelId="{CB18D62F-E37E-4048-8987-5D62F9272866}" type="pres">
      <dgm:prSet presAssocID="{04CCB892-7927-4D38-A72D-0324797B7F3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yramid with Levels"/>
        </a:ext>
      </dgm:extLst>
    </dgm:pt>
    <dgm:pt modelId="{B8AB9D27-A896-4F7B-B948-6197F92551D1}" type="pres">
      <dgm:prSet presAssocID="{04CCB892-7927-4D38-A72D-0324797B7F3E}" presName="spaceRect" presStyleCnt="0"/>
      <dgm:spPr/>
    </dgm:pt>
    <dgm:pt modelId="{6D7F2E52-2BC4-4555-87D4-57A93A3DDB19}" type="pres">
      <dgm:prSet presAssocID="{04CCB892-7927-4D38-A72D-0324797B7F3E}" presName="parTx" presStyleLbl="revTx" presStyleIdx="2" presStyleCnt="4">
        <dgm:presLayoutVars>
          <dgm:chMax val="0"/>
          <dgm:chPref val="0"/>
        </dgm:presLayoutVars>
      </dgm:prSet>
      <dgm:spPr/>
    </dgm:pt>
    <dgm:pt modelId="{2CED270B-3F82-4F6C-92AC-AEFBD303784D}" type="pres">
      <dgm:prSet presAssocID="{54A041F6-F5A5-4FF5-9429-B50873593228}" presName="sibTrans" presStyleCnt="0"/>
      <dgm:spPr/>
    </dgm:pt>
    <dgm:pt modelId="{027134BB-600E-44D8-AE8E-7FFB64188611}" type="pres">
      <dgm:prSet presAssocID="{47E005AA-A8E5-48E8-9E01-F220DEC17535}" presName="compNode" presStyleCnt="0"/>
      <dgm:spPr/>
    </dgm:pt>
    <dgm:pt modelId="{F3B1B95B-9080-4BAD-92CE-DD87A842D135}" type="pres">
      <dgm:prSet presAssocID="{47E005AA-A8E5-48E8-9E01-F220DEC17535}" presName="bgRect" presStyleLbl="bgShp" presStyleIdx="3" presStyleCnt="4"/>
      <dgm:spPr/>
    </dgm:pt>
    <dgm:pt modelId="{0BEFE301-8450-48B7-A66C-A7C72D96D5FC}" type="pres">
      <dgm:prSet presAssocID="{47E005AA-A8E5-48E8-9E01-F220DEC1753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C54EE158-AC05-4A17-8C9D-7AA9FEFA5271}" type="pres">
      <dgm:prSet presAssocID="{47E005AA-A8E5-48E8-9E01-F220DEC17535}" presName="spaceRect" presStyleCnt="0"/>
      <dgm:spPr/>
    </dgm:pt>
    <dgm:pt modelId="{677CDF6D-325F-41BB-8D8D-A33EF4074950}" type="pres">
      <dgm:prSet presAssocID="{47E005AA-A8E5-48E8-9E01-F220DEC1753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F18480C-CB65-49EE-813A-EFE17B6E94D4}" srcId="{BA4C1A62-3733-4ABD-AE8C-B2887324A1BD}" destId="{47E005AA-A8E5-48E8-9E01-F220DEC17535}" srcOrd="3" destOrd="0" parTransId="{D02269C5-22B5-474D-8BEE-2C0494D96BDB}" sibTransId="{01DF47FD-9CB5-4B9C-A6AF-182C05DAE795}"/>
    <dgm:cxn modelId="{FFDCB527-564F-4776-87B0-124A4DCA0BFE}" type="presOf" srcId="{47E005AA-A8E5-48E8-9E01-F220DEC17535}" destId="{677CDF6D-325F-41BB-8D8D-A33EF4074950}" srcOrd="0" destOrd="0" presId="urn:microsoft.com/office/officeart/2018/2/layout/IconVerticalSolidList"/>
    <dgm:cxn modelId="{4D396668-4FF7-4888-9191-A6602F150AEC}" type="presOf" srcId="{04CCB892-7927-4D38-A72D-0324797B7F3E}" destId="{6D7F2E52-2BC4-4555-87D4-57A93A3DDB19}" srcOrd="0" destOrd="0" presId="urn:microsoft.com/office/officeart/2018/2/layout/IconVerticalSolidList"/>
    <dgm:cxn modelId="{9100E378-9FCC-4273-BB06-BC9485E4A4D8}" srcId="{BA4C1A62-3733-4ABD-AE8C-B2887324A1BD}" destId="{2380D04D-F8CE-4CA4-A1A6-210C0DB7C791}" srcOrd="0" destOrd="0" parTransId="{046C362F-8ABB-44BB-8F4F-0159A9DF8F76}" sibTransId="{97803588-B412-4C57-9FB4-5F5BDD05F9C9}"/>
    <dgm:cxn modelId="{B5FCB088-D254-4384-BF12-FEADFE8675B8}" type="presOf" srcId="{FA8BA816-9D2D-421D-8FDF-1C857F42BC9E}" destId="{96CE68F8-77E8-4257-BBBB-1C7E908911F5}" srcOrd="0" destOrd="0" presId="urn:microsoft.com/office/officeart/2018/2/layout/IconVerticalSolidList"/>
    <dgm:cxn modelId="{A039F799-3ADB-4438-90F6-67079B61B352}" srcId="{BA4C1A62-3733-4ABD-AE8C-B2887324A1BD}" destId="{FA8BA816-9D2D-421D-8FDF-1C857F42BC9E}" srcOrd="1" destOrd="0" parTransId="{DB4414EE-86EB-4D9B-82E8-D969ABB1D581}" sibTransId="{D1D8B335-3883-4398-BE7A-95BECFA25D28}"/>
    <dgm:cxn modelId="{58AA78D5-F241-4AC3-B911-4EA41928EE9A}" type="presOf" srcId="{BA4C1A62-3733-4ABD-AE8C-B2887324A1BD}" destId="{1B04AA1B-B5B8-4C51-9CBC-2E6C14CE08B3}" srcOrd="0" destOrd="0" presId="urn:microsoft.com/office/officeart/2018/2/layout/IconVerticalSolidList"/>
    <dgm:cxn modelId="{50FE10DE-FF88-4ED5-B2F6-9881EAC2A164}" srcId="{BA4C1A62-3733-4ABD-AE8C-B2887324A1BD}" destId="{04CCB892-7927-4D38-A72D-0324797B7F3E}" srcOrd="2" destOrd="0" parTransId="{B17DEE71-0216-4B41-BD5F-28F119FF271F}" sibTransId="{54A041F6-F5A5-4FF5-9429-B50873593228}"/>
    <dgm:cxn modelId="{98CDAAF4-443C-4DF9-AC38-4DAE7641CC38}" type="presOf" srcId="{2380D04D-F8CE-4CA4-A1A6-210C0DB7C791}" destId="{00F5C83A-0D5A-47DD-8C43-490006833121}" srcOrd="0" destOrd="0" presId="urn:microsoft.com/office/officeart/2018/2/layout/IconVerticalSolidList"/>
    <dgm:cxn modelId="{446E784B-05A9-43F9-9451-82E6E368E65B}" type="presParOf" srcId="{1B04AA1B-B5B8-4C51-9CBC-2E6C14CE08B3}" destId="{5E5867DF-F68E-42BE-A1B9-17DBD7B45C9C}" srcOrd="0" destOrd="0" presId="urn:microsoft.com/office/officeart/2018/2/layout/IconVerticalSolidList"/>
    <dgm:cxn modelId="{A8AAA337-B2B3-4551-BE3C-215E72AB01F4}" type="presParOf" srcId="{5E5867DF-F68E-42BE-A1B9-17DBD7B45C9C}" destId="{5B0CBC99-EC34-46A7-A28A-D65DD9B93C07}" srcOrd="0" destOrd="0" presId="urn:microsoft.com/office/officeart/2018/2/layout/IconVerticalSolidList"/>
    <dgm:cxn modelId="{0CB60C84-CE4A-426C-9047-67205BD7BC0A}" type="presParOf" srcId="{5E5867DF-F68E-42BE-A1B9-17DBD7B45C9C}" destId="{29FC198A-2D45-4631-B5EA-4BD0EFBC311B}" srcOrd="1" destOrd="0" presId="urn:microsoft.com/office/officeart/2018/2/layout/IconVerticalSolidList"/>
    <dgm:cxn modelId="{306FC520-CF3B-47CE-BA19-A49B9070E16F}" type="presParOf" srcId="{5E5867DF-F68E-42BE-A1B9-17DBD7B45C9C}" destId="{A43C71A1-D440-43DB-9E02-56A842BE3768}" srcOrd="2" destOrd="0" presId="urn:microsoft.com/office/officeart/2018/2/layout/IconVerticalSolidList"/>
    <dgm:cxn modelId="{F63A4DD7-D177-4DF5-A6AA-8CC34E2AA5DE}" type="presParOf" srcId="{5E5867DF-F68E-42BE-A1B9-17DBD7B45C9C}" destId="{00F5C83A-0D5A-47DD-8C43-490006833121}" srcOrd="3" destOrd="0" presId="urn:microsoft.com/office/officeart/2018/2/layout/IconVerticalSolidList"/>
    <dgm:cxn modelId="{0874F31E-4331-472E-9C1C-764F33B90949}" type="presParOf" srcId="{1B04AA1B-B5B8-4C51-9CBC-2E6C14CE08B3}" destId="{6AFAA01A-802F-430E-95D1-D72FB3EB816B}" srcOrd="1" destOrd="0" presId="urn:microsoft.com/office/officeart/2018/2/layout/IconVerticalSolidList"/>
    <dgm:cxn modelId="{91596A7C-69C8-4101-AAF1-E9812D417214}" type="presParOf" srcId="{1B04AA1B-B5B8-4C51-9CBC-2E6C14CE08B3}" destId="{DC330C37-928C-4E3E-8442-46EC8FD202D0}" srcOrd="2" destOrd="0" presId="urn:microsoft.com/office/officeart/2018/2/layout/IconVerticalSolidList"/>
    <dgm:cxn modelId="{3E1AA225-075D-492B-9E14-CB620B945FCF}" type="presParOf" srcId="{DC330C37-928C-4E3E-8442-46EC8FD202D0}" destId="{D68452C0-49C6-478B-8EE1-37F76DFC59C7}" srcOrd="0" destOrd="0" presId="urn:microsoft.com/office/officeart/2018/2/layout/IconVerticalSolidList"/>
    <dgm:cxn modelId="{D82B81AC-02E8-41E9-B28C-12150906412F}" type="presParOf" srcId="{DC330C37-928C-4E3E-8442-46EC8FD202D0}" destId="{44277850-FD03-4C52-8D06-9063D774ED75}" srcOrd="1" destOrd="0" presId="urn:microsoft.com/office/officeart/2018/2/layout/IconVerticalSolidList"/>
    <dgm:cxn modelId="{76E11F01-7627-4AD0-A6AB-DCA1158925C4}" type="presParOf" srcId="{DC330C37-928C-4E3E-8442-46EC8FD202D0}" destId="{07DA7B93-371C-451C-A838-A171DB990EAB}" srcOrd="2" destOrd="0" presId="urn:microsoft.com/office/officeart/2018/2/layout/IconVerticalSolidList"/>
    <dgm:cxn modelId="{8FD4756F-56F3-4A4E-A0F1-8090DB853321}" type="presParOf" srcId="{DC330C37-928C-4E3E-8442-46EC8FD202D0}" destId="{96CE68F8-77E8-4257-BBBB-1C7E908911F5}" srcOrd="3" destOrd="0" presId="urn:microsoft.com/office/officeart/2018/2/layout/IconVerticalSolidList"/>
    <dgm:cxn modelId="{A0060F1F-200E-4F10-84D5-CD4E86D666EC}" type="presParOf" srcId="{1B04AA1B-B5B8-4C51-9CBC-2E6C14CE08B3}" destId="{50CCF20D-647A-4995-ACF0-40D153A50719}" srcOrd="3" destOrd="0" presId="urn:microsoft.com/office/officeart/2018/2/layout/IconVerticalSolidList"/>
    <dgm:cxn modelId="{B2D1F25B-1049-4E6B-A561-F29647E2D604}" type="presParOf" srcId="{1B04AA1B-B5B8-4C51-9CBC-2E6C14CE08B3}" destId="{B43485F7-81F4-407E-A268-30D095AD7B82}" srcOrd="4" destOrd="0" presId="urn:microsoft.com/office/officeart/2018/2/layout/IconVerticalSolidList"/>
    <dgm:cxn modelId="{9EB67743-AD8E-44E0-BD30-91D0FD02C5B0}" type="presParOf" srcId="{B43485F7-81F4-407E-A268-30D095AD7B82}" destId="{9B114009-A630-4AED-A4CA-82059E4EA3C7}" srcOrd="0" destOrd="0" presId="urn:microsoft.com/office/officeart/2018/2/layout/IconVerticalSolidList"/>
    <dgm:cxn modelId="{157A3709-4958-4C8A-BA00-EAAB5B963D33}" type="presParOf" srcId="{B43485F7-81F4-407E-A268-30D095AD7B82}" destId="{CB18D62F-E37E-4048-8987-5D62F9272866}" srcOrd="1" destOrd="0" presId="urn:microsoft.com/office/officeart/2018/2/layout/IconVerticalSolidList"/>
    <dgm:cxn modelId="{E868CC9B-6246-4A03-9984-A3D8784CA682}" type="presParOf" srcId="{B43485F7-81F4-407E-A268-30D095AD7B82}" destId="{B8AB9D27-A896-4F7B-B948-6197F92551D1}" srcOrd="2" destOrd="0" presId="urn:microsoft.com/office/officeart/2018/2/layout/IconVerticalSolidList"/>
    <dgm:cxn modelId="{AF533143-4009-4E94-B012-9FB590875230}" type="presParOf" srcId="{B43485F7-81F4-407E-A268-30D095AD7B82}" destId="{6D7F2E52-2BC4-4555-87D4-57A93A3DDB19}" srcOrd="3" destOrd="0" presId="urn:microsoft.com/office/officeart/2018/2/layout/IconVerticalSolidList"/>
    <dgm:cxn modelId="{92735445-8223-49E5-A507-376B3493BCA3}" type="presParOf" srcId="{1B04AA1B-B5B8-4C51-9CBC-2E6C14CE08B3}" destId="{2CED270B-3F82-4F6C-92AC-AEFBD303784D}" srcOrd="5" destOrd="0" presId="urn:microsoft.com/office/officeart/2018/2/layout/IconVerticalSolidList"/>
    <dgm:cxn modelId="{A0AEAC85-8005-4538-ACA2-947FEA382B71}" type="presParOf" srcId="{1B04AA1B-B5B8-4C51-9CBC-2E6C14CE08B3}" destId="{027134BB-600E-44D8-AE8E-7FFB64188611}" srcOrd="6" destOrd="0" presId="urn:microsoft.com/office/officeart/2018/2/layout/IconVerticalSolidList"/>
    <dgm:cxn modelId="{C7DE0F66-D3B9-4E7A-B3D1-70369664B840}" type="presParOf" srcId="{027134BB-600E-44D8-AE8E-7FFB64188611}" destId="{F3B1B95B-9080-4BAD-92CE-DD87A842D135}" srcOrd="0" destOrd="0" presId="urn:microsoft.com/office/officeart/2018/2/layout/IconVerticalSolidList"/>
    <dgm:cxn modelId="{62693B6A-A92D-49AD-A6DC-C4608CC9C70C}" type="presParOf" srcId="{027134BB-600E-44D8-AE8E-7FFB64188611}" destId="{0BEFE301-8450-48B7-A66C-A7C72D96D5FC}" srcOrd="1" destOrd="0" presId="urn:microsoft.com/office/officeart/2018/2/layout/IconVerticalSolidList"/>
    <dgm:cxn modelId="{5A24297B-6AFF-4092-B0F6-2E1BABDBB581}" type="presParOf" srcId="{027134BB-600E-44D8-AE8E-7FFB64188611}" destId="{C54EE158-AC05-4A17-8C9D-7AA9FEFA5271}" srcOrd="2" destOrd="0" presId="urn:microsoft.com/office/officeart/2018/2/layout/IconVerticalSolidList"/>
    <dgm:cxn modelId="{77408225-6FD7-41AB-9137-46964B061CCE}" type="presParOf" srcId="{027134BB-600E-44D8-AE8E-7FFB64188611}" destId="{677CDF6D-325F-41BB-8D8D-A33EF407495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FCEFFD-6EC5-4496-8458-A3DE64211C8B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AD0B380-F845-4582-8C14-EA6C6AC6A9A6}">
      <dgm:prSet/>
      <dgm:spPr/>
      <dgm:t>
        <a:bodyPr/>
        <a:lstStyle/>
        <a:p>
          <a:r>
            <a:rPr lang="cs-CZ"/>
            <a:t>Athénská junta se snažila odpovědět na turecké vylodění vyhlášením všeobecné mobilizace a urychlením příprav na plnou válečnou konfrontaci s Tureckem. Všechny tyto snahy však neměnily fakt, že junta se nacházela ve stádiu úplného vnitřního rozkladu. </a:t>
          </a:r>
          <a:endParaRPr lang="en-US"/>
        </a:p>
      </dgm:t>
    </dgm:pt>
    <dgm:pt modelId="{E2C8F4C2-FFC5-484F-B578-0FF85DC487E9}" type="parTrans" cxnId="{8F2E9A4D-AED4-4143-8DD5-3F06A977C293}">
      <dgm:prSet/>
      <dgm:spPr/>
      <dgm:t>
        <a:bodyPr/>
        <a:lstStyle/>
        <a:p>
          <a:endParaRPr lang="en-US"/>
        </a:p>
      </dgm:t>
    </dgm:pt>
    <dgm:pt modelId="{C8961FE2-1EE8-4100-BA4A-A4A2A3358106}" type="sibTrans" cxnId="{8F2E9A4D-AED4-4143-8DD5-3F06A977C293}">
      <dgm:prSet/>
      <dgm:spPr/>
      <dgm:t>
        <a:bodyPr/>
        <a:lstStyle/>
        <a:p>
          <a:endParaRPr lang="en-US"/>
        </a:p>
      </dgm:t>
    </dgm:pt>
    <dgm:pt modelId="{DEFC9DAF-492E-4235-B4B6-F40C0364B4C4}">
      <dgm:prSet/>
      <dgm:spPr/>
      <dgm:t>
        <a:bodyPr/>
        <a:lstStyle/>
        <a:p>
          <a:r>
            <a:rPr lang="cs-CZ"/>
            <a:t>řečtí generálové dospěli k závěru povolat bývalého premiéra Konstantina Karamanlise z jeho pařížského exilu a dát mu plnou moc k řešení situace. Karamanlis přiletěl do Athén 24. července 1974, nemohl však zastavit chod událostí, které vyvolala junta svým převratem na Kypru.</a:t>
          </a:r>
          <a:endParaRPr lang="en-US"/>
        </a:p>
      </dgm:t>
    </dgm:pt>
    <dgm:pt modelId="{D2EF4952-2F14-43ED-B946-1E3E805F67CD}" type="parTrans" cxnId="{550BB9B5-E129-4245-8C2D-88C06F8C20B6}">
      <dgm:prSet/>
      <dgm:spPr/>
      <dgm:t>
        <a:bodyPr/>
        <a:lstStyle/>
        <a:p>
          <a:endParaRPr lang="en-US"/>
        </a:p>
      </dgm:t>
    </dgm:pt>
    <dgm:pt modelId="{135D19D7-B64C-496E-8385-42F03CCCB05D}" type="sibTrans" cxnId="{550BB9B5-E129-4245-8C2D-88C06F8C20B6}">
      <dgm:prSet/>
      <dgm:spPr/>
      <dgm:t>
        <a:bodyPr/>
        <a:lstStyle/>
        <a:p>
          <a:endParaRPr lang="en-US"/>
        </a:p>
      </dgm:t>
    </dgm:pt>
    <dgm:pt modelId="{1CD31BB6-29A3-4671-B95C-57A3CEAFFE5D}">
      <dgm:prSet/>
      <dgm:spPr/>
      <dgm:t>
        <a:bodyPr/>
        <a:lstStyle/>
        <a:p>
          <a:r>
            <a:rPr lang="cs-CZ"/>
            <a:t>Dne 14. srpna 1974 turecká vojska o síle 40 tisíc mužů zaútočila ze svého strategického předmostí kolem Kyrenie a během dvou dnů obsadila severní část ostrova o rozloze 37% jeho území. </a:t>
          </a:r>
          <a:endParaRPr lang="en-US"/>
        </a:p>
      </dgm:t>
    </dgm:pt>
    <dgm:pt modelId="{D230FD19-0E2A-4583-9F0E-8B93486159A4}" type="parTrans" cxnId="{E4B73CBE-C939-4F2D-B8C3-98EA321296E0}">
      <dgm:prSet/>
      <dgm:spPr/>
      <dgm:t>
        <a:bodyPr/>
        <a:lstStyle/>
        <a:p>
          <a:endParaRPr lang="en-US"/>
        </a:p>
      </dgm:t>
    </dgm:pt>
    <dgm:pt modelId="{E3D753BC-980C-4CD2-BEC4-0729CF5E7274}" type="sibTrans" cxnId="{E4B73CBE-C939-4F2D-B8C3-98EA321296E0}">
      <dgm:prSet/>
      <dgm:spPr/>
      <dgm:t>
        <a:bodyPr/>
        <a:lstStyle/>
        <a:p>
          <a:endParaRPr lang="en-US"/>
        </a:p>
      </dgm:t>
    </dgm:pt>
    <dgm:pt modelId="{BCF335FB-8644-4FAE-81E3-EF6463681392}">
      <dgm:prSet/>
      <dgm:spPr/>
      <dgm:t>
        <a:bodyPr/>
        <a:lstStyle/>
        <a:p>
          <a:r>
            <a:rPr lang="cs-CZ"/>
            <a:t>Čára nejzazšího postupu tureckých jednotek, tzv. Attilova linie, která v délce 180 km protíná ostrov od západu k východu a prochází i Nikósií, představuje od té doby geografickou hranici, která od sebe územně odděluje obě kyperská etnika.</a:t>
          </a:r>
          <a:endParaRPr lang="en-US"/>
        </a:p>
      </dgm:t>
    </dgm:pt>
    <dgm:pt modelId="{502D0831-8E1B-4200-A28F-387E43CAC420}" type="parTrans" cxnId="{529D45E0-7881-42EA-A72D-02BE17476D6D}">
      <dgm:prSet/>
      <dgm:spPr/>
      <dgm:t>
        <a:bodyPr/>
        <a:lstStyle/>
        <a:p>
          <a:endParaRPr lang="en-US"/>
        </a:p>
      </dgm:t>
    </dgm:pt>
    <dgm:pt modelId="{18EA6E0C-266A-411C-89C5-07B3D7306AE2}" type="sibTrans" cxnId="{529D45E0-7881-42EA-A72D-02BE17476D6D}">
      <dgm:prSet/>
      <dgm:spPr/>
      <dgm:t>
        <a:bodyPr/>
        <a:lstStyle/>
        <a:p>
          <a:endParaRPr lang="en-US"/>
        </a:p>
      </dgm:t>
    </dgm:pt>
    <dgm:pt modelId="{A0885E30-6F7A-4EF5-B087-E2C0C44B0E69}">
      <dgm:prSet/>
      <dgm:spPr/>
      <dgm:t>
        <a:bodyPr/>
        <a:lstStyle/>
        <a:p>
          <a:r>
            <a:rPr lang="cs-CZ"/>
            <a:t>Kypersko-řecké obyvatelstvo během bojů uteklo anebo bylo násilně vypuzeno ze severní části ostrova do jižní. Naopak z jihu na sever uteklo kypersko-turecké obyvatelstvo kvůli násilnostem ze strany Národní gardy a EOKA2.</a:t>
          </a:r>
          <a:endParaRPr lang="en-US"/>
        </a:p>
      </dgm:t>
    </dgm:pt>
    <dgm:pt modelId="{D8B98596-730B-4C20-AA47-823CE682641A}" type="parTrans" cxnId="{43AC5095-8A8A-47AF-AF40-2D753BDFCFA7}">
      <dgm:prSet/>
      <dgm:spPr/>
      <dgm:t>
        <a:bodyPr/>
        <a:lstStyle/>
        <a:p>
          <a:endParaRPr lang="en-US"/>
        </a:p>
      </dgm:t>
    </dgm:pt>
    <dgm:pt modelId="{48B65B5D-EDE6-4438-8D00-CFB727AE2F91}" type="sibTrans" cxnId="{43AC5095-8A8A-47AF-AF40-2D753BDFCFA7}">
      <dgm:prSet/>
      <dgm:spPr/>
      <dgm:t>
        <a:bodyPr/>
        <a:lstStyle/>
        <a:p>
          <a:endParaRPr lang="en-US"/>
        </a:p>
      </dgm:t>
    </dgm:pt>
    <dgm:pt modelId="{E2D0D1B3-DDB3-49EA-9C88-0671D5580AA0}" type="pres">
      <dgm:prSet presAssocID="{1DFCEFFD-6EC5-4496-8458-A3DE64211C8B}" presName="diagram" presStyleCnt="0">
        <dgm:presLayoutVars>
          <dgm:dir/>
          <dgm:resizeHandles val="exact"/>
        </dgm:presLayoutVars>
      </dgm:prSet>
      <dgm:spPr/>
    </dgm:pt>
    <dgm:pt modelId="{17FBDB4B-503F-43FF-A201-9CEF56734D40}" type="pres">
      <dgm:prSet presAssocID="{4AD0B380-F845-4582-8C14-EA6C6AC6A9A6}" presName="node" presStyleLbl="node1" presStyleIdx="0" presStyleCnt="5">
        <dgm:presLayoutVars>
          <dgm:bulletEnabled val="1"/>
        </dgm:presLayoutVars>
      </dgm:prSet>
      <dgm:spPr/>
    </dgm:pt>
    <dgm:pt modelId="{E664009F-D39B-44CE-A03E-089B548A0AA7}" type="pres">
      <dgm:prSet presAssocID="{C8961FE2-1EE8-4100-BA4A-A4A2A3358106}" presName="sibTrans" presStyleCnt="0"/>
      <dgm:spPr/>
    </dgm:pt>
    <dgm:pt modelId="{571537FC-87E0-4F6A-B95D-DCFB1C9653F0}" type="pres">
      <dgm:prSet presAssocID="{DEFC9DAF-492E-4235-B4B6-F40C0364B4C4}" presName="node" presStyleLbl="node1" presStyleIdx="1" presStyleCnt="5">
        <dgm:presLayoutVars>
          <dgm:bulletEnabled val="1"/>
        </dgm:presLayoutVars>
      </dgm:prSet>
      <dgm:spPr/>
    </dgm:pt>
    <dgm:pt modelId="{9975144B-D3A4-483B-8A35-BA67FF45AD76}" type="pres">
      <dgm:prSet presAssocID="{135D19D7-B64C-496E-8385-42F03CCCB05D}" presName="sibTrans" presStyleCnt="0"/>
      <dgm:spPr/>
    </dgm:pt>
    <dgm:pt modelId="{0E851686-016B-4304-BEA9-5DCF430CFF52}" type="pres">
      <dgm:prSet presAssocID="{1CD31BB6-29A3-4671-B95C-57A3CEAFFE5D}" presName="node" presStyleLbl="node1" presStyleIdx="2" presStyleCnt="5">
        <dgm:presLayoutVars>
          <dgm:bulletEnabled val="1"/>
        </dgm:presLayoutVars>
      </dgm:prSet>
      <dgm:spPr/>
    </dgm:pt>
    <dgm:pt modelId="{93789B12-769F-4747-8587-2BF2DF460255}" type="pres">
      <dgm:prSet presAssocID="{E3D753BC-980C-4CD2-BEC4-0729CF5E7274}" presName="sibTrans" presStyleCnt="0"/>
      <dgm:spPr/>
    </dgm:pt>
    <dgm:pt modelId="{6A0213C4-1858-4869-BC41-EE53637F4658}" type="pres">
      <dgm:prSet presAssocID="{BCF335FB-8644-4FAE-81E3-EF6463681392}" presName="node" presStyleLbl="node1" presStyleIdx="3" presStyleCnt="5">
        <dgm:presLayoutVars>
          <dgm:bulletEnabled val="1"/>
        </dgm:presLayoutVars>
      </dgm:prSet>
      <dgm:spPr/>
    </dgm:pt>
    <dgm:pt modelId="{50C4D934-7016-4CFC-B1A6-5CF7B2C26D1F}" type="pres">
      <dgm:prSet presAssocID="{18EA6E0C-266A-411C-89C5-07B3D7306AE2}" presName="sibTrans" presStyleCnt="0"/>
      <dgm:spPr/>
    </dgm:pt>
    <dgm:pt modelId="{7A7E3245-0583-42A3-8F12-15DB6267FC04}" type="pres">
      <dgm:prSet presAssocID="{A0885E30-6F7A-4EF5-B087-E2C0C44B0E69}" presName="node" presStyleLbl="node1" presStyleIdx="4" presStyleCnt="5">
        <dgm:presLayoutVars>
          <dgm:bulletEnabled val="1"/>
        </dgm:presLayoutVars>
      </dgm:prSet>
      <dgm:spPr/>
    </dgm:pt>
  </dgm:ptLst>
  <dgm:cxnLst>
    <dgm:cxn modelId="{A7123A35-ADB2-4259-94AE-F6920F986486}" type="presOf" srcId="{1DFCEFFD-6EC5-4496-8458-A3DE64211C8B}" destId="{E2D0D1B3-DDB3-49EA-9C88-0671D5580AA0}" srcOrd="0" destOrd="0" presId="urn:microsoft.com/office/officeart/2005/8/layout/default"/>
    <dgm:cxn modelId="{FA846B41-1E0A-4B32-92FC-7FFA90CFBC30}" type="presOf" srcId="{4AD0B380-F845-4582-8C14-EA6C6AC6A9A6}" destId="{17FBDB4B-503F-43FF-A201-9CEF56734D40}" srcOrd="0" destOrd="0" presId="urn:microsoft.com/office/officeart/2005/8/layout/default"/>
    <dgm:cxn modelId="{8F2E9A4D-AED4-4143-8DD5-3F06A977C293}" srcId="{1DFCEFFD-6EC5-4496-8458-A3DE64211C8B}" destId="{4AD0B380-F845-4582-8C14-EA6C6AC6A9A6}" srcOrd="0" destOrd="0" parTransId="{E2C8F4C2-FFC5-484F-B578-0FF85DC487E9}" sibTransId="{C8961FE2-1EE8-4100-BA4A-A4A2A3358106}"/>
    <dgm:cxn modelId="{AB9D7475-35EF-47E1-9E46-D34FD87B7EB0}" type="presOf" srcId="{BCF335FB-8644-4FAE-81E3-EF6463681392}" destId="{6A0213C4-1858-4869-BC41-EE53637F4658}" srcOrd="0" destOrd="0" presId="urn:microsoft.com/office/officeart/2005/8/layout/default"/>
    <dgm:cxn modelId="{43AC5095-8A8A-47AF-AF40-2D753BDFCFA7}" srcId="{1DFCEFFD-6EC5-4496-8458-A3DE64211C8B}" destId="{A0885E30-6F7A-4EF5-B087-E2C0C44B0E69}" srcOrd="4" destOrd="0" parTransId="{D8B98596-730B-4C20-AA47-823CE682641A}" sibTransId="{48B65B5D-EDE6-4438-8D00-CFB727AE2F91}"/>
    <dgm:cxn modelId="{550BB9B5-E129-4245-8C2D-88C06F8C20B6}" srcId="{1DFCEFFD-6EC5-4496-8458-A3DE64211C8B}" destId="{DEFC9DAF-492E-4235-B4B6-F40C0364B4C4}" srcOrd="1" destOrd="0" parTransId="{D2EF4952-2F14-43ED-B946-1E3E805F67CD}" sibTransId="{135D19D7-B64C-496E-8385-42F03CCCB05D}"/>
    <dgm:cxn modelId="{E4B73CBE-C939-4F2D-B8C3-98EA321296E0}" srcId="{1DFCEFFD-6EC5-4496-8458-A3DE64211C8B}" destId="{1CD31BB6-29A3-4671-B95C-57A3CEAFFE5D}" srcOrd="2" destOrd="0" parTransId="{D230FD19-0E2A-4583-9F0E-8B93486159A4}" sibTransId="{E3D753BC-980C-4CD2-BEC4-0729CF5E7274}"/>
    <dgm:cxn modelId="{B530BADC-B756-4DEB-9E6A-0F668AE6BF98}" type="presOf" srcId="{A0885E30-6F7A-4EF5-B087-E2C0C44B0E69}" destId="{7A7E3245-0583-42A3-8F12-15DB6267FC04}" srcOrd="0" destOrd="0" presId="urn:microsoft.com/office/officeart/2005/8/layout/default"/>
    <dgm:cxn modelId="{529D45E0-7881-42EA-A72D-02BE17476D6D}" srcId="{1DFCEFFD-6EC5-4496-8458-A3DE64211C8B}" destId="{BCF335FB-8644-4FAE-81E3-EF6463681392}" srcOrd="3" destOrd="0" parTransId="{502D0831-8E1B-4200-A28F-387E43CAC420}" sibTransId="{18EA6E0C-266A-411C-89C5-07B3D7306AE2}"/>
    <dgm:cxn modelId="{F9F8E1E4-C27B-45AB-AB00-843EC20883DD}" type="presOf" srcId="{DEFC9DAF-492E-4235-B4B6-F40C0364B4C4}" destId="{571537FC-87E0-4F6A-B95D-DCFB1C9653F0}" srcOrd="0" destOrd="0" presId="urn:microsoft.com/office/officeart/2005/8/layout/default"/>
    <dgm:cxn modelId="{1EDA73E8-C3A2-431D-89F6-B14A2E17D0CB}" type="presOf" srcId="{1CD31BB6-29A3-4671-B95C-57A3CEAFFE5D}" destId="{0E851686-016B-4304-BEA9-5DCF430CFF52}" srcOrd="0" destOrd="0" presId="urn:microsoft.com/office/officeart/2005/8/layout/default"/>
    <dgm:cxn modelId="{8FFCB02B-BA0C-4361-876F-D56E98042565}" type="presParOf" srcId="{E2D0D1B3-DDB3-49EA-9C88-0671D5580AA0}" destId="{17FBDB4B-503F-43FF-A201-9CEF56734D40}" srcOrd="0" destOrd="0" presId="urn:microsoft.com/office/officeart/2005/8/layout/default"/>
    <dgm:cxn modelId="{DBD3ABEB-7E18-4347-BF58-0AC95675A468}" type="presParOf" srcId="{E2D0D1B3-DDB3-49EA-9C88-0671D5580AA0}" destId="{E664009F-D39B-44CE-A03E-089B548A0AA7}" srcOrd="1" destOrd="0" presId="urn:microsoft.com/office/officeart/2005/8/layout/default"/>
    <dgm:cxn modelId="{E6A490A3-921E-438A-975B-565196361441}" type="presParOf" srcId="{E2D0D1B3-DDB3-49EA-9C88-0671D5580AA0}" destId="{571537FC-87E0-4F6A-B95D-DCFB1C9653F0}" srcOrd="2" destOrd="0" presId="urn:microsoft.com/office/officeart/2005/8/layout/default"/>
    <dgm:cxn modelId="{93C854CB-FA71-4A48-9F52-8C4964538E4A}" type="presParOf" srcId="{E2D0D1B3-DDB3-49EA-9C88-0671D5580AA0}" destId="{9975144B-D3A4-483B-8A35-BA67FF45AD76}" srcOrd="3" destOrd="0" presId="urn:microsoft.com/office/officeart/2005/8/layout/default"/>
    <dgm:cxn modelId="{CDE5FB3C-D9C9-4B58-86BB-B4D24A0BFD41}" type="presParOf" srcId="{E2D0D1B3-DDB3-49EA-9C88-0671D5580AA0}" destId="{0E851686-016B-4304-BEA9-5DCF430CFF52}" srcOrd="4" destOrd="0" presId="urn:microsoft.com/office/officeart/2005/8/layout/default"/>
    <dgm:cxn modelId="{044D6E1E-3EEF-4EFA-8A92-4AF0520C3763}" type="presParOf" srcId="{E2D0D1B3-DDB3-49EA-9C88-0671D5580AA0}" destId="{93789B12-769F-4747-8587-2BF2DF460255}" srcOrd="5" destOrd="0" presId="urn:microsoft.com/office/officeart/2005/8/layout/default"/>
    <dgm:cxn modelId="{684D5EFC-A03D-4A1E-93A3-EE0558BB0BA3}" type="presParOf" srcId="{E2D0D1B3-DDB3-49EA-9C88-0671D5580AA0}" destId="{6A0213C4-1858-4869-BC41-EE53637F4658}" srcOrd="6" destOrd="0" presId="urn:microsoft.com/office/officeart/2005/8/layout/default"/>
    <dgm:cxn modelId="{884EF196-52DD-4D94-8B1F-17E54AD43D20}" type="presParOf" srcId="{E2D0D1B3-DDB3-49EA-9C88-0671D5580AA0}" destId="{50C4D934-7016-4CFC-B1A6-5CF7B2C26D1F}" srcOrd="7" destOrd="0" presId="urn:microsoft.com/office/officeart/2005/8/layout/default"/>
    <dgm:cxn modelId="{2EDB7696-0B55-4634-9137-295546AC68E2}" type="presParOf" srcId="{E2D0D1B3-DDB3-49EA-9C88-0671D5580AA0}" destId="{7A7E3245-0583-42A3-8F12-15DB6267FC0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B3415A-0502-42E3-B0F2-F63855A8D1E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19ECE5C-F567-4602-AF47-DDDBA1F66B48}">
      <dgm:prSet/>
      <dgm:spPr/>
      <dgm:t>
        <a:bodyPr/>
        <a:lstStyle/>
        <a:p>
          <a:r>
            <a:rPr lang="cs-CZ"/>
            <a:t>V lednu 1975 se do Nikósie vrátil arcibiskup Makarios a zastával funkci prezidenta Kyperské republiky až do své smrti v srpnu 1977. Po smrti prezidenta Makaria odmítli kyperští Turci přiznat jeho nástupci Spyrosu Kyprianosovi. Ankara umísťovala turecké osadníky, většinou z Anatólie. K nim v pozdějších letech přibyli i mnozí turečtí utečenci z Bulharska.</a:t>
          </a:r>
          <a:endParaRPr lang="en-US"/>
        </a:p>
      </dgm:t>
    </dgm:pt>
    <dgm:pt modelId="{D1BAE654-5194-4292-8F1B-44C019F0881B}" type="parTrans" cxnId="{15EF8A8A-B97E-4448-A193-1052A0E4B521}">
      <dgm:prSet/>
      <dgm:spPr/>
      <dgm:t>
        <a:bodyPr/>
        <a:lstStyle/>
        <a:p>
          <a:endParaRPr lang="en-US"/>
        </a:p>
      </dgm:t>
    </dgm:pt>
    <dgm:pt modelId="{2E3965B9-AA61-4B1F-BB87-A0AE2D8C4EF7}" type="sibTrans" cxnId="{15EF8A8A-B97E-4448-A193-1052A0E4B521}">
      <dgm:prSet/>
      <dgm:spPr/>
      <dgm:t>
        <a:bodyPr/>
        <a:lstStyle/>
        <a:p>
          <a:endParaRPr lang="en-US"/>
        </a:p>
      </dgm:t>
    </dgm:pt>
    <dgm:pt modelId="{F3350881-C3E8-4A03-BF76-42F53A8B39A7}">
      <dgm:prSet/>
      <dgm:spPr/>
      <dgm:t>
        <a:bodyPr/>
        <a:lstStyle/>
        <a:p>
          <a:r>
            <a:rPr lang="cs-CZ"/>
            <a:t>R. 1983 dochází k jednostrannému vyhlášení </a:t>
          </a:r>
          <a:r>
            <a:rPr lang="cs-CZ" i="1"/>
            <a:t>Severokyperské turecké republiky</a:t>
          </a:r>
          <a:r>
            <a:rPr lang="cs-CZ"/>
            <a:t> </a:t>
          </a:r>
          <a:endParaRPr lang="en-US"/>
        </a:p>
      </dgm:t>
    </dgm:pt>
    <dgm:pt modelId="{23CFC1A7-8FB8-4E04-8C60-666478152A51}" type="parTrans" cxnId="{88E34A4E-AE02-4E81-83C8-BBC5F52FE206}">
      <dgm:prSet/>
      <dgm:spPr/>
      <dgm:t>
        <a:bodyPr/>
        <a:lstStyle/>
        <a:p>
          <a:endParaRPr lang="en-US"/>
        </a:p>
      </dgm:t>
    </dgm:pt>
    <dgm:pt modelId="{0E7795FD-E022-4C9D-BA83-1FA90B068AAA}" type="sibTrans" cxnId="{88E34A4E-AE02-4E81-83C8-BBC5F52FE206}">
      <dgm:prSet/>
      <dgm:spPr/>
      <dgm:t>
        <a:bodyPr/>
        <a:lstStyle/>
        <a:p>
          <a:endParaRPr lang="en-US"/>
        </a:p>
      </dgm:t>
    </dgm:pt>
    <dgm:pt modelId="{B923D255-C574-4562-A5A9-A85A94294460}">
      <dgm:prSet/>
      <dgm:spPr/>
      <dgm:t>
        <a:bodyPr/>
        <a:lstStyle/>
        <a:p>
          <a:r>
            <a:rPr lang="cs-CZ"/>
            <a:t>Následující léta se nesla ve znamení patové situace na Kypru. V březnu 1987 se Řecko s Tureckem znovu ocitlo na pokraji válečného konfliktu a to nejen kvůli kyperské otázce, ale i kvůli znovuoživení rozporů o egejský šelf, a tím i o právo na průzkum a těžbu ropy z mořského dna. </a:t>
          </a:r>
          <a:endParaRPr lang="en-US"/>
        </a:p>
      </dgm:t>
    </dgm:pt>
    <dgm:pt modelId="{3E8CA51B-C2F7-44D7-AEC0-862A212BE460}" type="parTrans" cxnId="{AC00565F-9290-4C9E-91F0-98A7E971E92A}">
      <dgm:prSet/>
      <dgm:spPr/>
      <dgm:t>
        <a:bodyPr/>
        <a:lstStyle/>
        <a:p>
          <a:endParaRPr lang="en-US"/>
        </a:p>
      </dgm:t>
    </dgm:pt>
    <dgm:pt modelId="{7CA6828F-A7FA-4CEF-8914-3EA4EE415FFF}" type="sibTrans" cxnId="{AC00565F-9290-4C9E-91F0-98A7E971E92A}">
      <dgm:prSet/>
      <dgm:spPr/>
      <dgm:t>
        <a:bodyPr/>
        <a:lstStyle/>
        <a:p>
          <a:endParaRPr lang="en-US"/>
        </a:p>
      </dgm:t>
    </dgm:pt>
    <dgm:pt modelId="{2B40A74C-2821-46C2-B952-B2F2D42CD667}">
      <dgm:prSet/>
      <dgm:spPr/>
      <dgm:t>
        <a:bodyPr/>
        <a:lstStyle/>
        <a:p>
          <a:r>
            <a:rPr lang="cs-CZ"/>
            <a:t>Z iniciativy OSN se v srpnu 1988 znovu sešli představitelé obou kyperských etnik Rauf Denktaš a Georgios Vassiliu. Jednalo se o vytvoření bikomunálního federativního státu. Kyperští Řekové požadovali stažení tureckých okupačních vojsk, odchod tureckých kolonistů a respektování </a:t>
          </a:r>
          <a:r>
            <a:rPr lang="cs-CZ" i="1"/>
            <a:t>tří svobod </a:t>
          </a:r>
          <a:r>
            <a:rPr lang="cs-CZ"/>
            <a:t>(volného pohybu osob, usídlování a nabývání vlastnictví po celém ostrově) a návrat utečenců do svých domovů. Kyperští Turci tyto požadavky odmítli a sami požadovali zajištění ochrany před majorizací ze strany kyperských Řeků. Jednání nepřineslo žádné výsledky. </a:t>
          </a:r>
          <a:endParaRPr lang="en-US"/>
        </a:p>
      </dgm:t>
    </dgm:pt>
    <dgm:pt modelId="{0BB7125B-9395-4D6D-A7DF-D38499DFAC32}" type="parTrans" cxnId="{24021578-9D0B-4703-A11D-2DADE5D2A89C}">
      <dgm:prSet/>
      <dgm:spPr/>
      <dgm:t>
        <a:bodyPr/>
        <a:lstStyle/>
        <a:p>
          <a:endParaRPr lang="en-US"/>
        </a:p>
      </dgm:t>
    </dgm:pt>
    <dgm:pt modelId="{73A14D59-388C-4F3E-B821-52ABC3EADE3A}" type="sibTrans" cxnId="{24021578-9D0B-4703-A11D-2DADE5D2A89C}">
      <dgm:prSet/>
      <dgm:spPr/>
      <dgm:t>
        <a:bodyPr/>
        <a:lstStyle/>
        <a:p>
          <a:endParaRPr lang="en-US"/>
        </a:p>
      </dgm:t>
    </dgm:pt>
    <dgm:pt modelId="{8355FFD5-1D79-4F92-A20D-F9B3D6A0F80A}" type="pres">
      <dgm:prSet presAssocID="{4DB3415A-0502-42E3-B0F2-F63855A8D1EC}" presName="linear" presStyleCnt="0">
        <dgm:presLayoutVars>
          <dgm:animLvl val="lvl"/>
          <dgm:resizeHandles val="exact"/>
        </dgm:presLayoutVars>
      </dgm:prSet>
      <dgm:spPr/>
    </dgm:pt>
    <dgm:pt modelId="{1FB5D249-5472-49FD-A810-62E27C0B7F22}" type="pres">
      <dgm:prSet presAssocID="{219ECE5C-F567-4602-AF47-DDDBA1F66B4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309CE6B-1482-451E-A022-C7EEDA8305CE}" type="pres">
      <dgm:prSet presAssocID="{2E3965B9-AA61-4B1F-BB87-A0AE2D8C4EF7}" presName="spacer" presStyleCnt="0"/>
      <dgm:spPr/>
    </dgm:pt>
    <dgm:pt modelId="{B9D2DDA2-A00A-42F1-B7E6-8BFF08A46D07}" type="pres">
      <dgm:prSet presAssocID="{F3350881-C3E8-4A03-BF76-42F53A8B39A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54D18B2-55A4-470C-A1DA-A240C2FD24E6}" type="pres">
      <dgm:prSet presAssocID="{0E7795FD-E022-4C9D-BA83-1FA90B068AAA}" presName="spacer" presStyleCnt="0"/>
      <dgm:spPr/>
    </dgm:pt>
    <dgm:pt modelId="{1E3EC590-77E7-4853-8BBC-11D41D3C0D71}" type="pres">
      <dgm:prSet presAssocID="{B923D255-C574-4562-A5A9-A85A942944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54F006A-A1F0-4D8F-A008-57E6081FCCDD}" type="pres">
      <dgm:prSet presAssocID="{7CA6828F-A7FA-4CEF-8914-3EA4EE415FFF}" presName="spacer" presStyleCnt="0"/>
      <dgm:spPr/>
    </dgm:pt>
    <dgm:pt modelId="{B3228201-C499-4476-95DE-50AEEEF8C970}" type="pres">
      <dgm:prSet presAssocID="{2B40A74C-2821-46C2-B952-B2F2D42CD66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C00565F-9290-4C9E-91F0-98A7E971E92A}" srcId="{4DB3415A-0502-42E3-B0F2-F63855A8D1EC}" destId="{B923D255-C574-4562-A5A9-A85A94294460}" srcOrd="2" destOrd="0" parTransId="{3E8CA51B-C2F7-44D7-AEC0-862A212BE460}" sibTransId="{7CA6828F-A7FA-4CEF-8914-3EA4EE415FFF}"/>
    <dgm:cxn modelId="{88E34A4E-AE02-4E81-83C8-BBC5F52FE206}" srcId="{4DB3415A-0502-42E3-B0F2-F63855A8D1EC}" destId="{F3350881-C3E8-4A03-BF76-42F53A8B39A7}" srcOrd="1" destOrd="0" parTransId="{23CFC1A7-8FB8-4E04-8C60-666478152A51}" sibTransId="{0E7795FD-E022-4C9D-BA83-1FA90B068AAA}"/>
    <dgm:cxn modelId="{24021578-9D0B-4703-A11D-2DADE5D2A89C}" srcId="{4DB3415A-0502-42E3-B0F2-F63855A8D1EC}" destId="{2B40A74C-2821-46C2-B952-B2F2D42CD667}" srcOrd="3" destOrd="0" parTransId="{0BB7125B-9395-4D6D-A7DF-D38499DFAC32}" sibTransId="{73A14D59-388C-4F3E-B821-52ABC3EADE3A}"/>
    <dgm:cxn modelId="{174D9F7B-D46E-45F8-94E4-A0F1AF044ECE}" type="presOf" srcId="{2B40A74C-2821-46C2-B952-B2F2D42CD667}" destId="{B3228201-C499-4476-95DE-50AEEEF8C970}" srcOrd="0" destOrd="0" presId="urn:microsoft.com/office/officeart/2005/8/layout/vList2"/>
    <dgm:cxn modelId="{15EF8A8A-B97E-4448-A193-1052A0E4B521}" srcId="{4DB3415A-0502-42E3-B0F2-F63855A8D1EC}" destId="{219ECE5C-F567-4602-AF47-DDDBA1F66B48}" srcOrd="0" destOrd="0" parTransId="{D1BAE654-5194-4292-8F1B-44C019F0881B}" sibTransId="{2E3965B9-AA61-4B1F-BB87-A0AE2D8C4EF7}"/>
    <dgm:cxn modelId="{01A86A99-4A49-42AB-8481-52AC7BA820B3}" type="presOf" srcId="{219ECE5C-F567-4602-AF47-DDDBA1F66B48}" destId="{1FB5D249-5472-49FD-A810-62E27C0B7F22}" srcOrd="0" destOrd="0" presId="urn:microsoft.com/office/officeart/2005/8/layout/vList2"/>
    <dgm:cxn modelId="{D7D34D9F-2120-4689-8FED-B99267419A8C}" type="presOf" srcId="{B923D255-C574-4562-A5A9-A85A94294460}" destId="{1E3EC590-77E7-4853-8BBC-11D41D3C0D71}" srcOrd="0" destOrd="0" presId="urn:microsoft.com/office/officeart/2005/8/layout/vList2"/>
    <dgm:cxn modelId="{BCEE6AB9-E772-4057-B138-2FF4AB8D5C65}" type="presOf" srcId="{4DB3415A-0502-42E3-B0F2-F63855A8D1EC}" destId="{8355FFD5-1D79-4F92-A20D-F9B3D6A0F80A}" srcOrd="0" destOrd="0" presId="urn:microsoft.com/office/officeart/2005/8/layout/vList2"/>
    <dgm:cxn modelId="{8487BFC2-9D6A-4F8A-8747-B097D7BB1B43}" type="presOf" srcId="{F3350881-C3E8-4A03-BF76-42F53A8B39A7}" destId="{B9D2DDA2-A00A-42F1-B7E6-8BFF08A46D07}" srcOrd="0" destOrd="0" presId="urn:microsoft.com/office/officeart/2005/8/layout/vList2"/>
    <dgm:cxn modelId="{F6ED23AA-5364-439C-95B4-D8A8F184E339}" type="presParOf" srcId="{8355FFD5-1D79-4F92-A20D-F9B3D6A0F80A}" destId="{1FB5D249-5472-49FD-A810-62E27C0B7F22}" srcOrd="0" destOrd="0" presId="urn:microsoft.com/office/officeart/2005/8/layout/vList2"/>
    <dgm:cxn modelId="{260AF07D-6F0E-4B95-8DDC-36870EF69E55}" type="presParOf" srcId="{8355FFD5-1D79-4F92-A20D-F9B3D6A0F80A}" destId="{C309CE6B-1482-451E-A022-C7EEDA8305CE}" srcOrd="1" destOrd="0" presId="urn:microsoft.com/office/officeart/2005/8/layout/vList2"/>
    <dgm:cxn modelId="{39EB9D07-A037-4D52-B587-000FE9AA439E}" type="presParOf" srcId="{8355FFD5-1D79-4F92-A20D-F9B3D6A0F80A}" destId="{B9D2DDA2-A00A-42F1-B7E6-8BFF08A46D07}" srcOrd="2" destOrd="0" presId="urn:microsoft.com/office/officeart/2005/8/layout/vList2"/>
    <dgm:cxn modelId="{0FA5F898-6FC0-490C-BFF3-8A75276D7503}" type="presParOf" srcId="{8355FFD5-1D79-4F92-A20D-F9B3D6A0F80A}" destId="{C54D18B2-55A4-470C-A1DA-A240C2FD24E6}" srcOrd="3" destOrd="0" presId="urn:microsoft.com/office/officeart/2005/8/layout/vList2"/>
    <dgm:cxn modelId="{E499FE5E-CF42-4A1B-846D-48CDD76EA6DB}" type="presParOf" srcId="{8355FFD5-1D79-4F92-A20D-F9B3D6A0F80A}" destId="{1E3EC590-77E7-4853-8BBC-11D41D3C0D71}" srcOrd="4" destOrd="0" presId="urn:microsoft.com/office/officeart/2005/8/layout/vList2"/>
    <dgm:cxn modelId="{3F28B533-02C0-43A6-807F-72941040E178}" type="presParOf" srcId="{8355FFD5-1D79-4F92-A20D-F9B3D6A0F80A}" destId="{554F006A-A1F0-4D8F-A008-57E6081FCCDD}" srcOrd="5" destOrd="0" presId="urn:microsoft.com/office/officeart/2005/8/layout/vList2"/>
    <dgm:cxn modelId="{F3569DAA-136A-421B-BAD8-485D7EEEA664}" type="presParOf" srcId="{8355FFD5-1D79-4F92-A20D-F9B3D6A0F80A}" destId="{B3228201-C499-4476-95DE-50AEEEF8C97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887E8-0A5B-4AE1-8EB8-8C989488146E}">
      <dsp:nvSpPr>
        <dsp:cNvPr id="0" name=""/>
        <dsp:cNvSpPr/>
      </dsp:nvSpPr>
      <dsp:spPr>
        <a:xfrm>
          <a:off x="0" y="3672"/>
          <a:ext cx="8229600" cy="5113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DCB5C-1A12-48F9-9E10-6C7837390986}">
      <dsp:nvSpPr>
        <dsp:cNvPr id="0" name=""/>
        <dsp:cNvSpPr/>
      </dsp:nvSpPr>
      <dsp:spPr>
        <a:xfrm>
          <a:off x="154695" y="118735"/>
          <a:ext cx="281539" cy="2812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98667-7DCF-4A4E-BE05-C4A409823576}">
      <dsp:nvSpPr>
        <dsp:cNvPr id="0" name=""/>
        <dsp:cNvSpPr/>
      </dsp:nvSpPr>
      <dsp:spPr>
        <a:xfrm>
          <a:off x="590931" y="3672"/>
          <a:ext cx="7576779" cy="623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61" tIns="65961" rIns="65961" bIns="6596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Řekové a Turci žili vedle sebe od doby, kdy ostrov padl pod kontrolu Osmanské říše (1571). </a:t>
          </a:r>
          <a:endParaRPr lang="en-US" sz="1400" kern="1200"/>
        </a:p>
      </dsp:txBody>
      <dsp:txXfrm>
        <a:off x="590931" y="3672"/>
        <a:ext cx="7576779" cy="623257"/>
      </dsp:txXfrm>
    </dsp:sp>
    <dsp:sp modelId="{9F30224B-23D8-4EDD-AA1A-FE23EFC606EB}">
      <dsp:nvSpPr>
        <dsp:cNvPr id="0" name=""/>
        <dsp:cNvSpPr/>
      </dsp:nvSpPr>
      <dsp:spPr>
        <a:xfrm>
          <a:off x="0" y="782744"/>
          <a:ext cx="8229600" cy="5113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E0ED2-A789-4E86-9A61-AB24D1680F72}">
      <dsp:nvSpPr>
        <dsp:cNvPr id="0" name=""/>
        <dsp:cNvSpPr/>
      </dsp:nvSpPr>
      <dsp:spPr>
        <a:xfrm>
          <a:off x="154695" y="897807"/>
          <a:ext cx="281539" cy="2812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F7231-2F51-4F77-8AA8-2EC138FAA734}">
      <dsp:nvSpPr>
        <dsp:cNvPr id="0" name=""/>
        <dsp:cNvSpPr/>
      </dsp:nvSpPr>
      <dsp:spPr>
        <a:xfrm>
          <a:off x="590931" y="782744"/>
          <a:ext cx="7576779" cy="623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61" tIns="65961" rIns="65961" bIns="6596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Řekové po dobu osmanské nadvlády, ale i po r. 1878, kdy sultán předal faktickou vládu nad ostrovem Velké Británii, zachovali svou národní identitu a početně převyšovali místní tureckou komunitu. </a:t>
          </a:r>
          <a:endParaRPr lang="en-US" sz="1400" kern="1200"/>
        </a:p>
      </dsp:txBody>
      <dsp:txXfrm>
        <a:off x="590931" y="782744"/>
        <a:ext cx="7576779" cy="623257"/>
      </dsp:txXfrm>
    </dsp:sp>
    <dsp:sp modelId="{B4CEBAEC-2E2D-4D4D-B726-7C5E685EB0B3}">
      <dsp:nvSpPr>
        <dsp:cNvPr id="0" name=""/>
        <dsp:cNvSpPr/>
      </dsp:nvSpPr>
      <dsp:spPr>
        <a:xfrm>
          <a:off x="0" y="1561816"/>
          <a:ext cx="8229600" cy="5113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D970A-8160-4A41-972A-57215B999A1E}">
      <dsp:nvSpPr>
        <dsp:cNvPr id="0" name=""/>
        <dsp:cNvSpPr/>
      </dsp:nvSpPr>
      <dsp:spPr>
        <a:xfrm>
          <a:off x="154695" y="1676879"/>
          <a:ext cx="281539" cy="2812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517BF-BF4E-4E65-B5A3-8A0FF17C6C3D}">
      <dsp:nvSpPr>
        <dsp:cNvPr id="0" name=""/>
        <dsp:cNvSpPr/>
      </dsp:nvSpPr>
      <dsp:spPr>
        <a:xfrm>
          <a:off x="590931" y="1561816"/>
          <a:ext cx="7576779" cy="623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61" tIns="65961" rIns="65961" bIns="6596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Kvůli rozdílnému náboženství, jazyku a kulturním tradicím jak Řekové, tak Turci žili odděleně a neměli příležitosti k vzájemnému promíšení. </a:t>
          </a:r>
          <a:endParaRPr lang="en-US" sz="1400" kern="1200"/>
        </a:p>
      </dsp:txBody>
      <dsp:txXfrm>
        <a:off x="590931" y="1561816"/>
        <a:ext cx="7576779" cy="623257"/>
      </dsp:txXfrm>
    </dsp:sp>
    <dsp:sp modelId="{1D4CA6B4-5A0C-448C-B4FA-7CDD6DC355D1}">
      <dsp:nvSpPr>
        <dsp:cNvPr id="0" name=""/>
        <dsp:cNvSpPr/>
      </dsp:nvSpPr>
      <dsp:spPr>
        <a:xfrm>
          <a:off x="0" y="2340888"/>
          <a:ext cx="8229600" cy="5113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4EDB2-8F41-4BD8-AE48-36A6C748CB9B}">
      <dsp:nvSpPr>
        <dsp:cNvPr id="0" name=""/>
        <dsp:cNvSpPr/>
      </dsp:nvSpPr>
      <dsp:spPr>
        <a:xfrm>
          <a:off x="154695" y="2455951"/>
          <a:ext cx="281539" cy="2812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93772-DA7D-4EEE-BD11-906AAC8F126B}">
      <dsp:nvSpPr>
        <dsp:cNvPr id="0" name=""/>
        <dsp:cNvSpPr/>
      </dsp:nvSpPr>
      <dsp:spPr>
        <a:xfrm>
          <a:off x="590931" y="2340888"/>
          <a:ext cx="7576779" cy="623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61" tIns="65961" rIns="65961" bIns="6596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V druhé polovině 20. století se celková populace ostrova pohybovala nad 700.000 obyvatel, přičemž 80% z nich byli Řekové, 18% Turci a 2% tvořili Maronité, Arméni a Britové.  </a:t>
          </a:r>
          <a:endParaRPr lang="en-US" sz="1400" kern="1200"/>
        </a:p>
      </dsp:txBody>
      <dsp:txXfrm>
        <a:off x="590931" y="2340888"/>
        <a:ext cx="7576779" cy="623257"/>
      </dsp:txXfrm>
    </dsp:sp>
    <dsp:sp modelId="{DA5D74C5-C7C3-4180-97E9-61D4C2ECB9F6}">
      <dsp:nvSpPr>
        <dsp:cNvPr id="0" name=""/>
        <dsp:cNvSpPr/>
      </dsp:nvSpPr>
      <dsp:spPr>
        <a:xfrm>
          <a:off x="0" y="3119960"/>
          <a:ext cx="8229600" cy="5113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DF5C5-F407-4FBA-A1F9-58D3248E9E5B}">
      <dsp:nvSpPr>
        <dsp:cNvPr id="0" name=""/>
        <dsp:cNvSpPr/>
      </dsp:nvSpPr>
      <dsp:spPr>
        <a:xfrm>
          <a:off x="154695" y="3235023"/>
          <a:ext cx="281539" cy="28126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E77AF-DBA3-4D58-8188-594CBBB4EB01}">
      <dsp:nvSpPr>
        <dsp:cNvPr id="0" name=""/>
        <dsp:cNvSpPr/>
      </dsp:nvSpPr>
      <dsp:spPr>
        <a:xfrm>
          <a:off x="590931" y="3119960"/>
          <a:ext cx="7576779" cy="623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61" tIns="65961" rIns="65961" bIns="6596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Obě komunity rozptýlené prakticky po celém ostrově, zatímco obce se smíšeným obyvatelstvem představovaly spíše výjimku. </a:t>
          </a:r>
          <a:endParaRPr lang="en-US" sz="1400" kern="1200"/>
        </a:p>
      </dsp:txBody>
      <dsp:txXfrm>
        <a:off x="590931" y="3119960"/>
        <a:ext cx="7576779" cy="623257"/>
      </dsp:txXfrm>
    </dsp:sp>
    <dsp:sp modelId="{A08B1CC9-A5A7-4DAA-B0F3-53E9ACEAA4EF}">
      <dsp:nvSpPr>
        <dsp:cNvPr id="0" name=""/>
        <dsp:cNvSpPr/>
      </dsp:nvSpPr>
      <dsp:spPr>
        <a:xfrm>
          <a:off x="0" y="3899032"/>
          <a:ext cx="8229600" cy="5113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D2095-4C62-4D8B-81CC-39C83B2A0385}">
      <dsp:nvSpPr>
        <dsp:cNvPr id="0" name=""/>
        <dsp:cNvSpPr/>
      </dsp:nvSpPr>
      <dsp:spPr>
        <a:xfrm>
          <a:off x="154846" y="4014095"/>
          <a:ext cx="281539" cy="28126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84AA7-8DE0-4FF2-AEFD-9797B9D686EE}">
      <dsp:nvSpPr>
        <dsp:cNvPr id="0" name=""/>
        <dsp:cNvSpPr/>
      </dsp:nvSpPr>
      <dsp:spPr>
        <a:xfrm>
          <a:off x="591233" y="3899032"/>
          <a:ext cx="7509033" cy="623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61" tIns="65961" rIns="65961" bIns="6596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Klíčové oblasti ostrovní ekonomiky, především obchod, pod kontrolou kyperských Řeků. Silné zastoupení v průmyslu ostrova (93,8% Řeků oproti 6,2% Turků), zatímco v zemědělství rovnoměrnější (87,4% ku 12,6%).</a:t>
          </a:r>
          <a:endParaRPr lang="en-US" sz="1400" kern="1200"/>
        </a:p>
      </dsp:txBody>
      <dsp:txXfrm>
        <a:off x="591233" y="3899032"/>
        <a:ext cx="7509033" cy="623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8B0E3-C740-4658-BF8A-D9B378FCAF1D}">
      <dsp:nvSpPr>
        <dsp:cNvPr id="0" name=""/>
        <dsp:cNvSpPr/>
      </dsp:nvSpPr>
      <dsp:spPr>
        <a:xfrm>
          <a:off x="0" y="5742"/>
          <a:ext cx="8229600" cy="559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DB29C-DFFD-47A9-B247-B7B80EF79A50}">
      <dsp:nvSpPr>
        <dsp:cNvPr id="0" name=""/>
        <dsp:cNvSpPr/>
      </dsp:nvSpPr>
      <dsp:spPr>
        <a:xfrm>
          <a:off x="169380" y="131727"/>
          <a:ext cx="308265" cy="3079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51AD1-2E77-4FC2-9770-77E52AAF57FF}">
      <dsp:nvSpPr>
        <dsp:cNvPr id="0" name=""/>
        <dsp:cNvSpPr/>
      </dsp:nvSpPr>
      <dsp:spPr>
        <a:xfrm>
          <a:off x="647026" y="5742"/>
          <a:ext cx="7476276" cy="752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630" tIns="79630" rIns="79630" bIns="7963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Významnou roli pro vznik kyperské otázky sehrála, kromě Řecka a Turecka, také Velká Británie. Podle curyšsko-londýnské Dohody o zárukách (Treaty of Gurantee) z února 1959 tyto tři státy měly zaručovat nezávislost, územní integritu a bezpečnost nově vzniklé Kyperské republiky = zůstávají v platnosti dodnes. </a:t>
          </a:r>
          <a:endParaRPr lang="en-US" sz="1400" kern="1200"/>
        </a:p>
      </dsp:txBody>
      <dsp:txXfrm>
        <a:off x="647026" y="5742"/>
        <a:ext cx="7476276" cy="752413"/>
      </dsp:txXfrm>
    </dsp:sp>
    <dsp:sp modelId="{124D3D2F-2580-4DAC-9BBD-6586B149A2CB}">
      <dsp:nvSpPr>
        <dsp:cNvPr id="0" name=""/>
        <dsp:cNvSpPr/>
      </dsp:nvSpPr>
      <dsp:spPr>
        <a:xfrm>
          <a:off x="0" y="946258"/>
          <a:ext cx="8229600" cy="559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140B5-A93F-4455-908B-C2297541F2F5}">
      <dsp:nvSpPr>
        <dsp:cNvPr id="0" name=""/>
        <dsp:cNvSpPr/>
      </dsp:nvSpPr>
      <dsp:spPr>
        <a:xfrm>
          <a:off x="169380" y="1072244"/>
          <a:ext cx="308265" cy="3079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37F9E-EE50-40DB-BB8F-1F11574BA5AC}">
      <dsp:nvSpPr>
        <dsp:cNvPr id="0" name=""/>
        <dsp:cNvSpPr/>
      </dsp:nvSpPr>
      <dsp:spPr>
        <a:xfrm>
          <a:off x="647026" y="946258"/>
          <a:ext cx="7476276" cy="752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630" tIns="79630" rIns="79630" bIns="7963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Strategie Řecka : po skončení řecké občanské války (1946-49) athénské pravicové vlády zaujaly zprvu velmi konzervativní postoj k požadavku kyperských krajanů o </a:t>
          </a:r>
          <a:r>
            <a:rPr lang="cs-CZ" sz="1400" i="1" kern="1200"/>
            <a:t>enosis</a:t>
          </a:r>
          <a:r>
            <a:rPr lang="cs-CZ" sz="1400" kern="1200"/>
            <a:t>. Pokusily se tuto otázku vyřešit smířlivým způsobem se spojeneckou Británií. Po kategorickém odmítnutí Londýna o jakýkoliv kompromis se athénská vláda zvolila strategii „internacionalizace“ kyperské otázky. </a:t>
          </a:r>
          <a:endParaRPr lang="en-US" sz="1400" kern="1200"/>
        </a:p>
      </dsp:txBody>
      <dsp:txXfrm>
        <a:off x="647026" y="946258"/>
        <a:ext cx="7476276" cy="752413"/>
      </dsp:txXfrm>
    </dsp:sp>
    <dsp:sp modelId="{ED948DD8-F7DF-4900-867F-2E4687C93894}">
      <dsp:nvSpPr>
        <dsp:cNvPr id="0" name=""/>
        <dsp:cNvSpPr/>
      </dsp:nvSpPr>
      <dsp:spPr>
        <a:xfrm>
          <a:off x="0" y="1886774"/>
          <a:ext cx="8229600" cy="559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A0CE3-24BC-4BEA-93FC-918FA0E6E415}">
      <dsp:nvSpPr>
        <dsp:cNvPr id="0" name=""/>
        <dsp:cNvSpPr/>
      </dsp:nvSpPr>
      <dsp:spPr>
        <a:xfrm>
          <a:off x="169380" y="2012760"/>
          <a:ext cx="308265" cy="3079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748AA-6F3D-45B7-8F57-5A1FAFAB4336}">
      <dsp:nvSpPr>
        <dsp:cNvPr id="0" name=""/>
        <dsp:cNvSpPr/>
      </dsp:nvSpPr>
      <dsp:spPr>
        <a:xfrm>
          <a:off x="647026" y="1886774"/>
          <a:ext cx="7476276" cy="752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630" tIns="79630" rIns="79630" bIns="7963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Turecká strategie : ankarské vlády v polovině padesátých let přešly od nerealistického návrhu o navrácení ostrova Turecku k myšlence </a:t>
          </a:r>
          <a:r>
            <a:rPr lang="cs-CZ" sz="1400" i="1" kern="1200"/>
            <a:t>taksim</a:t>
          </a:r>
          <a:r>
            <a:rPr lang="cs-CZ" sz="1400" kern="1200"/>
            <a:t>, tj. rozdělení Kypru</a:t>
          </a:r>
          <a:endParaRPr lang="en-US" sz="1400" kern="1200"/>
        </a:p>
      </dsp:txBody>
      <dsp:txXfrm>
        <a:off x="647026" y="1886774"/>
        <a:ext cx="7476276" cy="752413"/>
      </dsp:txXfrm>
    </dsp:sp>
    <dsp:sp modelId="{8445D1BA-A1A2-46A2-93B1-E984289450D0}">
      <dsp:nvSpPr>
        <dsp:cNvPr id="0" name=""/>
        <dsp:cNvSpPr/>
      </dsp:nvSpPr>
      <dsp:spPr>
        <a:xfrm>
          <a:off x="0" y="2827291"/>
          <a:ext cx="8229600" cy="559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76384-247E-4F72-B0D6-275D9FC1520B}">
      <dsp:nvSpPr>
        <dsp:cNvPr id="0" name=""/>
        <dsp:cNvSpPr/>
      </dsp:nvSpPr>
      <dsp:spPr>
        <a:xfrm>
          <a:off x="169380" y="2953276"/>
          <a:ext cx="308265" cy="3079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07EB5-3A7C-454B-99DE-7AF9F0354AEE}">
      <dsp:nvSpPr>
        <dsp:cNvPr id="0" name=""/>
        <dsp:cNvSpPr/>
      </dsp:nvSpPr>
      <dsp:spPr>
        <a:xfrm>
          <a:off x="647026" y="2827291"/>
          <a:ext cx="7476276" cy="752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630" tIns="79630" rIns="79630" bIns="7963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Strategii Velké Británie :K zachování britského vlivu v celém východním Středomoří bylo zachování dvou vojenských základen v oblastech Akrotiri a Dekhelia. Toto teritorium dodnes považováno za suverénní zámořské britské území, zaujímá 2,7% celkové rozlohy ostrova a pro britské zájmy představuje bod strategického zájmu v oblasti Blízkého východu.           </a:t>
          </a:r>
          <a:endParaRPr lang="en-US" sz="1400" kern="1200"/>
        </a:p>
      </dsp:txBody>
      <dsp:txXfrm>
        <a:off x="647026" y="2827291"/>
        <a:ext cx="7476276" cy="752413"/>
      </dsp:txXfrm>
    </dsp:sp>
    <dsp:sp modelId="{936CAAE3-4034-4474-8E45-2E068C2AFA8C}">
      <dsp:nvSpPr>
        <dsp:cNvPr id="0" name=""/>
        <dsp:cNvSpPr/>
      </dsp:nvSpPr>
      <dsp:spPr>
        <a:xfrm>
          <a:off x="0" y="3767807"/>
          <a:ext cx="8229600" cy="559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CFF38-EB69-44E2-B91D-99165B6EA409}">
      <dsp:nvSpPr>
        <dsp:cNvPr id="0" name=""/>
        <dsp:cNvSpPr/>
      </dsp:nvSpPr>
      <dsp:spPr>
        <a:xfrm>
          <a:off x="169380" y="3893793"/>
          <a:ext cx="308265" cy="30796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D1252-46A6-4D44-B032-22839DBA2C7B}">
      <dsp:nvSpPr>
        <dsp:cNvPr id="0" name=""/>
        <dsp:cNvSpPr/>
      </dsp:nvSpPr>
      <dsp:spPr>
        <a:xfrm>
          <a:off x="647026" y="3767807"/>
          <a:ext cx="7476276" cy="752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630" tIns="79630" rIns="79630" bIns="7963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Americká angažovanost v řešení kyperské otázky inspirována především zachováním integrity Severoatlantické aliance v oblasti odvrácením případného konfliktu mezi Řeckem a Tureckem, které představovaly klíčové země pro obranu západu v bezprostřední blízkosti sovětského bloku. </a:t>
          </a:r>
          <a:endParaRPr lang="en-US" sz="1400" kern="1200"/>
        </a:p>
      </dsp:txBody>
      <dsp:txXfrm>
        <a:off x="647026" y="3767807"/>
        <a:ext cx="7476276" cy="752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CBC99-EC34-46A7-A28A-D65DD9B93C07}">
      <dsp:nvSpPr>
        <dsp:cNvPr id="0" name=""/>
        <dsp:cNvSpPr/>
      </dsp:nvSpPr>
      <dsp:spPr>
        <a:xfrm>
          <a:off x="0" y="4086"/>
          <a:ext cx="8229600" cy="72465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C198A-2D45-4631-B5EA-4BD0EFBC311B}">
      <dsp:nvSpPr>
        <dsp:cNvPr id="0" name=""/>
        <dsp:cNvSpPr/>
      </dsp:nvSpPr>
      <dsp:spPr>
        <a:xfrm>
          <a:off x="219209" y="167134"/>
          <a:ext cx="398951" cy="3985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5C83A-0D5A-47DD-8C43-490006833121}">
      <dsp:nvSpPr>
        <dsp:cNvPr id="0" name=""/>
        <dsp:cNvSpPr/>
      </dsp:nvSpPr>
      <dsp:spPr>
        <a:xfrm>
          <a:off x="837369" y="4086"/>
          <a:ext cx="7267129" cy="95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60" tIns="100660" rIns="100660" bIns="1006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Během jednání, jež se konala od poloviny ledna 1964 do poloviny února, nebylo dohody pro nesmiřitelnost vzájemných postojů dosaženo.</a:t>
          </a:r>
          <a:endParaRPr lang="en-US" sz="1400" kern="1200"/>
        </a:p>
      </dsp:txBody>
      <dsp:txXfrm>
        <a:off x="837369" y="4086"/>
        <a:ext cx="7267129" cy="951113"/>
      </dsp:txXfrm>
    </dsp:sp>
    <dsp:sp modelId="{D68452C0-49C6-478B-8EE1-37F76DFC59C7}">
      <dsp:nvSpPr>
        <dsp:cNvPr id="0" name=""/>
        <dsp:cNvSpPr/>
      </dsp:nvSpPr>
      <dsp:spPr>
        <a:xfrm>
          <a:off x="0" y="1192978"/>
          <a:ext cx="8229600" cy="72465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77850-FD03-4C52-8D06-9063D774ED75}">
      <dsp:nvSpPr>
        <dsp:cNvPr id="0" name=""/>
        <dsp:cNvSpPr/>
      </dsp:nvSpPr>
      <dsp:spPr>
        <a:xfrm>
          <a:off x="219209" y="1356026"/>
          <a:ext cx="398951" cy="3985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E68F8-77E8-4257-BBBB-1C7E908911F5}">
      <dsp:nvSpPr>
        <dsp:cNvPr id="0" name=""/>
        <dsp:cNvSpPr/>
      </dsp:nvSpPr>
      <dsp:spPr>
        <a:xfrm>
          <a:off x="837369" y="1192978"/>
          <a:ext cx="7267129" cy="95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60" tIns="100660" rIns="100660" bIns="1006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Představitelé řecko-kyperské komunity prosazovali požadavek zrušení Spojenecké dohody i Dohody o zárukách a radikální zásahy do ústavy Kyperské republiky. Kyperští Turci se naproti tomu domáhali geografického oddělení obou národních komunit. </a:t>
          </a:r>
          <a:endParaRPr lang="en-US" sz="1400" kern="1200"/>
        </a:p>
      </dsp:txBody>
      <dsp:txXfrm>
        <a:off x="837369" y="1192978"/>
        <a:ext cx="7267129" cy="951113"/>
      </dsp:txXfrm>
    </dsp:sp>
    <dsp:sp modelId="{9B114009-A630-4AED-A4CA-82059E4EA3C7}">
      <dsp:nvSpPr>
        <dsp:cNvPr id="0" name=""/>
        <dsp:cNvSpPr/>
      </dsp:nvSpPr>
      <dsp:spPr>
        <a:xfrm>
          <a:off x="0" y="2381870"/>
          <a:ext cx="8229600" cy="72465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8D62F-E37E-4048-8987-5D62F9272866}">
      <dsp:nvSpPr>
        <dsp:cNvPr id="0" name=""/>
        <dsp:cNvSpPr/>
      </dsp:nvSpPr>
      <dsp:spPr>
        <a:xfrm>
          <a:off x="219209" y="2544918"/>
          <a:ext cx="398951" cy="3985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F2E52-2BC4-4555-87D4-57A93A3DDB19}">
      <dsp:nvSpPr>
        <dsp:cNvPr id="0" name=""/>
        <dsp:cNvSpPr/>
      </dsp:nvSpPr>
      <dsp:spPr>
        <a:xfrm>
          <a:off x="837369" y="2381870"/>
          <a:ext cx="7267129" cy="95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60" tIns="100660" rIns="100660" bIns="1006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Prezident Makarios se chtěl vyvarovat závislosti na garančních mocnostech a usiloval, aby se řešení situace ujala OSN. </a:t>
          </a:r>
          <a:endParaRPr lang="en-US" sz="1400" kern="1200"/>
        </a:p>
      </dsp:txBody>
      <dsp:txXfrm>
        <a:off x="837369" y="2381870"/>
        <a:ext cx="7267129" cy="951113"/>
      </dsp:txXfrm>
    </dsp:sp>
    <dsp:sp modelId="{F3B1B95B-9080-4BAD-92CE-DD87A842D135}">
      <dsp:nvSpPr>
        <dsp:cNvPr id="0" name=""/>
        <dsp:cNvSpPr/>
      </dsp:nvSpPr>
      <dsp:spPr>
        <a:xfrm>
          <a:off x="0" y="3570762"/>
          <a:ext cx="8229600" cy="72465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FE301-8450-48B7-A66C-A7C72D96D5FC}">
      <dsp:nvSpPr>
        <dsp:cNvPr id="0" name=""/>
        <dsp:cNvSpPr/>
      </dsp:nvSpPr>
      <dsp:spPr>
        <a:xfrm>
          <a:off x="219423" y="3733810"/>
          <a:ext cx="398951" cy="3985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CDF6D-325F-41BB-8D8D-A33EF4074950}">
      <dsp:nvSpPr>
        <dsp:cNvPr id="0" name=""/>
        <dsp:cNvSpPr/>
      </dsp:nvSpPr>
      <dsp:spPr>
        <a:xfrm>
          <a:off x="837798" y="3570762"/>
          <a:ext cx="7129989" cy="95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60" tIns="100660" rIns="100660" bIns="1006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Rada bezpečnosti přijala 4. března 1964 rezoluci, která vyzývala k ukončení krveprolití a násilí na Kypru, vybízela k zastavení vměšování do jeho vnitřních záležitostí, uznávala legitimitu dosavadní Makariovy vlády a vyslovovala se ve prospěch vyslání zvláštního vojenského mírového sboru OSN na Kypr. Podle původních předpokladů zde měl setrvat pouhé tři měsíce. V důsledku permanentních komplikací setrvává až dodnes. </a:t>
          </a:r>
          <a:endParaRPr lang="en-US" sz="1400" kern="1200"/>
        </a:p>
      </dsp:txBody>
      <dsp:txXfrm>
        <a:off x="837798" y="3570762"/>
        <a:ext cx="7129989" cy="9511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BDB4B-503F-43FF-A201-9CEF56734D40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Athénská junta se snažila odpovědět na turecké vylodění vyhlášením všeobecné mobilizace a urychlením příprav na plnou válečnou konfrontaci s Tureckem. Všechny tyto snahy však neměnily fakt, že junta se nacházela ve stádiu úplného vnitřního rozkladu. </a:t>
          </a:r>
          <a:endParaRPr lang="en-US" sz="1200" kern="1200"/>
        </a:p>
      </dsp:txBody>
      <dsp:txXfrm>
        <a:off x="0" y="591343"/>
        <a:ext cx="2571749" cy="1543050"/>
      </dsp:txXfrm>
    </dsp:sp>
    <dsp:sp modelId="{571537FC-87E0-4F6A-B95D-DCFB1C9653F0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řečtí generálové dospěli k závěru povolat bývalého premiéra Konstantina Karamanlise z jeho pařížského exilu a dát mu plnou moc k řešení situace. Karamanlis přiletěl do Athén 24. července 1974, nemohl však zastavit chod událostí, které vyvolala junta svým převratem na Kypru.</a:t>
          </a:r>
          <a:endParaRPr lang="en-US" sz="1200" kern="1200"/>
        </a:p>
      </dsp:txBody>
      <dsp:txXfrm>
        <a:off x="2828925" y="591343"/>
        <a:ext cx="2571749" cy="1543050"/>
      </dsp:txXfrm>
    </dsp:sp>
    <dsp:sp modelId="{0E851686-016B-4304-BEA9-5DCF430CFF52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Dne 14. srpna 1974 turecká vojska o síle 40 tisíc mužů zaútočila ze svého strategického předmostí kolem Kyrenie a během dvou dnů obsadila severní část ostrova o rozloze 37% jeho území. </a:t>
          </a:r>
          <a:endParaRPr lang="en-US" sz="1200" kern="1200"/>
        </a:p>
      </dsp:txBody>
      <dsp:txXfrm>
        <a:off x="5657849" y="591343"/>
        <a:ext cx="2571749" cy="1543050"/>
      </dsp:txXfrm>
    </dsp:sp>
    <dsp:sp modelId="{6A0213C4-1858-4869-BC41-EE53637F4658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Čára nejzazšího postupu tureckých jednotek, tzv. Attilova linie, která v délce 180 km protíná ostrov od západu k východu a prochází i Nikósií, představuje od té doby geografickou hranici, která od sebe územně odděluje obě kyperská etnika.</a:t>
          </a:r>
          <a:endParaRPr lang="en-US" sz="1200" kern="1200"/>
        </a:p>
      </dsp:txBody>
      <dsp:txXfrm>
        <a:off x="1414462" y="2391569"/>
        <a:ext cx="2571749" cy="1543050"/>
      </dsp:txXfrm>
    </dsp:sp>
    <dsp:sp modelId="{7A7E3245-0583-42A3-8F12-15DB6267FC04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Kypersko-řecké obyvatelstvo během bojů uteklo anebo bylo násilně vypuzeno ze severní části ostrova do jižní. Naopak z jihu na sever uteklo kypersko-turecké obyvatelstvo kvůli násilnostem ze strany Národní gardy a EOKA2.</a:t>
          </a:r>
          <a:endParaRPr lang="en-US" sz="1200" kern="1200"/>
        </a:p>
      </dsp:txBody>
      <dsp:txXfrm>
        <a:off x="4243387" y="2391569"/>
        <a:ext cx="2571749" cy="1543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5D249-5472-49FD-A810-62E27C0B7F22}">
      <dsp:nvSpPr>
        <dsp:cNvPr id="0" name=""/>
        <dsp:cNvSpPr/>
      </dsp:nvSpPr>
      <dsp:spPr>
        <a:xfrm>
          <a:off x="0" y="149016"/>
          <a:ext cx="8229600" cy="10310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 lednu 1975 se do Nikósie vrátil arcibiskup Makarios a zastával funkci prezidenta Kyperské republiky až do své smrti v srpnu 1977. Po smrti prezidenta Makaria odmítli kyperští Turci přiznat jeho nástupci Spyrosu Kyprianosovi. Ankara umísťovala turecké osadníky, většinou z Anatólie. K nim v pozdějších letech přibyli i mnozí turečtí utečenci z Bulharska.</a:t>
          </a:r>
          <a:endParaRPr lang="en-US" sz="1200" kern="1200"/>
        </a:p>
      </dsp:txBody>
      <dsp:txXfrm>
        <a:off x="50332" y="199348"/>
        <a:ext cx="8128936" cy="930398"/>
      </dsp:txXfrm>
    </dsp:sp>
    <dsp:sp modelId="{B9D2DDA2-A00A-42F1-B7E6-8BFF08A46D07}">
      <dsp:nvSpPr>
        <dsp:cNvPr id="0" name=""/>
        <dsp:cNvSpPr/>
      </dsp:nvSpPr>
      <dsp:spPr>
        <a:xfrm>
          <a:off x="0" y="1214639"/>
          <a:ext cx="8229600" cy="10310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R. 1983 dochází k jednostrannému vyhlášení </a:t>
          </a:r>
          <a:r>
            <a:rPr lang="cs-CZ" sz="1200" i="1" kern="1200"/>
            <a:t>Severokyperské turecké republiky</a:t>
          </a:r>
          <a:r>
            <a:rPr lang="cs-CZ" sz="1200" kern="1200"/>
            <a:t> </a:t>
          </a:r>
          <a:endParaRPr lang="en-US" sz="1200" kern="1200"/>
        </a:p>
      </dsp:txBody>
      <dsp:txXfrm>
        <a:off x="50332" y="1264971"/>
        <a:ext cx="8128936" cy="930398"/>
      </dsp:txXfrm>
    </dsp:sp>
    <dsp:sp modelId="{1E3EC590-77E7-4853-8BBC-11D41D3C0D71}">
      <dsp:nvSpPr>
        <dsp:cNvPr id="0" name=""/>
        <dsp:cNvSpPr/>
      </dsp:nvSpPr>
      <dsp:spPr>
        <a:xfrm>
          <a:off x="0" y="2280261"/>
          <a:ext cx="8229600" cy="10310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Následující léta se nesla ve znamení patové situace na Kypru. V březnu 1987 se Řecko s Tureckem znovu ocitlo na pokraji válečného konfliktu a to nejen kvůli kyperské otázce, ale i kvůli znovuoživení rozporů o egejský šelf, a tím i o právo na průzkum a těžbu ropy z mořského dna. </a:t>
          </a:r>
          <a:endParaRPr lang="en-US" sz="1200" kern="1200"/>
        </a:p>
      </dsp:txBody>
      <dsp:txXfrm>
        <a:off x="50332" y="2330593"/>
        <a:ext cx="8128936" cy="930398"/>
      </dsp:txXfrm>
    </dsp:sp>
    <dsp:sp modelId="{B3228201-C499-4476-95DE-50AEEEF8C970}">
      <dsp:nvSpPr>
        <dsp:cNvPr id="0" name=""/>
        <dsp:cNvSpPr/>
      </dsp:nvSpPr>
      <dsp:spPr>
        <a:xfrm>
          <a:off x="0" y="3345884"/>
          <a:ext cx="8229600" cy="10310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Z iniciativy OSN se v srpnu 1988 znovu sešli představitelé obou kyperských etnik Rauf Denktaš a Georgios Vassiliu. Jednalo se o vytvoření bikomunálního federativního státu. Kyperští Řekové požadovali stažení tureckých okupačních vojsk, odchod tureckých kolonistů a respektování </a:t>
          </a:r>
          <a:r>
            <a:rPr lang="cs-CZ" sz="1200" i="1" kern="1200"/>
            <a:t>tří svobod </a:t>
          </a:r>
          <a:r>
            <a:rPr lang="cs-CZ" sz="1200" kern="1200"/>
            <a:t>(volného pohybu osob, usídlování a nabývání vlastnictví po celém ostrově) a návrat utečenců do svých domovů. Kyperští Turci tyto požadavky odmítli a sami požadovali zajištění ochrany před majorizací ze strany kyperských Řeků. Jednání nepřineslo žádné výsledky. </a:t>
          </a:r>
          <a:endParaRPr lang="en-US" sz="1200" kern="1200"/>
        </a:p>
      </dsp:txBody>
      <dsp:txXfrm>
        <a:off x="50332" y="3396216"/>
        <a:ext cx="8128936" cy="930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E628196-D928-8744-D7BC-DC0895184F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E027CA3-74D3-112B-68FC-9D94DFB3867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ABB7CD9-8E07-4B46-8B34-E59D9F1A913B}" type="datetimeFigureOut">
              <a:rPr lang="cs-CZ"/>
              <a:pPr>
                <a:defRPr/>
              </a:pPr>
              <a:t>17.12.2024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0905B2A5-6778-88CE-6A19-91CFF20936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ACE55C8A-8825-D212-546E-547524775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72E895-1599-4BFD-917F-0A0A7F168A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AADCB7-2C3B-6A9D-4E30-AB1366D8AF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5EBB241-AB2C-4E68-B5EE-9FF8B547B6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07C7D346-A13E-A377-5C1A-D3ECBCAF54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90C55B7D-D7B2-A048-5BD5-11C0A0430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/>
              <a:t>https://upload.wikimedia.org/wikipedia/commons/thumb/3/3c/Ethnographic_distribution_in_Cyprus_1960.jpg/1920px-Ethnographic_distribution_in_Cyprus_1960.jpg</a:t>
            </a:r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704E0ED6-9A01-4299-1899-A1A41BA560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CE1A69B-A30F-429A-80AC-A99AAE2AE34F}" type="slidenum">
              <a:rPr lang="cs-CZ" altLang="cs-CZ"/>
              <a:pPr/>
              <a:t>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>
            <a:extLst>
              <a:ext uri="{FF2B5EF4-FFF2-40B4-BE49-F238E27FC236}">
                <a16:creationId xmlns:a16="http://schemas.microsoft.com/office/drawing/2014/main" id="{7731973D-255B-54EF-6EDA-B7FC003459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Zástupný symbol pro poznámky 2">
            <a:extLst>
              <a:ext uri="{FF2B5EF4-FFF2-40B4-BE49-F238E27FC236}">
                <a16:creationId xmlns:a16="http://schemas.microsoft.com/office/drawing/2014/main" id="{4BF25C3C-0062-4857-1AAB-22AB8B7BE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/>
              <a:t>https://upload.wikimedia.org/wikipedia/commons/thumb/5/5e/Makarios_III_and_Robert_F._Wagner_NYWTS_cropped.jpg/800px-Makarios_III_and_Robert_F._Wagner_NYWTS_cropped.jpg</a:t>
            </a:r>
          </a:p>
        </p:txBody>
      </p:sp>
      <p:sp>
        <p:nvSpPr>
          <p:cNvPr id="11268" name="Zástupný symbol pro číslo snímku 3">
            <a:extLst>
              <a:ext uri="{FF2B5EF4-FFF2-40B4-BE49-F238E27FC236}">
                <a16:creationId xmlns:a16="http://schemas.microsoft.com/office/drawing/2014/main" id="{D07D2A20-37A6-7DC9-A5B8-2FD3E8C227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D71728C-4E79-415A-A5C5-3075409D4FB1}" type="slidenum">
              <a:rPr lang="cs-CZ" altLang="cs-CZ"/>
              <a:pPr/>
              <a:t>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>
            <a:extLst>
              <a:ext uri="{FF2B5EF4-FFF2-40B4-BE49-F238E27FC236}">
                <a16:creationId xmlns:a16="http://schemas.microsoft.com/office/drawing/2014/main" id="{4C7F0528-C4EE-D1CE-0185-53505FFCEB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>
            <a:extLst>
              <a:ext uri="{FF2B5EF4-FFF2-40B4-BE49-F238E27FC236}">
                <a16:creationId xmlns:a16="http://schemas.microsoft.com/office/drawing/2014/main" id="{06ACBBB1-F9B5-56CF-7853-96033FD76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/>
              <a:t>https://lh3.googleusercontent.com/proxy/jn9pfXUarkXcIrc6lPt93ckoR0CB7k-pI0UBv1tpFiAs9g6K7UW6HfT4NHbfj71QVJZoTSe63AfKAdU3a5Cv3A9tXN_X91tp8oziCxa5GQlo61sdPBGX16BR8L0_7lSNYZgFdf4FXrXhzJlilyacTwv6IIO-96-pE6M</a:t>
            </a:r>
          </a:p>
        </p:txBody>
      </p:sp>
      <p:sp>
        <p:nvSpPr>
          <p:cNvPr id="20484" name="Zástupný symbol pro číslo snímku 3">
            <a:extLst>
              <a:ext uri="{FF2B5EF4-FFF2-40B4-BE49-F238E27FC236}">
                <a16:creationId xmlns:a16="http://schemas.microsoft.com/office/drawing/2014/main" id="{C77AEF8F-6E56-6288-62EB-0A73ED17AF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9941AE5-556F-4A6E-8BC0-1B443A455969}" type="slidenum">
              <a:rPr lang="cs-CZ" altLang="cs-CZ"/>
              <a:pPr/>
              <a:t>17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>
            <a:extLst>
              <a:ext uri="{FF2B5EF4-FFF2-40B4-BE49-F238E27FC236}">
                <a16:creationId xmlns:a16="http://schemas.microsoft.com/office/drawing/2014/main" id="{BAADB60D-B0D5-158D-1D4C-BC029039F4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>
            <a:extLst>
              <a:ext uri="{FF2B5EF4-FFF2-40B4-BE49-F238E27FC236}">
                <a16:creationId xmlns:a16="http://schemas.microsoft.com/office/drawing/2014/main" id="{53C53335-C48C-2B46-FED7-259BD061B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/>
              <a:t>https://www.greeknewsonline.com/wp-content/uploads/2018/07/39photo2-cyprus-usa-diadilosi0001.jpg</a:t>
            </a:r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:a16="http://schemas.microsoft.com/office/drawing/2014/main" id="{07D9B183-928D-A218-0A88-6BD692CB07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5767D9-1D3F-4CC6-9DB8-2384E7E3863B}" type="slidenum">
              <a:rPr lang="cs-CZ" altLang="cs-CZ"/>
              <a:pPr/>
              <a:t>18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D8AF16A9-84C2-B2B4-8E31-12774F9491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3D164E87-24A1-F2E3-5256-D9EB7AB90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/>
              <a:t>https://www.aeroweb.cz/obrazky/image/Tatek_Nikosie/3.jpg</a:t>
            </a:r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80C12604-8E89-A487-E41A-A9CF7AB28A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FB4089D-7F5C-41B1-99CE-E57A0692E568}" type="slidenum">
              <a:rPr lang="cs-CZ" altLang="cs-CZ"/>
              <a:pPr/>
              <a:t>19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>
            <a:extLst>
              <a:ext uri="{FF2B5EF4-FFF2-40B4-BE49-F238E27FC236}">
                <a16:creationId xmlns:a16="http://schemas.microsoft.com/office/drawing/2014/main" id="{49021529-ABA4-7B20-3D8A-87AFA5DBF5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>
            <a:extLst>
              <a:ext uri="{FF2B5EF4-FFF2-40B4-BE49-F238E27FC236}">
                <a16:creationId xmlns:a16="http://schemas.microsoft.com/office/drawing/2014/main" id="{E534A380-5287-63DE-17FA-3AF8B337EF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/>
              <a:t>https://upload.wikimedia.org/wikipedia/commons/thumb/e/ee/Un-cyprus.png/1280px-Un-cyprus.png</a:t>
            </a:r>
          </a:p>
        </p:txBody>
      </p:sp>
      <p:sp>
        <p:nvSpPr>
          <p:cNvPr id="27652" name="Zástupný symbol pro číslo snímku 3">
            <a:extLst>
              <a:ext uri="{FF2B5EF4-FFF2-40B4-BE49-F238E27FC236}">
                <a16:creationId xmlns:a16="http://schemas.microsoft.com/office/drawing/2014/main" id="{7055D780-2D8A-3B5B-9914-6C29C44BFD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9FAF02C-4DC9-43EC-BB31-B6F4EF428CAC}" type="slidenum">
              <a:rPr lang="cs-CZ" altLang="cs-CZ"/>
              <a:pPr/>
              <a:t>21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7D5482-4113-9196-D4AD-8820D41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24807-EDBF-4934-BC59-FB284DD6C481}" type="datetimeFigureOut">
              <a:rPr lang="cs-CZ"/>
              <a:pPr>
                <a:defRPr/>
              </a:pPr>
              <a:t>17.12.2024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0CD639-EDD8-8971-7CB1-E57157A4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1E957A-501B-1A8B-835E-5305DB41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D146B-60DD-4277-9C15-26D7E25E79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094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7BE6F9-584F-1F7E-5EC9-D0E0250C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091C2-074B-4D1E-A0C0-EA48D1D1AB16}" type="datetimeFigureOut">
              <a:rPr lang="cs-CZ"/>
              <a:pPr>
                <a:defRPr/>
              </a:pPr>
              <a:t>17.12.2024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74E2D0-CA84-F8C4-F967-EE25043D6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D28B05-2145-4CBE-0651-8570D714F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F720-86D2-4E4B-83EF-5D40A90670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198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A4A19B-F28B-BC40-2C0C-3EA0B33B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19CF-8EC3-41C4-8B9E-C2FCFE9CC35C}" type="datetimeFigureOut">
              <a:rPr lang="cs-CZ"/>
              <a:pPr>
                <a:defRPr/>
              </a:pPr>
              <a:t>17.12.2024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6C3D72-CD11-1815-A6E2-C8E5BC967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2C0FFB-59DE-B29E-0DE4-3183AD8C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5111-E614-43D6-94E3-8E515823FE9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892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4F6300-7DCC-A033-3355-F85051CF2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AF800-6BDA-42AA-9568-8B8FB13C3102}" type="datetimeFigureOut">
              <a:rPr lang="cs-CZ"/>
              <a:pPr>
                <a:defRPr/>
              </a:pPr>
              <a:t>17.12.2024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FA66CA-AE82-9F8E-A892-6472016F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640B92-469C-9E17-EA66-8C88B06F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7B256-B682-44AC-B9E6-572B62773A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145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251291-CEAC-597D-CD97-3DE4C155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F088B-0BBA-4C7F-AB6B-A9744CAA8593}" type="datetimeFigureOut">
              <a:rPr lang="cs-CZ"/>
              <a:pPr>
                <a:defRPr/>
              </a:pPr>
              <a:t>17.12.2024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90DD6F-E9C6-1F37-570F-9C089FE06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37F366-FCDB-4638-EE3A-6E3C2BA9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59E4-CB8C-487A-92AD-F9D50AE372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175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FAE93B75-B01A-CDDC-475F-8D03C28EB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D7811-530C-4103-B073-0AEA120C4560}" type="datetimeFigureOut">
              <a:rPr lang="cs-CZ"/>
              <a:pPr>
                <a:defRPr/>
              </a:pPr>
              <a:t>17.12.2024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3D49A5A3-0246-7E1F-8D9D-1A956D4F0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E81E7E27-9F50-8A6F-A693-95B203A50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EBE63-C067-45DF-BCC9-D87EBB0180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507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754A6ABB-492E-5303-4384-89F2552D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01FAD-7A40-482D-B4C5-E78AA7C0F640}" type="datetimeFigureOut">
              <a:rPr lang="cs-CZ"/>
              <a:pPr>
                <a:defRPr/>
              </a:pPr>
              <a:t>17.12.2024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2FD41AD-5ACA-C3D7-9C9F-B9B30C9E1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8490E026-DDA0-0946-B898-EDAE25FD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91AC-25E4-46AE-8398-361B879E60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378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2741E092-C80C-96BC-A865-7FABADB4D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3FED7-8BF4-49A6-B8DE-16F53853ADE0}" type="datetimeFigureOut">
              <a:rPr lang="cs-CZ"/>
              <a:pPr>
                <a:defRPr/>
              </a:pPr>
              <a:t>17.12.2024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27745344-08AE-8FD3-A089-13C1FCE0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9741492B-1DC8-1FC6-CDCE-7B08E8C4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8A963-B396-4481-AF3F-CA474F818E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462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AB3DF51F-A702-8F60-B3E9-492B24E91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B7023-8471-4B28-BE00-139B4506F6D7}" type="datetimeFigureOut">
              <a:rPr lang="cs-CZ"/>
              <a:pPr>
                <a:defRPr/>
              </a:pPr>
              <a:t>17.12.2024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B782A392-5855-A703-D7E7-4E4DCF095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B8096B44-3E95-A1FE-EC89-EE8DC6AB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90E24-837D-4677-8ACC-76567B404E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026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9C70DE9F-55A2-5E63-17E2-E0CBE81B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4D1D6-AA32-4CB0-98D1-DBF689119151}" type="datetimeFigureOut">
              <a:rPr lang="cs-CZ"/>
              <a:pPr>
                <a:defRPr/>
              </a:pPr>
              <a:t>17.12.2024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13476557-DCE6-6200-1672-324E80EC6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BCEF42D-B572-A064-6B50-38F118555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D93EB-2F8D-4596-BC28-DF2F228DD2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69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7D5DE544-42F6-F52C-DC5E-C3E962B83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F031C-9954-480F-AC65-56BF59365682}" type="datetimeFigureOut">
              <a:rPr lang="cs-CZ"/>
              <a:pPr>
                <a:defRPr/>
              </a:pPr>
              <a:t>17.12.2024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FBCB53BC-1550-C7F9-1015-20FBA16E0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B3E3832E-0C6C-B927-F964-A8F38429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48CC0-1C87-4A6A-8FAC-060C21CDE4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895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B020DFD2-FD9F-AB08-7427-16E5A5DBC1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E7039F06-865D-F644-E176-B366C28E4C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FDB787-76DC-FAF4-22DF-2054A4EAA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DCCACE-89A0-4F51-B0C5-892FA0DF6C60}" type="datetimeFigureOut">
              <a:rPr lang="cs-CZ"/>
              <a:pPr>
                <a:defRPr/>
              </a:pPr>
              <a:t>17.12.2024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F5949A-7871-0C07-7265-0B83758C5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D783B8-D81A-F200-76FE-5737CD408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49EC092-E38B-44EE-BF87-E3D7F826D2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8159CBF9-3814-496A-52BD-29892903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cs-CZ" altLang="cs-CZ"/>
              <a:t>Kyperská otázka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939667F-D1E2-E1D0-FA6C-436EA664C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00154"/>
            <a:ext cx="4038600" cy="2726055"/>
          </a:xfrm>
          <a:prstGeom prst="rect">
            <a:avLst/>
          </a:prstGeom>
          <a:noFill/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237339C7-B8A4-B3B4-0E34-8D82021F3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wrap="square"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Stručný nástin novodobých kyperských dějin (1878-2004)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29AAAFAC-4B14-1573-EA69-D9769849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Temný rok 1958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47847F-23D1-E7A0-77C6-FFE9CE647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Rok 1958 je kulminační bod všech forem násilí, a to ve všech směrech. Zatímco útoky EOKA proti britským vojenským cílům byly na ústupu, jsou poprvé zaznamenány </a:t>
            </a:r>
            <a:r>
              <a:rPr lang="cs-CZ" dirty="0" err="1"/>
              <a:t>turko</a:t>
            </a:r>
            <a:r>
              <a:rPr lang="cs-CZ" dirty="0"/>
              <a:t>-kyperské útoky proti Britům, s kterými do té doby spolupracovali proti „společnému nepříteli“, tj. proti Řekům.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Z iniciativy činitelů EOKA a TMT se rozšíří mezi-etnické útoky. Nejkrvavější měsíc je červen, kdy britská koloniální správa zaznamenala stovky mezi-etnických útoků a stovky lidských obětí, především z řad řeckých Kypřanů.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vystěhování stovek rodin „ke svým“ krajanům, rozdělení měst a vesnic na základě etnického klíče. Aby toto rozdělení dostalo definitivní ráz, byly iniciovány desítky útoků EOKA i TMT proti svým levicovým krajanům, kteří do té doby hájili myšlenku mírového soužití.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vražedné útoky vyhrotily vzájemnou podezíravost, vytvořily atmosféru teroru a strachu. Dokonale polarizovaly kyperskou společnost a vytvořily jednou novou situaci, ve které se soužití s těmi „druhými“ zdálo být nemožné.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Násilné události, které se odehrály v předvečer založení Kyperské republiky, nenávratně narušily vztahy obou ostrovních komunit a do jisté míry předznamenaly vývoj v šedesátých letech. Otevřený konflikt v r. 1963-64 byl z obou stran „odplatou za násilí z r. 1958“.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908FD6-0CC4-A547-28C2-E8538B35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rtlCol="0" anchor="ctr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3700"/>
              <a:t>Garanční mocnosti Kypru: VB, Řecko a Turecko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318B5593-677A-87FB-99F1-747DB1B98A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0453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A0720-615D-6145-2E11-E3DE2CEC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Nezávislost a </a:t>
            </a:r>
            <a:r>
              <a:rPr lang="cs-CZ" b="1" dirty="0"/>
              <a:t>křehké soužití obou komunit (1960-1963)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40882E-8FEE-C3D8-6630-C76898ACA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Po vyhlášení nezávislosti Kyperské republiky v říjnu r. 1960 byl zvolen prezidentem vůdce kyperských Řeků arcibiskup </a:t>
            </a:r>
            <a:r>
              <a:rPr lang="cs-CZ" dirty="0" err="1"/>
              <a:t>Makarios</a:t>
            </a:r>
            <a:r>
              <a:rPr lang="cs-CZ" dirty="0"/>
              <a:t> a viceprezidentem reprezentant kyperských Turků </a:t>
            </a:r>
            <a:r>
              <a:rPr lang="cs-CZ" dirty="0" err="1"/>
              <a:t>Fazil</a:t>
            </a:r>
            <a:r>
              <a:rPr lang="cs-CZ" dirty="0"/>
              <a:t> </a:t>
            </a:r>
            <a:r>
              <a:rPr lang="cs-CZ" dirty="0" err="1"/>
              <a:t>Küçük</a:t>
            </a:r>
            <a:r>
              <a:rPr lang="cs-CZ" dirty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Země nadále zmítána rozpory. Prezident </a:t>
            </a:r>
            <a:r>
              <a:rPr lang="cs-CZ" dirty="0" err="1"/>
              <a:t>Makarios</a:t>
            </a:r>
            <a:r>
              <a:rPr lang="cs-CZ" dirty="0"/>
              <a:t> se nemínil podvolit vnějším tlakům a snažil se uplatňovat samostatnou kyperskou politiku. Nesouhlasil se vstupem Kypru do NATO, protože NATO ještě nedávno zastávalo nepřátelské stanovisko vůči kyperskému národněosvobozeneckému hnutí.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Problémy přetrvávaly i mezi oběma etniky. Kyperští Turci se nezbavili nedůvěry a strachu z většinových Řeků a u Řeků zase narůstal pocit, že byli oklamáni a poškozeni, protože ačkoli Turci představovali 18% ostrovní populace, měli získat v nově vytvořeném státním aparátu, v justici, ve vládě a především v armádě mnohem silnější zastoupení (ve státních orgánech poměr dle národnostního klíče byl 70 ku 30 ve prospěch Řeků, v armádě pak 60 ku 40).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E321FD3E-F447-D150-E11C-E4BD8E66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První krize nezávislého Kypru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61F84E-DB78-011F-312A-628D21A57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K první vážné krizi již v r. 1961, kdy kyperští Turci s poukazem na argument, že neobdrželi ústavou zaručených 30% míst ve státním a veřejném sektoru, znemožnili přijetí dvou nových daňových zákonů. K nejzávažnějším bodům vzájemných kontroverzí patřila též otázka městské správy v pěti největších kyperských městech.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Předmětem dalšího ostrého sporu se stala i otázka organizace kyperské armády. Ústava sice určovala její národnostní klíč v poměru 60:40 ve prospěch Řecka, ale nespecifikovala konkrétní způsob utváření oddílů.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Tureckokyperská</a:t>
            </a:r>
            <a:r>
              <a:rPr lang="cs-CZ" dirty="0"/>
              <a:t> strana se vyslovovala ve prospěch separátních vojenských oddílů s odvoláním na jazykové i náboženské důvody. Poté, co se řecká většina členů vlády usnesla na utváření společných jednotek a turecký viceprezident </a:t>
            </a:r>
            <a:r>
              <a:rPr lang="cs-CZ" dirty="0" err="1"/>
              <a:t>Fazil</a:t>
            </a:r>
            <a:r>
              <a:rPr lang="cs-CZ" dirty="0"/>
              <a:t> </a:t>
            </a:r>
            <a:r>
              <a:rPr lang="cs-CZ" dirty="0" err="1"/>
              <a:t>Küçük</a:t>
            </a:r>
            <a:r>
              <a:rPr lang="cs-CZ" dirty="0"/>
              <a:t> tento krok vetoval, rozhodl prezident </a:t>
            </a:r>
            <a:r>
              <a:rPr lang="cs-CZ" dirty="0" err="1"/>
              <a:t>Makarios</a:t>
            </a:r>
            <a:r>
              <a:rPr lang="cs-CZ" dirty="0"/>
              <a:t> o vybudování speciálních oddílů, které se budou nacházet pouze pod jeho kontrolou.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Výsledným efektem bylo urychlené vytváření tajných oddílů v rámci obou znepřátelených společenství, které získávaly zbraně z vládních skladů a připravovaly se na nový vzájemný ozbrojený konflikt.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60171854-EEA5-E9F5-05B6-877D0C1A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Vypuknutí násilností v r. 1963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E4A5D9-7FC0-047F-5574-8E94D1A12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před koncem r. 1963 vypukly v hlavním městě Nikósii ozbrojené srážky mezi policejními a dobrovolnickými oddíly obou kyperských národních komunit, které přerostly v brutální etnickou válku, provázenou vzájemným zabíjením a útěkem mnoha vesničanů ze svých domovů.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Přibližně 25 000 kyperských Turků uprchlo v období od prosince 1963 do března 1964 do tureckých enkláv v severních částech ostrova.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 Turecké letectvo uskutečnilo v tomto období demonstrativní lety nad Kyprem a turecký vojenský kontingent převzal kontrolu nad strategickou silnicí z Nikósie na severozápad do </a:t>
            </a:r>
            <a:r>
              <a:rPr lang="cs-CZ" dirty="0" err="1"/>
              <a:t>Kyrenie</a:t>
            </a:r>
            <a:r>
              <a:rPr lang="cs-CZ" dirty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 Pod tlakem garančních mocností byly zastaveny boje a na ostrov byly vyslány britské jednotky. Byla vytvořena tzv. zelená linie, neutrální zóna, v Nikósii, aby byly odděleny obě tamní komunity.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59660A25-566C-52A9-B4B0-9EB776978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cs-CZ" altLang="cs-CZ"/>
              <a:t>Přechodná deeskalace konfliktu</a:t>
            </a:r>
          </a:p>
        </p:txBody>
      </p:sp>
      <p:graphicFrame>
        <p:nvGraphicFramePr>
          <p:cNvPr id="17412" name="Zástupný symbol pro obsah 2">
            <a:extLst>
              <a:ext uri="{FF2B5EF4-FFF2-40B4-BE49-F238E27FC236}">
                <a16:creationId xmlns:a16="http://schemas.microsoft.com/office/drawing/2014/main" id="{84091E51-B1CF-787B-4C7D-2BD7892743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9008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086B7-5977-8343-DBE4-651520167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Puč řeckých plukovníků a turecká invaze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88C3CD-8C3E-8DCC-A835-6B29CA42E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Junta </a:t>
            </a:r>
            <a:r>
              <a:rPr lang="cs-CZ" dirty="0" err="1"/>
              <a:t>serozhodla</a:t>
            </a:r>
            <a:r>
              <a:rPr lang="cs-CZ" dirty="0"/>
              <a:t> uskutečnit na Kypru neprodleně státní převrat, který měl otevřít cestu k </a:t>
            </a:r>
            <a:r>
              <a:rPr lang="cs-CZ" dirty="0" err="1"/>
              <a:t>enosis</a:t>
            </a:r>
            <a:r>
              <a:rPr lang="cs-CZ" dirty="0"/>
              <a:t>, zajistit juntě zahraniční úspěch a domácí popularitu a odvést pozornost obyvatelstva od hluboké vnitropolitické a hospodářské krize. J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Junta vycházela z předpokladu, že USA vnímají </a:t>
            </a:r>
            <a:r>
              <a:rPr lang="cs-CZ" dirty="0" err="1"/>
              <a:t>Makaria</a:t>
            </a:r>
            <a:r>
              <a:rPr lang="cs-CZ" dirty="0"/>
              <a:t> jako prosovětského a </a:t>
            </a:r>
            <a:r>
              <a:rPr lang="cs-CZ" dirty="0" err="1"/>
              <a:t>proarabského</a:t>
            </a:r>
            <a:r>
              <a:rPr lang="cs-CZ" dirty="0"/>
              <a:t> politika a že podpoří jeho svržení. Turecko převrat nemělo překazit a nakonec mělo dospět s Řeckem k dohodě o tzv. </a:t>
            </a:r>
            <a:r>
              <a:rPr lang="cs-CZ" i="1" dirty="0"/>
              <a:t>dvojí </a:t>
            </a:r>
            <a:r>
              <a:rPr lang="cs-CZ" i="1" dirty="0" err="1"/>
              <a:t>enosis</a:t>
            </a:r>
            <a:r>
              <a:rPr lang="cs-CZ" i="1" dirty="0"/>
              <a:t>.</a:t>
            </a:r>
            <a:r>
              <a:rPr lang="cs-CZ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Kyperská operace začala dne 15. července 1974 </a:t>
            </a:r>
            <a:r>
              <a:rPr lang="cs-CZ" dirty="0" err="1"/>
              <a:t>protimakariovským</a:t>
            </a:r>
            <a:r>
              <a:rPr lang="cs-CZ" dirty="0"/>
              <a:t> pučem, který vyvolali řečtí důstojníci Kyperské národní gardy spolu s příslušníky teroristické organizace EOKA2. Pučisté svrhli prezidenta </a:t>
            </a:r>
            <a:r>
              <a:rPr lang="cs-CZ" dirty="0" err="1"/>
              <a:t>Makaria</a:t>
            </a:r>
            <a:r>
              <a:rPr lang="cs-CZ" dirty="0"/>
              <a:t> a dosadili na jeho místo novináře Nikose </a:t>
            </a:r>
            <a:r>
              <a:rPr lang="cs-CZ" dirty="0" err="1"/>
              <a:t>Sampsona</a:t>
            </a:r>
            <a:r>
              <a:rPr lang="cs-CZ" dirty="0"/>
              <a:t>. Prezidentovi </a:t>
            </a:r>
            <a:r>
              <a:rPr lang="cs-CZ" dirty="0" err="1"/>
              <a:t>Makariovi</a:t>
            </a:r>
            <a:r>
              <a:rPr lang="cs-CZ" dirty="0"/>
              <a:t> se podařilo uprchnout do ciziny, obyvatelstvo Kypru zaujalo vůči dosazenému loutkovému režimu odmítavý postoj.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Turecko využilo tahu řeckého vojenského režimu. Dne 20. července 1974 se turecké oddíly vylodily na severovýchodním pobřeží Kypru u </a:t>
            </a:r>
            <a:r>
              <a:rPr lang="cs-CZ" dirty="0" err="1"/>
              <a:t>Kyrenie</a:t>
            </a:r>
            <a:r>
              <a:rPr lang="cs-CZ" dirty="0"/>
              <a:t> a vytvořily zde během dvou dnů, do okamžiku uplatnění příměří, strategické vojenské předmostí o rozloze asi 4% území ostrova. Ankara tento čin neoznačila za invazi, ale za legitimní opatření usilující o obnovu poměrů před akcí athénského vojenského režimu.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FED99BA9-EBC2-F5F7-72CB-7F7C090E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9459" name="Zástupný symbol pro obsah 3">
            <a:extLst>
              <a:ext uri="{FF2B5EF4-FFF2-40B4-BE49-F238E27FC236}">
                <a16:creationId xmlns:a16="http://schemas.microsoft.com/office/drawing/2014/main" id="{35F957C5-F6DA-21BC-748E-3A4C29C72E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9338" y="1543050"/>
            <a:ext cx="5364162" cy="38354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36F2B494-7D96-C81F-9D5A-BC3936ACA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225550"/>
            <a:ext cx="6448425" cy="990600"/>
          </a:xfrm>
        </p:spPr>
        <p:txBody>
          <a:bodyPr/>
          <a:lstStyle/>
          <a:p>
            <a:endParaRPr lang="cs-CZ" altLang="cs-CZ"/>
          </a:p>
        </p:txBody>
      </p:sp>
      <p:pic>
        <p:nvPicPr>
          <p:cNvPr id="21507" name="Zástupný symbol pro obsah 3">
            <a:extLst>
              <a:ext uri="{FF2B5EF4-FFF2-40B4-BE49-F238E27FC236}">
                <a16:creationId xmlns:a16="http://schemas.microsoft.com/office/drawing/2014/main" id="{1E1AE7D2-135D-2230-9F38-37E610DD3C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250" y="1406525"/>
            <a:ext cx="5241925" cy="38862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BF4E0BFE-CA80-7306-F685-70F4D3476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https://www.youtube.com/watch?v=A7WLwUU2mx0&amp;ab_channel=AntonyAntoniou</a:t>
            </a:r>
          </a:p>
        </p:txBody>
      </p:sp>
      <p:pic>
        <p:nvPicPr>
          <p:cNvPr id="23555" name="Zástupný symbol pro obsah 3">
            <a:extLst>
              <a:ext uri="{FF2B5EF4-FFF2-40B4-BE49-F238E27FC236}">
                <a16:creationId xmlns:a16="http://schemas.microsoft.com/office/drawing/2014/main" id="{79543ACD-8E60-F78A-D6CB-6440C7E179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213" y="1314450"/>
            <a:ext cx="5842000" cy="40195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C715BE-4617-5694-581B-D911225C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Zeměpis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8107547-F157-B4BC-2FEE-062AF6BAE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b="0" i="0">
                <a:effectLst/>
              </a:rPr>
              <a:t>třetím největším ostrovem </a:t>
            </a:r>
            <a:r>
              <a:rPr lang="cs-CZ" sz="2000"/>
              <a:t>Středozemního moře</a:t>
            </a:r>
            <a:r>
              <a:rPr lang="cs-CZ" sz="2000" b="0" i="0">
                <a:effectLst/>
              </a:rPr>
              <a:t>, po ostrovech </a:t>
            </a:r>
            <a:r>
              <a:rPr lang="cs-CZ" sz="2000"/>
              <a:t>Sicílie</a:t>
            </a:r>
            <a:r>
              <a:rPr lang="cs-CZ" sz="2000" b="0" i="0">
                <a:effectLst/>
              </a:rPr>
              <a:t> a </a:t>
            </a:r>
            <a:r>
              <a:rPr lang="cs-CZ" sz="2000"/>
              <a:t>Sardinie</a:t>
            </a:r>
            <a:r>
              <a:rPr lang="cs-CZ" sz="2000" b="0" i="0">
                <a:effectLst/>
              </a:rPr>
              <a:t>. </a:t>
            </a:r>
            <a:endParaRPr lang="cs-CZ" sz="2000"/>
          </a:p>
          <a:p>
            <a:pPr>
              <a:lnSpc>
                <a:spcPct val="90000"/>
              </a:lnSpc>
            </a:pPr>
            <a:r>
              <a:rPr lang="cs-CZ" sz="2000" b="0" i="0">
                <a:effectLst/>
              </a:rPr>
              <a:t>Ze západu na východ měří 240 km a široký je 100 kilometrů. </a:t>
            </a:r>
          </a:p>
          <a:p>
            <a:pPr>
              <a:lnSpc>
                <a:spcPct val="90000"/>
              </a:lnSpc>
            </a:pPr>
            <a:r>
              <a:rPr lang="cs-CZ" sz="2000" b="0" i="0">
                <a:effectLst/>
              </a:rPr>
              <a:t>Od tureckého území jej odděluje 75 kilometrů moře. </a:t>
            </a:r>
          </a:p>
          <a:p>
            <a:pPr>
              <a:lnSpc>
                <a:spcPct val="90000"/>
              </a:lnSpc>
            </a:pPr>
            <a:r>
              <a:rPr lang="cs-CZ" sz="2000" b="0" i="0">
                <a:effectLst/>
              </a:rPr>
              <a:t>Pohoří </a:t>
            </a:r>
            <a:r>
              <a:rPr lang="cs-CZ" sz="2000" b="0" i="0" err="1">
                <a:effectLst/>
              </a:rPr>
              <a:t>Troodos</a:t>
            </a:r>
            <a:r>
              <a:rPr lang="cs-CZ" sz="2000" b="0" i="0">
                <a:effectLst/>
              </a:rPr>
              <a:t> pokrývá většinu jižní a západní části ostrova a celkově tedy zabírá více než polovinu jeho rozlohy. Nejvyšší bod Kypru je </a:t>
            </a:r>
            <a:r>
              <a:rPr lang="cs-CZ" sz="2000" err="1"/>
              <a:t>Olympos</a:t>
            </a:r>
            <a:r>
              <a:rPr lang="cs-CZ" sz="2000" b="0" i="0">
                <a:effectLst/>
              </a:rPr>
              <a:t>, vysoký 1952 metrů</a:t>
            </a:r>
            <a:endParaRPr lang="cs-CZ" sz="2000"/>
          </a:p>
        </p:txBody>
      </p:sp>
      <p:pic>
        <p:nvPicPr>
          <p:cNvPr id="2052" name="Picture 4" descr="Kypr mapy ke stažení a online – Výběr map">
            <a:extLst>
              <a:ext uri="{FF2B5EF4-FFF2-40B4-BE49-F238E27FC236}">
                <a16:creationId xmlns:a16="http://schemas.microsoft.com/office/drawing/2014/main" id="{1029D2A9-8AE4-4FB5-4486-A64B38CFE53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691987"/>
            <a:ext cx="4038600" cy="234238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58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D976D0-9D50-68BB-DB05-49D3700AA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rtlCol="0" anchor="ctr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3700"/>
              <a:t>Okupace třetiny ostrova – 200 tisíc uprchlíků 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0785CDA8-A263-7F9F-5A6C-905F83FC1D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0885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60F5F546-A1CB-BD86-EC85-43818441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6627" name="Zástupný symbol pro obsah 3">
            <a:extLst>
              <a:ext uri="{FF2B5EF4-FFF2-40B4-BE49-F238E27FC236}">
                <a16:creationId xmlns:a16="http://schemas.microsoft.com/office/drawing/2014/main" id="{CD7838FA-E5E7-4FA3-A1F5-34B9824FE3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9825" y="1568450"/>
            <a:ext cx="7392988" cy="52895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F3C3DDCF-18B8-0ABC-C0BB-C099F4494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cs-CZ" altLang="cs-CZ"/>
              <a:t>Kypr po roce 1974 </a:t>
            </a:r>
          </a:p>
        </p:txBody>
      </p:sp>
      <p:graphicFrame>
        <p:nvGraphicFramePr>
          <p:cNvPr id="28676" name="Zástupný symbol pro obsah 2">
            <a:extLst>
              <a:ext uri="{FF2B5EF4-FFF2-40B4-BE49-F238E27FC236}">
                <a16:creationId xmlns:a16="http://schemas.microsoft.com/office/drawing/2014/main" id="{4093B0CA-6E60-3410-2B69-C7BA8BFC41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9865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9CBDD93E-826B-30BF-A1A6-49F6A8F02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Kypr a EU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F82B99-0948-6669-4BD1-1B392C8EA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Kyperská republika v červenci 1990 podala do Bruselu žádost o vstup do Evropské unie. Řecká vláda plně podporovala tuto žádost, protože ve vstupu Kyperské republiky do EU viděla možné prosazení znovusjednocení ostrova. V červnu 1994 se konalo setkání Rady ministrů EU, na kterém bylo vyhlášeno, že EU bude rozšířena o Kypr a Maltu.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 Na počátku roku 1997 vláda Kyperské republiky koupila ruský systém protivzdušné obrany S-300. Tento obchod vyvolal ostrou protireakci Ankary i kyperských Turků. Tato tzv. raketová krize byla usměrněna americkou diplomacií.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 březnu 2003 se OSN znovu pokusilo projednat s řecko-kyperským prezidentem </a:t>
            </a:r>
            <a:r>
              <a:rPr lang="cs-CZ" dirty="0" err="1"/>
              <a:t>Tasosem</a:t>
            </a:r>
            <a:r>
              <a:rPr lang="cs-CZ" dirty="0"/>
              <a:t> </a:t>
            </a:r>
            <a:r>
              <a:rPr lang="cs-CZ" dirty="0" err="1"/>
              <a:t>Papadopulosem</a:t>
            </a:r>
            <a:r>
              <a:rPr lang="cs-CZ" dirty="0"/>
              <a:t> a vůdcem kyperských Turků </a:t>
            </a:r>
            <a:r>
              <a:rPr lang="cs-CZ" dirty="0" err="1"/>
              <a:t>Denktašem</a:t>
            </a:r>
            <a:r>
              <a:rPr lang="cs-CZ" dirty="0"/>
              <a:t> plán na sjednocení ostrova. Kompromisní výsledek těchto jednání, která vedl tehdejší generální tajemník OSN Kofi Annan, mělo posvětit referendum, které se konalo 24. dubna 2004. Zatímco 65% turecko-kyperských občanů vyjádřilo souhlas s navrhovaným řešením, přes 76% řecko-kyperských občanů s tím nesouhlasilo.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Následně i přes veškerý nátlak a protesty Turecka na EU se stala Kyperská republika, spolu s dalšími sedmi evropskými zeměmi, včetně ČR, dne 1. května 2004 členským státem Evropské unie.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 r. 2008 v Nikósii se sešli tehdejší řecko-kyperský prezident Dimitrios </a:t>
            </a:r>
            <a:r>
              <a:rPr lang="cs-CZ" dirty="0" err="1"/>
              <a:t>Christofias</a:t>
            </a:r>
            <a:r>
              <a:rPr lang="cs-CZ" dirty="0"/>
              <a:t> a vůdce tamních Turků </a:t>
            </a:r>
            <a:r>
              <a:rPr lang="cs-CZ" dirty="0" err="1"/>
              <a:t>Mehmet</a:t>
            </a:r>
            <a:r>
              <a:rPr lang="cs-CZ" dirty="0"/>
              <a:t> Ali </a:t>
            </a:r>
            <a:r>
              <a:rPr lang="cs-CZ" dirty="0" err="1"/>
              <a:t>Talat</a:t>
            </a:r>
            <a:r>
              <a:rPr lang="cs-CZ" dirty="0"/>
              <a:t>. Dohodli se na slavnostním otevření hraničního přechodu na ulici </a:t>
            </a:r>
            <a:r>
              <a:rPr lang="cs-CZ" dirty="0" err="1"/>
              <a:t>Ledry</a:t>
            </a:r>
            <a:r>
              <a:rPr lang="cs-CZ" dirty="0"/>
              <a:t>, která rozdělovala hlavní město Kypru a téměř půlstoletí zůstávala uzavřena.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Selhání řady dalších jednání mezi představiteli obou etnických komunit ostrova, která směřovala k znovusjednocení ostrova na základě obnovení </a:t>
            </a:r>
            <a:r>
              <a:rPr lang="cs-CZ" dirty="0" err="1"/>
              <a:t>bikomunálního</a:t>
            </a:r>
            <a:r>
              <a:rPr lang="cs-CZ" dirty="0"/>
              <a:t> – unitárního kyperského státu. 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31A5D-DBE6-FB96-0CF7-37270C57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/>
              <a:t>Nikósie – hlavní město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A460AC-4356-035C-5667-7B2D5F626F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err="1"/>
              <a:t>Řecká</a:t>
            </a:r>
            <a:r>
              <a:rPr lang="en-US" sz="2200"/>
              <a:t> </a:t>
            </a:r>
            <a:r>
              <a:rPr lang="en-US" sz="2200" err="1"/>
              <a:t>část</a:t>
            </a:r>
            <a:r>
              <a:rPr lang="en-US" sz="2200"/>
              <a:t>, </a:t>
            </a:r>
            <a:r>
              <a:rPr lang="en-US" sz="2200" err="1"/>
              <a:t>totiž</a:t>
            </a:r>
            <a:r>
              <a:rPr lang="en-US" sz="2200"/>
              <a:t> </a:t>
            </a:r>
            <a:r>
              <a:rPr lang="en-US" sz="2200" err="1"/>
              <a:t>jižní</a:t>
            </a:r>
            <a:r>
              <a:rPr lang="en-US" sz="2200"/>
              <a:t>, </a:t>
            </a:r>
            <a:r>
              <a:rPr lang="en-US" sz="2200" err="1"/>
              <a:t>západní</a:t>
            </a:r>
            <a:r>
              <a:rPr lang="en-US" sz="2200"/>
              <a:t> a </a:t>
            </a:r>
            <a:r>
              <a:rPr lang="en-US" sz="2200" err="1"/>
              <a:t>východní</a:t>
            </a:r>
            <a:r>
              <a:rPr lang="en-US" sz="2200"/>
              <a:t> </a:t>
            </a:r>
            <a:r>
              <a:rPr lang="en-US" sz="2200" err="1"/>
              <a:t>část</a:t>
            </a:r>
            <a:r>
              <a:rPr lang="en-US" sz="2200"/>
              <a:t> </a:t>
            </a:r>
            <a:r>
              <a:rPr lang="en-US" sz="2200" err="1"/>
              <a:t>Nikósie</a:t>
            </a:r>
            <a:r>
              <a:rPr lang="en-US" sz="2200"/>
              <a:t> s </a:t>
            </a:r>
            <a:r>
              <a:rPr lang="en-US" sz="2200" err="1"/>
              <a:t>předměstími</a:t>
            </a:r>
            <a:r>
              <a:rPr lang="en-US" sz="2200"/>
              <a:t>, </a:t>
            </a:r>
            <a:r>
              <a:rPr lang="en-US" sz="2200" err="1"/>
              <a:t>má</a:t>
            </a:r>
            <a:r>
              <a:rPr lang="en-US" sz="2200"/>
              <a:t> </a:t>
            </a:r>
            <a:r>
              <a:rPr lang="en-US" sz="2200" err="1"/>
              <a:t>něco</a:t>
            </a:r>
            <a:r>
              <a:rPr lang="en-US" sz="2200"/>
              <a:t> </a:t>
            </a:r>
            <a:r>
              <a:rPr lang="en-US" sz="2200" err="1"/>
              <a:t>přes</a:t>
            </a:r>
            <a:r>
              <a:rPr lang="en-US" sz="2200"/>
              <a:t> 200 000 </a:t>
            </a:r>
            <a:r>
              <a:rPr lang="en-US" sz="2200" err="1"/>
              <a:t>obyvatel</a:t>
            </a:r>
            <a:r>
              <a:rPr lang="en-US" sz="2200"/>
              <a:t>,</a:t>
            </a:r>
          </a:p>
          <a:p>
            <a:pPr>
              <a:lnSpc>
                <a:spcPct val="90000"/>
              </a:lnSpc>
            </a:pPr>
            <a:r>
              <a:rPr lang="en-US" sz="2200"/>
              <a:t> </a:t>
            </a:r>
            <a:r>
              <a:rPr lang="en-US" sz="2200" err="1"/>
              <a:t>turecký</a:t>
            </a:r>
            <a:r>
              <a:rPr lang="en-US" sz="2200"/>
              <a:t> sever </a:t>
            </a:r>
            <a:r>
              <a:rPr lang="en-US" sz="2200" err="1"/>
              <a:t>města</a:t>
            </a:r>
            <a:r>
              <a:rPr lang="en-US" sz="2200"/>
              <a:t> </a:t>
            </a:r>
            <a:r>
              <a:rPr lang="en-US" sz="2200" err="1"/>
              <a:t>něco</a:t>
            </a:r>
            <a:r>
              <a:rPr lang="en-US" sz="2200"/>
              <a:t> </a:t>
            </a:r>
            <a:r>
              <a:rPr lang="en-US" sz="2200" err="1"/>
              <a:t>přes</a:t>
            </a:r>
            <a:r>
              <a:rPr lang="en-US" sz="2200"/>
              <a:t> 84 000 </a:t>
            </a:r>
            <a:r>
              <a:rPr lang="en-US" sz="2200" err="1"/>
              <a:t>obyvatel</a:t>
            </a:r>
            <a:r>
              <a:rPr lang="en-US" sz="2200"/>
              <a:t>. </a:t>
            </a:r>
            <a:r>
              <a:rPr lang="en-US" sz="2200" err="1"/>
              <a:t>Turecká</a:t>
            </a:r>
            <a:r>
              <a:rPr lang="en-US" sz="2200"/>
              <a:t> </a:t>
            </a:r>
            <a:r>
              <a:rPr lang="en-US" sz="2200" err="1"/>
              <a:t>část</a:t>
            </a:r>
            <a:r>
              <a:rPr lang="en-US" sz="2200"/>
              <a:t> </a:t>
            </a:r>
            <a:r>
              <a:rPr lang="en-US" sz="2200" err="1"/>
              <a:t>města</a:t>
            </a:r>
            <a:r>
              <a:rPr lang="en-US" sz="2200"/>
              <a:t> je </a:t>
            </a:r>
            <a:r>
              <a:rPr lang="en-US" sz="2200" err="1"/>
              <a:t>rovněž</a:t>
            </a:r>
            <a:r>
              <a:rPr lang="en-US" sz="2200"/>
              <a:t> </a:t>
            </a:r>
            <a:r>
              <a:rPr lang="en-US" sz="2200" err="1"/>
              <a:t>metropolí</a:t>
            </a:r>
            <a:r>
              <a:rPr lang="en-US" sz="2200"/>
              <a:t> </a:t>
            </a:r>
            <a:r>
              <a:rPr lang="en-US" sz="2200" err="1"/>
              <a:t>tzv</a:t>
            </a:r>
            <a:r>
              <a:rPr lang="en-US" sz="2200"/>
              <a:t>. </a:t>
            </a:r>
            <a:r>
              <a:rPr lang="en-US" sz="2200" err="1"/>
              <a:t>Severokyperské</a:t>
            </a:r>
            <a:r>
              <a:rPr lang="en-US" sz="2200"/>
              <a:t> </a:t>
            </a:r>
            <a:r>
              <a:rPr lang="en-US" sz="2200" err="1"/>
              <a:t>turecké</a:t>
            </a:r>
            <a:r>
              <a:rPr lang="en-US" sz="2200"/>
              <a:t> </a:t>
            </a:r>
            <a:r>
              <a:rPr lang="en-US" sz="2200" err="1"/>
              <a:t>republiky</a:t>
            </a:r>
            <a:r>
              <a:rPr lang="en-US" sz="2200"/>
              <a:t>, </a:t>
            </a:r>
            <a:r>
              <a:rPr lang="en-US" sz="2200" err="1"/>
              <a:t>kterou</a:t>
            </a:r>
            <a:r>
              <a:rPr lang="en-US" sz="2200"/>
              <a:t> </a:t>
            </a:r>
            <a:r>
              <a:rPr lang="en-US" sz="2200" err="1"/>
              <a:t>však</a:t>
            </a:r>
            <a:r>
              <a:rPr lang="en-US" sz="2200"/>
              <a:t> </a:t>
            </a:r>
            <a:r>
              <a:rPr lang="en-US" sz="2200" err="1"/>
              <a:t>uznává</a:t>
            </a:r>
            <a:r>
              <a:rPr lang="en-US" sz="2200"/>
              <a:t> </a:t>
            </a:r>
            <a:r>
              <a:rPr lang="en-US" sz="2200" err="1"/>
              <a:t>pouze</a:t>
            </a:r>
            <a:r>
              <a:rPr lang="en-US" sz="2200"/>
              <a:t> </a:t>
            </a:r>
            <a:r>
              <a:rPr lang="en-US" sz="2200" err="1"/>
              <a:t>Turecko</a:t>
            </a:r>
            <a:r>
              <a:rPr lang="en-US" sz="2200"/>
              <a:t>.</a:t>
            </a:r>
          </a:p>
          <a:p>
            <a:pPr>
              <a:lnSpc>
                <a:spcPct val="90000"/>
              </a:lnSpc>
            </a:pPr>
            <a:r>
              <a:rPr lang="en-US" sz="2200" err="1"/>
              <a:t>Další</a:t>
            </a:r>
            <a:r>
              <a:rPr lang="en-US" sz="2200"/>
              <a:t> </a:t>
            </a:r>
            <a:r>
              <a:rPr lang="en-US" sz="2200" err="1"/>
              <a:t>města</a:t>
            </a:r>
            <a:r>
              <a:rPr lang="en-US" sz="2200"/>
              <a:t>: </a:t>
            </a:r>
            <a:r>
              <a:rPr lang="en-US" sz="2200" err="1"/>
              <a:t>Lemesos</a:t>
            </a:r>
            <a:r>
              <a:rPr lang="en-US" sz="2200"/>
              <a:t>, </a:t>
            </a:r>
            <a:r>
              <a:rPr lang="en-US" sz="2200" err="1"/>
              <a:t>Larnaka</a:t>
            </a:r>
            <a:r>
              <a:rPr lang="en-US" sz="2200"/>
              <a:t>, Famagusta, </a:t>
            </a:r>
            <a:r>
              <a:rPr lang="en-US" sz="2200" err="1"/>
              <a:t>Pafos</a:t>
            </a:r>
            <a:r>
              <a:rPr lang="en-US" sz="2200"/>
              <a:t>, </a:t>
            </a:r>
            <a:r>
              <a:rPr lang="en-US" sz="2200" err="1"/>
              <a:t>Kyrinia</a:t>
            </a:r>
            <a:r>
              <a:rPr lang="en-US" sz="2200"/>
              <a:t> </a:t>
            </a:r>
          </a:p>
          <a:p>
            <a:pPr>
              <a:lnSpc>
                <a:spcPct val="90000"/>
              </a:lnSpc>
            </a:pPr>
            <a:endParaRPr lang="en-US" sz="2200"/>
          </a:p>
        </p:txBody>
      </p:sp>
      <p:pic>
        <p:nvPicPr>
          <p:cNvPr id="5122" name="Picture 2" descr="A Rare View Inside the Buffer Zone in Nicosia Cyprus - Urban Photography by  Roman Robroek">
            <a:extLst>
              <a:ext uri="{FF2B5EF4-FFF2-40B4-BE49-F238E27FC236}">
                <a16:creationId xmlns:a16="http://schemas.microsoft.com/office/drawing/2014/main" id="{BF5B8A91-9EBF-7D67-1839-71574A53F5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8" r="13693"/>
          <a:stretch/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08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B124A8-B3BF-BE41-7A00-DBF25F66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err="1"/>
              <a:t>Rozdělený</a:t>
            </a:r>
            <a:r>
              <a:rPr lang="en-US" dirty="0"/>
              <a:t> </a:t>
            </a:r>
            <a:r>
              <a:rPr lang="en-US" dirty="0" err="1"/>
              <a:t>ostrov</a:t>
            </a:r>
            <a:endParaRPr lang="en-US" dirty="0"/>
          </a:p>
        </p:txBody>
      </p:sp>
      <p:pic>
        <p:nvPicPr>
          <p:cNvPr id="3074" name="Picture 2" descr="Zvrat ve sjednocování Kypru? Obě strany si vyměnily mapy zón — ČT24 — Česká  televize">
            <a:extLst>
              <a:ext uri="{FF2B5EF4-FFF2-40B4-BE49-F238E27FC236}">
                <a16:creationId xmlns:a16="http://schemas.microsoft.com/office/drawing/2014/main" id="{ED5F8FB8-B8CB-73AB-72B9-BED5EA5C956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728592"/>
            <a:ext cx="4038600" cy="2269179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BEA09E-154B-ACCC-F5CF-0B45F020B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/>
              <a:t>Kyperská republika zabírá dvě třetiny ostrova (59,74 %). </a:t>
            </a:r>
          </a:p>
          <a:p>
            <a:pPr>
              <a:lnSpc>
                <a:spcPct val="90000"/>
              </a:lnSpc>
            </a:pPr>
            <a:r>
              <a:rPr lang="en-US" sz="2200"/>
              <a:t>Severovýchodní třetinu ostrova zabírá Severokyperská turecká republika (34,85 %). </a:t>
            </a:r>
          </a:p>
          <a:p>
            <a:pPr>
              <a:lnSpc>
                <a:spcPct val="90000"/>
              </a:lnSpc>
            </a:pPr>
            <a:r>
              <a:rPr lang="en-US" sz="2200"/>
              <a:t>Třetím segmentem je Spojenými národy spravovaná nárazníková zóna nazývaná Zelená linie. </a:t>
            </a:r>
          </a:p>
          <a:p>
            <a:pPr>
              <a:lnSpc>
                <a:spcPct val="90000"/>
              </a:lnSpc>
            </a:pPr>
            <a:r>
              <a:rPr lang="en-US" sz="2200"/>
              <a:t>Čtvrtým územím jsou britské základny Akrotiri a Dekelia.</a:t>
            </a:r>
          </a:p>
        </p:txBody>
      </p:sp>
    </p:spTree>
    <p:extLst>
      <p:ext uri="{BB962C8B-B14F-4D97-AF65-F5344CB8AC3E}">
        <p14:creationId xmlns:p14="http://schemas.microsoft.com/office/powerpoint/2010/main" val="1502703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F5F51-77B3-7358-3B52-54CD23DC2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/>
              <a:t>Obyvatelstvo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C01EBC-CD64-A6A7-F8AA-93F9A5407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err="1"/>
              <a:t>Celková</a:t>
            </a:r>
            <a:r>
              <a:rPr lang="en-US" sz="1500"/>
              <a:t> populace </a:t>
            </a:r>
            <a:r>
              <a:rPr lang="en-US" sz="1500" err="1"/>
              <a:t>Kypru</a:t>
            </a:r>
            <a:r>
              <a:rPr lang="en-US" sz="1500"/>
              <a:t> 1,2 </a:t>
            </a:r>
            <a:r>
              <a:rPr lang="en-US" sz="1500" err="1"/>
              <a:t>milion</a:t>
            </a:r>
            <a:r>
              <a:rPr lang="en-US" sz="1500"/>
              <a:t> </a:t>
            </a:r>
            <a:r>
              <a:rPr lang="en-US" sz="1500" err="1"/>
              <a:t>lidí</a:t>
            </a:r>
            <a:r>
              <a:rPr lang="en-US" sz="1500"/>
              <a:t>, z toho 789 300 </a:t>
            </a:r>
            <a:r>
              <a:rPr lang="en-US" sz="1500" err="1"/>
              <a:t>lidí</a:t>
            </a:r>
            <a:r>
              <a:rPr lang="en-US" sz="1500"/>
              <a:t> </a:t>
            </a:r>
            <a:r>
              <a:rPr lang="en-US" sz="1500" err="1"/>
              <a:t>žilo</a:t>
            </a:r>
            <a:r>
              <a:rPr lang="en-US" sz="1500"/>
              <a:t> v </a:t>
            </a:r>
            <a:r>
              <a:rPr lang="en-US" sz="1500" err="1"/>
              <a:t>oblasti</a:t>
            </a:r>
            <a:r>
              <a:rPr lang="en-US" sz="1500"/>
              <a:t> </a:t>
            </a:r>
            <a:r>
              <a:rPr lang="en-US" sz="1500" err="1"/>
              <a:t>kontrolované</a:t>
            </a:r>
            <a:r>
              <a:rPr lang="en-US" sz="1500"/>
              <a:t> </a:t>
            </a:r>
            <a:r>
              <a:rPr lang="en-US" sz="1500" err="1"/>
              <a:t>vládou</a:t>
            </a:r>
            <a:r>
              <a:rPr lang="en-US" sz="1500"/>
              <a:t> </a:t>
            </a:r>
            <a:r>
              <a:rPr lang="en-US" sz="1500" err="1"/>
              <a:t>kyperské</a:t>
            </a:r>
            <a:r>
              <a:rPr lang="en-US" sz="1500"/>
              <a:t> </a:t>
            </a:r>
            <a:r>
              <a:rPr lang="en-US" sz="1500" err="1"/>
              <a:t>republiky</a:t>
            </a:r>
            <a:r>
              <a:rPr lang="en-US" sz="1500" baseline="30000"/>
              <a:t> </a:t>
            </a:r>
            <a:r>
              <a:rPr lang="en-US" sz="1500"/>
              <a:t>a 265 100 v </a:t>
            </a:r>
            <a:r>
              <a:rPr lang="en-US" sz="1500" err="1"/>
              <a:t>severní</a:t>
            </a:r>
            <a:r>
              <a:rPr lang="en-US" sz="1500"/>
              <a:t> </a:t>
            </a:r>
            <a:r>
              <a:rPr lang="en-US" sz="1500" err="1"/>
              <a:t>části</a:t>
            </a:r>
            <a:r>
              <a:rPr lang="en-US" sz="1500"/>
              <a:t>.</a:t>
            </a:r>
          </a:p>
          <a:p>
            <a:pPr>
              <a:lnSpc>
                <a:spcPct val="90000"/>
              </a:lnSpc>
            </a:pPr>
            <a:r>
              <a:rPr lang="en-US" sz="1500"/>
              <a:t>Populace </a:t>
            </a:r>
            <a:r>
              <a:rPr lang="en-US" sz="1500" err="1"/>
              <a:t>severního</a:t>
            </a:r>
            <a:r>
              <a:rPr lang="en-US" sz="1500"/>
              <a:t> </a:t>
            </a:r>
            <a:r>
              <a:rPr lang="en-US" sz="1500" err="1"/>
              <a:t>Kypru</a:t>
            </a:r>
            <a:r>
              <a:rPr lang="en-US" sz="1500"/>
              <a:t> </a:t>
            </a:r>
            <a:r>
              <a:rPr lang="en-US" sz="1500" err="1"/>
              <a:t>zahrnuje</a:t>
            </a:r>
            <a:r>
              <a:rPr lang="en-US" sz="1500"/>
              <a:t> 150 000 – 160 000 </a:t>
            </a:r>
            <a:r>
              <a:rPr lang="en-US" sz="1500" err="1"/>
              <a:t>tureckých</a:t>
            </a:r>
            <a:r>
              <a:rPr lang="en-US" sz="1500"/>
              <a:t> </a:t>
            </a:r>
            <a:r>
              <a:rPr lang="en-US" sz="1500" err="1"/>
              <a:t>imigrantů</a:t>
            </a:r>
            <a:r>
              <a:rPr lang="en-US" sz="1500"/>
              <a:t>, </a:t>
            </a:r>
            <a:r>
              <a:rPr lang="en-US" sz="1500" err="1"/>
              <a:t>kteří</a:t>
            </a:r>
            <a:r>
              <a:rPr lang="en-US" sz="1500"/>
              <a:t> </a:t>
            </a:r>
            <a:r>
              <a:rPr lang="en-US" sz="1500" err="1"/>
              <a:t>jsou</a:t>
            </a:r>
            <a:r>
              <a:rPr lang="en-US" sz="1500"/>
              <a:t> </a:t>
            </a:r>
            <a:r>
              <a:rPr lang="en-US" sz="1500" err="1"/>
              <a:t>kyperskou</a:t>
            </a:r>
            <a:r>
              <a:rPr lang="en-US" sz="1500"/>
              <a:t> </a:t>
            </a:r>
            <a:r>
              <a:rPr lang="en-US" sz="1500" err="1"/>
              <a:t>vládou</a:t>
            </a:r>
            <a:r>
              <a:rPr lang="en-US" sz="1500"/>
              <a:t> </a:t>
            </a:r>
            <a:r>
              <a:rPr lang="en-US" sz="1500" err="1"/>
              <a:t>považováni</a:t>
            </a:r>
            <a:r>
              <a:rPr lang="en-US" sz="1500"/>
              <a:t> za "</a:t>
            </a:r>
            <a:r>
              <a:rPr lang="en-US" sz="1500" err="1"/>
              <a:t>ilegální</a:t>
            </a:r>
            <a:r>
              <a:rPr lang="en-US" sz="1500"/>
              <a:t> </a:t>
            </a:r>
            <a:r>
              <a:rPr lang="en-US" sz="1500" err="1"/>
              <a:t>osadníky</a:t>
            </a:r>
            <a:r>
              <a:rPr lang="en-US" sz="1500"/>
              <a:t>" </a:t>
            </a:r>
          </a:p>
          <a:p>
            <a:pPr>
              <a:lnSpc>
                <a:spcPct val="90000"/>
              </a:lnSpc>
            </a:pPr>
            <a:r>
              <a:rPr lang="en-US" sz="1500" err="1"/>
              <a:t>Kypřané</a:t>
            </a:r>
            <a:r>
              <a:rPr lang="en-US" sz="1500"/>
              <a:t> </a:t>
            </a:r>
            <a:r>
              <a:rPr lang="en-US" sz="1500" err="1"/>
              <a:t>rozděleni</a:t>
            </a:r>
            <a:r>
              <a:rPr lang="en-US" sz="1500"/>
              <a:t> do </a:t>
            </a:r>
            <a:r>
              <a:rPr lang="en-US" sz="1500" err="1"/>
              <a:t>dvou</a:t>
            </a:r>
            <a:r>
              <a:rPr lang="en-US" sz="1500"/>
              <a:t> </a:t>
            </a:r>
            <a:r>
              <a:rPr lang="en-US" sz="1500" err="1"/>
              <a:t>etnických</a:t>
            </a:r>
            <a:r>
              <a:rPr lang="en-US" sz="1500"/>
              <a:t> </a:t>
            </a:r>
            <a:r>
              <a:rPr lang="en-US" sz="1500" err="1"/>
              <a:t>komunit</a:t>
            </a:r>
            <a:r>
              <a:rPr lang="en-US" sz="1500"/>
              <a:t> </a:t>
            </a:r>
            <a:endParaRPr lang="cs-CZ" sz="1500"/>
          </a:p>
          <a:p>
            <a:pPr>
              <a:lnSpc>
                <a:spcPct val="90000"/>
              </a:lnSpc>
            </a:pPr>
            <a:r>
              <a:rPr lang="cs-CZ" sz="1500"/>
              <a:t>s</a:t>
            </a:r>
            <a:r>
              <a:rPr lang="en-US" sz="1500" err="1"/>
              <a:t>dílejí</a:t>
            </a:r>
            <a:r>
              <a:rPr lang="en-US" sz="1500"/>
              <a:t> </a:t>
            </a:r>
            <a:r>
              <a:rPr lang="en-US" sz="1500" err="1"/>
              <a:t>mnoho</a:t>
            </a:r>
            <a:r>
              <a:rPr lang="en-US" sz="1500"/>
              <a:t> </a:t>
            </a:r>
            <a:r>
              <a:rPr lang="en-US" sz="1500" err="1"/>
              <a:t>kulturních</a:t>
            </a:r>
            <a:r>
              <a:rPr lang="en-US" sz="1500"/>
              <a:t> </a:t>
            </a:r>
            <a:r>
              <a:rPr lang="en-US" sz="1500" err="1"/>
              <a:t>znaků</a:t>
            </a:r>
            <a:r>
              <a:rPr lang="en-US" sz="1500"/>
              <a:t>, ale </a:t>
            </a:r>
            <a:r>
              <a:rPr lang="en-US" sz="1500" err="1"/>
              <a:t>uchovali</a:t>
            </a:r>
            <a:r>
              <a:rPr lang="en-US" sz="1500"/>
              <a:t> </a:t>
            </a:r>
            <a:r>
              <a:rPr lang="en-US" sz="1500" err="1"/>
              <a:t>si</a:t>
            </a:r>
            <a:r>
              <a:rPr lang="en-US" sz="1500"/>
              <a:t> </a:t>
            </a:r>
            <a:r>
              <a:rPr lang="en-US" sz="1500" err="1"/>
              <a:t>identitu</a:t>
            </a:r>
            <a:r>
              <a:rPr lang="en-US" sz="1500"/>
              <a:t> </a:t>
            </a:r>
            <a:r>
              <a:rPr lang="en-US" sz="1500" err="1"/>
              <a:t>na</a:t>
            </a:r>
            <a:r>
              <a:rPr lang="en-US" sz="1500"/>
              <a:t> </a:t>
            </a:r>
            <a:r>
              <a:rPr lang="en-US" sz="1500" err="1"/>
              <a:t>základě</a:t>
            </a:r>
            <a:r>
              <a:rPr lang="en-US" sz="1500"/>
              <a:t> </a:t>
            </a:r>
            <a:r>
              <a:rPr lang="en-US" sz="1500" err="1"/>
              <a:t>etnicity</a:t>
            </a:r>
            <a:r>
              <a:rPr lang="en-US" sz="1500"/>
              <a:t>, </a:t>
            </a:r>
            <a:r>
              <a:rPr lang="en-US" sz="1500" err="1"/>
              <a:t>náboženství</a:t>
            </a:r>
            <a:r>
              <a:rPr lang="en-US" sz="1500"/>
              <a:t>, </a:t>
            </a:r>
            <a:r>
              <a:rPr lang="en-US" sz="1500" err="1"/>
              <a:t>jazyka</a:t>
            </a:r>
            <a:r>
              <a:rPr lang="en-US" sz="1500"/>
              <a:t> a </a:t>
            </a:r>
            <a:r>
              <a:rPr lang="en-US" sz="1500" err="1"/>
              <a:t>vazeb</a:t>
            </a:r>
            <a:r>
              <a:rPr lang="en-US" sz="1500"/>
              <a:t> </a:t>
            </a:r>
            <a:r>
              <a:rPr lang="en-US" sz="1500" err="1"/>
              <a:t>na</a:t>
            </a:r>
            <a:r>
              <a:rPr lang="en-US" sz="1500"/>
              <a:t> </a:t>
            </a:r>
            <a:r>
              <a:rPr lang="en-US" sz="1500" err="1"/>
              <a:t>mateřskou</a:t>
            </a:r>
            <a:r>
              <a:rPr lang="en-US" sz="1500"/>
              <a:t> zemi. </a:t>
            </a:r>
            <a:endParaRPr lang="cs-CZ" sz="1500"/>
          </a:p>
          <a:p>
            <a:pPr>
              <a:lnSpc>
                <a:spcPct val="90000"/>
              </a:lnSpc>
            </a:pPr>
            <a:r>
              <a:rPr lang="en-US" sz="1500" err="1"/>
              <a:t>Před</a:t>
            </a:r>
            <a:r>
              <a:rPr lang="en-US" sz="1500"/>
              <a:t> </a:t>
            </a:r>
            <a:r>
              <a:rPr lang="en-US" sz="1500" err="1"/>
              <a:t>začátkem</a:t>
            </a:r>
            <a:r>
              <a:rPr lang="en-US" sz="1500"/>
              <a:t> </a:t>
            </a:r>
            <a:r>
              <a:rPr lang="en-US" sz="1500" err="1"/>
              <a:t>rozporů</a:t>
            </a:r>
            <a:r>
              <a:rPr lang="en-US" sz="1500"/>
              <a:t> v </a:t>
            </a:r>
            <a:r>
              <a:rPr lang="en-US" sz="1500" err="1"/>
              <a:t>roce</a:t>
            </a:r>
            <a:r>
              <a:rPr lang="en-US" sz="1500"/>
              <a:t> 1964 </a:t>
            </a:r>
            <a:r>
              <a:rPr lang="en-US" sz="1500" err="1"/>
              <a:t>žili</a:t>
            </a:r>
            <a:r>
              <a:rPr lang="en-US" sz="1500"/>
              <a:t> </a:t>
            </a:r>
            <a:r>
              <a:rPr lang="en-US" sz="1500" err="1"/>
              <a:t>všichni</a:t>
            </a:r>
            <a:r>
              <a:rPr lang="en-US" sz="1500"/>
              <a:t> </a:t>
            </a:r>
            <a:r>
              <a:rPr lang="en-US" sz="1500" err="1"/>
              <a:t>Kypřané</a:t>
            </a:r>
            <a:r>
              <a:rPr lang="en-US" sz="1500"/>
              <a:t> (</a:t>
            </a:r>
            <a:r>
              <a:rPr lang="en-US" sz="1500" err="1"/>
              <a:t>tehdy</a:t>
            </a:r>
            <a:r>
              <a:rPr lang="en-US" sz="1500"/>
              <a:t> 77 % </a:t>
            </a:r>
            <a:r>
              <a:rPr lang="en-US" sz="1500" err="1"/>
              <a:t>Řeků</a:t>
            </a:r>
            <a:r>
              <a:rPr lang="en-US" sz="1500"/>
              <a:t>, 18 % </a:t>
            </a:r>
            <a:r>
              <a:rPr lang="en-US" sz="1500" err="1"/>
              <a:t>Turků</a:t>
            </a:r>
            <a:r>
              <a:rPr lang="en-US" sz="1500"/>
              <a:t>, 5 % </a:t>
            </a:r>
            <a:r>
              <a:rPr lang="en-US" sz="1500" err="1"/>
              <a:t>jiných</a:t>
            </a:r>
            <a:r>
              <a:rPr lang="en-US" sz="1500"/>
              <a:t> </a:t>
            </a:r>
            <a:r>
              <a:rPr lang="en-US" sz="1500" err="1"/>
              <a:t>komunit</a:t>
            </a:r>
            <a:r>
              <a:rPr lang="en-US" sz="1500"/>
              <a:t>, </a:t>
            </a:r>
            <a:r>
              <a:rPr lang="en-US" sz="1500" err="1"/>
              <a:t>včetně</a:t>
            </a:r>
            <a:r>
              <a:rPr lang="en-US" sz="1500"/>
              <a:t> </a:t>
            </a:r>
            <a:r>
              <a:rPr lang="en-US" sz="1500" err="1"/>
              <a:t>Arménců</a:t>
            </a:r>
            <a:r>
              <a:rPr lang="en-US" sz="1500"/>
              <a:t> a </a:t>
            </a:r>
            <a:r>
              <a:rPr lang="en-US" sz="1500" err="1"/>
              <a:t>Maronitů</a:t>
            </a:r>
            <a:r>
              <a:rPr lang="en-US" sz="1500"/>
              <a:t>)</a:t>
            </a:r>
          </a:p>
        </p:txBody>
      </p:sp>
      <p:pic>
        <p:nvPicPr>
          <p:cNvPr id="4098" name="Picture 2" descr="Lidé na Kypru - obyvatelé a jazyk ostrova Kypr | CK Mundo">
            <a:extLst>
              <a:ext uri="{FF2B5EF4-FFF2-40B4-BE49-F238E27FC236}">
                <a16:creationId xmlns:a16="http://schemas.microsoft.com/office/drawing/2014/main" id="{F2959F2F-950B-BE55-D2F1-F589518A68F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345788"/>
            <a:ext cx="4038600" cy="303478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77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2C6EF3-3846-833B-837C-0E49AB73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rtlCol="0" anchor="ctr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3700" b="1"/>
              <a:t>Řecko-kyperská a turecko-kyperská komunita </a:t>
            </a:r>
            <a:endParaRPr lang="cs-CZ" sz="370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1C3A1FEA-222C-AB5D-FED3-55D24C042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1675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C13D648E-1877-80CF-B9B2-E2C29BA9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Etnografická mapa Kypru 1960</a:t>
            </a:r>
          </a:p>
        </p:txBody>
      </p:sp>
      <p:pic>
        <p:nvPicPr>
          <p:cNvPr id="6147" name="Zástupný symbol pro obsah 3">
            <a:extLst>
              <a:ext uri="{FF2B5EF4-FFF2-40B4-BE49-F238E27FC236}">
                <a16:creationId xmlns:a16="http://schemas.microsoft.com/office/drawing/2014/main" id="{933362FF-CFB7-1981-83F4-C771F77570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600" y="1927225"/>
            <a:ext cx="5991225" cy="36258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C9AB5F70-BFE7-E9D6-EDE7-9FAA795D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Kypr během I. a II. sv. války</a:t>
            </a:r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5AE7869D-7ACC-AF8D-7119-F3772C82F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/>
              <a:t>Po skončení </a:t>
            </a:r>
            <a:r>
              <a:rPr lang="el-GR" altLang="cs-CZ" sz="2000" dirty="0"/>
              <a:t>Ι. </a:t>
            </a:r>
            <a:r>
              <a:rPr lang="cs-CZ" altLang="cs-CZ" sz="2000" dirty="0"/>
              <a:t>sv</a:t>
            </a:r>
            <a:r>
              <a:rPr lang="el-GR" altLang="cs-CZ" sz="2000" dirty="0"/>
              <a:t>.</a:t>
            </a:r>
            <a:r>
              <a:rPr lang="cs-CZ" altLang="cs-CZ" sz="2000" dirty="0"/>
              <a:t> války bylo Velké Británii v Lausanne potvrzeno vlastnické právo na Kypr. Ostrov následně prohlášen britskou korunní kolonií (1923). </a:t>
            </a:r>
          </a:p>
          <a:p>
            <a:pPr eaLnBrk="1" hangingPunct="1"/>
            <a:r>
              <a:rPr lang="cs-CZ" altLang="cs-CZ" sz="2000" dirty="0"/>
              <a:t>V ostrovní legislativní radě</a:t>
            </a:r>
            <a:r>
              <a:rPr lang="el-GR" altLang="cs-CZ" sz="2000" dirty="0"/>
              <a:t> </a:t>
            </a:r>
            <a:r>
              <a:rPr lang="cs-CZ" altLang="cs-CZ" sz="2000" dirty="0"/>
              <a:t>podíl kyperských Turků mnohem vyšší než podíl místních Řeků </a:t>
            </a:r>
            <a:r>
              <a:rPr lang="el-GR" altLang="cs-CZ" sz="2000" dirty="0"/>
              <a:t>/</a:t>
            </a:r>
            <a:r>
              <a:rPr lang="cs-CZ" altLang="cs-CZ" sz="2000" dirty="0"/>
              <a:t> nerovnoměrně vysoká byla reprezentace Turků v koloniálních represívních složkách ostrova a v koloniální správě. </a:t>
            </a:r>
          </a:p>
          <a:p>
            <a:pPr eaLnBrk="1" hangingPunct="1"/>
            <a:r>
              <a:rPr lang="cs-CZ" altLang="cs-CZ" sz="2000" dirty="0"/>
              <a:t>klíčová otázka vzdělávacího systému na ostrově. Obě komunity měly své vlastní školy, které kopírovaly vzdělávací program svých „mateřských zemí“, jejichž hnací ideologií byl nacionalismus. </a:t>
            </a:r>
          </a:p>
          <a:p>
            <a:pPr eaLnBrk="1" hangingPunct="1"/>
            <a:r>
              <a:rPr lang="cs-CZ" altLang="cs-CZ" sz="2000" dirty="0"/>
              <a:t>Britové během druhé sv. války vyzvali kyperské Řeky, aby vstoupili do jejich armády v boji proti nacismu. Přibližně 30.000 kyperských Řeků bojovalo po boku Britů s příslibem připojení Kypru k Řecku. </a:t>
            </a:r>
            <a:endParaRPr lang="el-GR" altLang="cs-CZ" sz="2000" dirty="0"/>
          </a:p>
          <a:p>
            <a:pPr eaLnBrk="1" hangingPunct="1"/>
            <a:r>
              <a:rPr lang="cs-CZ" altLang="cs-CZ" sz="2000" dirty="0"/>
              <a:t>Jejich naděje se nenaplnily</a:t>
            </a:r>
            <a:r>
              <a:rPr lang="el-GR" altLang="cs-CZ" sz="2000" dirty="0"/>
              <a:t>&gt;</a:t>
            </a:r>
            <a:r>
              <a:rPr lang="cs-CZ" altLang="cs-CZ" sz="2000" dirty="0"/>
              <a:t> „britské impérium není na výprodej“.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43E7300B-A7E1-85D0-3437-95D7DDCE7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Enosis - taksim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593BC0-E3A6-7080-DD1D-F8A914938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 Iniciativu převzala autokefální kyperská ortodoxní církev</a:t>
            </a:r>
            <a:r>
              <a:rPr lang="el-GR" dirty="0"/>
              <a:t> /</a:t>
            </a:r>
            <a:r>
              <a:rPr lang="cs-CZ" dirty="0"/>
              <a:t>pod vedením nově zvoleného arcibiskupa </a:t>
            </a:r>
            <a:r>
              <a:rPr lang="cs-CZ" dirty="0" err="1"/>
              <a:t>Makariose</a:t>
            </a:r>
            <a:r>
              <a:rPr lang="cs-CZ" dirty="0"/>
              <a:t> zorganizovala v </a:t>
            </a:r>
            <a:r>
              <a:rPr lang="en-GB" dirty="0"/>
              <a:t>r.</a:t>
            </a:r>
            <a:r>
              <a:rPr lang="cs-CZ" dirty="0"/>
              <a:t> 1950 referendum, v němž se 96% kyperských Řeků pro </a:t>
            </a:r>
            <a:r>
              <a:rPr lang="cs-CZ" i="1" dirty="0" err="1"/>
              <a:t>enosis</a:t>
            </a:r>
            <a:r>
              <a:rPr lang="cs-CZ" i="1" dirty="0"/>
              <a:t> </a:t>
            </a:r>
            <a:r>
              <a:rPr lang="cs-CZ" dirty="0"/>
              <a:t>s Řeckem.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 r. 1953 radikalizace Řeků v</a:t>
            </a:r>
            <a:r>
              <a:rPr lang="en-GB" dirty="0" err="1"/>
              <a:t>ede</a:t>
            </a:r>
            <a:r>
              <a:rPr lang="cs-CZ" dirty="0"/>
              <a:t> k vytvoření ozbrojené nacionalistické organizace Národní organizace kyperských bojovníků – EOKA, jejichž vojenským vůdcem se stal, s tichým požehnáním athénské vlády, kontroverzní ultrapravicový plukovník Georgios </a:t>
            </a:r>
            <a:r>
              <a:rPr lang="cs-CZ" dirty="0" err="1"/>
              <a:t>Grivas</a:t>
            </a:r>
            <a:r>
              <a:rPr lang="cs-CZ" dirty="0"/>
              <a:t>. EOKA zaměřila své útoky nejen proti britské koloniální správě, ale i proti místní domobraně, složené většinou z kyperských Turků.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Radikalizace kyperských Řeků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</a:t>
            </a:r>
            <a:r>
              <a:rPr lang="cs-CZ" dirty="0"/>
              <a:t>k radikalizaci </a:t>
            </a:r>
            <a:r>
              <a:rPr lang="cs-CZ" dirty="0" err="1"/>
              <a:t>turko</a:t>
            </a:r>
            <a:r>
              <a:rPr lang="cs-CZ" dirty="0"/>
              <a:t>-kyperských příslušníků, kteří se obávali opakování tzv. „krétského scénáře“.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Vyhrocený řecko-kyperský nacionalismus zplodil </a:t>
            </a:r>
            <a:r>
              <a:rPr lang="cs-CZ" dirty="0" err="1"/>
              <a:t>turko</a:t>
            </a:r>
            <a:r>
              <a:rPr lang="cs-CZ" dirty="0"/>
              <a:t>-kyperský „vzdoro-nacionalismus“, který začal prosazovat tzv. </a:t>
            </a:r>
            <a:r>
              <a:rPr lang="cs-CZ" i="1" dirty="0" err="1"/>
              <a:t>taksim</a:t>
            </a:r>
            <a:r>
              <a:rPr lang="cs-CZ" dirty="0"/>
              <a:t>, tj. rozdělení ostrova.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 podporou ankarské vlády Turci založili tajnou organizaci Tureckou obrannou organizaci – </a:t>
            </a:r>
            <a:r>
              <a:rPr lang="cs-CZ" dirty="0" err="1"/>
              <a:t>TMT</a:t>
            </a:r>
            <a:r>
              <a:rPr lang="cs-CZ" dirty="0"/>
              <a:t>, pod vedením advokáta </a:t>
            </a:r>
            <a:r>
              <a:rPr lang="cs-CZ" dirty="0" err="1"/>
              <a:t>Raufa</a:t>
            </a:r>
            <a:r>
              <a:rPr lang="cs-CZ" dirty="0"/>
              <a:t> </a:t>
            </a:r>
            <a:r>
              <a:rPr lang="cs-CZ" dirty="0" err="1"/>
              <a:t>Denktaše</a:t>
            </a:r>
            <a:r>
              <a:rPr lang="cs-CZ" dirty="0"/>
              <a:t> a proti příslušníkům řecko-kyperské komunity používala stejných násilnických metod jako organizace EOKA.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329EB5B4-955E-0BA2-660E-CA54CBFE1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cs-CZ" altLang="cs-CZ"/>
              <a:t>Makarios</a:t>
            </a:r>
          </a:p>
        </p:txBody>
      </p:sp>
      <p:pic>
        <p:nvPicPr>
          <p:cNvPr id="10244" name="Obrázek 3">
            <a:extLst>
              <a:ext uri="{FF2B5EF4-FFF2-40B4-BE49-F238E27FC236}">
                <a16:creationId xmlns:a16="http://schemas.microsoft.com/office/drawing/2014/main" id="{1B55B590-C7CE-525C-3AE0-1A3390033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3706"/>
          <a:stretch/>
        </p:blipFill>
        <p:spPr bwMode="auto">
          <a:xfrm>
            <a:off x="457200" y="1600200"/>
            <a:ext cx="4038600" cy="4525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DF16183B-9B23-660A-8E75-B823DB2B8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wrap="square" anchor="t">
            <a:normAutofit/>
          </a:bodyPr>
          <a:lstStyle/>
          <a:p>
            <a:r>
              <a:rPr lang="cs-CZ" altLang="cs-CZ" sz="2600"/>
              <a:t>Kyperský ortodoxní kněz – vliv církve na chod Kypru.</a:t>
            </a:r>
          </a:p>
          <a:p>
            <a:r>
              <a:rPr lang="cs-CZ" altLang="cs-CZ" sz="2600"/>
              <a:t>Studium v Bostonu.</a:t>
            </a:r>
          </a:p>
          <a:p>
            <a:r>
              <a:rPr lang="cs-CZ" altLang="cs-CZ" sz="2600"/>
              <a:t>1950 Kyperský arcibiskup.</a:t>
            </a:r>
          </a:p>
          <a:p>
            <a:r>
              <a:rPr lang="cs-CZ" altLang="cs-CZ" sz="2600"/>
              <a:t>Snaha o osvobození Kypru.</a:t>
            </a:r>
          </a:p>
          <a:p>
            <a:r>
              <a:rPr lang="cs-CZ" altLang="cs-CZ" sz="2600"/>
              <a:t>Prezident Kypru.</a:t>
            </a:r>
          </a:p>
          <a:p>
            <a:r>
              <a:rPr lang="cs-CZ" altLang="cs-CZ" sz="2600"/>
              <a:t>Po invazi návrat z exilu.</a:t>
            </a:r>
          </a:p>
          <a:p>
            <a:r>
              <a:rPr lang="cs-CZ" altLang="cs-CZ" sz="2600"/>
              <a:t>Smrt 1977.</a:t>
            </a:r>
          </a:p>
          <a:p>
            <a:endParaRPr lang="cs-CZ" altLang="cs-CZ"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2919</Words>
  <Application>Microsoft Office PowerPoint</Application>
  <PresentationFormat>Προβολή στην οθόνη (4:3)</PresentationFormat>
  <Paragraphs>117</Paragraphs>
  <Slides>24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7" baseType="lpstr">
      <vt:lpstr>Calibri</vt:lpstr>
      <vt:lpstr>Arial</vt:lpstr>
      <vt:lpstr>Motiv systému Office</vt:lpstr>
      <vt:lpstr>Kyperská otázka</vt:lpstr>
      <vt:lpstr>Zeměpis </vt:lpstr>
      <vt:lpstr>Rozdělený ostrov</vt:lpstr>
      <vt:lpstr>Obyvatelstvo </vt:lpstr>
      <vt:lpstr>Řecko-kyperská a turecko-kyperská komunita </vt:lpstr>
      <vt:lpstr>Etnografická mapa Kypru 1960</vt:lpstr>
      <vt:lpstr>Kypr během I. a II. sv. války</vt:lpstr>
      <vt:lpstr>Enosis - taksim</vt:lpstr>
      <vt:lpstr>Makarios</vt:lpstr>
      <vt:lpstr>Temný rok 1958</vt:lpstr>
      <vt:lpstr>Garanční mocnosti Kypru: VB, Řecko a Turecko</vt:lpstr>
      <vt:lpstr>Nezávislost a křehké soužití obou komunit (1960-1963) </vt:lpstr>
      <vt:lpstr>První krize nezávislého Kypru</vt:lpstr>
      <vt:lpstr>Vypuknutí násilností v r. 1963</vt:lpstr>
      <vt:lpstr>Přechodná deeskalace konfliktu</vt:lpstr>
      <vt:lpstr>Puč řeckých plukovníků a turecká invaze </vt:lpstr>
      <vt:lpstr>Παρουσίαση του PowerPoint</vt:lpstr>
      <vt:lpstr>Παρουσίαση του PowerPoint</vt:lpstr>
      <vt:lpstr>https://www.youtube.com/watch?v=A7WLwUU2mx0&amp;ab_channel=AntonyAntoniou</vt:lpstr>
      <vt:lpstr>Okupace třetiny ostrova – 200 tisíc uprchlíků </vt:lpstr>
      <vt:lpstr>Παρουσίαση του PowerPoint</vt:lpstr>
      <vt:lpstr>Kypr po roce 1974 </vt:lpstr>
      <vt:lpstr>Kypr a EU</vt:lpstr>
      <vt:lpstr>Nikósie – hlavní město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Kyperská otázka</dc:title>
  <dc:creator>Tsivos</dc:creator>
  <cp:lastModifiedBy>Tsivos, Konstantinos</cp:lastModifiedBy>
  <cp:revision>14</cp:revision>
  <dcterms:created xsi:type="dcterms:W3CDTF">2017-05-03T19:00:53Z</dcterms:created>
  <dcterms:modified xsi:type="dcterms:W3CDTF">2024-12-17T14:44:56Z</dcterms:modified>
</cp:coreProperties>
</file>