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62" r:id="rId6"/>
    <p:sldId id="259"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9C5DA37-B06A-4440-B110-0B539A2693E6}" type="datetimeFigureOut">
              <a:rPr lang="en-US" smtClean="0"/>
              <a:t>10/29/2008</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1EDCB94E-2FE7-478F-8D3D-EE7E987E062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C5DA37-B06A-4440-B110-0B539A2693E6}" type="datetimeFigureOut">
              <a:rPr lang="en-US" smtClean="0"/>
              <a:t>10/29/2008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CB94E-2FE7-478F-8D3D-EE7E987E062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9C5DA37-B06A-4440-B110-0B539A2693E6}" type="datetimeFigureOut">
              <a:rPr lang="en-US" smtClean="0"/>
              <a:t>10/29/2008</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1EDCB94E-2FE7-478F-8D3D-EE7E987E062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9C5DA37-B06A-4440-B110-0B539A2693E6}" type="datetimeFigureOut">
              <a:rPr lang="en-US" smtClean="0"/>
              <a:t>10/29/2008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EDCB94E-2FE7-478F-8D3D-EE7E987E062F}"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9C5DA37-B06A-4440-B110-0B539A2693E6}" type="datetimeFigureOut">
              <a:rPr lang="en-US" smtClean="0"/>
              <a:t>10/29/2008</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EDCB94E-2FE7-478F-8D3D-EE7E987E062F}"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9C5DA37-B06A-4440-B110-0B539A2693E6}" type="datetimeFigureOut">
              <a:rPr lang="en-US" smtClean="0"/>
              <a:t>10/29/2008</a:t>
            </a:fld>
            <a:endParaRPr lang="en-US"/>
          </a:p>
        </p:txBody>
      </p:sp>
      <p:sp>
        <p:nvSpPr>
          <p:cNvPr id="10" name="Slide Number Placeholder 9"/>
          <p:cNvSpPr>
            <a:spLocks noGrp="1"/>
          </p:cNvSpPr>
          <p:nvPr>
            <p:ph type="sldNum" sz="quarter" idx="16"/>
          </p:nvPr>
        </p:nvSpPr>
        <p:spPr/>
        <p:txBody>
          <a:bodyPr rtlCol="0"/>
          <a:lstStyle/>
          <a:p>
            <a:fld id="{1EDCB94E-2FE7-478F-8D3D-EE7E987E062F}"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9C5DA37-B06A-4440-B110-0B539A2693E6}" type="datetimeFigureOut">
              <a:rPr lang="en-US" smtClean="0"/>
              <a:t>10/29/2008</a:t>
            </a:fld>
            <a:endParaRPr lang="en-US"/>
          </a:p>
        </p:txBody>
      </p:sp>
      <p:sp>
        <p:nvSpPr>
          <p:cNvPr id="12" name="Slide Number Placeholder 11"/>
          <p:cNvSpPr>
            <a:spLocks noGrp="1"/>
          </p:cNvSpPr>
          <p:nvPr>
            <p:ph type="sldNum" sz="quarter" idx="16"/>
          </p:nvPr>
        </p:nvSpPr>
        <p:spPr/>
        <p:txBody>
          <a:bodyPr rtlCol="0"/>
          <a:lstStyle/>
          <a:p>
            <a:fld id="{1EDCB94E-2FE7-478F-8D3D-EE7E987E062F}"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9C5DA37-B06A-4440-B110-0B539A2693E6}" type="datetimeFigureOut">
              <a:rPr lang="en-US" smtClean="0"/>
              <a:t>10/29/2008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EDCB94E-2FE7-478F-8D3D-EE7E987E062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C5DA37-B06A-4440-B110-0B539A2693E6}" type="datetimeFigureOut">
              <a:rPr lang="en-US" smtClean="0"/>
              <a:t>10/29/2008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EDCB94E-2FE7-478F-8D3D-EE7E987E062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9C5DA37-B06A-4440-B110-0B539A2693E6}" type="datetimeFigureOut">
              <a:rPr lang="en-US" smtClean="0"/>
              <a:t>10/29/2008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EDCB94E-2FE7-478F-8D3D-EE7E987E062F}"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9C5DA37-B06A-4440-B110-0B539A2693E6}" type="datetimeFigureOut">
              <a:rPr lang="en-US" smtClean="0"/>
              <a:t>10/29/2008</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1EDCB94E-2FE7-478F-8D3D-EE7E987E062F}"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9C5DA37-B06A-4440-B110-0B539A2693E6}" type="datetimeFigureOut">
              <a:rPr lang="en-US" smtClean="0"/>
              <a:t>10/29/2008</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EDCB94E-2FE7-478F-8D3D-EE7E987E062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smtClean="0"/>
              <a:t>HARRY MULISCH</a:t>
            </a:r>
            <a:endParaRPr lang="en-US" dirty="0"/>
          </a:p>
        </p:txBody>
      </p:sp>
      <p:sp>
        <p:nvSpPr>
          <p:cNvPr id="3" name="Subtitle 2"/>
          <p:cNvSpPr>
            <a:spLocks noGrp="1"/>
          </p:cNvSpPr>
          <p:nvPr>
            <p:ph type="subTitle" idx="1"/>
          </p:nvPr>
        </p:nvSpPr>
        <p:spPr/>
        <p:txBody>
          <a:bodyPr>
            <a:normAutofit fontScale="92500" lnSpcReduction="20000"/>
          </a:bodyPr>
          <a:lstStyle/>
          <a:p>
            <a:r>
              <a:rPr lang="cs-CZ" dirty="0" smtClean="0"/>
              <a:t>LITERATUUR NA/OVER DE TWEEDE WERELDOORLOG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smtClean="0"/>
              <a:t>Adriana: referaat </a:t>
            </a:r>
            <a:endParaRPr lang="en-US" dirty="0"/>
          </a:p>
        </p:txBody>
      </p:sp>
      <p:sp>
        <p:nvSpPr>
          <p:cNvPr id="3" name="Content Placeholder 2"/>
          <p:cNvSpPr>
            <a:spLocks noGrp="1"/>
          </p:cNvSpPr>
          <p:nvPr>
            <p:ph sz="quarter" idx="1"/>
          </p:nvPr>
        </p:nvSpPr>
        <p:spPr/>
        <p:txBody>
          <a:bodyPr/>
          <a:lstStyle/>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sz="3200" dirty="0" smtClean="0"/>
              <a:t>DE TWEEDE WERLEDOORLOG IN DE NL. LIT.</a:t>
            </a:r>
            <a:endParaRPr lang="en-US" sz="3200" dirty="0"/>
          </a:p>
        </p:txBody>
      </p:sp>
      <p:sp>
        <p:nvSpPr>
          <p:cNvPr id="3" name="Content Placeholder 2"/>
          <p:cNvSpPr>
            <a:spLocks noGrp="1"/>
          </p:cNvSpPr>
          <p:nvPr>
            <p:ph sz="quarter" idx="1"/>
          </p:nvPr>
        </p:nvSpPr>
        <p:spPr/>
        <p:txBody>
          <a:bodyPr>
            <a:normAutofit fontScale="70000" lnSpcReduction="20000"/>
          </a:bodyPr>
          <a:lstStyle/>
          <a:p>
            <a:r>
              <a:rPr lang="cs-CZ" dirty="0" smtClean="0"/>
              <a:t>De 2WO – vrijwel de hele tweede helft van de 20. eeuw aanwezig in de Nl. lit. (thematisch: niet de gevechten, wel de bezetting)</a:t>
            </a:r>
          </a:p>
          <a:p>
            <a:r>
              <a:rPr lang="cs-CZ" b="1" dirty="0" smtClean="0">
                <a:sym typeface="Wingdings"/>
              </a:rPr>
              <a:t></a:t>
            </a:r>
            <a:r>
              <a:rPr lang="cs-CZ" dirty="0" smtClean="0">
                <a:sym typeface="Wingdings"/>
              </a:rPr>
              <a:t> l</a:t>
            </a:r>
            <a:r>
              <a:rPr lang="cs-CZ" b="1" dirty="0" smtClean="0"/>
              <a:t>iteratuur </a:t>
            </a:r>
            <a:r>
              <a:rPr lang="cs-CZ" b="1" dirty="0" smtClean="0"/>
              <a:t>o</a:t>
            </a:r>
            <a:r>
              <a:rPr lang="cs-CZ" b="1" dirty="0" smtClean="0"/>
              <a:t>ver de oorlog </a:t>
            </a:r>
          </a:p>
          <a:p>
            <a:pPr>
              <a:buNone/>
            </a:pPr>
            <a:r>
              <a:rPr lang="cs-CZ" b="1" dirty="0" smtClean="0"/>
              <a:t>	</a:t>
            </a:r>
            <a:r>
              <a:rPr lang="cs-CZ" dirty="0" smtClean="0"/>
              <a:t>(concentratiekampen, de holocaust) </a:t>
            </a:r>
            <a:r>
              <a:rPr lang="cs-CZ" dirty="0" smtClean="0">
                <a:sym typeface="Wingdings"/>
              </a:rPr>
              <a:t></a:t>
            </a:r>
            <a:r>
              <a:rPr lang="cs-CZ" dirty="0" smtClean="0"/>
              <a:t> problematiek van </a:t>
            </a:r>
            <a:r>
              <a:rPr lang="cs-CZ" dirty="0" smtClean="0">
                <a:solidFill>
                  <a:srgbClr val="FF0000"/>
                </a:solidFill>
              </a:rPr>
              <a:t>etsthetiek versus ethiek: </a:t>
            </a:r>
          </a:p>
          <a:p>
            <a:pPr>
              <a:buNone/>
            </a:pPr>
            <a:endParaRPr lang="cs-CZ" dirty="0" smtClean="0"/>
          </a:p>
          <a:p>
            <a:pPr>
              <a:buFont typeface="Wingdings" pitchFamily="2" charset="2"/>
              <a:buChar char="Ø"/>
            </a:pPr>
            <a:r>
              <a:rPr lang="cs-CZ" dirty="0" smtClean="0"/>
              <a:t>het </a:t>
            </a:r>
            <a:r>
              <a:rPr lang="cs-CZ" dirty="0" smtClean="0"/>
              <a:t>onuitsprekelijke moet uitgesproken </a:t>
            </a:r>
            <a:r>
              <a:rPr lang="cs-CZ" dirty="0" smtClean="0"/>
              <a:t>worden</a:t>
            </a:r>
          </a:p>
          <a:p>
            <a:pPr>
              <a:buNone/>
            </a:pPr>
            <a:endParaRPr lang="cs-CZ" i="1" dirty="0" smtClean="0"/>
          </a:p>
          <a:p>
            <a:pPr>
              <a:buNone/>
            </a:pPr>
            <a:r>
              <a:rPr lang="cs-CZ" i="1" dirty="0" smtClean="0"/>
              <a:t>	“Nach Auschwitz ein Gedicht zu schreiben ist barbarisch“ </a:t>
            </a:r>
            <a:r>
              <a:rPr lang="cs-CZ" dirty="0" smtClean="0"/>
              <a:t>(Adorno)  </a:t>
            </a:r>
          </a:p>
          <a:p>
            <a:pPr>
              <a:buNone/>
            </a:pPr>
            <a:r>
              <a:rPr lang="cs-CZ" dirty="0" smtClean="0"/>
              <a:t> </a:t>
            </a:r>
          </a:p>
          <a:p>
            <a:pPr>
              <a:buFont typeface="Wingdings" pitchFamily="2" charset="2"/>
              <a:buChar char="Ø"/>
            </a:pPr>
            <a:r>
              <a:rPr lang="cs-CZ" dirty="0" smtClean="0"/>
              <a:t>e</a:t>
            </a:r>
            <a:r>
              <a:rPr lang="cs-CZ" dirty="0" smtClean="0"/>
              <a:t>r ontstaat een onmogelijke relatie tussen de ethische en esthetische normen</a:t>
            </a:r>
          </a:p>
          <a:p>
            <a:pPr>
              <a:buNone/>
            </a:pPr>
            <a:endParaRPr lang="cs-CZ" dirty="0" smtClean="0"/>
          </a:p>
          <a:p>
            <a:pPr>
              <a:buNone/>
            </a:pPr>
            <a:r>
              <a:rPr lang="cs-CZ" dirty="0" smtClean="0"/>
              <a:t>	- kan men bij een dermate verbijsterende inhoud ethische normen (kritiek) aanpassen?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sz="3200" dirty="0" smtClean="0"/>
              <a:t>DE TWEEDE WERLEDOORLOG IN DE NL. LIT.</a:t>
            </a:r>
            <a:endParaRPr lang="en-US" sz="3200" dirty="0"/>
          </a:p>
        </p:txBody>
      </p:sp>
      <p:sp>
        <p:nvSpPr>
          <p:cNvPr id="3" name="Content Placeholder 2"/>
          <p:cNvSpPr>
            <a:spLocks noGrp="1"/>
          </p:cNvSpPr>
          <p:nvPr>
            <p:ph sz="quarter" idx="1"/>
          </p:nvPr>
        </p:nvSpPr>
        <p:spPr>
          <a:xfrm>
            <a:off x="612648" y="1600200"/>
            <a:ext cx="8153400" cy="4614882"/>
          </a:xfrm>
        </p:spPr>
        <p:txBody>
          <a:bodyPr>
            <a:noAutofit/>
          </a:bodyPr>
          <a:lstStyle/>
          <a:p>
            <a:r>
              <a:rPr lang="cs-CZ" sz="2200" b="1" dirty="0" smtClean="0">
                <a:sym typeface="Wingdings"/>
              </a:rPr>
              <a:t></a:t>
            </a:r>
            <a:r>
              <a:rPr lang="cs-CZ" sz="2200" dirty="0" smtClean="0">
                <a:sym typeface="Wingdings"/>
              </a:rPr>
              <a:t> l</a:t>
            </a:r>
            <a:r>
              <a:rPr lang="cs-CZ" sz="2200" b="1" dirty="0" smtClean="0"/>
              <a:t>iteratuur over de oorlog </a:t>
            </a:r>
          </a:p>
          <a:p>
            <a:pPr>
              <a:buNone/>
            </a:pPr>
            <a:r>
              <a:rPr lang="cs-CZ" sz="2200" dirty="0" smtClean="0"/>
              <a:t>	a</a:t>
            </a:r>
            <a:r>
              <a:rPr lang="cs-CZ" sz="2200" dirty="0" smtClean="0"/>
              <a:t>) </a:t>
            </a:r>
            <a:r>
              <a:rPr lang="cs-CZ" sz="2200" dirty="0" smtClean="0"/>
              <a:t>getuigenisliteratuur, egodocumenten </a:t>
            </a:r>
            <a:r>
              <a:rPr lang="cs-CZ" sz="2200" dirty="0" smtClean="0"/>
              <a:t>(dagboeken, memoires, </a:t>
            </a:r>
            <a:r>
              <a:rPr lang="cs-CZ" sz="2200" dirty="0" smtClean="0"/>
              <a:t>kronieken). </a:t>
            </a:r>
          </a:p>
          <a:p>
            <a:pPr>
              <a:buNone/>
            </a:pPr>
            <a:r>
              <a:rPr lang="cs-CZ" sz="2200" dirty="0" smtClean="0"/>
              <a:t>	</a:t>
            </a:r>
            <a:r>
              <a:rPr lang="cs-CZ" sz="2200" dirty="0" smtClean="0"/>
              <a:t>De </a:t>
            </a:r>
            <a:r>
              <a:rPr lang="cs-CZ" sz="2200" dirty="0" smtClean="0">
                <a:solidFill>
                  <a:srgbClr val="FF0000"/>
                </a:solidFill>
              </a:rPr>
              <a:t>ethiek</a:t>
            </a:r>
            <a:r>
              <a:rPr lang="cs-CZ" sz="2200" dirty="0" smtClean="0"/>
              <a:t> heeft hier de bovenhand</a:t>
            </a:r>
          </a:p>
          <a:p>
            <a:pPr>
              <a:buFont typeface="Wingdings" pitchFamily="2" charset="2"/>
              <a:buChar char="Ø"/>
            </a:pPr>
            <a:r>
              <a:rPr lang="cs-CZ" sz="2200" dirty="0" smtClean="0"/>
              <a:t>Anne Frank: </a:t>
            </a:r>
            <a:r>
              <a:rPr lang="cs-CZ" sz="2200" i="1" dirty="0" smtClean="0"/>
              <a:t>Het Achterhuis </a:t>
            </a:r>
            <a:r>
              <a:rPr lang="cs-CZ" sz="2200" dirty="0" smtClean="0"/>
              <a:t>(1946)</a:t>
            </a:r>
          </a:p>
          <a:p>
            <a:pPr>
              <a:buNone/>
            </a:pPr>
            <a:endParaRPr lang="cs-CZ" sz="2200" dirty="0" smtClean="0"/>
          </a:p>
          <a:p>
            <a:pPr>
              <a:buNone/>
            </a:pPr>
            <a:r>
              <a:rPr lang="cs-CZ" sz="2200" dirty="0" smtClean="0"/>
              <a:t>	b) </a:t>
            </a:r>
            <a:r>
              <a:rPr lang="cs-CZ" sz="2200" dirty="0" smtClean="0"/>
              <a:t>(rond 1950</a:t>
            </a:r>
            <a:r>
              <a:rPr lang="cs-CZ" sz="2200" dirty="0" smtClean="0"/>
              <a:t>)</a:t>
            </a:r>
            <a:r>
              <a:rPr lang="cs-CZ" sz="2200" dirty="0" smtClean="0"/>
              <a:t> ontnuchterende visie op de oorlog, boeken </a:t>
            </a:r>
            <a:r>
              <a:rPr lang="cs-CZ" sz="2200" dirty="0" smtClean="0"/>
              <a:t>waarin de oorlog als achtergrond fungeert waartegen een algemeen menselijk drama zich </a:t>
            </a:r>
            <a:r>
              <a:rPr lang="cs-CZ" sz="2200" dirty="0" smtClean="0"/>
              <a:t>profileert (het </a:t>
            </a:r>
            <a:r>
              <a:rPr lang="cs-CZ" sz="2200" dirty="0" smtClean="0">
                <a:solidFill>
                  <a:srgbClr val="FF0000"/>
                </a:solidFill>
              </a:rPr>
              <a:t>ethische</a:t>
            </a:r>
            <a:r>
              <a:rPr lang="cs-CZ" sz="2200" dirty="0" smtClean="0"/>
              <a:t> gaat weer op in het </a:t>
            </a:r>
            <a:r>
              <a:rPr lang="cs-CZ" sz="2200" dirty="0" smtClean="0">
                <a:solidFill>
                  <a:srgbClr val="FF0000"/>
                </a:solidFill>
              </a:rPr>
              <a:t>esthetische</a:t>
            </a:r>
            <a:r>
              <a:rPr lang="cs-CZ" sz="2200" dirty="0" smtClean="0"/>
              <a:t>)</a:t>
            </a:r>
          </a:p>
          <a:p>
            <a:pPr>
              <a:buFont typeface="Wingdings" pitchFamily="2" charset="2"/>
              <a:buChar char="Ø"/>
            </a:pPr>
            <a:r>
              <a:rPr lang="cs-CZ" sz="2200" dirty="0" smtClean="0"/>
              <a:t>W.F. Hermans: </a:t>
            </a:r>
            <a:r>
              <a:rPr lang="cs-CZ" sz="2200" i="1" dirty="0" smtClean="0"/>
              <a:t>De donkere kamer van Damokles </a:t>
            </a:r>
            <a:r>
              <a:rPr lang="cs-CZ" sz="2200" dirty="0" smtClean="0"/>
              <a:t>(1958) </a:t>
            </a:r>
          </a:p>
          <a:p>
            <a:pPr>
              <a:buFont typeface="Wingdings" pitchFamily="2" charset="2"/>
              <a:buChar char="Ø"/>
            </a:pPr>
            <a:r>
              <a:rPr lang="cs-CZ" sz="2200" dirty="0" smtClean="0"/>
              <a:t>H. Mulisch: </a:t>
            </a:r>
            <a:r>
              <a:rPr lang="cs-CZ" sz="2200" i="1" dirty="0" smtClean="0"/>
              <a:t>Het stenen bruidsbed</a:t>
            </a:r>
            <a:r>
              <a:rPr lang="cs-CZ" sz="2200" dirty="0" smtClean="0"/>
              <a:t> (1959)</a:t>
            </a:r>
          </a:p>
          <a:p>
            <a:pPr>
              <a:buNone/>
            </a:pPr>
            <a:r>
              <a:rPr lang="cs-CZ" sz="2200" dirty="0" smtClean="0"/>
              <a:t> </a:t>
            </a:r>
            <a:r>
              <a:rPr lang="cs-CZ" sz="2200" dirty="0" smtClean="0"/>
              <a:t>	</a:t>
            </a:r>
          </a:p>
          <a:p>
            <a:pPr>
              <a:buNone/>
            </a:pPr>
            <a:r>
              <a:rPr lang="cs-CZ" sz="2200" dirty="0" smtClean="0"/>
              <a:t>	</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0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sz="3200" dirty="0" smtClean="0"/>
              <a:t>DE TWEEDE WERLEDOORLOG IN DE NL. LIT.</a:t>
            </a:r>
            <a:endParaRPr lang="en-US" sz="3200" dirty="0"/>
          </a:p>
        </p:txBody>
      </p:sp>
      <p:sp>
        <p:nvSpPr>
          <p:cNvPr id="3" name="Content Placeholder 2"/>
          <p:cNvSpPr>
            <a:spLocks noGrp="1"/>
          </p:cNvSpPr>
          <p:nvPr>
            <p:ph sz="quarter" idx="1"/>
          </p:nvPr>
        </p:nvSpPr>
        <p:spPr>
          <a:xfrm>
            <a:off x="612648" y="1600200"/>
            <a:ext cx="8153400" cy="4900634"/>
          </a:xfrm>
        </p:spPr>
        <p:txBody>
          <a:bodyPr>
            <a:normAutofit fontScale="47500" lnSpcReduction="20000"/>
          </a:bodyPr>
          <a:lstStyle/>
          <a:p>
            <a:pPr>
              <a:buFont typeface="Wingdings" pitchFamily="2" charset="2"/>
              <a:buChar char="q"/>
            </a:pPr>
            <a:r>
              <a:rPr lang="cs-CZ" sz="3400" b="1" dirty="0" smtClean="0">
                <a:sym typeface="Wingdings"/>
              </a:rPr>
              <a:t></a:t>
            </a:r>
            <a:r>
              <a:rPr lang="cs-CZ" sz="3400" dirty="0" smtClean="0">
                <a:sym typeface="Wingdings"/>
              </a:rPr>
              <a:t> l</a:t>
            </a:r>
            <a:r>
              <a:rPr lang="cs-CZ" sz="3400" b="1" dirty="0" smtClean="0"/>
              <a:t>iteratuur over de oorlog </a:t>
            </a:r>
          </a:p>
          <a:p>
            <a:pPr>
              <a:buNone/>
            </a:pPr>
            <a:r>
              <a:rPr lang="cs-CZ" sz="3400" dirty="0" smtClean="0"/>
              <a:t>c</a:t>
            </a:r>
            <a:r>
              <a:rPr lang="cs-CZ" sz="3400" dirty="0" smtClean="0"/>
              <a:t>) (jaren 80) mildere, meer </a:t>
            </a:r>
            <a:r>
              <a:rPr lang="cs-CZ" sz="3400" dirty="0" smtClean="0"/>
              <a:t>genuanceerde </a:t>
            </a:r>
            <a:r>
              <a:rPr lang="cs-CZ" sz="3400" dirty="0" smtClean="0"/>
              <a:t>interpretatie van de </a:t>
            </a:r>
            <a:r>
              <a:rPr lang="cs-CZ" sz="3400" dirty="0" smtClean="0"/>
              <a:t>geschiedenis</a:t>
            </a:r>
          </a:p>
          <a:p>
            <a:pPr>
              <a:buNone/>
            </a:pPr>
            <a:r>
              <a:rPr lang="cs-CZ" sz="3400" dirty="0" smtClean="0"/>
              <a:t>	</a:t>
            </a:r>
            <a:r>
              <a:rPr lang="cs-CZ" sz="3400" dirty="0" smtClean="0"/>
              <a:t>H</a:t>
            </a:r>
            <a:r>
              <a:rPr lang="cs-CZ" sz="3400" dirty="0" smtClean="0"/>
              <a:t>. Mulisch: </a:t>
            </a:r>
            <a:r>
              <a:rPr lang="cs-CZ" sz="3400" i="1" dirty="0" smtClean="0"/>
              <a:t>De aanslag </a:t>
            </a:r>
            <a:r>
              <a:rPr lang="cs-CZ" sz="3400" dirty="0" smtClean="0"/>
              <a:t>(1982) </a:t>
            </a:r>
            <a:endParaRPr lang="cs-CZ" sz="3400" dirty="0" smtClean="0"/>
          </a:p>
          <a:p>
            <a:pPr>
              <a:buNone/>
            </a:pPr>
            <a:endParaRPr lang="cs-CZ" sz="3400" dirty="0" smtClean="0"/>
          </a:p>
          <a:p>
            <a:pPr>
              <a:buNone/>
            </a:pPr>
            <a:r>
              <a:rPr lang="cs-CZ" sz="3400" dirty="0" smtClean="0"/>
              <a:t>d) De laatste fase in de omgang met de oorlog en holocaust: “schaamteloos“ omgang met de oorlogservaringen</a:t>
            </a:r>
          </a:p>
          <a:p>
            <a:pPr>
              <a:buNone/>
            </a:pPr>
            <a:endParaRPr lang="cs-CZ" dirty="0" smtClean="0"/>
          </a:p>
          <a:p>
            <a:pPr>
              <a:lnSpc>
                <a:spcPct val="170000"/>
              </a:lnSpc>
              <a:buNone/>
            </a:pPr>
            <a:r>
              <a:rPr lang="cs-CZ" dirty="0" smtClean="0"/>
              <a:t>	</a:t>
            </a:r>
            <a:r>
              <a:rPr lang="cs-CZ" sz="3400" i="1" dirty="0" smtClean="0">
                <a:solidFill>
                  <a:srgbClr val="0070C0"/>
                </a:solidFill>
              </a:rPr>
              <a:t>“De boeken die de afgelopen vijftig jaar over die periode zijn geschreven¨hebben nu zoveel beelden en ideeën (...) opgeleverd, dat we in het rijk van cliché zijn beland. Ik bedoel: het literaire land waarin we zo langzamerhand wel weten hoe de ss-er, de verzetsman, de jod en de dadenloze burger eruit zien. Ja, ook als het gaat om twijfel en verraad en lafheid en onoprechte heldenmoed. Hoe goed de ‘oorlogsboeken‘ van de grote Mulisch, Reve en Hermans ook zijn, nu moeten ze niet meer geschreven worden. Het vervelende is dat dat nog steeds gebeurt.“ </a:t>
            </a:r>
            <a:r>
              <a:rPr lang="cs-CZ" dirty="0" smtClean="0"/>
              <a:t>(Möring 1996, 179)</a:t>
            </a:r>
            <a:endParaRPr lang="cs-CZ"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sz="3200" dirty="0" smtClean="0"/>
              <a:t>HARRY MULISCH EN 2WO</a:t>
            </a:r>
            <a:endParaRPr lang="en-US" sz="3200" dirty="0"/>
          </a:p>
        </p:txBody>
      </p:sp>
      <p:sp>
        <p:nvSpPr>
          <p:cNvPr id="3" name="Content Placeholder 2"/>
          <p:cNvSpPr>
            <a:spLocks noGrp="1"/>
          </p:cNvSpPr>
          <p:nvPr>
            <p:ph sz="quarter" idx="1"/>
          </p:nvPr>
        </p:nvSpPr>
        <p:spPr>
          <a:xfrm>
            <a:off x="612648" y="1600200"/>
            <a:ext cx="8153400" cy="4900634"/>
          </a:xfrm>
        </p:spPr>
        <p:txBody>
          <a:bodyPr>
            <a:normAutofit fontScale="55000" lnSpcReduction="20000"/>
          </a:bodyPr>
          <a:lstStyle/>
          <a:p>
            <a:pPr>
              <a:buNone/>
            </a:pPr>
            <a:r>
              <a:rPr lang="cs-CZ" i="1" dirty="0" smtClean="0">
                <a:solidFill>
                  <a:srgbClr val="0070C0"/>
                </a:solidFill>
              </a:rPr>
              <a:t>“Ik heb mijn bestaan te danken aan de Eerste Wereldoorlog, ik bén de Tweede Wereldoorlog.“</a:t>
            </a:r>
          </a:p>
          <a:p>
            <a:pPr>
              <a:buNone/>
            </a:pPr>
            <a:endParaRPr lang="cs-CZ" dirty="0" smtClean="0"/>
          </a:p>
          <a:p>
            <a:pPr>
              <a:buFont typeface="Wingdings" pitchFamily="2" charset="2"/>
              <a:buChar char="q"/>
            </a:pPr>
            <a:r>
              <a:rPr lang="cs-CZ" dirty="0" smtClean="0"/>
              <a:t>Bij Mulisch: </a:t>
            </a:r>
          </a:p>
          <a:p>
            <a:pPr>
              <a:buNone/>
            </a:pPr>
            <a:r>
              <a:rPr lang="cs-CZ" b="1" dirty="0" smtClean="0"/>
              <a:t>	a) de oorlog als aanleiding om zijn visie op de werkelijkheid, tijd en geschiedenis, schuld en onschuld, goed en kwaad uit te drukken</a:t>
            </a:r>
          </a:p>
          <a:p>
            <a:pPr>
              <a:buNone/>
            </a:pPr>
            <a:r>
              <a:rPr lang="cs-CZ" b="1" dirty="0" smtClean="0"/>
              <a:t> </a:t>
            </a:r>
          </a:p>
          <a:p>
            <a:pPr>
              <a:buNone/>
            </a:pPr>
            <a:r>
              <a:rPr lang="cs-CZ" b="1" dirty="0" smtClean="0"/>
              <a:t>	</a:t>
            </a:r>
            <a:r>
              <a:rPr lang="cs-CZ" b="1" dirty="0" smtClean="0"/>
              <a:t>b)(jaren 60) afstap van de fictie ten vordele van reportages en documentaires </a:t>
            </a:r>
          </a:p>
          <a:p>
            <a:pPr>
              <a:buNone/>
            </a:pPr>
            <a:endParaRPr lang="cs-CZ" b="1" dirty="0" smtClean="0"/>
          </a:p>
          <a:p>
            <a:pPr>
              <a:buFont typeface="Wingdings" pitchFamily="2" charset="2"/>
              <a:buChar char="Ø"/>
            </a:pPr>
            <a:r>
              <a:rPr lang="cs-CZ" i="1" dirty="0" smtClean="0"/>
              <a:t>De zaak 40/61 </a:t>
            </a:r>
            <a:r>
              <a:rPr lang="cs-CZ" dirty="0" smtClean="0"/>
              <a:t>(1962)</a:t>
            </a:r>
          </a:p>
          <a:p>
            <a:pPr>
              <a:buNone/>
            </a:pPr>
            <a:r>
              <a:rPr lang="cs-CZ" dirty="0" smtClean="0"/>
              <a:t>	</a:t>
            </a:r>
            <a:r>
              <a:rPr lang="cs-CZ" dirty="0" smtClean="0"/>
              <a:t>- over het proces-Eichmann in Jeruzalem in 1961 dat Mulisch in opdracht van </a:t>
            </a:r>
            <a:r>
              <a:rPr lang="cs-CZ" i="1" dirty="0" smtClean="0"/>
              <a:t>Elseviers Wekblad </a:t>
            </a:r>
            <a:r>
              <a:rPr lang="cs-CZ" dirty="0" smtClean="0"/>
              <a:t>bijwoonde </a:t>
            </a:r>
          </a:p>
          <a:p>
            <a:pPr>
              <a:buNone/>
            </a:pPr>
            <a:endParaRPr lang="cs-CZ" dirty="0" smtClean="0"/>
          </a:p>
          <a:p>
            <a:pPr>
              <a:buNone/>
            </a:pPr>
            <a:r>
              <a:rPr lang="cs-CZ" dirty="0" smtClean="0"/>
              <a:t>	</a:t>
            </a:r>
            <a:r>
              <a:rPr lang="cs-CZ" i="1" dirty="0" smtClean="0">
                <a:solidFill>
                  <a:srgbClr val="0070C0"/>
                </a:solidFill>
              </a:rPr>
              <a:t>“De mens is geen gegevenheid maar mogelijkheid – tot alles.... Eichmann als de kleinste mens... En hij kon zo klein zijn omdat de techniek zo groot was: de spoorwegen, de administratie, de gskamers, de krematoria.“</a:t>
            </a:r>
          </a:p>
          <a:p>
            <a:pPr>
              <a:buNone/>
            </a:pPr>
            <a:r>
              <a:rPr lang="cs-CZ" dirty="0" smtClean="0">
                <a:solidFill>
                  <a:srgbClr val="0070C0"/>
                </a:solidFill>
              </a:rPr>
              <a:t> </a:t>
            </a:r>
            <a:r>
              <a:rPr lang="cs-CZ" dirty="0" smtClean="0">
                <a:solidFill>
                  <a:srgbClr val="0070C0"/>
                </a:solidFill>
              </a:rPr>
              <a:t>	</a:t>
            </a:r>
          </a:p>
          <a:p>
            <a:pPr>
              <a:buNone/>
            </a:pPr>
            <a:r>
              <a:rPr lang="cs-CZ" dirty="0" smtClean="0"/>
              <a:t>	- alleen de creatieve mens, de bijna goddelijke schrijver, kan weerwerk bieden aan de dreigende ondergang van de mensheid (Ook in </a:t>
            </a:r>
            <a:r>
              <a:rPr lang="cs-CZ" i="1" dirty="0" smtClean="0"/>
              <a:t>Ontdekking van de hemel</a:t>
            </a:r>
            <a:r>
              <a:rPr lang="cs-CZ" dirty="0" smtClean="0"/>
              <a:t>, 1992)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20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fade">
                                      <p:cBhvr>
                                        <p:cTn id="47" dur="2000"/>
                                        <p:tgtEl>
                                          <p:spTgt spid="3">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Effect transition="in" filter="fade">
                                      <p:cBhvr>
                                        <p:cTn id="52"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sz="3200" dirty="0" smtClean="0"/>
              <a:t>DE AANSLAG (1982)</a:t>
            </a:r>
            <a:endParaRPr lang="en-US" sz="3200" dirty="0"/>
          </a:p>
        </p:txBody>
      </p:sp>
      <p:sp>
        <p:nvSpPr>
          <p:cNvPr id="3" name="Content Placeholder 2"/>
          <p:cNvSpPr>
            <a:spLocks noGrp="1"/>
          </p:cNvSpPr>
          <p:nvPr>
            <p:ph sz="quarter" idx="1"/>
          </p:nvPr>
        </p:nvSpPr>
        <p:spPr/>
        <p:txBody>
          <a:bodyPr>
            <a:normAutofit fontScale="77500" lnSpcReduction="20000"/>
          </a:bodyPr>
          <a:lstStyle/>
          <a:p>
            <a:r>
              <a:rPr lang="cs-CZ" dirty="0" smtClean="0"/>
              <a:t>Een van de best verkochte boeken uit de Nl. lit. Na de oorlog</a:t>
            </a:r>
          </a:p>
          <a:p>
            <a:pPr>
              <a:buNone/>
            </a:pPr>
            <a:endParaRPr lang="cs-CZ" dirty="0" smtClean="0"/>
          </a:p>
          <a:p>
            <a:r>
              <a:rPr lang="cs-CZ" dirty="0" smtClean="0"/>
              <a:t>Vraag van schuld en verantwoordelijkheid </a:t>
            </a:r>
            <a:r>
              <a:rPr lang="cs-CZ" dirty="0" smtClean="0">
                <a:sym typeface="Wingdings"/>
              </a:rPr>
              <a:t> objectieve schuld bestaat niet, ales hangt van een persoonlijke standpunt af...</a:t>
            </a:r>
          </a:p>
          <a:p>
            <a:pPr>
              <a:buNone/>
            </a:pPr>
            <a:endParaRPr lang="cs-CZ" dirty="0" smtClean="0"/>
          </a:p>
          <a:p>
            <a:r>
              <a:rPr lang="cs-CZ" dirty="0" smtClean="0"/>
              <a:t>Door iedere episode uitdrukkelijk te situeren tegen de achtergrond van politieke gebeurtenissen in Nl. </a:t>
            </a:r>
            <a:r>
              <a:rPr lang="cs-CZ" dirty="0" smtClean="0"/>
              <a:t>e</a:t>
            </a:r>
            <a:r>
              <a:rPr lang="cs-CZ" dirty="0" smtClean="0"/>
              <a:t>n in de wereld (Korea, de Russische inval in Hongarije, vredesdemonstraties in Nl.) </a:t>
            </a:r>
            <a:r>
              <a:rPr lang="cs-CZ" dirty="0" smtClean="0">
                <a:sym typeface="Wingdings"/>
              </a:rPr>
              <a:t> </a:t>
            </a:r>
          </a:p>
          <a:p>
            <a:pPr>
              <a:buNone/>
            </a:pPr>
            <a:r>
              <a:rPr lang="cs-CZ" dirty="0" smtClean="0">
                <a:sym typeface="Wingdings"/>
              </a:rPr>
              <a:t>	</a:t>
            </a:r>
            <a:r>
              <a:rPr lang="cs-CZ" dirty="0" smtClean="0">
                <a:sym typeface="Wingdings"/>
              </a:rPr>
              <a:t>de thematiek wordt verruimd tot oorlog in het algemeen</a:t>
            </a:r>
            <a:r>
              <a:rPr lang="cs-CZ" dirty="0" smtClean="0">
                <a:sym typeface="Wingdings"/>
              </a:rPr>
              <a:t>	</a:t>
            </a:r>
            <a:endParaRPr lang="cs-CZ" dirty="0" smtClean="0"/>
          </a:p>
          <a:p>
            <a:pPr>
              <a:buNone/>
            </a:pPr>
            <a:r>
              <a:rPr lang="cs-CZ" dirty="0" smtClean="0"/>
              <a:t>	</a:t>
            </a:r>
            <a:endParaRPr lang="cs-CZ"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194</TotalTime>
  <Words>194</Words>
  <Application>Microsoft Office PowerPoint</Application>
  <PresentationFormat>On-screen Show (4:3)</PresentationFormat>
  <Paragraphs>56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Median</vt:lpstr>
      <vt:lpstr>HARRY MULISCH</vt:lpstr>
      <vt:lpstr>Adriana: referaat </vt:lpstr>
      <vt:lpstr>DE TWEEDE WERLEDOORLOG IN DE NL. LIT.</vt:lpstr>
      <vt:lpstr>DE TWEEDE WERLEDOORLOG IN DE NL. LIT.</vt:lpstr>
      <vt:lpstr>DE TWEEDE WERLEDOORLOG IN DE NL. LIT.</vt:lpstr>
      <vt:lpstr>HARRY MULISCH EN 2WO</vt:lpstr>
      <vt:lpstr>DE AANSLAG (1982)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HARRY MULISCH</dc:title>
  <dc:creator>Martina Loučkova</dc:creator>
  <cp:lastModifiedBy>Martina Loučkova</cp:lastModifiedBy>
  <cp:revision>34</cp:revision>
  <dcterms:created xsi:type="dcterms:W3CDTF">2008-10-29T17:28:47Z</dcterms:created>
  <dcterms:modified xsi:type="dcterms:W3CDTF">2008-10-29T20:42:59Z</dcterms:modified>
</cp:coreProperties>
</file>