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3857" autoAdjust="0"/>
  </p:normalViewPr>
  <p:slideViewPr>
    <p:cSldViewPr>
      <p:cViewPr varScale="1">
        <p:scale>
          <a:sx n="87" d="100"/>
          <a:sy n="87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h.usd.cas.cz/pages_cz/centrum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gfilmtv.ugent.be/wgfilm&amp;tvEN/research/the_enlighted_city.php" TargetMode="External"/><Relationship Id="rId2" Type="http://schemas.openxmlformats.org/officeDocument/2006/relationships/hyperlink" Target="http://www.ua.ac.be/main.aspx?c=*CWONZ&amp;n=39392&amp;ct=40094&amp;e=905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icipations.org/" TargetMode="External"/><Relationship Id="rId2" Type="http://schemas.openxmlformats.org/officeDocument/2006/relationships/hyperlink" Target="http://www.scope.nottingham.ac.uk/article.php?issue=nov2004&amp;id=253&amp;section=artic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south.unc.edu/gt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coh.usd.cas.cz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pages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/centrum.</a:t>
            </a:r>
            <a:r>
              <a:rPr lang="cs-CZ" dirty="0" err="1" smtClean="0">
                <a:hlinkClick r:id="rId2"/>
              </a:rPr>
              <a:t>htm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Philippe Meers – Daniël Biltereyst: </a:t>
            </a:r>
            <a:r>
              <a:rPr lang="cs-CZ" dirty="0" err="1" smtClean="0"/>
              <a:t>Enlightened</a:t>
            </a:r>
            <a:r>
              <a:rPr lang="cs-CZ" dirty="0" smtClean="0"/>
              <a:t> City 1925-75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Iluminace 1/2008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ua.ac.be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main.aspx</a:t>
            </a:r>
            <a:r>
              <a:rPr lang="cs-CZ" dirty="0" smtClean="0">
                <a:hlinkClick r:id="rId2"/>
              </a:rPr>
              <a:t>?c=*CWONZ&amp;n=39392&amp;</a:t>
            </a:r>
            <a:r>
              <a:rPr lang="cs-CZ" dirty="0" err="1" smtClean="0">
                <a:hlinkClick r:id="rId2"/>
              </a:rPr>
              <a:t>ct</a:t>
            </a:r>
            <a:r>
              <a:rPr lang="cs-CZ" dirty="0" smtClean="0">
                <a:hlinkClick r:id="rId2"/>
              </a:rPr>
              <a:t>=40094&amp;e=90562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wgfilmtv.ugent.be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wgfilm</a:t>
            </a:r>
            <a:r>
              <a:rPr lang="cs-CZ" dirty="0" smtClean="0">
                <a:hlinkClick r:id="rId3"/>
              </a:rPr>
              <a:t>&amp;</a:t>
            </a:r>
            <a:r>
              <a:rPr lang="cs-CZ" dirty="0" err="1" smtClean="0">
                <a:hlinkClick r:id="rId3"/>
              </a:rPr>
              <a:t>tvEN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research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the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enlighted</a:t>
            </a:r>
            <a:r>
              <a:rPr lang="cs-CZ" dirty="0" smtClean="0">
                <a:hlinkClick r:id="rId3"/>
              </a:rPr>
              <a:t>_city.</a:t>
            </a:r>
            <a:r>
              <a:rPr lang="cs-CZ" dirty="0" err="1" smtClean="0">
                <a:hlinkClick r:id="rId3"/>
              </a:rPr>
              <a:t>php</a:t>
            </a:r>
            <a:endParaRPr lang="cs-CZ" dirty="0" smtClean="0"/>
          </a:p>
          <a:p>
            <a:r>
              <a:rPr lang="cs-CZ" dirty="0" err="1" smtClean="0"/>
              <a:t>Lies</a:t>
            </a:r>
            <a:r>
              <a:rPr lang="cs-CZ" dirty="0" smtClean="0"/>
              <a:t> Van de </a:t>
            </a:r>
            <a:r>
              <a:rPr lang="cs-CZ" dirty="0" err="1" smtClean="0"/>
              <a:t>Vijver</a:t>
            </a:r>
            <a:r>
              <a:rPr lang="cs-CZ" dirty="0" smtClean="0"/>
              <a:t> – Gert </a:t>
            </a:r>
            <a:r>
              <a:rPr lang="cs-CZ" dirty="0" err="1" smtClean="0"/>
              <a:t>Willems</a:t>
            </a:r>
            <a:r>
              <a:rPr lang="cs-CZ" dirty="0" smtClean="0"/>
              <a:t>: </a:t>
            </a:r>
            <a:r>
              <a:rPr lang="cs-CZ" dirty="0" err="1" smtClean="0"/>
              <a:t>Commercial</a:t>
            </a:r>
            <a:r>
              <a:rPr lang="cs-CZ" dirty="0" smtClean="0"/>
              <a:t> versus </a:t>
            </a:r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Imperatives</a:t>
            </a:r>
            <a:r>
              <a:rPr lang="cs-CZ" dirty="0" smtClean="0"/>
              <a:t>: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a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scale</a:t>
            </a:r>
            <a:r>
              <a:rPr lang="cs-CZ" dirty="0" smtClean="0"/>
              <a:t> oral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. Konference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Glow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Eyes</a:t>
            </a:r>
            <a:r>
              <a:rPr lang="cs-CZ" dirty="0" smtClean="0"/>
              <a:t>. </a:t>
            </a:r>
            <a:r>
              <a:rPr lang="cs-CZ" dirty="0" err="1" smtClean="0"/>
              <a:t>Gent</a:t>
            </a:r>
            <a:r>
              <a:rPr lang="cs-CZ" dirty="0" smtClean="0"/>
              <a:t>, 2007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cs-CZ" sz="2300" dirty="0" err="1" smtClean="0"/>
              <a:t>Mark</a:t>
            </a:r>
            <a:r>
              <a:rPr lang="cs-CZ" sz="2300" dirty="0" smtClean="0"/>
              <a:t> </a:t>
            </a:r>
            <a:r>
              <a:rPr lang="cs-CZ" sz="2300" dirty="0" err="1" smtClean="0"/>
              <a:t>Jancovich</a:t>
            </a:r>
            <a:r>
              <a:rPr lang="cs-CZ" sz="2300" dirty="0" smtClean="0"/>
              <a:t> – </a:t>
            </a:r>
            <a:r>
              <a:rPr lang="cs-CZ" sz="2300" dirty="0" err="1" smtClean="0"/>
              <a:t>Lucy</a:t>
            </a:r>
            <a:r>
              <a:rPr lang="cs-CZ" sz="2300" dirty="0" smtClean="0"/>
              <a:t> </a:t>
            </a:r>
            <a:r>
              <a:rPr lang="cs-CZ" sz="2300" dirty="0" err="1" smtClean="0"/>
              <a:t>Faire</a:t>
            </a:r>
            <a:r>
              <a:rPr lang="cs-CZ" sz="2300" dirty="0" smtClean="0"/>
              <a:t> – </a:t>
            </a:r>
            <a:r>
              <a:rPr lang="cs-CZ" sz="2300" dirty="0" err="1" smtClean="0"/>
              <a:t>Sarah</a:t>
            </a:r>
            <a:r>
              <a:rPr lang="cs-CZ" sz="2300" dirty="0" smtClean="0"/>
              <a:t> </a:t>
            </a:r>
            <a:r>
              <a:rPr lang="cs-CZ" sz="2300" dirty="0" err="1" smtClean="0"/>
              <a:t>Stubbings</a:t>
            </a:r>
            <a:r>
              <a:rPr lang="cs-CZ" sz="2300" dirty="0" smtClean="0"/>
              <a:t>: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Place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the</a:t>
            </a:r>
            <a:r>
              <a:rPr lang="cs-CZ" sz="2300" dirty="0" smtClean="0"/>
              <a:t> Audience. </a:t>
            </a:r>
            <a:r>
              <a:rPr lang="cs-CZ" sz="2300" dirty="0" err="1" smtClean="0"/>
              <a:t>Cultural</a:t>
            </a:r>
            <a:r>
              <a:rPr lang="cs-CZ" sz="2300" dirty="0" smtClean="0"/>
              <a:t> </a:t>
            </a:r>
            <a:r>
              <a:rPr lang="cs-CZ" sz="2300" dirty="0" err="1" smtClean="0"/>
              <a:t>Geographies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Film </a:t>
            </a:r>
            <a:r>
              <a:rPr lang="cs-CZ" sz="2300" dirty="0" err="1" smtClean="0"/>
              <a:t>Consumption</a:t>
            </a:r>
            <a:r>
              <a:rPr lang="cs-CZ" sz="2300" dirty="0" smtClean="0"/>
              <a:t>. BFI, 2003</a:t>
            </a:r>
          </a:p>
          <a:p>
            <a:r>
              <a:rPr lang="cs-CZ" sz="2300" b="1" dirty="0" smtClean="0"/>
              <a:t>Annette Kuhn: </a:t>
            </a:r>
            <a:r>
              <a:rPr lang="cs-CZ" sz="2300" b="1" dirty="0" err="1" smtClean="0"/>
              <a:t>Dreaming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of</a:t>
            </a:r>
            <a:r>
              <a:rPr lang="cs-CZ" sz="2300" b="1" dirty="0" smtClean="0"/>
              <a:t> Fred </a:t>
            </a:r>
            <a:r>
              <a:rPr lang="cs-CZ" sz="2300" b="1" dirty="0" err="1" smtClean="0"/>
              <a:t>and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Ginger</a:t>
            </a:r>
            <a:r>
              <a:rPr lang="cs-CZ" sz="2300" b="1" dirty="0" smtClean="0"/>
              <a:t>. </a:t>
            </a:r>
            <a:r>
              <a:rPr lang="cs-CZ" sz="2300" b="1" dirty="0" err="1" smtClean="0"/>
              <a:t>Cinema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and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Cultural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Memory</a:t>
            </a:r>
            <a:r>
              <a:rPr lang="cs-CZ" sz="2300" b="1" dirty="0" smtClean="0"/>
              <a:t>. New York University </a:t>
            </a:r>
            <a:r>
              <a:rPr lang="cs-CZ" sz="2300" b="1" dirty="0" err="1" smtClean="0"/>
              <a:t>Press</a:t>
            </a:r>
            <a:r>
              <a:rPr lang="cs-CZ" sz="2300" b="1" dirty="0" smtClean="0"/>
              <a:t>, 2002</a:t>
            </a:r>
          </a:p>
          <a:p>
            <a:r>
              <a:rPr lang="cs-CZ" sz="2300" dirty="0" err="1" smtClean="0"/>
              <a:t>Jackie</a:t>
            </a:r>
            <a:r>
              <a:rPr lang="cs-CZ" sz="2300" dirty="0" smtClean="0"/>
              <a:t> </a:t>
            </a:r>
            <a:r>
              <a:rPr lang="cs-CZ" sz="2300" dirty="0" err="1" smtClean="0"/>
              <a:t>Stacey</a:t>
            </a:r>
            <a:r>
              <a:rPr lang="cs-CZ" sz="2300" dirty="0" smtClean="0"/>
              <a:t>: Hollywood </a:t>
            </a:r>
            <a:r>
              <a:rPr lang="cs-CZ" sz="2300" dirty="0" err="1" smtClean="0"/>
              <a:t>Memories</a:t>
            </a:r>
            <a:r>
              <a:rPr lang="cs-CZ" sz="2300" dirty="0" smtClean="0"/>
              <a:t>. </a:t>
            </a:r>
            <a:r>
              <a:rPr lang="cs-CZ" sz="2300" dirty="0" err="1" smtClean="0"/>
              <a:t>Screen</a:t>
            </a:r>
            <a:endParaRPr lang="cs-CZ" sz="2300" dirty="0" smtClean="0"/>
          </a:p>
          <a:p>
            <a:r>
              <a:rPr lang="cs-CZ" sz="2300" b="1" dirty="0" err="1" smtClean="0"/>
              <a:t>Rachel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Moseley</a:t>
            </a:r>
            <a:r>
              <a:rPr lang="cs-CZ" sz="2300" b="1" dirty="0" smtClean="0"/>
              <a:t>: </a:t>
            </a:r>
            <a:r>
              <a:rPr lang="cs-CZ" sz="2300" b="1" dirty="0" err="1" smtClean="0"/>
              <a:t>Growing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up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with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Audrey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Hepburn</a:t>
            </a:r>
            <a:r>
              <a:rPr lang="cs-CZ" sz="2300" b="1" dirty="0" smtClean="0"/>
              <a:t>. Manchester, 2002</a:t>
            </a:r>
            <a:endParaRPr lang="cs-CZ" sz="2300" dirty="0" smtClean="0"/>
          </a:p>
          <a:p>
            <a:r>
              <a:rPr lang="cs-CZ" sz="2300" dirty="0" err="1" smtClean="0"/>
              <a:t>Shaun</a:t>
            </a:r>
            <a:r>
              <a:rPr lang="cs-CZ" sz="2300" dirty="0" smtClean="0"/>
              <a:t> </a:t>
            </a:r>
            <a:r>
              <a:rPr lang="cs-CZ" sz="2300" dirty="0" err="1" smtClean="0"/>
              <a:t>Moores</a:t>
            </a:r>
            <a:r>
              <a:rPr lang="cs-CZ" sz="2300" dirty="0" smtClean="0"/>
              <a:t>: </a:t>
            </a:r>
            <a:r>
              <a:rPr lang="cs-CZ" sz="2300" dirty="0" err="1" smtClean="0"/>
              <a:t>The</a:t>
            </a:r>
            <a:r>
              <a:rPr lang="cs-CZ" sz="2300" dirty="0" smtClean="0"/>
              <a:t> box on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dresser</a:t>
            </a:r>
            <a:r>
              <a:rPr lang="cs-CZ" sz="2300" dirty="0" smtClean="0"/>
              <a:t>: </a:t>
            </a:r>
            <a:r>
              <a:rPr lang="cs-CZ" sz="2300" dirty="0" err="1" smtClean="0"/>
              <a:t>memories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early</a:t>
            </a:r>
            <a:r>
              <a:rPr lang="cs-CZ" sz="2300" dirty="0" smtClean="0"/>
              <a:t> </a:t>
            </a:r>
            <a:r>
              <a:rPr lang="cs-CZ" sz="2300" dirty="0" err="1" smtClean="0"/>
              <a:t>radio</a:t>
            </a:r>
            <a:r>
              <a:rPr lang="cs-CZ" sz="2300" dirty="0" smtClean="0"/>
              <a:t> </a:t>
            </a:r>
            <a:r>
              <a:rPr lang="cs-CZ" sz="2300" dirty="0" err="1" smtClean="0"/>
              <a:t>and</a:t>
            </a:r>
            <a:r>
              <a:rPr lang="cs-CZ" sz="2300" dirty="0" smtClean="0"/>
              <a:t> </a:t>
            </a:r>
            <a:r>
              <a:rPr lang="cs-CZ" sz="2300" dirty="0" err="1" smtClean="0"/>
              <a:t>everyday</a:t>
            </a:r>
            <a:r>
              <a:rPr lang="cs-CZ" sz="2300" dirty="0" smtClean="0"/>
              <a:t> </a:t>
            </a:r>
            <a:r>
              <a:rPr lang="cs-CZ" sz="2300" dirty="0" err="1" smtClean="0"/>
              <a:t>life</a:t>
            </a:r>
            <a:r>
              <a:rPr lang="cs-CZ" sz="2300" dirty="0" smtClean="0"/>
              <a:t>. In: Media, </a:t>
            </a:r>
            <a:r>
              <a:rPr lang="cs-CZ" sz="2300" dirty="0" err="1" smtClean="0"/>
              <a:t>Culture</a:t>
            </a:r>
            <a:r>
              <a:rPr lang="cs-CZ" sz="2300" dirty="0" smtClean="0"/>
              <a:t> </a:t>
            </a:r>
            <a:r>
              <a:rPr lang="cs-CZ" sz="2300" dirty="0" err="1" smtClean="0"/>
              <a:t>and</a:t>
            </a:r>
            <a:r>
              <a:rPr lang="cs-CZ" sz="2300" dirty="0" smtClean="0"/>
              <a:t> Society 10, 1988</a:t>
            </a:r>
          </a:p>
          <a:p>
            <a:r>
              <a:rPr lang="cs-CZ" sz="2300" dirty="0" err="1" smtClean="0"/>
              <a:t>Sue</a:t>
            </a:r>
            <a:r>
              <a:rPr lang="cs-CZ" sz="2300" dirty="0" smtClean="0"/>
              <a:t> </a:t>
            </a:r>
            <a:r>
              <a:rPr lang="cs-CZ" sz="2300" dirty="0" err="1" smtClean="0"/>
              <a:t>Harper</a:t>
            </a:r>
            <a:r>
              <a:rPr lang="cs-CZ" sz="2300" dirty="0" smtClean="0"/>
              <a:t> – Vincent Porter – </a:t>
            </a:r>
            <a:r>
              <a:rPr lang="cs-CZ" sz="2300" dirty="0" err="1" smtClean="0"/>
              <a:t>Moved</a:t>
            </a:r>
            <a:r>
              <a:rPr lang="cs-CZ" sz="2300" dirty="0" smtClean="0"/>
              <a:t> to </a:t>
            </a:r>
            <a:r>
              <a:rPr lang="cs-CZ" sz="2300" dirty="0" err="1" smtClean="0"/>
              <a:t>tears</a:t>
            </a:r>
            <a:r>
              <a:rPr lang="cs-CZ" sz="2300" dirty="0" smtClean="0"/>
              <a:t>: </a:t>
            </a:r>
            <a:r>
              <a:rPr lang="cs-CZ" sz="2300" dirty="0" err="1" smtClean="0"/>
              <a:t>weeping</a:t>
            </a:r>
            <a:r>
              <a:rPr lang="cs-CZ" sz="2300" dirty="0" smtClean="0"/>
              <a:t> in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cinema</a:t>
            </a:r>
            <a:r>
              <a:rPr lang="cs-CZ" sz="2300" dirty="0" smtClean="0"/>
              <a:t> in </a:t>
            </a:r>
            <a:r>
              <a:rPr lang="cs-CZ" sz="2300" dirty="0" err="1" smtClean="0"/>
              <a:t>postwar</a:t>
            </a:r>
            <a:r>
              <a:rPr lang="cs-CZ" sz="2300" dirty="0" smtClean="0"/>
              <a:t> </a:t>
            </a:r>
            <a:r>
              <a:rPr lang="cs-CZ" sz="2300" dirty="0" err="1" smtClean="0"/>
              <a:t>Britain</a:t>
            </a:r>
            <a:r>
              <a:rPr lang="cs-CZ" sz="2300" dirty="0" smtClean="0"/>
              <a:t>. </a:t>
            </a:r>
            <a:r>
              <a:rPr lang="cs-CZ" sz="2300" dirty="0" err="1" smtClean="0"/>
              <a:t>Screen</a:t>
            </a:r>
            <a:r>
              <a:rPr lang="cs-CZ" sz="2300" dirty="0" smtClean="0"/>
              <a:t> 37, č. 2, s. 152-173</a:t>
            </a:r>
          </a:p>
          <a:p>
            <a:r>
              <a:rPr lang="cs-CZ" sz="2300" dirty="0" err="1" smtClean="0"/>
              <a:t>Lynn</a:t>
            </a:r>
            <a:r>
              <a:rPr lang="cs-CZ" sz="2300" dirty="0" smtClean="0"/>
              <a:t> </a:t>
            </a:r>
            <a:r>
              <a:rPr lang="cs-CZ" sz="2300" dirty="0" err="1" smtClean="0"/>
              <a:t>Spigel</a:t>
            </a:r>
            <a:r>
              <a:rPr lang="cs-CZ" sz="2300" dirty="0" smtClean="0"/>
              <a:t> – Henry </a:t>
            </a:r>
            <a:r>
              <a:rPr lang="cs-CZ" sz="2300" dirty="0" err="1" smtClean="0"/>
              <a:t>Jenkins</a:t>
            </a:r>
            <a:r>
              <a:rPr lang="cs-CZ" sz="2300" dirty="0" smtClean="0"/>
              <a:t>: Same </a:t>
            </a:r>
            <a:r>
              <a:rPr lang="cs-CZ" sz="2300" dirty="0" err="1" smtClean="0"/>
              <a:t>Bat</a:t>
            </a:r>
            <a:r>
              <a:rPr lang="cs-CZ" sz="2300" dirty="0" smtClean="0"/>
              <a:t> </a:t>
            </a:r>
            <a:r>
              <a:rPr lang="cs-CZ" sz="2300" dirty="0" err="1" smtClean="0"/>
              <a:t>Channel</a:t>
            </a:r>
            <a:r>
              <a:rPr lang="cs-CZ" sz="2300" dirty="0" smtClean="0"/>
              <a:t>, </a:t>
            </a:r>
            <a:r>
              <a:rPr lang="cs-CZ" sz="2300" dirty="0" err="1" smtClean="0"/>
              <a:t>Different</a:t>
            </a:r>
            <a:r>
              <a:rPr lang="cs-CZ" sz="2300" dirty="0" smtClean="0"/>
              <a:t> </a:t>
            </a:r>
            <a:r>
              <a:rPr lang="cs-CZ" sz="2300" dirty="0" err="1" smtClean="0"/>
              <a:t>Bat</a:t>
            </a:r>
            <a:r>
              <a:rPr lang="cs-CZ" sz="2300" dirty="0" smtClean="0"/>
              <a:t> </a:t>
            </a:r>
            <a:r>
              <a:rPr lang="cs-CZ" sz="2300" dirty="0" err="1" smtClean="0"/>
              <a:t>Times</a:t>
            </a:r>
            <a:r>
              <a:rPr lang="cs-CZ" sz="2300" dirty="0" smtClean="0"/>
              <a:t>: </a:t>
            </a:r>
            <a:r>
              <a:rPr lang="cs-CZ" sz="2300" dirty="0" err="1" smtClean="0"/>
              <a:t>Mass</a:t>
            </a:r>
            <a:r>
              <a:rPr lang="cs-CZ" sz="2300" dirty="0" smtClean="0"/>
              <a:t> </a:t>
            </a:r>
            <a:r>
              <a:rPr lang="cs-CZ" sz="2300" dirty="0" err="1" smtClean="0"/>
              <a:t>Culture</a:t>
            </a:r>
            <a:r>
              <a:rPr lang="cs-CZ" sz="2300" dirty="0" smtClean="0"/>
              <a:t> </a:t>
            </a:r>
            <a:r>
              <a:rPr lang="cs-CZ" sz="2300" dirty="0" err="1" smtClean="0"/>
              <a:t>and</a:t>
            </a:r>
            <a:r>
              <a:rPr lang="cs-CZ" sz="2300" dirty="0" smtClean="0"/>
              <a:t> </a:t>
            </a:r>
            <a:r>
              <a:rPr lang="cs-CZ" sz="2300" dirty="0" err="1" smtClean="0"/>
              <a:t>Popular</a:t>
            </a:r>
            <a:r>
              <a:rPr lang="cs-CZ" sz="2300" dirty="0" smtClean="0"/>
              <a:t> </a:t>
            </a:r>
            <a:r>
              <a:rPr lang="cs-CZ" sz="2300" dirty="0" err="1" smtClean="0"/>
              <a:t>Memory</a:t>
            </a:r>
            <a:r>
              <a:rPr lang="cs-CZ" sz="2300" dirty="0" smtClean="0"/>
              <a:t>. In: William </a:t>
            </a:r>
            <a:r>
              <a:rPr lang="cs-CZ" sz="2300" dirty="0" err="1" smtClean="0"/>
              <a:t>Uricchio</a:t>
            </a:r>
            <a:r>
              <a:rPr lang="cs-CZ" sz="2300" dirty="0" smtClean="0"/>
              <a:t> – Roberta </a:t>
            </a:r>
            <a:r>
              <a:rPr lang="cs-CZ" sz="2300" dirty="0" err="1" smtClean="0"/>
              <a:t>Pearson</a:t>
            </a:r>
            <a:r>
              <a:rPr lang="cs-CZ" sz="2300" dirty="0" smtClean="0"/>
              <a:t> (</a:t>
            </a:r>
            <a:r>
              <a:rPr lang="cs-CZ" sz="2300" dirty="0" err="1" smtClean="0"/>
              <a:t>eds</a:t>
            </a:r>
            <a:r>
              <a:rPr lang="cs-CZ" sz="2300" dirty="0" smtClean="0"/>
              <a:t>.), </a:t>
            </a:r>
            <a:r>
              <a:rPr lang="cs-CZ" sz="2300" dirty="0" err="1" smtClean="0"/>
              <a:t>The</a:t>
            </a:r>
            <a:r>
              <a:rPr lang="cs-CZ" sz="2300" dirty="0" smtClean="0"/>
              <a:t> Many </a:t>
            </a:r>
            <a:r>
              <a:rPr lang="cs-CZ" sz="2300" dirty="0" err="1" smtClean="0"/>
              <a:t>Lives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Batman</a:t>
            </a:r>
            <a:r>
              <a:rPr lang="cs-CZ" sz="2300" dirty="0" smtClean="0"/>
              <a:t>. BFI, 1991</a:t>
            </a:r>
          </a:p>
          <a:p>
            <a:r>
              <a:rPr lang="cs-CZ" sz="2300" dirty="0" smtClean="0"/>
              <a:t>(Helen </a:t>
            </a:r>
            <a:r>
              <a:rPr lang="cs-CZ" sz="2300" dirty="0" err="1" smtClean="0"/>
              <a:t>Richards</a:t>
            </a:r>
            <a:r>
              <a:rPr lang="cs-CZ" sz="2300" dirty="0" smtClean="0"/>
              <a:t>: „</a:t>
            </a:r>
            <a:r>
              <a:rPr lang="cs-CZ" sz="2300" dirty="0" err="1" smtClean="0"/>
              <a:t>Something</a:t>
            </a:r>
            <a:r>
              <a:rPr lang="cs-CZ" sz="2300" dirty="0" smtClean="0"/>
              <a:t> to look </a:t>
            </a:r>
            <a:r>
              <a:rPr lang="cs-CZ" sz="2300" dirty="0" err="1" smtClean="0"/>
              <a:t>forward</a:t>
            </a:r>
            <a:r>
              <a:rPr lang="cs-CZ" sz="2300" dirty="0" smtClean="0"/>
              <a:t> to“: </a:t>
            </a:r>
            <a:r>
              <a:rPr lang="cs-CZ" sz="2300" dirty="0" err="1" smtClean="0"/>
              <a:t>Memory</a:t>
            </a:r>
            <a:r>
              <a:rPr lang="cs-CZ" sz="2300" dirty="0" smtClean="0"/>
              <a:t> </a:t>
            </a:r>
            <a:r>
              <a:rPr lang="cs-CZ" sz="2300" dirty="0" err="1" smtClean="0"/>
              <a:t>work</a:t>
            </a:r>
            <a:r>
              <a:rPr lang="cs-CZ" sz="2300" dirty="0" smtClean="0"/>
              <a:t> on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treasured</a:t>
            </a:r>
            <a:r>
              <a:rPr lang="cs-CZ" sz="2300" dirty="0" smtClean="0"/>
              <a:t> </a:t>
            </a:r>
            <a:r>
              <a:rPr lang="cs-CZ" sz="2300" dirty="0" err="1" smtClean="0"/>
              <a:t>memories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cinema</a:t>
            </a:r>
            <a:r>
              <a:rPr lang="cs-CZ" sz="2300" dirty="0" smtClean="0"/>
              <a:t> </a:t>
            </a:r>
            <a:r>
              <a:rPr lang="cs-CZ" sz="2300" dirty="0" err="1" smtClean="0"/>
              <a:t>going</a:t>
            </a:r>
            <a:r>
              <a:rPr lang="cs-CZ" sz="2300" dirty="0" smtClean="0"/>
              <a:t> in </a:t>
            </a:r>
            <a:r>
              <a:rPr lang="cs-CZ" sz="2300" dirty="0" err="1" smtClean="0"/>
              <a:t>Bridgend</a:t>
            </a:r>
            <a:r>
              <a:rPr lang="cs-CZ" sz="2300" dirty="0" smtClean="0"/>
              <a:t>, </a:t>
            </a:r>
            <a:r>
              <a:rPr lang="cs-CZ" sz="2300" dirty="0" err="1" smtClean="0"/>
              <a:t>South</a:t>
            </a:r>
            <a:r>
              <a:rPr lang="cs-CZ" sz="2300" dirty="0" smtClean="0"/>
              <a:t> Wales. </a:t>
            </a:r>
            <a:r>
              <a:rPr lang="cs-CZ" sz="2300" dirty="0" err="1" smtClean="0"/>
              <a:t>Scope</a:t>
            </a:r>
            <a:r>
              <a:rPr lang="cs-CZ" sz="2300" dirty="0" smtClean="0"/>
              <a:t>, </a:t>
            </a:r>
            <a:r>
              <a:rPr lang="cs-CZ" sz="2300" dirty="0" err="1" smtClean="0"/>
              <a:t>November</a:t>
            </a:r>
            <a:r>
              <a:rPr lang="cs-CZ" sz="2300" dirty="0" smtClean="0"/>
              <a:t> 2004 </a:t>
            </a:r>
            <a:r>
              <a:rPr lang="cs-CZ" sz="2300" u="sng" dirty="0" smtClean="0">
                <a:hlinkClick r:id="rId2"/>
              </a:rPr>
              <a:t>http://www.</a:t>
            </a:r>
            <a:r>
              <a:rPr lang="cs-CZ" sz="2300" u="sng" dirty="0" err="1" smtClean="0">
                <a:hlinkClick r:id="rId2"/>
              </a:rPr>
              <a:t>scope.nottingham.ac.uk</a:t>
            </a:r>
            <a:r>
              <a:rPr lang="cs-CZ" sz="2300" u="sng" dirty="0" smtClean="0">
                <a:hlinkClick r:id="rId2"/>
              </a:rPr>
              <a:t>/</a:t>
            </a:r>
            <a:r>
              <a:rPr lang="cs-CZ" sz="2300" u="sng" dirty="0" err="1" smtClean="0">
                <a:hlinkClick r:id="rId2"/>
              </a:rPr>
              <a:t>article.php</a:t>
            </a:r>
            <a:r>
              <a:rPr lang="cs-CZ" sz="2300" u="sng" dirty="0" smtClean="0">
                <a:hlinkClick r:id="rId2"/>
              </a:rPr>
              <a:t>?</a:t>
            </a:r>
            <a:r>
              <a:rPr lang="cs-CZ" sz="2300" u="sng" dirty="0" err="1" smtClean="0">
                <a:hlinkClick r:id="rId2"/>
              </a:rPr>
              <a:t>issue</a:t>
            </a:r>
            <a:r>
              <a:rPr lang="cs-CZ" sz="2300" u="sng" dirty="0" smtClean="0">
                <a:hlinkClick r:id="rId2"/>
              </a:rPr>
              <a:t>=nov2004&amp;id=253&amp;</a:t>
            </a:r>
            <a:r>
              <a:rPr lang="cs-CZ" sz="2300" u="sng" dirty="0" err="1" smtClean="0">
                <a:hlinkClick r:id="rId2"/>
              </a:rPr>
              <a:t>section</a:t>
            </a:r>
            <a:r>
              <a:rPr lang="cs-CZ" sz="2300" u="sng" dirty="0" smtClean="0">
                <a:hlinkClick r:id="rId2"/>
              </a:rPr>
              <a:t>=</a:t>
            </a:r>
            <a:r>
              <a:rPr lang="cs-CZ" sz="2300" u="sng" dirty="0" err="1" smtClean="0">
                <a:hlinkClick r:id="rId2"/>
              </a:rPr>
              <a:t>article</a:t>
            </a:r>
            <a:r>
              <a:rPr lang="cs-CZ" sz="2300" u="sng" dirty="0" smtClean="0"/>
              <a:t>)</a:t>
            </a:r>
          </a:p>
          <a:p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Helen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Taylor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Scarlett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´s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Gone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err="1" smtClean="0">
                <a:latin typeface="Times New Roman" pitchFamily="18" charset="0"/>
                <a:cs typeface="Times New Roman" pitchFamily="18" charset="0"/>
              </a:rPr>
              <a:t>wind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female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dirty="0" err="1" smtClean="0">
                <a:latin typeface="Times New Roman" pitchFamily="18" charset="0"/>
                <a:cs typeface="Times New Roman" pitchFamily="18" charset="0"/>
              </a:rPr>
              <a:t>fans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. London, 1989</a:t>
            </a:r>
          </a:p>
          <a:p>
            <a:r>
              <a:rPr lang="cs-CZ" sz="2300" dirty="0" err="1" smtClean="0"/>
              <a:t>Kevin</a:t>
            </a:r>
            <a:r>
              <a:rPr lang="cs-CZ" sz="2300" dirty="0" smtClean="0"/>
              <a:t> </a:t>
            </a:r>
            <a:r>
              <a:rPr lang="cs-CZ" sz="2300" dirty="0" err="1" smtClean="0"/>
              <a:t>Corbett</a:t>
            </a:r>
            <a:r>
              <a:rPr lang="cs-CZ" sz="2300" dirty="0" smtClean="0"/>
              <a:t>: </a:t>
            </a:r>
            <a:r>
              <a:rPr lang="cs-CZ" sz="2300" dirty="0" err="1" smtClean="0"/>
              <a:t>Bad</a:t>
            </a:r>
            <a:r>
              <a:rPr lang="cs-CZ" sz="2300" dirty="0" smtClean="0"/>
              <a:t> </a:t>
            </a:r>
            <a:r>
              <a:rPr lang="cs-CZ" sz="2300" dirty="0" err="1" smtClean="0"/>
              <a:t>sound</a:t>
            </a:r>
            <a:r>
              <a:rPr lang="cs-CZ" sz="2300" dirty="0" smtClean="0"/>
              <a:t> </a:t>
            </a:r>
            <a:r>
              <a:rPr lang="cs-CZ" sz="2300" dirty="0" err="1" smtClean="0"/>
              <a:t>and</a:t>
            </a:r>
            <a:r>
              <a:rPr lang="cs-CZ" sz="2300" dirty="0" smtClean="0"/>
              <a:t> </a:t>
            </a:r>
            <a:r>
              <a:rPr lang="cs-CZ" sz="2300" dirty="0" err="1" smtClean="0"/>
              <a:t>sticky</a:t>
            </a:r>
            <a:r>
              <a:rPr lang="cs-CZ" sz="2300" dirty="0" smtClean="0"/>
              <a:t> </a:t>
            </a:r>
            <a:r>
              <a:rPr lang="cs-CZ" sz="2300" dirty="0" err="1" smtClean="0"/>
              <a:t>floors</a:t>
            </a:r>
            <a:r>
              <a:rPr lang="cs-CZ" sz="2300" dirty="0" smtClean="0"/>
              <a:t>. </a:t>
            </a:r>
            <a:r>
              <a:rPr lang="cs-CZ" sz="2300" dirty="0" err="1" smtClean="0"/>
              <a:t>An</a:t>
            </a:r>
            <a:r>
              <a:rPr lang="cs-CZ" sz="2300" dirty="0" smtClean="0"/>
              <a:t> </a:t>
            </a:r>
            <a:r>
              <a:rPr lang="cs-CZ" sz="2300" dirty="0" err="1" smtClean="0"/>
              <a:t>ethnographic</a:t>
            </a:r>
            <a:r>
              <a:rPr lang="cs-CZ" sz="2300" dirty="0" smtClean="0"/>
              <a:t> look </a:t>
            </a:r>
            <a:r>
              <a:rPr lang="cs-CZ" sz="2300" dirty="0" err="1" smtClean="0"/>
              <a:t>at</a:t>
            </a:r>
            <a:r>
              <a:rPr lang="cs-CZ" sz="2300" dirty="0" smtClean="0"/>
              <a:t>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symbolic</a:t>
            </a:r>
            <a:r>
              <a:rPr lang="cs-CZ" sz="2300" dirty="0" smtClean="0"/>
              <a:t> </a:t>
            </a:r>
            <a:r>
              <a:rPr lang="cs-CZ" sz="2300" dirty="0" err="1" smtClean="0"/>
              <a:t>value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historic</a:t>
            </a:r>
            <a:r>
              <a:rPr lang="cs-CZ" sz="2300" dirty="0" smtClean="0"/>
              <a:t> </a:t>
            </a:r>
            <a:r>
              <a:rPr lang="cs-CZ" sz="2300" dirty="0" err="1" smtClean="0"/>
              <a:t>small</a:t>
            </a:r>
            <a:r>
              <a:rPr lang="cs-CZ" sz="2300" dirty="0" smtClean="0"/>
              <a:t>-</a:t>
            </a:r>
            <a:r>
              <a:rPr lang="cs-CZ" sz="2300" dirty="0" err="1" smtClean="0"/>
              <a:t>town</a:t>
            </a:r>
            <a:r>
              <a:rPr lang="cs-CZ" sz="2300" dirty="0" smtClean="0"/>
              <a:t> </a:t>
            </a:r>
            <a:r>
              <a:rPr lang="cs-CZ" sz="2300" dirty="0" err="1" smtClean="0"/>
              <a:t>movie</a:t>
            </a:r>
            <a:r>
              <a:rPr lang="cs-CZ" sz="2300" dirty="0" smtClean="0"/>
              <a:t> </a:t>
            </a:r>
            <a:r>
              <a:rPr lang="cs-CZ" sz="2300" dirty="0" err="1" smtClean="0"/>
              <a:t>theatres</a:t>
            </a:r>
            <a:r>
              <a:rPr lang="cs-CZ" sz="2300" dirty="0" smtClean="0"/>
              <a:t>. In: </a:t>
            </a:r>
            <a:r>
              <a:rPr lang="cs-CZ" sz="2300" dirty="0" err="1" smtClean="0"/>
              <a:t>Kathryn</a:t>
            </a:r>
            <a:r>
              <a:rPr lang="cs-CZ" sz="2300" dirty="0" smtClean="0"/>
              <a:t> </a:t>
            </a:r>
            <a:r>
              <a:rPr lang="cs-CZ" sz="2300" dirty="0" err="1" smtClean="0"/>
              <a:t>Fuller</a:t>
            </a:r>
            <a:r>
              <a:rPr lang="cs-CZ" sz="2300" dirty="0" smtClean="0"/>
              <a:t>-</a:t>
            </a:r>
            <a:r>
              <a:rPr lang="cs-CZ" sz="2300" dirty="0" err="1" smtClean="0"/>
              <a:t>Seeley</a:t>
            </a:r>
            <a:r>
              <a:rPr lang="cs-CZ" sz="2300" dirty="0" smtClean="0"/>
              <a:t> – </a:t>
            </a:r>
            <a:r>
              <a:rPr lang="cs-CZ" sz="2300" dirty="0" err="1" smtClean="0"/>
              <a:t>George</a:t>
            </a:r>
            <a:r>
              <a:rPr lang="cs-CZ" sz="2300" dirty="0" smtClean="0"/>
              <a:t> </a:t>
            </a:r>
            <a:r>
              <a:rPr lang="cs-CZ" sz="2300" dirty="0" err="1" smtClean="0"/>
              <a:t>Potamianos</a:t>
            </a:r>
            <a:r>
              <a:rPr lang="cs-CZ" sz="2300" dirty="0" smtClean="0"/>
              <a:t> (</a:t>
            </a:r>
            <a:r>
              <a:rPr lang="cs-CZ" sz="2300" dirty="0" err="1" smtClean="0"/>
              <a:t>eds</a:t>
            </a:r>
            <a:r>
              <a:rPr lang="cs-CZ" sz="2300" dirty="0" smtClean="0"/>
              <a:t>.), Hollywood in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neighborhood</a:t>
            </a:r>
            <a:r>
              <a:rPr lang="cs-CZ" sz="2300" dirty="0" smtClean="0"/>
              <a:t>.  University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California</a:t>
            </a:r>
            <a:r>
              <a:rPr lang="cs-CZ" sz="2300" dirty="0" smtClean="0"/>
              <a:t> </a:t>
            </a:r>
            <a:r>
              <a:rPr lang="cs-CZ" sz="2300" dirty="0" err="1" smtClean="0"/>
              <a:t>Press</a:t>
            </a:r>
            <a:r>
              <a:rPr lang="cs-CZ" sz="2300" dirty="0" smtClean="0"/>
              <a:t>, 2008</a:t>
            </a:r>
          </a:p>
          <a:p>
            <a:r>
              <a:rPr lang="cs-CZ" sz="2300" dirty="0" smtClean="0"/>
              <a:t>Alexander </a:t>
            </a:r>
            <a:r>
              <a:rPr lang="cs-CZ" sz="2300" dirty="0" err="1" smtClean="0"/>
              <a:t>Dhoest</a:t>
            </a:r>
            <a:r>
              <a:rPr lang="cs-CZ" sz="2300" dirty="0" smtClean="0"/>
              <a:t>: </a:t>
            </a:r>
            <a:r>
              <a:rPr lang="cs-CZ" sz="2300" dirty="0" err="1" smtClean="0"/>
              <a:t>Everybody</a:t>
            </a:r>
            <a:r>
              <a:rPr lang="cs-CZ" sz="2300" dirty="0" smtClean="0"/>
              <a:t> </a:t>
            </a:r>
            <a:r>
              <a:rPr lang="cs-CZ" sz="2300" dirty="0" err="1" smtClean="0"/>
              <a:t>liked</a:t>
            </a:r>
            <a:r>
              <a:rPr lang="cs-CZ" sz="2300" dirty="0" smtClean="0"/>
              <a:t> </a:t>
            </a:r>
            <a:r>
              <a:rPr lang="cs-CZ" sz="2300" dirty="0" err="1" smtClean="0"/>
              <a:t>it</a:t>
            </a:r>
            <a:r>
              <a:rPr lang="cs-CZ" sz="2300" dirty="0" smtClean="0"/>
              <a:t>: </a:t>
            </a:r>
            <a:r>
              <a:rPr lang="cs-CZ" sz="2300" dirty="0" err="1" smtClean="0"/>
              <a:t>collective</a:t>
            </a:r>
            <a:r>
              <a:rPr lang="cs-CZ" sz="2300" dirty="0" smtClean="0"/>
              <a:t> </a:t>
            </a:r>
            <a:r>
              <a:rPr lang="cs-CZ" sz="2300" dirty="0" err="1" smtClean="0"/>
              <a:t>memories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early</a:t>
            </a:r>
            <a:r>
              <a:rPr lang="cs-CZ" sz="2300" dirty="0" smtClean="0"/>
              <a:t> </a:t>
            </a:r>
            <a:r>
              <a:rPr lang="cs-CZ" sz="2300" dirty="0" err="1" smtClean="0"/>
              <a:t>Flemish</a:t>
            </a:r>
            <a:r>
              <a:rPr lang="cs-CZ" sz="2300" dirty="0" smtClean="0"/>
              <a:t> </a:t>
            </a:r>
            <a:r>
              <a:rPr lang="cs-CZ" sz="2300" dirty="0" err="1" smtClean="0"/>
              <a:t>television</a:t>
            </a:r>
            <a:r>
              <a:rPr lang="cs-CZ" sz="2300" dirty="0" smtClean="0"/>
              <a:t> fiction. </a:t>
            </a:r>
          </a:p>
          <a:p>
            <a:r>
              <a:rPr lang="cs-CZ" sz="2300" dirty="0" err="1" smtClean="0"/>
              <a:t>Participations</a:t>
            </a:r>
            <a:r>
              <a:rPr lang="cs-CZ" sz="2300" dirty="0" smtClean="0"/>
              <a:t>, vol. 3, č. 1, 2006 – </a:t>
            </a:r>
            <a:r>
              <a:rPr lang="cs-CZ" sz="2300" u="sng" dirty="0" smtClean="0">
                <a:hlinkClick r:id="rId3"/>
              </a:rPr>
              <a:t>www.</a:t>
            </a:r>
            <a:r>
              <a:rPr lang="cs-CZ" sz="2300" u="sng" dirty="0" err="1" smtClean="0">
                <a:hlinkClick r:id="rId3"/>
              </a:rPr>
              <a:t>participations.org</a:t>
            </a:r>
            <a:endParaRPr lang="cs-CZ" sz="2300" dirty="0" smtClean="0"/>
          </a:p>
          <a:p>
            <a:endParaRPr lang="cs-CZ" sz="2300" dirty="0" smtClean="0"/>
          </a:p>
          <a:p>
            <a:endParaRPr lang="cs-CZ" sz="2300" dirty="0" smtClean="0"/>
          </a:p>
          <a:p>
            <a:endParaRPr lang="cs-CZ" sz="2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 smtClean="0"/>
              <a:t>Annette Kuhn: </a:t>
            </a:r>
            <a:r>
              <a:rPr lang="cs-CZ" sz="2200" b="1" dirty="0" err="1" smtClean="0"/>
              <a:t>Dreaming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of</a:t>
            </a:r>
            <a:r>
              <a:rPr lang="cs-CZ" sz="2200" b="1" dirty="0" smtClean="0"/>
              <a:t> Fred </a:t>
            </a:r>
            <a:r>
              <a:rPr lang="cs-CZ" sz="2200" b="1" dirty="0" err="1" smtClean="0"/>
              <a:t>and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Ginger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Cinema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and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Cultural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Memory</a:t>
            </a:r>
            <a:r>
              <a:rPr lang="cs-CZ" sz="2200" b="1" dirty="0" smtClean="0"/>
              <a:t>. New York University </a:t>
            </a:r>
            <a:r>
              <a:rPr lang="cs-CZ" sz="2200" b="1" dirty="0" err="1" smtClean="0"/>
              <a:t>Press</a:t>
            </a:r>
            <a:r>
              <a:rPr lang="cs-CZ" sz="2200" b="1" dirty="0" smtClean="0"/>
              <a:t>, 2002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otázky:</a:t>
            </a:r>
          </a:p>
          <a:p>
            <a:r>
              <a:rPr lang="cs-CZ" dirty="0" smtClean="0"/>
              <a:t>Která kina jste navštěvoval/a? (kdy, kde, jak často)</a:t>
            </a:r>
            <a:br>
              <a:rPr lang="cs-CZ" dirty="0" smtClean="0"/>
            </a:br>
            <a:r>
              <a:rPr lang="cs-CZ" dirty="0" smtClean="0"/>
              <a:t>- Jak často se měnil program kin?</a:t>
            </a:r>
            <a:br>
              <a:rPr lang="cs-CZ" dirty="0" smtClean="0"/>
            </a:br>
            <a:r>
              <a:rPr lang="cs-CZ" dirty="0" smtClean="0"/>
              <a:t>- Kdy (ve kterou denní dobu) jste obvykle navštěvoval/a kino?</a:t>
            </a:r>
          </a:p>
          <a:p>
            <a:r>
              <a:rPr lang="cs-CZ" dirty="0" smtClean="0"/>
              <a:t>kolik stálo vstupné?</a:t>
            </a:r>
            <a:br>
              <a:rPr lang="cs-CZ" dirty="0" smtClean="0"/>
            </a:br>
            <a:r>
              <a:rPr lang="cs-CZ" dirty="0" smtClean="0"/>
              <a:t>- Ve kterém ročním období? (rozdíly léto/zima)</a:t>
            </a:r>
            <a:br>
              <a:rPr lang="cs-CZ" dirty="0" smtClean="0"/>
            </a:br>
            <a:r>
              <a:rPr lang="cs-CZ" dirty="0" smtClean="0"/>
              <a:t>- Jaké byly rozdíly v lokálních kinech? („luxusní“ kina, rozdíly v promítaných filmech, v cenách vstupného)</a:t>
            </a:r>
            <a:br>
              <a:rPr lang="cs-CZ" dirty="0" smtClean="0"/>
            </a:br>
            <a:endParaRPr lang="cs-CZ" dirty="0" smtClean="0"/>
          </a:p>
          <a:p>
            <a:pPr lvl="0"/>
            <a:r>
              <a:rPr lang="cs-CZ" dirty="0" smtClean="0"/>
              <a:t>rozdíl v lokálních kinech – „</a:t>
            </a:r>
            <a:r>
              <a:rPr lang="cs-CZ" dirty="0" err="1" smtClean="0"/>
              <a:t>posh</a:t>
            </a:r>
            <a:r>
              <a:rPr lang="cs-CZ" dirty="0" smtClean="0"/>
              <a:t>“? typy filmů?</a:t>
            </a:r>
          </a:p>
          <a:p>
            <a:pPr lvl="0"/>
            <a:r>
              <a:rPr lang="cs-CZ" dirty="0" smtClean="0"/>
              <a:t>chodil/a jste do centra do kina?</a:t>
            </a:r>
            <a:br>
              <a:rPr lang="cs-CZ" dirty="0" smtClean="0"/>
            </a:br>
            <a:r>
              <a:rPr lang="cs-CZ" dirty="0" smtClean="0"/>
              <a:t>- Přítomnost a role personálu: uvaděčky, vrátní, vedoucí kina, živá vystoupení…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S kým jste obvykle navštěvoval/a kino?</a:t>
            </a:r>
            <a:br>
              <a:rPr lang="cs-CZ" dirty="0" smtClean="0"/>
            </a:br>
            <a:r>
              <a:rPr lang="cs-CZ" dirty="0" smtClean="0"/>
              <a:t>- Jaký oděv jste obvykle volil/a pro návštěvu kina?</a:t>
            </a:r>
            <a:br>
              <a:rPr lang="cs-CZ" dirty="0" smtClean="0"/>
            </a:br>
            <a:r>
              <a:rPr lang="cs-CZ" dirty="0" smtClean="0"/>
              <a:t>- Měl/a jste ve zvyku konzumovat v kině jídlo či nápoje?</a:t>
            </a:r>
            <a:br>
              <a:rPr lang="cs-CZ" dirty="0" smtClean="0"/>
            </a:br>
            <a:r>
              <a:rPr lang="cs-CZ" dirty="0" smtClean="0"/>
              <a:t>- Jak jste se vy a ostatní návštěvníci obvykle v kině chovali? (jestliže se vám film líbil/nelíbil)</a:t>
            </a:r>
          </a:p>
          <a:p>
            <a:r>
              <a:rPr lang="cs-CZ" dirty="0" smtClean="0"/>
              <a:t>- jaké jste měl pocity před, během, po filmu?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Annette Kuhn: </a:t>
            </a:r>
            <a:r>
              <a:rPr lang="cs-CZ" sz="2000" b="1" dirty="0" err="1" smtClean="0"/>
              <a:t>Dreaming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Fred </a:t>
            </a:r>
            <a:r>
              <a:rPr lang="cs-CZ" sz="2000" b="1" dirty="0" err="1" smtClean="0"/>
              <a:t>and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Ginger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Cinema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Cultural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Memory</a:t>
            </a:r>
            <a:r>
              <a:rPr lang="cs-CZ" sz="2000" b="1" dirty="0" smtClean="0"/>
              <a:t>. New York University </a:t>
            </a:r>
            <a:r>
              <a:rPr lang="cs-CZ" sz="2000" b="1" dirty="0" err="1" smtClean="0"/>
              <a:t>Press</a:t>
            </a:r>
            <a:r>
              <a:rPr lang="cs-CZ" sz="2000" b="1" dirty="0" smtClean="0"/>
              <a:t>, 2002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- Jaké byly Vaše oblíbené filmy – co rozhodovalo o tom, jestli film je „dobrý“, nebo „špatný“?</a:t>
            </a:r>
            <a:br>
              <a:rPr lang="cs-CZ" dirty="0" smtClean="0"/>
            </a:br>
            <a:r>
              <a:rPr lang="cs-CZ" dirty="0" smtClean="0"/>
              <a:t>- Jaké byly Vaše oblíbené filmové hvězdy?</a:t>
            </a:r>
          </a:p>
          <a:p>
            <a:r>
              <a:rPr lang="cs-CZ" dirty="0" smtClean="0"/>
              <a:t>jak se proměňoval váš vkus?</a:t>
            </a:r>
            <a:br>
              <a:rPr lang="cs-CZ" dirty="0" smtClean="0"/>
            </a:br>
            <a:r>
              <a:rPr lang="cs-CZ" dirty="0" smtClean="0"/>
              <a:t>- Jaké byly Vaše zkušenosti s barevnými a zvukovými filmy? </a:t>
            </a:r>
            <a:br>
              <a:rPr lang="cs-CZ" dirty="0" smtClean="0"/>
            </a:br>
            <a:r>
              <a:rPr lang="cs-CZ" dirty="0" smtClean="0"/>
              <a:t>- Jaká byla role krátkých filmů a týdeníků?</a:t>
            </a:r>
            <a:br>
              <a:rPr lang="cs-CZ" dirty="0" smtClean="0"/>
            </a:br>
            <a:r>
              <a:rPr lang="cs-CZ" dirty="0" smtClean="0"/>
              <a:t>- evropské filmy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Jak jste si vybíral/a film?</a:t>
            </a:r>
            <a:br>
              <a:rPr lang="cs-CZ" dirty="0" smtClean="0"/>
            </a:br>
            <a:r>
              <a:rPr lang="cs-CZ" dirty="0" smtClean="0"/>
              <a:t>- Sbíral/a jste fotografie filmových hvězd, četl/a filmové časopisy?</a:t>
            </a:r>
            <a:br>
              <a:rPr lang="cs-CZ" dirty="0" smtClean="0"/>
            </a:br>
            <a:r>
              <a:rPr lang="cs-CZ" dirty="0" smtClean="0"/>
              <a:t>- Navštěvoval/a jste filmové kluby, byl jste členem filmového klubu?</a:t>
            </a:r>
            <a:br>
              <a:rPr lang="cs-CZ" dirty="0" smtClean="0"/>
            </a:br>
            <a:r>
              <a:rPr lang="cs-CZ" dirty="0" smtClean="0"/>
              <a:t>- Zpíval/a jste si písně z filmů, kupoval/a jste si desky nebo notové listy s filmovou hudbou?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Jaké jiné druhy zábavy představovaly alternativu k návštěvě kina?</a:t>
            </a:r>
            <a:br>
              <a:rPr lang="cs-CZ" dirty="0" smtClean="0"/>
            </a:br>
            <a:r>
              <a:rPr lang="cs-CZ" dirty="0" smtClean="0"/>
              <a:t>- Navštěvoval/a jste kino o prázdninách, dovolených, svátcích?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Co pro Vás návštěva kina znamenala?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err="1" smtClean="0"/>
              <a:t>Rachel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Moseley</a:t>
            </a:r>
            <a:r>
              <a:rPr lang="cs-CZ" sz="2700" b="1" dirty="0" smtClean="0"/>
              <a:t>: </a:t>
            </a:r>
            <a:r>
              <a:rPr lang="cs-CZ" sz="2700" b="1" dirty="0" err="1" smtClean="0"/>
              <a:t>Growing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up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with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Audrey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Hepburn</a:t>
            </a:r>
            <a:r>
              <a:rPr lang="cs-CZ" sz="2700" b="1" dirty="0" smtClean="0"/>
              <a:t>. Manchester, 2002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pamatujete se, kdy jste poprvé slyšela o A.H. nebo ji viděla? jaký byl váš první dojem?</a:t>
            </a:r>
          </a:p>
          <a:p>
            <a:r>
              <a:rPr lang="cs-CZ" dirty="0" smtClean="0"/>
              <a:t>kde jste o ní četla – vídala ji – nejčastěji? (filmy, video, </a:t>
            </a:r>
            <a:r>
              <a:rPr lang="cs-CZ" dirty="0" err="1" smtClean="0"/>
              <a:t>tv</a:t>
            </a:r>
            <a:r>
              <a:rPr lang="cs-CZ" dirty="0" smtClean="0"/>
              <a:t>, časopisy); pokud v kině nebo na videu, s kým jste filmy sledovala?</a:t>
            </a:r>
          </a:p>
          <a:p>
            <a:r>
              <a:rPr lang="cs-CZ" dirty="0" smtClean="0"/>
              <a:t>máte oblíbené filmy A.H.? proč je to váš oblíbený film?</a:t>
            </a:r>
          </a:p>
          <a:p>
            <a:r>
              <a:rPr lang="cs-CZ" dirty="0" smtClean="0"/>
              <a:t>co jste dělávala/děláte podobně jako A.H.?</a:t>
            </a:r>
          </a:p>
          <a:p>
            <a:r>
              <a:rPr lang="cs-CZ" dirty="0" smtClean="0"/>
              <a:t>je nějaký zvláštní oděv, který si pamatujete? čím je specifický?</a:t>
            </a:r>
          </a:p>
          <a:p>
            <a:r>
              <a:rPr lang="cs-CZ" dirty="0" smtClean="0"/>
              <a:t>ušila jste si – nebo jste nosila – někdy šaty podobné jako A.H.?</a:t>
            </a:r>
          </a:p>
          <a:p>
            <a:r>
              <a:rPr lang="cs-CZ" dirty="0" smtClean="0"/>
              <a:t>jaké byly?</a:t>
            </a:r>
          </a:p>
          <a:p>
            <a:r>
              <a:rPr lang="cs-CZ" dirty="0" smtClean="0"/>
              <a:t>koupila, nebo ušila jste si je?</a:t>
            </a:r>
          </a:p>
          <a:p>
            <a:r>
              <a:rPr lang="cs-CZ" dirty="0" smtClean="0"/>
              <a:t>kam jste je nosila?</a:t>
            </a:r>
          </a:p>
          <a:p>
            <a:r>
              <a:rPr lang="cs-CZ" dirty="0" smtClean="0"/>
              <a:t>řekla byste, že vás ovlivnil její styl?</a:t>
            </a:r>
          </a:p>
          <a:p>
            <a:r>
              <a:rPr lang="cs-CZ" dirty="0" smtClean="0"/>
              <a:t>proč podle vás zůstala tak populární? Co je důvodem její přetrvávající přitažlivosti?</a:t>
            </a:r>
          </a:p>
          <a:p>
            <a:r>
              <a:rPr lang="cs-CZ" dirty="0" smtClean="0"/>
              <a:t>je něco, co byste chtěla dodat a o čem jsme nemluvili?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err="1" smtClean="0"/>
              <a:t>Kevin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Corbett</a:t>
            </a:r>
            <a:r>
              <a:rPr lang="cs-CZ" sz="2000" b="1" dirty="0" smtClean="0"/>
              <a:t>: </a:t>
            </a:r>
            <a:r>
              <a:rPr lang="cs-CZ" sz="2000" b="1" dirty="0" err="1" smtClean="0"/>
              <a:t>Bad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sound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sticky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floors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An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ethnographic</a:t>
            </a:r>
            <a:r>
              <a:rPr lang="cs-CZ" sz="2000" b="1" dirty="0" smtClean="0"/>
              <a:t> look </a:t>
            </a:r>
            <a:r>
              <a:rPr lang="cs-CZ" sz="2000" b="1" dirty="0" err="1" smtClean="0"/>
              <a:t>at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symbolic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value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historic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small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town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movie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theatres</a:t>
            </a:r>
            <a:r>
              <a:rPr lang="cs-CZ" sz="2000" b="1" dirty="0" smtClean="0"/>
              <a:t>. In: </a:t>
            </a:r>
            <a:r>
              <a:rPr lang="cs-CZ" sz="2000" b="1" dirty="0" err="1" smtClean="0"/>
              <a:t>Kathryn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Fuller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Seeley</a:t>
            </a:r>
            <a:r>
              <a:rPr lang="cs-CZ" sz="2000" b="1" dirty="0" smtClean="0"/>
              <a:t> – </a:t>
            </a:r>
            <a:r>
              <a:rPr lang="cs-CZ" sz="2000" b="1" dirty="0" err="1" smtClean="0"/>
              <a:t>George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Potamianos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eds</a:t>
            </a:r>
            <a:r>
              <a:rPr lang="cs-CZ" sz="2000" b="1" dirty="0" smtClean="0"/>
              <a:t>.), Hollywood in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neighborhood</a:t>
            </a:r>
            <a:r>
              <a:rPr lang="cs-CZ" sz="2000" b="1" dirty="0" smtClean="0"/>
              <a:t>.  University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California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Press</a:t>
            </a:r>
            <a:r>
              <a:rPr lang="cs-CZ" sz="2000" b="1" dirty="0" smtClean="0"/>
              <a:t>, 2008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co mi můžete říct o historii tohoto kina? </a:t>
            </a:r>
          </a:p>
          <a:p>
            <a:r>
              <a:rPr lang="cs-CZ" sz="2000" dirty="0" smtClean="0"/>
              <a:t>jak dlouho už jej navštěvujete?</a:t>
            </a:r>
          </a:p>
          <a:p>
            <a:r>
              <a:rPr lang="cs-CZ" sz="2000" dirty="0" smtClean="0"/>
              <a:t>jak často jej navštěvujete?</a:t>
            </a:r>
          </a:p>
          <a:p>
            <a:r>
              <a:rPr lang="cs-CZ" sz="2000" dirty="0" smtClean="0"/>
              <a:t>co se vám na něm líbí a co naopak nelíbí?</a:t>
            </a:r>
          </a:p>
          <a:p>
            <a:r>
              <a:rPr lang="cs-CZ" sz="2000" dirty="0" smtClean="0"/>
              <a:t>chodíte i do jiných kin? jestliže ano, které a proč preferujete?</a:t>
            </a:r>
          </a:p>
          <a:p>
            <a:r>
              <a:rPr lang="cs-CZ" sz="2000" dirty="0" smtClean="0"/>
              <a:t>je toto kino důležitou součástí vašeho města? jestliže ano, proč?</a:t>
            </a:r>
          </a:p>
          <a:p>
            <a:r>
              <a:rPr lang="cs-CZ" sz="2000" dirty="0" smtClean="0"/>
              <a:t>Jak by jste pociťoval/a, kdyby toto kino mělo nadále sloužit jinému účelu? Nebo kdyby se mělo zavřít? Nebo by mělo být zbouráno? </a:t>
            </a:r>
          </a:p>
          <a:p>
            <a:r>
              <a:rPr lang="cs-CZ" sz="2000" dirty="0" smtClean="0"/>
              <a:t>Máte nějakou specifickou vzpomínku na návštěvu tohoto kina, o kterou by jste se chtěl/a podělit? Nějakou zkušenost, o které by jste mi chtěl/a vyprávět?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 </a:t>
            </a:r>
            <a:r>
              <a:rPr lang="cs-CZ" dirty="0" smtClean="0"/>
              <a:t>– FB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Robert C. Allen: </a:t>
            </a:r>
          </a:p>
          <a:p>
            <a:r>
              <a:rPr lang="cs-CZ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docsouth.unc.edu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gtts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555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Philippe Meers – Daniël Biltereyst: Enlightened City 1925-75</vt:lpstr>
      <vt:lpstr>Snímek 3</vt:lpstr>
      <vt:lpstr> Annette Kuhn: Dreaming of Fred and Ginger. Cinema and Cultural Memory. New York University Press, 2002 </vt:lpstr>
      <vt:lpstr>Annette Kuhn: Dreaming of Fred and Ginger. Cinema and Cultural Memory. New York University Press, 2002</vt:lpstr>
      <vt:lpstr> Rachel Moseley: Growing up with Audrey Hepburn. Manchester, 2002 </vt:lpstr>
      <vt:lpstr> Kevin Corbett: Bad sound and sticky floors. An ethnographic look at the symbolic value of historic small-town movie theatres. In: Kathryn Fuller-Seeley – George Potamianos (eds.), Hollywood in the neighborhood.  University of California Press, 2008 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Your User Name</cp:lastModifiedBy>
  <cp:revision>4</cp:revision>
  <dcterms:modified xsi:type="dcterms:W3CDTF">2009-10-24T14:13:49Z</dcterms:modified>
</cp:coreProperties>
</file>