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6" autoAdjust="0"/>
    <p:restoredTop sz="94660"/>
  </p:normalViewPr>
  <p:slideViewPr>
    <p:cSldViewPr>
      <p:cViewPr>
        <p:scale>
          <a:sx n="80" d="100"/>
          <a:sy n="80" d="100"/>
        </p:scale>
        <p:origin x="-888"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15CFF4FB-170D-496A-B31A-DAF248AB84A3}" type="datetimeFigureOut">
              <a:rPr lang="cs-CZ" smtClean="0"/>
              <a:pPr/>
              <a:t>28.1.2011</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ovací čár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AFF1C7D-96C4-4EC2-9403-5C7E456B51ED}" type="slidenum">
              <a:rPr lang="cs-CZ" smtClean="0"/>
              <a:pPr/>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5CFF4FB-170D-496A-B31A-DAF248AB84A3}" type="datetimeFigureOut">
              <a:rPr lang="cs-CZ" smtClean="0"/>
              <a:pPr/>
              <a:t>28.1.2011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AFF1C7D-96C4-4EC2-9403-5C7E456B51ED}"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ovací čár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8AFF1C7D-96C4-4EC2-9403-5C7E456B51ED}" type="slidenum">
              <a:rPr lang="cs-CZ" smtClean="0"/>
              <a:pPr/>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5CFF4FB-170D-496A-B31A-DAF248AB84A3}" type="datetimeFigureOut">
              <a:rPr lang="cs-CZ" smtClean="0"/>
              <a:pPr/>
              <a:t>28.1.2011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15CFF4FB-170D-496A-B31A-DAF248AB84A3}" type="datetimeFigureOut">
              <a:rPr lang="cs-CZ" smtClean="0"/>
              <a:pPr/>
              <a:t>28.1.2011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8AFF1C7D-96C4-4EC2-9403-5C7E456B51ED}" type="slidenum">
              <a:rPr lang="cs-CZ" smtClean="0"/>
              <a:pPr/>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15CFF4FB-170D-496A-B31A-DAF248AB84A3}" type="datetimeFigureOut">
              <a:rPr lang="cs-CZ" smtClean="0"/>
              <a:pPr/>
              <a:t>28.1.2011</a:t>
            </a:fld>
            <a:endParaRPr lang="cs-CZ"/>
          </a:p>
        </p:txBody>
      </p:sp>
      <p:sp>
        <p:nvSpPr>
          <p:cNvPr id="8" name="Přímá spojovací čár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AFF1C7D-96C4-4EC2-9403-5C7E456B51ED}" type="slidenum">
              <a:rPr lang="cs-CZ" smtClean="0"/>
              <a:pPr/>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15CFF4FB-170D-496A-B31A-DAF248AB84A3}" type="datetimeFigureOut">
              <a:rPr lang="cs-CZ" smtClean="0"/>
              <a:pPr/>
              <a:t>28.1.2011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AFF1C7D-96C4-4EC2-9403-5C7E456B51ED}" type="slidenum">
              <a:rPr lang="cs-CZ" smtClean="0"/>
              <a:pPr/>
              <a:t>‹#›</a:t>
            </a:fld>
            <a:endParaRPr lang="cs-CZ"/>
          </a:p>
        </p:txBody>
      </p:sp>
      <p:sp>
        <p:nvSpPr>
          <p:cNvPr id="8" name="Přímá spojovací čár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15CFF4FB-170D-496A-B31A-DAF248AB84A3}" type="datetimeFigureOut">
              <a:rPr lang="cs-CZ" smtClean="0"/>
              <a:pPr/>
              <a:t>28.1.2011</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ovací čár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8AFF1C7D-96C4-4EC2-9403-5C7E456B51ED}" type="slidenum">
              <a:rPr lang="cs-CZ" smtClean="0"/>
              <a:pPr/>
              <a:t>‹#›</a:t>
            </a:fld>
            <a:endParaRPr lang="cs-CZ"/>
          </a:p>
        </p:txBody>
      </p:sp>
      <p:sp>
        <p:nvSpPr>
          <p:cNvPr id="23" name="Nadpis 22"/>
          <p:cNvSpPr>
            <a:spLocks noGrp="1"/>
          </p:cNvSpPr>
          <p:nvPr>
            <p:ph type="title"/>
          </p:nvPr>
        </p:nvSpPr>
        <p:spPr/>
        <p:txBody>
          <a:bodyPr rtlCol="0" anchor="b" anchorCtr="0"/>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15CFF4FB-170D-496A-B31A-DAF248AB84A3}" type="datetimeFigureOut">
              <a:rPr lang="cs-CZ" smtClean="0"/>
              <a:pPr/>
              <a:t>28.1.2011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8AFF1C7D-96C4-4EC2-9403-5C7E456B51ED}"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15CFF4FB-170D-496A-B31A-DAF248AB84A3}" type="datetimeFigureOut">
              <a:rPr lang="cs-CZ" smtClean="0"/>
              <a:pPr/>
              <a:t>28.1.2011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AFF1C7D-96C4-4EC2-9403-5C7E456B51ED}"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ovací čár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AFF1C7D-96C4-4EC2-9403-5C7E456B51ED}" type="slidenum">
              <a:rPr lang="cs-CZ" smtClean="0"/>
              <a:pPr/>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15CFF4FB-170D-496A-B31A-DAF248AB84A3}" type="datetimeFigureOut">
              <a:rPr lang="cs-CZ" smtClean="0"/>
              <a:pPr/>
              <a:t>28.1.2011</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ovací čár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8AFF1C7D-96C4-4EC2-9403-5C7E456B51ED}" type="slidenum">
              <a:rPr lang="cs-CZ" smtClean="0"/>
              <a:pPr/>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15CFF4FB-170D-496A-B31A-DAF248AB84A3}" type="datetimeFigureOut">
              <a:rPr lang="cs-CZ" smtClean="0"/>
              <a:pPr/>
              <a:t>28.1.2011</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5CFF4FB-170D-496A-B31A-DAF248AB84A3}" type="datetimeFigureOut">
              <a:rPr lang="cs-CZ" smtClean="0"/>
              <a:pPr/>
              <a:t>28.1.2011</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ovací čár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AFF1C7D-96C4-4EC2-9403-5C7E456B51ED}" type="slidenum">
              <a:rPr lang="cs-CZ" smtClean="0"/>
              <a:pPr/>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p:txBody>
          <a:bodyPr/>
          <a:lstStyle/>
          <a:p>
            <a:endParaRPr lang="cs-CZ" dirty="0"/>
          </a:p>
        </p:txBody>
      </p:sp>
      <p:sp>
        <p:nvSpPr>
          <p:cNvPr id="3" name="Nadpis 2"/>
          <p:cNvSpPr>
            <a:spLocks noGrp="1"/>
          </p:cNvSpPr>
          <p:nvPr>
            <p:ph type="ctrTitle"/>
          </p:nvPr>
        </p:nvSpPr>
        <p:spPr/>
        <p:txBody>
          <a:bodyPr/>
          <a:lstStyle/>
          <a:p>
            <a:r>
              <a:rPr lang="cs-CZ" dirty="0" smtClean="0"/>
              <a:t>Druhá polovina 20. století</a:t>
            </a:r>
            <a:endParaRPr lang="cs-CZ" dirty="0"/>
          </a:p>
        </p:txBody>
      </p:sp>
      <p:pic>
        <p:nvPicPr>
          <p:cNvPr id="4" name="Picture 5"/>
          <p:cNvPicPr>
            <a:picLocks noChangeAspect="1" noChangeArrowheads="1"/>
          </p:cNvPicPr>
          <p:nvPr/>
        </p:nvPicPr>
        <p:blipFill>
          <a:blip r:embed="rId2" cstate="print"/>
          <a:srcRect/>
          <a:stretch>
            <a:fillRect/>
          </a:stretch>
        </p:blipFill>
        <p:spPr bwMode="auto">
          <a:xfrm>
            <a:off x="539552" y="2780928"/>
            <a:ext cx="1923852" cy="288032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2483768" y="2780928"/>
            <a:ext cx="1627237" cy="2664296"/>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4067944" y="2780928"/>
            <a:ext cx="2232248" cy="2207692"/>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6228184" y="2780928"/>
            <a:ext cx="2001788" cy="288032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José</a:t>
            </a:r>
            <a:r>
              <a:rPr lang="cs-CZ" dirty="0" smtClean="0"/>
              <a:t> </a:t>
            </a:r>
            <a:r>
              <a:rPr lang="cs-CZ" dirty="0" err="1" smtClean="0"/>
              <a:t>Saramago</a:t>
            </a:r>
            <a:endParaRPr lang="cs-CZ" dirty="0"/>
          </a:p>
        </p:txBody>
      </p:sp>
      <p:sp>
        <p:nvSpPr>
          <p:cNvPr id="3" name="Zástupný symbol pro obsah 2"/>
          <p:cNvSpPr>
            <a:spLocks noGrp="1"/>
          </p:cNvSpPr>
          <p:nvPr>
            <p:ph sz="quarter" idx="1"/>
          </p:nvPr>
        </p:nvSpPr>
        <p:spPr/>
        <p:txBody>
          <a:bodyPr>
            <a:normAutofit fontScale="62500" lnSpcReduction="20000"/>
          </a:bodyPr>
          <a:lstStyle/>
          <a:p>
            <a:r>
              <a:rPr lang="de-DE" dirty="0" err="1" smtClean="0"/>
              <a:t>Prozaik</a:t>
            </a:r>
            <a:r>
              <a:rPr lang="de-DE" dirty="0" smtClean="0"/>
              <a:t>, </a:t>
            </a:r>
            <a:r>
              <a:rPr lang="de-DE" dirty="0" err="1" smtClean="0"/>
              <a:t>básník</a:t>
            </a:r>
            <a:r>
              <a:rPr lang="de-DE" dirty="0" smtClean="0"/>
              <a:t>, </a:t>
            </a:r>
            <a:r>
              <a:rPr lang="de-DE" dirty="0" err="1" smtClean="0"/>
              <a:t>dramatik</a:t>
            </a:r>
            <a:r>
              <a:rPr lang="de-DE" dirty="0" smtClean="0"/>
              <a:t>, </a:t>
            </a:r>
            <a:r>
              <a:rPr lang="de-DE" dirty="0" err="1" smtClean="0"/>
              <a:t>fejetonista</a:t>
            </a:r>
            <a:r>
              <a:rPr lang="de-DE" dirty="0" smtClean="0"/>
              <a:t>. </a:t>
            </a:r>
            <a:r>
              <a:rPr lang="pt-PT" dirty="0" smtClean="0"/>
              <a:t>Nositel Nobelovy ceny za literaturu (1998). </a:t>
            </a:r>
            <a:endParaRPr lang="cs-CZ" dirty="0" smtClean="0"/>
          </a:p>
          <a:p>
            <a:endParaRPr lang="cs-CZ" dirty="0" smtClean="0"/>
          </a:p>
          <a:p>
            <a:r>
              <a:rPr lang="pt-PT" dirty="0" smtClean="0"/>
              <a:t>Autor </a:t>
            </a:r>
            <a:r>
              <a:rPr lang="pt-PT" dirty="0" smtClean="0"/>
              <a:t>mnoha děl s nápaditou </a:t>
            </a:r>
            <a:r>
              <a:rPr lang="pt-PT" dirty="0" smtClean="0"/>
              <a:t>zápletkou</a:t>
            </a:r>
            <a:r>
              <a:rPr lang="cs-CZ" dirty="0" smtClean="0"/>
              <a:t> (</a:t>
            </a:r>
            <a:r>
              <a:rPr lang="cs-CZ" i="1" dirty="0" smtClean="0"/>
              <a:t>O Ano </a:t>
            </a:r>
            <a:r>
              <a:rPr lang="cs-CZ" i="1" dirty="0" err="1" smtClean="0"/>
              <a:t>da</a:t>
            </a:r>
            <a:r>
              <a:rPr lang="cs-CZ" i="1" dirty="0" smtClean="0"/>
              <a:t> </a:t>
            </a:r>
            <a:r>
              <a:rPr lang="cs-CZ" i="1" dirty="0" err="1" smtClean="0"/>
              <a:t>Morte</a:t>
            </a:r>
            <a:r>
              <a:rPr lang="cs-CZ" i="1" dirty="0" smtClean="0"/>
              <a:t> de </a:t>
            </a:r>
            <a:r>
              <a:rPr lang="cs-CZ" i="1" dirty="0" err="1" smtClean="0"/>
              <a:t>Ricardo</a:t>
            </a:r>
            <a:r>
              <a:rPr lang="cs-CZ" i="1" dirty="0" smtClean="0"/>
              <a:t> </a:t>
            </a:r>
            <a:r>
              <a:rPr lang="cs-CZ" i="1" dirty="0" err="1" smtClean="0"/>
              <a:t>Reis</a:t>
            </a:r>
            <a:r>
              <a:rPr lang="cs-CZ" dirty="0" smtClean="0"/>
              <a:t>, 1984, </a:t>
            </a:r>
            <a:r>
              <a:rPr lang="cs-CZ" i="1" dirty="0" smtClean="0"/>
              <a:t>A </a:t>
            </a:r>
            <a:r>
              <a:rPr lang="cs-CZ" i="1" dirty="0" err="1" smtClean="0"/>
              <a:t>Jangada</a:t>
            </a:r>
            <a:r>
              <a:rPr lang="cs-CZ" i="1" dirty="0" smtClean="0"/>
              <a:t> de </a:t>
            </a:r>
            <a:r>
              <a:rPr lang="cs-CZ" i="1" dirty="0" err="1" smtClean="0"/>
              <a:t>Pedra</a:t>
            </a:r>
            <a:r>
              <a:rPr lang="cs-CZ" dirty="0" smtClean="0"/>
              <a:t>, 1986, </a:t>
            </a:r>
            <a:r>
              <a:rPr lang="cs-CZ" i="1" dirty="0" err="1" smtClean="0"/>
              <a:t>História</a:t>
            </a:r>
            <a:r>
              <a:rPr lang="cs-CZ" i="1" dirty="0" smtClean="0"/>
              <a:t> do </a:t>
            </a:r>
            <a:r>
              <a:rPr lang="cs-CZ" i="1" dirty="0" err="1" smtClean="0"/>
              <a:t>Cerco</a:t>
            </a:r>
            <a:r>
              <a:rPr lang="cs-CZ" i="1" dirty="0" smtClean="0"/>
              <a:t> de </a:t>
            </a:r>
            <a:r>
              <a:rPr lang="cs-CZ" i="1" dirty="0" err="1" smtClean="0"/>
              <a:t>Lisboa</a:t>
            </a:r>
            <a:r>
              <a:rPr lang="cs-CZ" dirty="0" smtClean="0"/>
              <a:t>, 1989, </a:t>
            </a:r>
            <a:r>
              <a:rPr lang="cs-CZ" i="1" dirty="0" smtClean="0"/>
              <a:t>O </a:t>
            </a:r>
            <a:r>
              <a:rPr lang="cs-CZ" i="1" dirty="0" err="1" smtClean="0"/>
              <a:t>Evangelho</a:t>
            </a:r>
            <a:r>
              <a:rPr lang="cs-CZ" i="1" dirty="0" smtClean="0"/>
              <a:t> </a:t>
            </a:r>
            <a:r>
              <a:rPr lang="cs-CZ" i="1" dirty="0" err="1" smtClean="0"/>
              <a:t>Segundo</a:t>
            </a:r>
            <a:r>
              <a:rPr lang="cs-CZ" i="1" dirty="0" smtClean="0"/>
              <a:t> </a:t>
            </a:r>
            <a:r>
              <a:rPr lang="cs-CZ" i="1" dirty="0" err="1" smtClean="0"/>
              <a:t>Jesus</a:t>
            </a:r>
            <a:r>
              <a:rPr lang="cs-CZ" i="1" dirty="0" smtClean="0"/>
              <a:t> </a:t>
            </a:r>
            <a:r>
              <a:rPr lang="cs-CZ" i="1" dirty="0" err="1" smtClean="0"/>
              <a:t>Cristo</a:t>
            </a:r>
            <a:r>
              <a:rPr lang="cs-CZ" dirty="0" smtClean="0"/>
              <a:t>, 1991, </a:t>
            </a:r>
            <a:r>
              <a:rPr lang="cs-CZ" i="1" dirty="0" smtClean="0"/>
              <a:t>Esej o slepotě </a:t>
            </a:r>
            <a:r>
              <a:rPr lang="cs-CZ" dirty="0" smtClean="0"/>
              <a:t>(</a:t>
            </a:r>
            <a:r>
              <a:rPr lang="cs-CZ" dirty="0" err="1" smtClean="0"/>
              <a:t>Ensaio</a:t>
            </a:r>
            <a:r>
              <a:rPr lang="cs-CZ" dirty="0" smtClean="0"/>
              <a:t> </a:t>
            </a:r>
            <a:r>
              <a:rPr lang="cs-CZ" dirty="0" err="1" smtClean="0"/>
              <a:t>Sobre</a:t>
            </a:r>
            <a:r>
              <a:rPr lang="cs-CZ" dirty="0" smtClean="0"/>
              <a:t> a </a:t>
            </a:r>
            <a:r>
              <a:rPr lang="cs-CZ" dirty="0" err="1" smtClean="0"/>
              <a:t>Cegueira</a:t>
            </a:r>
            <a:r>
              <a:rPr lang="cs-CZ" dirty="0" smtClean="0"/>
              <a:t>, 1995, č. 2009 aj)</a:t>
            </a:r>
            <a:r>
              <a:rPr lang="pt-PT" dirty="0" smtClean="0"/>
              <a:t>. </a:t>
            </a:r>
            <a:endParaRPr lang="cs-CZ" dirty="0" smtClean="0"/>
          </a:p>
          <a:p>
            <a:endParaRPr lang="cs-CZ" dirty="0" smtClean="0"/>
          </a:p>
          <a:p>
            <a:pPr algn="just"/>
            <a:r>
              <a:rPr lang="pt-PT" dirty="0" smtClean="0"/>
              <a:t>Uznání a čtenářskou popularitu si získal především románem </a:t>
            </a:r>
            <a:r>
              <a:rPr lang="pt-PT" b="1" dirty="0" smtClean="0"/>
              <a:t>Baltasar a Blimunda</a:t>
            </a:r>
            <a:r>
              <a:rPr lang="cs-CZ" b="1" dirty="0" smtClean="0"/>
              <a:t> </a:t>
            </a:r>
            <a:r>
              <a:rPr lang="cs-CZ" dirty="0" smtClean="0"/>
              <a:t>(</a:t>
            </a:r>
            <a:r>
              <a:rPr lang="pt-PT" dirty="0" smtClean="0"/>
              <a:t>Memorial do </a:t>
            </a:r>
            <a:r>
              <a:rPr lang="cs-CZ" dirty="0" smtClean="0"/>
              <a:t>C</a:t>
            </a:r>
            <a:r>
              <a:rPr lang="pt-PT" dirty="0" smtClean="0"/>
              <a:t>onvento</a:t>
            </a:r>
            <a:r>
              <a:rPr lang="cs-CZ" b="1" dirty="0" smtClean="0"/>
              <a:t>, </a:t>
            </a:r>
            <a:r>
              <a:rPr lang="pt-PT" dirty="0" smtClean="0"/>
              <a:t>1982, č. 2002), jenž se odehrává v 18. století za vlády port.</a:t>
            </a:r>
            <a:r>
              <a:rPr lang="cs-CZ" dirty="0" smtClean="0"/>
              <a:t> „krále Slunce” Jana V. Líčí dva paralelní příběhy: stavbu kláštera v </a:t>
            </a:r>
            <a:r>
              <a:rPr lang="cs-CZ" dirty="0" err="1" smtClean="0"/>
              <a:t>Mafře</a:t>
            </a:r>
            <a:r>
              <a:rPr lang="cs-CZ" dirty="0" smtClean="0"/>
              <a:t>, perly port. barokní architektury, a sestrojení primitivního aerostatu zvaného </a:t>
            </a:r>
            <a:r>
              <a:rPr lang="cs-CZ" dirty="0" err="1" smtClean="0"/>
              <a:t>Ptakostroj</a:t>
            </a:r>
            <a:r>
              <a:rPr lang="cs-CZ" dirty="0" smtClean="0"/>
              <a:t> (</a:t>
            </a:r>
            <a:r>
              <a:rPr lang="cs-CZ" dirty="0" err="1" smtClean="0"/>
              <a:t>Passarola</a:t>
            </a:r>
            <a:r>
              <a:rPr lang="cs-CZ" dirty="0" smtClean="0"/>
              <a:t>). Autor si pohrává s koncepty </a:t>
            </a:r>
            <a:r>
              <a:rPr lang="cs-CZ" dirty="0" err="1" smtClean="0"/>
              <a:t>hist</a:t>
            </a:r>
            <a:r>
              <a:rPr lang="cs-CZ" dirty="0" smtClean="0"/>
              <a:t>. pravdy/pravděpodobnosti a tvůrčí rekonstrukcí minulosti zaplňuje bílá místa tradiční historiografie (mj. převrací </a:t>
            </a:r>
            <a:r>
              <a:rPr lang="cs-CZ" dirty="0" err="1" smtClean="0"/>
              <a:t>trad</a:t>
            </a:r>
            <a:r>
              <a:rPr lang="cs-CZ" dirty="0" smtClean="0"/>
              <a:t>. ideologii – namísto královského majestátu vzdává hold všem anonymním dělníkům, o nichž se nedochovaly žádné zprávy). Svérázné líčení </a:t>
            </a:r>
            <a:r>
              <a:rPr lang="cs-CZ" dirty="0" err="1" smtClean="0"/>
              <a:t>hist</a:t>
            </a:r>
            <a:r>
              <a:rPr lang="cs-CZ" dirty="0" smtClean="0"/>
              <a:t>. příběhu zaujme také výraznou intertextovostí s rysy parodie (vypravěč odkazuje nejen k dobovým záznamům, ale též k mnoha literárním, vesměs kanonickým dílům, především </a:t>
            </a:r>
            <a:r>
              <a:rPr lang="cs-CZ" dirty="0" err="1" smtClean="0"/>
              <a:t>Camõese</a:t>
            </a:r>
            <a:r>
              <a:rPr lang="cs-CZ" dirty="0" smtClean="0"/>
              <a:t> a F. </a:t>
            </a:r>
            <a:r>
              <a:rPr lang="cs-CZ" dirty="0" err="1" smtClean="0"/>
              <a:t>Pessoy</a:t>
            </a:r>
            <a:r>
              <a:rPr lang="cs-CZ" dirty="0" smtClean="0"/>
              <a:t>, a také třeba k Bibli). Nejpřitažlivější jsou hlavní postavy románu: charismatický jednoruký vysloužilý voják </a:t>
            </a:r>
            <a:r>
              <a:rPr lang="cs-CZ" dirty="0" err="1" smtClean="0"/>
              <a:t>Baltasar</a:t>
            </a:r>
            <a:r>
              <a:rPr lang="cs-CZ" dirty="0" smtClean="0"/>
              <a:t>, zvaný </a:t>
            </a:r>
            <a:r>
              <a:rPr lang="cs-CZ" dirty="0" err="1" smtClean="0"/>
              <a:t>Sedmislunečný</a:t>
            </a:r>
            <a:r>
              <a:rPr lang="cs-CZ" dirty="0" smtClean="0"/>
              <a:t>, a záhadná </a:t>
            </a:r>
            <a:r>
              <a:rPr lang="cs-CZ" dirty="0" err="1" smtClean="0"/>
              <a:t>Blimunda</a:t>
            </a:r>
            <a:r>
              <a:rPr lang="cs-CZ" dirty="0" smtClean="0"/>
              <a:t>, žena s neobyčejnými schopnostmi.      </a:t>
            </a:r>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Miguel</a:t>
            </a:r>
            <a:r>
              <a:rPr lang="cs-CZ" dirty="0" smtClean="0"/>
              <a:t> </a:t>
            </a:r>
            <a:r>
              <a:rPr lang="cs-CZ" dirty="0" err="1" smtClean="0"/>
              <a:t>Sousa</a:t>
            </a:r>
            <a:r>
              <a:rPr lang="cs-CZ" dirty="0" smtClean="0"/>
              <a:t> </a:t>
            </a:r>
            <a:r>
              <a:rPr lang="cs-CZ" dirty="0" err="1" smtClean="0"/>
              <a:t>Tavares</a:t>
            </a:r>
            <a:endParaRPr lang="cs-CZ" dirty="0"/>
          </a:p>
        </p:txBody>
      </p:sp>
      <p:sp>
        <p:nvSpPr>
          <p:cNvPr id="3" name="Zástupný symbol pro obsah 2"/>
          <p:cNvSpPr>
            <a:spLocks noGrp="1"/>
          </p:cNvSpPr>
          <p:nvPr>
            <p:ph sz="quarter" idx="1"/>
          </p:nvPr>
        </p:nvSpPr>
        <p:spPr/>
        <p:txBody>
          <a:bodyPr>
            <a:normAutofit/>
          </a:bodyPr>
          <a:lstStyle/>
          <a:p>
            <a:pPr algn="just">
              <a:spcBef>
                <a:spcPts val="0"/>
              </a:spcBef>
            </a:pPr>
            <a:r>
              <a:rPr lang="pt-PT" sz="2000" dirty="0" smtClean="0">
                <a:latin typeface="Calibri" pitchFamily="34" charset="0"/>
              </a:rPr>
              <a:t>Známý novinář a prozaik. Upozornil na sebe románem </a:t>
            </a:r>
            <a:r>
              <a:rPr lang="pt-PT" sz="2000" b="1" dirty="0" smtClean="0">
                <a:latin typeface="Calibri" pitchFamily="34" charset="0"/>
              </a:rPr>
              <a:t>Rovník</a:t>
            </a:r>
            <a:r>
              <a:rPr lang="cs-CZ" sz="2000" b="1" dirty="0" smtClean="0">
                <a:latin typeface="Calibri" pitchFamily="34" charset="0"/>
              </a:rPr>
              <a:t> </a:t>
            </a:r>
            <a:r>
              <a:rPr lang="cs-CZ" sz="2000" dirty="0" smtClean="0">
                <a:latin typeface="Calibri" pitchFamily="34" charset="0"/>
              </a:rPr>
              <a:t>(</a:t>
            </a:r>
            <a:r>
              <a:rPr lang="pt-PT" sz="2000" dirty="0" smtClean="0">
                <a:latin typeface="Calibri" pitchFamily="34" charset="0"/>
              </a:rPr>
              <a:t>Equador, </a:t>
            </a:r>
            <a:r>
              <a:rPr lang="cs-CZ" sz="2000" dirty="0" smtClean="0">
                <a:latin typeface="Calibri" pitchFamily="34" charset="0"/>
              </a:rPr>
              <a:t>2003, č. 2006</a:t>
            </a:r>
            <a:r>
              <a:rPr lang="pt-PT" sz="2000" dirty="0" smtClean="0">
                <a:latin typeface="Calibri" pitchFamily="34" charset="0"/>
              </a:rPr>
              <a:t>), </a:t>
            </a:r>
            <a:r>
              <a:rPr lang="pt-PT" sz="2000" dirty="0" smtClean="0">
                <a:latin typeface="Calibri" pitchFamily="34" charset="0"/>
              </a:rPr>
              <a:t>kterým si okamžitě získal popularitu. Jedná se </a:t>
            </a:r>
            <a:r>
              <a:rPr lang="cs-CZ" sz="2000" dirty="0" smtClean="0">
                <a:latin typeface="Calibri" pitchFamily="34" charset="0"/>
              </a:rPr>
              <a:t>o </a:t>
            </a:r>
            <a:r>
              <a:rPr lang="pt-PT" sz="2000" dirty="0" smtClean="0">
                <a:latin typeface="Calibri" pitchFamily="34" charset="0"/>
              </a:rPr>
              <a:t>příběh zasazený do konce 19. století, který se odehrává střídavě v Portugalsku a na Ostrově Sv. Tomáše, tehdejší port. kolonii významné pěstováním kakaa. Protagonista, mladý bohém renesančního ducha, odjíždí k rovníku s šalomounským diplomatickým úkolem: přesvědčit místní kolonisty, aby přestali využívat otroky, a zároveň přesvědčit britského vyslance, že se na území spravované portugalskou korunou žádné otrocké síly nevyužívá. Čtivost zaručuje milostná zápletka a sugestivní líčení tropické přírody. Množstvím informací dokumentárního charakteru si dílo rovněž získá příznivce faktu a historických příruček. </a:t>
            </a:r>
            <a:endParaRPr lang="cs-CZ" sz="2000" dirty="0" smtClean="0">
              <a:latin typeface="Calibri" pitchFamily="34" charset="0"/>
            </a:endParaRPr>
          </a:p>
          <a:p>
            <a:pPr>
              <a:spcBef>
                <a:spcPts val="0"/>
              </a:spcBef>
            </a:pPr>
            <a:endParaRPr lang="cs-CZ" sz="2000" dirty="0">
              <a:latin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7596336" y="4581128"/>
            <a:ext cx="1228725" cy="16478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70.- 90. léta: próza</a:t>
            </a:r>
            <a:endParaRPr lang="cs-CZ" dirty="0"/>
          </a:p>
        </p:txBody>
      </p:sp>
      <p:sp>
        <p:nvSpPr>
          <p:cNvPr id="3" name="Zástupný symbol pro obsah 2"/>
          <p:cNvSpPr>
            <a:spLocks noGrp="1"/>
          </p:cNvSpPr>
          <p:nvPr>
            <p:ph sz="quarter" idx="1"/>
          </p:nvPr>
        </p:nvSpPr>
        <p:spPr/>
        <p:txBody>
          <a:bodyPr>
            <a:normAutofit lnSpcReduction="10000"/>
          </a:bodyPr>
          <a:lstStyle/>
          <a:p>
            <a:r>
              <a:rPr lang="cs-CZ" b="1" u="sng" dirty="0" smtClean="0"/>
              <a:t>3. Fantastický (magický) realismus</a:t>
            </a:r>
          </a:p>
          <a:p>
            <a:endParaRPr lang="cs-CZ" sz="2000" b="1" dirty="0" smtClean="0"/>
          </a:p>
          <a:p>
            <a:r>
              <a:rPr lang="pt-PT" sz="2000" b="1" dirty="0" smtClean="0"/>
              <a:t>José Luís Peixoto </a:t>
            </a:r>
            <a:endParaRPr lang="cs-CZ" sz="2000" dirty="0" smtClean="0"/>
          </a:p>
          <a:p>
            <a:pPr algn="just">
              <a:spcBef>
                <a:spcPts val="0"/>
              </a:spcBef>
              <a:buNone/>
            </a:pPr>
            <a:r>
              <a:rPr lang="cs-CZ" sz="1900" dirty="0" smtClean="0"/>
              <a:t>Básník, prozaik a publicista. Jeho nejslavnější román</a:t>
            </a:r>
          </a:p>
          <a:p>
            <a:pPr algn="just">
              <a:spcBef>
                <a:spcPts val="0"/>
              </a:spcBef>
              <a:buNone/>
            </a:pPr>
            <a:r>
              <a:rPr lang="cs-CZ" sz="1900" dirty="0" smtClean="0"/>
              <a:t> </a:t>
            </a:r>
            <a:r>
              <a:rPr lang="cs-CZ" sz="1900" b="1" dirty="0" smtClean="0"/>
              <a:t>Nikdo se nedívá </a:t>
            </a:r>
            <a:r>
              <a:rPr lang="cs-CZ" sz="1900" dirty="0" smtClean="0"/>
              <a:t>(</a:t>
            </a:r>
            <a:r>
              <a:rPr lang="cs-CZ" sz="1900" dirty="0" err="1" smtClean="0"/>
              <a:t>Nenhum</a:t>
            </a:r>
            <a:r>
              <a:rPr lang="cs-CZ" sz="1900" dirty="0" smtClean="0"/>
              <a:t> </a:t>
            </a:r>
            <a:r>
              <a:rPr lang="cs-CZ" sz="1900" dirty="0" err="1" smtClean="0"/>
              <a:t>olhar</a:t>
            </a:r>
            <a:r>
              <a:rPr lang="cs-CZ" sz="1900" b="1" dirty="0" smtClean="0"/>
              <a:t>, </a:t>
            </a:r>
            <a:r>
              <a:rPr lang="cs-CZ" sz="1900" dirty="0" smtClean="0"/>
              <a:t>2000, č. 2004)</a:t>
            </a:r>
          </a:p>
          <a:p>
            <a:pPr algn="just">
              <a:spcBef>
                <a:spcPts val="0"/>
              </a:spcBef>
              <a:buNone/>
            </a:pPr>
            <a:r>
              <a:rPr lang="cs-CZ" sz="1900" dirty="0" smtClean="0"/>
              <a:t> je zasazený do port. vnitrozemí </a:t>
            </a:r>
            <a:r>
              <a:rPr lang="cs-CZ" sz="1900" dirty="0" err="1" smtClean="0"/>
              <a:t>Alenteja</a:t>
            </a:r>
            <a:r>
              <a:rPr lang="cs-CZ" sz="1900" dirty="0" smtClean="0"/>
              <a:t>, </a:t>
            </a:r>
          </a:p>
          <a:p>
            <a:pPr algn="just">
              <a:spcBef>
                <a:spcPts val="0"/>
              </a:spcBef>
              <a:buNone/>
            </a:pPr>
            <a:r>
              <a:rPr lang="cs-CZ" sz="1900" dirty="0" smtClean="0"/>
              <a:t>vylíčeném jako prostor protikladů, v němž se sváří </a:t>
            </a:r>
          </a:p>
          <a:p>
            <a:pPr algn="just">
              <a:spcBef>
                <a:spcPts val="0"/>
              </a:spcBef>
              <a:buNone/>
            </a:pPr>
            <a:r>
              <a:rPr lang="cs-CZ" sz="1900" dirty="0" smtClean="0"/>
              <a:t>živelnost s upjatostí a přísným následováním tradic. </a:t>
            </a:r>
          </a:p>
          <a:p>
            <a:pPr algn="just">
              <a:spcBef>
                <a:spcPts val="0"/>
              </a:spcBef>
              <a:buNone/>
            </a:pPr>
            <a:r>
              <a:rPr lang="cs-CZ" sz="1900" dirty="0" smtClean="0"/>
              <a:t>Lidé jsou sice silně a instinktivně poutáni </a:t>
            </a:r>
          </a:p>
          <a:p>
            <a:pPr algn="just">
              <a:spcBef>
                <a:spcPts val="0"/>
              </a:spcBef>
              <a:buNone/>
            </a:pPr>
            <a:r>
              <a:rPr lang="cs-CZ" sz="1900" dirty="0" smtClean="0"/>
              <a:t>k pospolitému životu, zároveň však zažívají </a:t>
            </a:r>
          </a:p>
          <a:p>
            <a:pPr algn="just">
              <a:spcBef>
                <a:spcPts val="0"/>
              </a:spcBef>
              <a:buNone/>
            </a:pPr>
            <a:r>
              <a:rPr lang="cs-CZ" sz="1900" dirty="0" smtClean="0"/>
              <a:t>neurčitý pocit odcizení a touhy po absolutní </a:t>
            </a:r>
          </a:p>
          <a:p>
            <a:pPr algn="just">
              <a:spcBef>
                <a:spcPts val="0"/>
              </a:spcBef>
              <a:buNone/>
            </a:pPr>
            <a:r>
              <a:rPr lang="cs-CZ" sz="1900" dirty="0" smtClean="0"/>
              <a:t>osobní svobodě. V tomto prostředí se odehrávají</a:t>
            </a:r>
          </a:p>
          <a:p>
            <a:pPr algn="just">
              <a:spcBef>
                <a:spcPts val="0"/>
              </a:spcBef>
              <a:buNone/>
            </a:pPr>
            <a:r>
              <a:rPr lang="cs-CZ" sz="1900" dirty="0" smtClean="0"/>
              <a:t> dva propojené příběhy o Josefu-otci a </a:t>
            </a:r>
          </a:p>
          <a:p>
            <a:pPr algn="just">
              <a:spcBef>
                <a:spcPts val="0"/>
              </a:spcBef>
              <a:buNone/>
            </a:pPr>
            <a:r>
              <a:rPr lang="cs-CZ" sz="1900" dirty="0" smtClean="0"/>
              <a:t>Josefu-synovi: příběhy lásky, touhy, žárlivosti a </a:t>
            </a:r>
          </a:p>
          <a:p>
            <a:pPr algn="just">
              <a:spcBef>
                <a:spcPts val="0"/>
              </a:spcBef>
              <a:buNone/>
            </a:pPr>
            <a:r>
              <a:rPr lang="cs-CZ" sz="1900" dirty="0" smtClean="0"/>
              <a:t>pomsty, obohacené o biblické a fantastické motivy. </a:t>
            </a:r>
          </a:p>
          <a:p>
            <a:pPr>
              <a:buNone/>
            </a:pPr>
            <a:endParaRPr lang="cs-CZ" dirty="0"/>
          </a:p>
        </p:txBody>
      </p:sp>
      <p:pic>
        <p:nvPicPr>
          <p:cNvPr id="4099" name="Picture 3"/>
          <p:cNvPicPr>
            <a:picLocks noChangeAspect="1" noChangeArrowheads="1"/>
          </p:cNvPicPr>
          <p:nvPr/>
        </p:nvPicPr>
        <p:blipFill>
          <a:blip r:embed="rId2" cstate="print"/>
          <a:srcRect/>
          <a:stretch>
            <a:fillRect/>
          </a:stretch>
        </p:blipFill>
        <p:spPr bwMode="auto">
          <a:xfrm>
            <a:off x="6372200" y="2204864"/>
            <a:ext cx="2376264" cy="383532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70.- 90. léta: próza</a:t>
            </a:r>
            <a:endParaRPr lang="cs-CZ" dirty="0"/>
          </a:p>
        </p:txBody>
      </p:sp>
      <p:sp>
        <p:nvSpPr>
          <p:cNvPr id="3" name="Zástupný symbol pro obsah 2"/>
          <p:cNvSpPr>
            <a:spLocks noGrp="1"/>
          </p:cNvSpPr>
          <p:nvPr>
            <p:ph sz="quarter" idx="1"/>
          </p:nvPr>
        </p:nvSpPr>
        <p:spPr/>
        <p:txBody>
          <a:bodyPr/>
          <a:lstStyle/>
          <a:p>
            <a:r>
              <a:rPr lang="cs-CZ" sz="2400" u="sng" dirty="0" smtClean="0"/>
              <a:t>4. </a:t>
            </a:r>
            <a:r>
              <a:rPr lang="cs-CZ" sz="2400" b="1" u="sng" dirty="0" smtClean="0"/>
              <a:t>Ženská tematika</a:t>
            </a:r>
          </a:p>
          <a:p>
            <a:pPr algn="just"/>
            <a:r>
              <a:rPr lang="cs-CZ" sz="2000" dirty="0" err="1" smtClean="0"/>
              <a:t>Teolinda</a:t>
            </a:r>
            <a:r>
              <a:rPr lang="cs-CZ" sz="2000" dirty="0" smtClean="0"/>
              <a:t> Ger</a:t>
            </a:r>
            <a:r>
              <a:rPr lang="pt-PT" sz="2000" dirty="0" smtClean="0"/>
              <a:t>são: </a:t>
            </a:r>
            <a:r>
              <a:rPr lang="pt-PT" sz="2000" b="1" i="1" dirty="0" smtClean="0"/>
              <a:t>Ml</a:t>
            </a:r>
            <a:r>
              <a:rPr lang="cs-CZ" sz="2000" b="1" i="1" dirty="0" err="1" smtClean="0"/>
              <a:t>čení</a:t>
            </a:r>
            <a:r>
              <a:rPr lang="cs-CZ" sz="2000" dirty="0" smtClean="0"/>
              <a:t> (</a:t>
            </a:r>
            <a:r>
              <a:rPr lang="pt-PT" sz="2000" dirty="0" smtClean="0"/>
              <a:t>Silêncio, </a:t>
            </a:r>
            <a:r>
              <a:rPr lang="cs-CZ" sz="2000" dirty="0" smtClean="0"/>
              <a:t>1981, č. 2009)</a:t>
            </a:r>
          </a:p>
          <a:p>
            <a:pPr algn="just"/>
            <a:r>
              <a:rPr lang="cs-CZ" sz="2000" dirty="0" smtClean="0"/>
              <a:t>Maria </a:t>
            </a:r>
            <a:r>
              <a:rPr lang="cs-CZ" sz="2000" dirty="0" err="1" smtClean="0"/>
              <a:t>Velho</a:t>
            </a:r>
            <a:r>
              <a:rPr lang="cs-CZ" sz="2000" dirty="0" smtClean="0"/>
              <a:t> </a:t>
            </a:r>
            <a:r>
              <a:rPr lang="cs-CZ" sz="2000" dirty="0" err="1" smtClean="0"/>
              <a:t>da</a:t>
            </a:r>
            <a:r>
              <a:rPr lang="cs-CZ" sz="2000" dirty="0" smtClean="0"/>
              <a:t> </a:t>
            </a:r>
            <a:r>
              <a:rPr lang="cs-CZ" sz="2000" dirty="0" err="1" smtClean="0"/>
              <a:t>Costa</a:t>
            </a:r>
            <a:r>
              <a:rPr lang="cs-CZ" sz="2000" dirty="0" smtClean="0"/>
              <a:t>, Maria Isabel </a:t>
            </a:r>
            <a:r>
              <a:rPr lang="cs-CZ" sz="2000" dirty="0" err="1" smtClean="0"/>
              <a:t>Barreno</a:t>
            </a:r>
            <a:r>
              <a:rPr lang="cs-CZ" sz="2000" dirty="0" smtClean="0"/>
              <a:t>, Maria </a:t>
            </a:r>
            <a:r>
              <a:rPr lang="cs-CZ" sz="2000" dirty="0" err="1" smtClean="0"/>
              <a:t>Teresa</a:t>
            </a:r>
            <a:r>
              <a:rPr lang="cs-CZ" sz="2000" dirty="0" smtClean="0"/>
              <a:t> Horta: </a:t>
            </a:r>
            <a:r>
              <a:rPr lang="cs-CZ" sz="2000" b="1" i="1" dirty="0" smtClean="0"/>
              <a:t>Nové Portugalské listy</a:t>
            </a:r>
            <a:r>
              <a:rPr lang="cs-CZ" sz="2000" dirty="0" smtClean="0"/>
              <a:t> (</a:t>
            </a:r>
            <a:r>
              <a:rPr lang="cs-CZ" sz="2000" dirty="0" err="1" smtClean="0"/>
              <a:t>Novas</a:t>
            </a:r>
            <a:r>
              <a:rPr lang="cs-CZ" sz="2000" dirty="0" smtClean="0"/>
              <a:t> </a:t>
            </a:r>
            <a:r>
              <a:rPr lang="cs-CZ" sz="2000" dirty="0" err="1" smtClean="0"/>
              <a:t>Cartas</a:t>
            </a:r>
            <a:r>
              <a:rPr lang="cs-CZ" sz="2000" dirty="0" smtClean="0"/>
              <a:t> </a:t>
            </a:r>
            <a:r>
              <a:rPr lang="cs-CZ" sz="2000" dirty="0" err="1" smtClean="0"/>
              <a:t>Portuguesas</a:t>
            </a:r>
            <a:r>
              <a:rPr lang="cs-CZ" sz="2000" dirty="0" smtClean="0"/>
              <a:t>, 1972): žánrově hybridní dílo, výpověď o době z ženské perspektivy, tabuizovaná témata (</a:t>
            </a:r>
            <a:r>
              <a:rPr lang="cs-CZ" sz="2000" dirty="0" smtClean="0"/>
              <a:t>ženská erotika, emancipace, důsledky koloniální </a:t>
            </a:r>
            <a:r>
              <a:rPr lang="cs-CZ" sz="2000" dirty="0" smtClean="0"/>
              <a:t>války aj.), která šokovala tehdejší společnost, a především pak cenzuru (autorky souzeny)</a:t>
            </a:r>
            <a:endParaRPr lang="cs-CZ" sz="2000" dirty="0"/>
          </a:p>
        </p:txBody>
      </p:sp>
      <p:pic>
        <p:nvPicPr>
          <p:cNvPr id="1027" name="Picture 3"/>
          <p:cNvPicPr>
            <a:picLocks noChangeAspect="1" noChangeArrowheads="1"/>
          </p:cNvPicPr>
          <p:nvPr/>
        </p:nvPicPr>
        <p:blipFill>
          <a:blip r:embed="rId2" cstate="print"/>
          <a:srcRect/>
          <a:stretch>
            <a:fillRect/>
          </a:stretch>
        </p:blipFill>
        <p:spPr bwMode="auto">
          <a:xfrm>
            <a:off x="6732240" y="4149080"/>
            <a:ext cx="1572766" cy="2068066"/>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932040" y="4005064"/>
            <a:ext cx="1483048" cy="2237234"/>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2339752" y="4005064"/>
            <a:ext cx="2209800" cy="22955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50. léta: poezie</a:t>
            </a:r>
            <a:endParaRPr lang="cs-CZ" dirty="0"/>
          </a:p>
        </p:txBody>
      </p:sp>
      <p:sp>
        <p:nvSpPr>
          <p:cNvPr id="3" name="Zástupný symbol pro obsah 2"/>
          <p:cNvSpPr>
            <a:spLocks noGrp="1"/>
          </p:cNvSpPr>
          <p:nvPr>
            <p:ph sz="quarter" idx="1"/>
          </p:nvPr>
        </p:nvSpPr>
        <p:spPr/>
        <p:txBody>
          <a:bodyPr>
            <a:normAutofit fontScale="47500" lnSpcReduction="20000"/>
          </a:bodyPr>
          <a:lstStyle/>
          <a:p>
            <a:pPr algn="just"/>
            <a:r>
              <a:rPr lang="pt-PT" dirty="0" smtClean="0"/>
              <a:t>Padesátá léta se v portugalské poezii nesou ve znamení různorodosti a individuálního básnického výrazu. Přestože se již netvoří žádná hnutí nebo umělecké skupiny a každý autor po svém vstřebává literární tradici, lze přinejmenším definovat určité tendence, které podtrhují kontinuitu básnické tvorby (např. neobarokismus, klasicizující modernismus, sociální realismus, reflexivní poezie s filozofickým obsahem aj.). </a:t>
            </a:r>
            <a:endParaRPr lang="cs-CZ" dirty="0" smtClean="0"/>
          </a:p>
          <a:p>
            <a:pPr algn="just"/>
            <a:endParaRPr lang="cs-CZ" dirty="0" smtClean="0"/>
          </a:p>
          <a:p>
            <a:pPr algn="just"/>
            <a:r>
              <a:rPr lang="cs-CZ" dirty="0" smtClean="0"/>
              <a:t>Důležité časopisy: </a:t>
            </a:r>
            <a:r>
              <a:rPr lang="cs-CZ" i="1" dirty="0" err="1" smtClean="0"/>
              <a:t>Távola</a:t>
            </a:r>
            <a:r>
              <a:rPr lang="cs-CZ" i="1" dirty="0" smtClean="0"/>
              <a:t> </a:t>
            </a:r>
            <a:r>
              <a:rPr lang="cs-CZ" i="1" dirty="0" err="1" smtClean="0"/>
              <a:t>Redonda</a:t>
            </a:r>
            <a:r>
              <a:rPr lang="cs-CZ" i="1" dirty="0" smtClean="0"/>
              <a:t> </a:t>
            </a:r>
            <a:r>
              <a:rPr lang="cs-CZ" dirty="0" smtClean="0"/>
              <a:t>(1950 – 54): proti </a:t>
            </a:r>
            <a:r>
              <a:rPr lang="cs-CZ" dirty="0" err="1" smtClean="0"/>
              <a:t>soc</a:t>
            </a:r>
            <a:r>
              <a:rPr lang="cs-CZ" dirty="0" smtClean="0"/>
              <a:t>. realismu, rehabilitace mýtu, následování lit. tradice, příklon k existencialismu, metafyzika, </a:t>
            </a:r>
            <a:r>
              <a:rPr lang="cs-CZ" dirty="0" err="1" smtClean="0"/>
              <a:t>metapoetika</a:t>
            </a:r>
            <a:r>
              <a:rPr lang="cs-CZ" dirty="0" smtClean="0"/>
              <a:t>),  </a:t>
            </a:r>
            <a:r>
              <a:rPr lang="cs-CZ" i="1" dirty="0" err="1" smtClean="0"/>
              <a:t>Árvore</a:t>
            </a:r>
            <a:r>
              <a:rPr lang="cs-CZ" i="1" dirty="0" smtClean="0"/>
              <a:t> </a:t>
            </a:r>
            <a:r>
              <a:rPr lang="cs-CZ" dirty="0" smtClean="0"/>
              <a:t>(1951 – 53): svébytné pokračování </a:t>
            </a:r>
            <a:r>
              <a:rPr lang="cs-CZ" dirty="0" err="1" smtClean="0"/>
              <a:t>neoreal</a:t>
            </a:r>
            <a:r>
              <a:rPr lang="cs-CZ" dirty="0" smtClean="0"/>
              <a:t>. Poezie</a:t>
            </a:r>
          </a:p>
          <a:p>
            <a:pPr algn="just"/>
            <a:endParaRPr lang="cs-CZ" dirty="0" smtClean="0"/>
          </a:p>
          <a:p>
            <a:pPr algn="just"/>
            <a:r>
              <a:rPr lang="pt-PT" dirty="0" smtClean="0"/>
              <a:t>K významným autorům tohoto období mezi jinými patří:</a:t>
            </a:r>
            <a:endParaRPr lang="cs-CZ" dirty="0" smtClean="0"/>
          </a:p>
          <a:p>
            <a:pPr>
              <a:buNone/>
            </a:pPr>
            <a:r>
              <a:rPr lang="pt-PT" dirty="0" smtClean="0"/>
              <a:t> </a:t>
            </a:r>
            <a:endParaRPr lang="cs-CZ" dirty="0" smtClean="0"/>
          </a:p>
          <a:p>
            <a:pPr algn="just"/>
            <a:r>
              <a:rPr lang="pt-PT" b="1" i="1" dirty="0" smtClean="0"/>
              <a:t>Fernando Echevarría</a:t>
            </a:r>
            <a:r>
              <a:rPr lang="pt-PT" i="1" dirty="0" smtClean="0"/>
              <a:t> – konceptisticky zhuštěné básně vykazují jistou spřízněnost s </a:t>
            </a:r>
            <a:r>
              <a:rPr lang="cs-CZ" i="1" dirty="0" smtClean="0"/>
              <a:t>barokní poezií (tzv. </a:t>
            </a:r>
            <a:r>
              <a:rPr lang="cs-CZ" i="1" dirty="0" err="1" smtClean="0"/>
              <a:t>neobarokismus</a:t>
            </a:r>
            <a:r>
              <a:rPr lang="cs-CZ" i="1" dirty="0" smtClean="0"/>
              <a:t>) a s </a:t>
            </a:r>
            <a:r>
              <a:rPr lang="pt-PT" i="1" dirty="0" smtClean="0"/>
              <a:t>tvorbou španělské Generace 27. Ve své</a:t>
            </a:r>
            <a:r>
              <a:rPr lang="cs-CZ" i="1" dirty="0" smtClean="0"/>
              <a:t>m</a:t>
            </a:r>
            <a:r>
              <a:rPr lang="pt-PT" i="1" dirty="0" smtClean="0"/>
              <a:t> </a:t>
            </a:r>
            <a:r>
              <a:rPr lang="cs-CZ" i="1" dirty="0" smtClean="0"/>
              <a:t>díle </a:t>
            </a:r>
            <a:r>
              <a:rPr lang="pt-PT" i="1" dirty="0" smtClean="0"/>
              <a:t>klade důraz na práci se slovem – využívá básnické zkratky, která zabraňuje nežádoucímu rozmělnění.   </a:t>
            </a:r>
            <a:endParaRPr lang="cs-CZ" i="1" dirty="0" smtClean="0"/>
          </a:p>
          <a:p>
            <a:pPr algn="just"/>
            <a:endParaRPr lang="cs-CZ" dirty="0" smtClean="0"/>
          </a:p>
          <a:p>
            <a:pPr algn="just"/>
            <a:r>
              <a:rPr lang="pt-PT" b="1" i="1" dirty="0" smtClean="0"/>
              <a:t>Pedro Tamen</a:t>
            </a:r>
            <a:r>
              <a:rPr lang="pt-PT" i="1" dirty="0" smtClean="0"/>
              <a:t> – v raném období převažuje náboženská tematika, postupně se jeho básně naplňují svěžím ironickým odstupem, jímž glosuje paradoxy lidského bytí. Jazyková invence a hravost.</a:t>
            </a:r>
            <a:r>
              <a:rPr lang="pt-PT" dirty="0" smtClean="0"/>
              <a:t>  </a:t>
            </a:r>
            <a:endParaRPr lang="cs-CZ" dirty="0" smtClean="0"/>
          </a:p>
          <a:p>
            <a:pPr algn="just"/>
            <a:endParaRPr lang="cs-CZ" dirty="0" smtClean="0"/>
          </a:p>
          <a:p>
            <a:pPr algn="just"/>
            <a:r>
              <a:rPr lang="pt-PT" b="1" i="1" dirty="0" smtClean="0"/>
              <a:t>David Mourão-Ferreira</a:t>
            </a:r>
            <a:r>
              <a:rPr lang="pt-PT" i="1" dirty="0" smtClean="0"/>
              <a:t> – k charakteristickým rysům tvorby patří pečlivost a dokonalost ve formální výstavbě básní a nadčasová témata lásky a času.  </a:t>
            </a:r>
            <a:endParaRPr lang="cs-CZ" i="1" dirty="0" smtClean="0"/>
          </a:p>
          <a:p>
            <a:pPr algn="just"/>
            <a:endParaRPr lang="cs-CZ" dirty="0" smtClean="0"/>
          </a:p>
          <a:p>
            <a:pPr algn="just"/>
            <a:r>
              <a:rPr lang="pt-PT" b="1" i="1" dirty="0" smtClean="0"/>
              <a:t>Egito Gonçalves</a:t>
            </a:r>
            <a:r>
              <a:rPr lang="pt-PT" i="1" dirty="0" smtClean="0"/>
              <a:t> – k propracovanému výrazu se druží tradice sociálního realismu, angažovanost ve jménu politické svobody a sociální spravedlnosti. </a:t>
            </a:r>
            <a:endParaRPr lang="cs-CZ" dirty="0" smtClean="0"/>
          </a:p>
          <a:p>
            <a:pPr algn="just"/>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50. léta: próza</a:t>
            </a:r>
            <a:endParaRPr lang="cs-CZ" dirty="0"/>
          </a:p>
        </p:txBody>
      </p:sp>
      <p:sp>
        <p:nvSpPr>
          <p:cNvPr id="3" name="Zástupný symbol pro obsah 2"/>
          <p:cNvSpPr>
            <a:spLocks noGrp="1"/>
          </p:cNvSpPr>
          <p:nvPr>
            <p:ph sz="quarter" idx="1"/>
          </p:nvPr>
        </p:nvSpPr>
        <p:spPr/>
        <p:txBody>
          <a:bodyPr>
            <a:normAutofit fontScale="47500" lnSpcReduction="20000"/>
          </a:bodyPr>
          <a:lstStyle/>
          <a:p>
            <a:r>
              <a:rPr lang="pt-PT" b="1" u="sng" dirty="0" smtClean="0"/>
              <a:t>Pozdní </a:t>
            </a:r>
            <a:r>
              <a:rPr lang="cs-CZ" b="1" u="sng" dirty="0" smtClean="0"/>
              <a:t>„</a:t>
            </a:r>
            <a:r>
              <a:rPr lang="pt-PT" b="1" u="sng" dirty="0" smtClean="0"/>
              <a:t>symbolický” neorealismus</a:t>
            </a:r>
            <a:endParaRPr lang="cs-CZ" dirty="0" smtClean="0"/>
          </a:p>
          <a:p>
            <a:pPr algn="just"/>
            <a:r>
              <a:rPr lang="pt-PT" dirty="0" smtClean="0"/>
              <a:t>          Neorealističtí autoři se oprošťují od závislosti na ideologii, jejich díla nabývají symbolického rozměru. Výrazně se uplatňuje tematika času </a:t>
            </a:r>
            <a:r>
              <a:rPr lang="cs-CZ" dirty="0" smtClean="0"/>
              <a:t>-mnohdy jako</a:t>
            </a:r>
            <a:r>
              <a:rPr lang="pt-PT" dirty="0" smtClean="0"/>
              <a:t> propojení přítomnosti, minulosti a budoucnosti tak</a:t>
            </a:r>
            <a:r>
              <a:rPr lang="cs-CZ" dirty="0" smtClean="0"/>
              <a:t>, </a:t>
            </a:r>
            <a:r>
              <a:rPr lang="pt-PT" dirty="0" smtClean="0"/>
              <a:t>že výsledné směřování je </a:t>
            </a:r>
            <a:r>
              <a:rPr lang="cs-CZ" dirty="0" smtClean="0"/>
              <a:t>u</a:t>
            </a:r>
            <a:r>
              <a:rPr lang="pt-PT" dirty="0" smtClean="0"/>
              <a:t>topické, optimisticky zaměřené do budoucnosti (např. </a:t>
            </a:r>
            <a:r>
              <a:rPr lang="cs-CZ" b="1" dirty="0" err="1" smtClean="0"/>
              <a:t>Carlos</a:t>
            </a:r>
            <a:r>
              <a:rPr lang="cs-CZ" b="1" dirty="0" smtClean="0"/>
              <a:t> de </a:t>
            </a:r>
            <a:r>
              <a:rPr lang="cs-CZ" b="1" dirty="0" err="1" smtClean="0"/>
              <a:t>Oliveira</a:t>
            </a:r>
            <a:r>
              <a:rPr lang="cs-CZ" dirty="0" smtClean="0"/>
              <a:t>:</a:t>
            </a:r>
            <a:r>
              <a:rPr lang="pt-PT" dirty="0" smtClean="0"/>
              <a:t> </a:t>
            </a:r>
            <a:r>
              <a:rPr lang="cs-CZ" dirty="0" smtClean="0"/>
              <a:t>novela</a:t>
            </a:r>
            <a:r>
              <a:rPr lang="pt-PT" dirty="0" smtClean="0"/>
              <a:t> </a:t>
            </a:r>
            <a:r>
              <a:rPr lang="pt-PT" i="1" dirty="0" smtClean="0"/>
              <a:t>Včela v dešti</a:t>
            </a:r>
            <a:r>
              <a:rPr lang="cs-CZ" dirty="0" smtClean="0"/>
              <a:t>, </a:t>
            </a:r>
            <a:r>
              <a:rPr lang="pt-PT" dirty="0" smtClean="0"/>
              <a:t>Uma abelha na chuva, 1949), anebo je naopak nostalgickým ohlédnutím do minulosti, jež připomíná mytický zlatý věk (např. </a:t>
            </a:r>
            <a:r>
              <a:rPr lang="pt-PT" b="1" dirty="0" smtClean="0"/>
              <a:t>Manuel da Fonse</a:t>
            </a:r>
            <a:r>
              <a:rPr lang="cs-CZ" b="1" dirty="0" smtClean="0"/>
              <a:t>ca: </a:t>
            </a:r>
            <a:r>
              <a:rPr lang="cs-CZ" dirty="0" smtClean="0"/>
              <a:t>sbírka povídek </a:t>
            </a:r>
            <a:r>
              <a:rPr lang="pt-PT" i="1" dirty="0" smtClean="0"/>
              <a:t>Oheň a </a:t>
            </a:r>
            <a:r>
              <a:rPr lang="cs-CZ" i="1" dirty="0" smtClean="0"/>
              <a:t>p</a:t>
            </a:r>
            <a:r>
              <a:rPr lang="pt-PT" i="1" dirty="0" smtClean="0"/>
              <a:t>opel</a:t>
            </a:r>
            <a:r>
              <a:rPr lang="cs-CZ" dirty="0" smtClean="0"/>
              <a:t>, </a:t>
            </a:r>
            <a:r>
              <a:rPr lang="pt-PT" dirty="0" smtClean="0"/>
              <a:t>O Fogo e as cinzas</a:t>
            </a:r>
            <a:r>
              <a:rPr lang="cs-CZ" dirty="0" smtClean="0"/>
              <a:t>, 1951</a:t>
            </a:r>
            <a:r>
              <a:rPr lang="pt-PT" dirty="0" smtClean="0"/>
              <a:t>). </a:t>
            </a:r>
            <a:endParaRPr lang="cs-CZ" dirty="0" smtClean="0"/>
          </a:p>
          <a:p>
            <a:pPr algn="just"/>
            <a:endParaRPr lang="cs-CZ" dirty="0" smtClean="0"/>
          </a:p>
          <a:p>
            <a:r>
              <a:rPr lang="pt-PT" b="1" u="sng" dirty="0" smtClean="0"/>
              <a:t>Existencialismus</a:t>
            </a:r>
            <a:endParaRPr lang="cs-CZ" b="1" u="sng" dirty="0" smtClean="0"/>
          </a:p>
          <a:p>
            <a:pPr algn="just"/>
            <a:r>
              <a:rPr lang="pt-PT" b="1" dirty="0" smtClean="0"/>
              <a:t> </a:t>
            </a:r>
            <a:r>
              <a:rPr lang="pt-PT" dirty="0" smtClean="0"/>
              <a:t>         Salazarův Nový stát není s to uspokojit potřeby nejširších společenských vrstev, vzrůstá nedůvěra v diktaturu, opozice se posiluje, Studená válka kalí radost z konce války. Z neutěšené situace v Portugalsku a ve světě se rodí existenciální úzkost, která směřuje buď k absurditě a výsměchu každodennosti, anebo k metafyzickému překonání lidského údělu. V Portugalsku se čtou francouzská teoretická a prozaická díla (Sartre, Camus) a některé filozofické spisy (Heidegger, Jaspers). </a:t>
            </a:r>
            <a:endParaRPr lang="cs-CZ" dirty="0" smtClean="0"/>
          </a:p>
          <a:p>
            <a:endParaRPr lang="cs-CZ" b="1" i="1" dirty="0" smtClean="0"/>
          </a:p>
          <a:p>
            <a:r>
              <a:rPr lang="pt-PT" b="1" i="1" dirty="0" smtClean="0"/>
              <a:t>Vergílio Ferreira</a:t>
            </a:r>
            <a:r>
              <a:rPr lang="pt-PT" i="1" dirty="0" smtClean="0"/>
              <a:t> </a:t>
            </a:r>
            <a:endParaRPr lang="cs-CZ" dirty="0" smtClean="0"/>
          </a:p>
          <a:p>
            <a:pPr algn="just"/>
            <a:r>
              <a:rPr lang="pt-PT" sz="2900" i="1" dirty="0" smtClean="0"/>
              <a:t>Prvotiny ze 40. let jsou poplatné </a:t>
            </a:r>
            <a:r>
              <a:rPr lang="pt-PT" sz="2900" b="1" i="1" dirty="0" smtClean="0"/>
              <a:t>neorealismu</a:t>
            </a:r>
            <a:r>
              <a:rPr lang="pt-PT" sz="2900" i="1" dirty="0" smtClean="0"/>
              <a:t>. V roce 1949 vydal román </a:t>
            </a:r>
            <a:r>
              <a:rPr lang="pt-PT" sz="2900" b="1" i="1" dirty="0" smtClean="0"/>
              <a:t>Změna</a:t>
            </a:r>
            <a:r>
              <a:rPr lang="cs-CZ" sz="2900" i="1" dirty="0" smtClean="0"/>
              <a:t> (</a:t>
            </a:r>
            <a:r>
              <a:rPr lang="pt-PT" sz="2900" dirty="0" smtClean="0"/>
              <a:t>Mudança), k</a:t>
            </a:r>
            <a:r>
              <a:rPr lang="pt-PT" sz="2900" i="1" dirty="0" smtClean="0"/>
              <a:t>terý znamenal příklon k existencialismu. S existenciální filozofií se již nerozešel: jeho další romány, zejména </a:t>
            </a:r>
            <a:r>
              <a:rPr lang="pt-PT" sz="2900" b="1" i="1" dirty="0" smtClean="0"/>
              <a:t>Zjevení</a:t>
            </a:r>
            <a:r>
              <a:rPr lang="cs-CZ" sz="2900" b="1" i="1" dirty="0" smtClean="0"/>
              <a:t> </a:t>
            </a:r>
            <a:r>
              <a:rPr lang="cs-CZ" sz="2900" i="1" dirty="0" smtClean="0"/>
              <a:t>(</a:t>
            </a:r>
            <a:r>
              <a:rPr lang="pt-PT" sz="2900" dirty="0" smtClean="0"/>
              <a:t>Aparição</a:t>
            </a:r>
            <a:r>
              <a:rPr lang="cs-CZ" sz="2900" dirty="0" smtClean="0"/>
              <a:t>, </a:t>
            </a:r>
            <a:r>
              <a:rPr lang="pt-PT" sz="2900" dirty="0" smtClean="0"/>
              <a:t>1959</a:t>
            </a:r>
            <a:r>
              <a:rPr lang="pt-PT" sz="2900" i="1" dirty="0" smtClean="0"/>
              <a:t>), </a:t>
            </a:r>
            <a:r>
              <a:rPr lang="pt-PT" sz="2900" b="1" i="1" dirty="0" smtClean="0"/>
              <a:t>Krátká radost</a:t>
            </a:r>
            <a:r>
              <a:rPr lang="cs-CZ" sz="2900" b="1" i="1" dirty="0" smtClean="0"/>
              <a:t> </a:t>
            </a:r>
            <a:r>
              <a:rPr lang="cs-CZ" sz="2900" i="1" dirty="0" smtClean="0"/>
              <a:t>(</a:t>
            </a:r>
            <a:r>
              <a:rPr lang="pt-PT" sz="2900" dirty="0" smtClean="0"/>
              <a:t>Alegria Breve</a:t>
            </a:r>
            <a:r>
              <a:rPr lang="cs-CZ" sz="2900" b="1" i="1" dirty="0" smtClean="0"/>
              <a:t>, </a:t>
            </a:r>
            <a:r>
              <a:rPr lang="pt-PT" sz="2900" i="1" dirty="0" smtClean="0"/>
              <a:t>1965), </a:t>
            </a:r>
            <a:r>
              <a:rPr lang="pt-PT" sz="2900" b="1" i="1" dirty="0" smtClean="0"/>
              <a:t>Navždycky</a:t>
            </a:r>
            <a:r>
              <a:rPr lang="cs-CZ" sz="2900" b="1" i="1" dirty="0" smtClean="0"/>
              <a:t> </a:t>
            </a:r>
            <a:r>
              <a:rPr lang="cs-CZ" sz="2900" i="1" dirty="0" smtClean="0"/>
              <a:t>(</a:t>
            </a:r>
            <a:r>
              <a:rPr lang="pt-PT" sz="2900" i="1" dirty="0" smtClean="0"/>
              <a:t>Para Sempre</a:t>
            </a:r>
            <a:r>
              <a:rPr lang="cs-CZ" sz="2900" i="1" dirty="0" smtClean="0"/>
              <a:t>, </a:t>
            </a:r>
            <a:r>
              <a:rPr lang="pt-PT" sz="2900" i="1" dirty="0" smtClean="0"/>
              <a:t>1983, č., 2000) a </a:t>
            </a:r>
            <a:r>
              <a:rPr lang="pt-PT" sz="2900" b="1" i="1" dirty="0" smtClean="0"/>
              <a:t>Ve jménu země</a:t>
            </a:r>
            <a:r>
              <a:rPr lang="cs-CZ" sz="2900" i="1" dirty="0" smtClean="0"/>
              <a:t> (</a:t>
            </a:r>
            <a:r>
              <a:rPr lang="pt-PT" sz="2900" i="1" dirty="0" smtClean="0"/>
              <a:t>Em Nome da Terra</a:t>
            </a:r>
            <a:r>
              <a:rPr lang="cs-CZ" sz="2900" i="1" dirty="0" smtClean="0"/>
              <a:t>, </a:t>
            </a:r>
            <a:r>
              <a:rPr lang="pt-PT" sz="2900" i="1" dirty="0" smtClean="0"/>
              <a:t>1990,) osobitým způsobem ztvárňují problematiku lidské existence (otázky života a smrti, </a:t>
            </a:r>
            <a:r>
              <a:rPr lang="cs-CZ" sz="2900" i="1" dirty="0" smtClean="0"/>
              <a:t>úvaha </a:t>
            </a:r>
            <a:r>
              <a:rPr lang="pt-PT" sz="2900" i="1" dirty="0" smtClean="0"/>
              <a:t>nad stárnutím, stářím a samotou, konflikty mezi generacemi, problém paměti, lásky a erotiky, tázání po Bohu). Proměny tematického plánu doprovázejí kompoziční inovace, především prolínání různých časových a prostorových rovin. Žánrově lze Ferreirovy prózy označit za esejistické nebo poetické romány s autobiografickými prvky.</a:t>
            </a:r>
            <a:endParaRPr lang="cs-CZ" sz="2900" dirty="0" smtClean="0"/>
          </a:p>
          <a:p>
            <a:pPr algn="just"/>
            <a:endParaRPr lang="cs-CZ" sz="2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60. léta: poezie</a:t>
            </a:r>
            <a:endParaRPr lang="cs-CZ" dirty="0"/>
          </a:p>
        </p:txBody>
      </p:sp>
      <p:sp>
        <p:nvSpPr>
          <p:cNvPr id="3" name="Zástupný symbol pro obsah 2"/>
          <p:cNvSpPr>
            <a:spLocks noGrp="1"/>
          </p:cNvSpPr>
          <p:nvPr>
            <p:ph sz="quarter" idx="1"/>
          </p:nvPr>
        </p:nvSpPr>
        <p:spPr/>
        <p:txBody>
          <a:bodyPr>
            <a:noAutofit/>
          </a:bodyPr>
          <a:lstStyle/>
          <a:p>
            <a:pPr algn="just"/>
            <a:r>
              <a:rPr lang="en-GB" sz="1200" dirty="0" err="1" smtClean="0"/>
              <a:t>Poezii</a:t>
            </a:r>
            <a:r>
              <a:rPr lang="en-GB" sz="1200" dirty="0" smtClean="0"/>
              <a:t> 60. let do </a:t>
            </a:r>
            <a:r>
              <a:rPr lang="en-GB" sz="1200" dirty="0" err="1" smtClean="0"/>
              <a:t>jisté</a:t>
            </a:r>
            <a:r>
              <a:rPr lang="en-GB" sz="1200" dirty="0" smtClean="0"/>
              <a:t> </a:t>
            </a:r>
            <a:r>
              <a:rPr lang="en-GB" sz="1200" dirty="0" err="1" smtClean="0"/>
              <a:t>míry</a:t>
            </a:r>
            <a:r>
              <a:rPr lang="en-GB" sz="1200" dirty="0" smtClean="0"/>
              <a:t> </a:t>
            </a:r>
            <a:r>
              <a:rPr lang="en-GB" sz="1200" dirty="0" err="1" smtClean="0"/>
              <a:t>charakterizuje</a:t>
            </a:r>
            <a:r>
              <a:rPr lang="en-GB" sz="1200" dirty="0" smtClean="0"/>
              <a:t> </a:t>
            </a:r>
            <a:r>
              <a:rPr lang="en-GB" sz="1200" dirty="0" err="1" smtClean="0"/>
              <a:t>návrat</a:t>
            </a:r>
            <a:r>
              <a:rPr lang="en-GB" sz="1200" dirty="0" smtClean="0"/>
              <a:t> k </a:t>
            </a:r>
            <a:r>
              <a:rPr lang="en-GB" sz="1200" dirty="0" err="1" smtClean="0"/>
              <a:t>avantgardě</a:t>
            </a:r>
            <a:r>
              <a:rPr lang="en-GB" sz="1200" dirty="0" smtClean="0"/>
              <a:t> (</a:t>
            </a:r>
            <a:r>
              <a:rPr lang="en-GB" sz="1200" dirty="0" err="1" smtClean="0"/>
              <a:t>především</a:t>
            </a:r>
            <a:r>
              <a:rPr lang="en-GB" sz="1200" dirty="0" smtClean="0"/>
              <a:t> </a:t>
            </a:r>
            <a:r>
              <a:rPr lang="en-GB" sz="1200" dirty="0" err="1" smtClean="0"/>
              <a:t>surrealismu</a:t>
            </a:r>
            <a:r>
              <a:rPr lang="en-GB" sz="1200" dirty="0" smtClean="0"/>
              <a:t>) a </a:t>
            </a:r>
            <a:r>
              <a:rPr lang="en-GB" sz="1200" dirty="0" err="1" smtClean="0"/>
              <a:t>jejímu</a:t>
            </a:r>
            <a:r>
              <a:rPr lang="en-GB" sz="1200" dirty="0" smtClean="0"/>
              <a:t> </a:t>
            </a:r>
            <a:r>
              <a:rPr lang="en-GB" sz="1200" dirty="0" err="1" smtClean="0"/>
              <a:t>inovačnímu</a:t>
            </a:r>
            <a:r>
              <a:rPr lang="en-GB" sz="1200" dirty="0" smtClean="0"/>
              <a:t> </a:t>
            </a:r>
            <a:r>
              <a:rPr lang="en-GB" sz="1200" dirty="0" err="1" smtClean="0"/>
              <a:t>náboji</a:t>
            </a:r>
            <a:r>
              <a:rPr lang="en-GB" sz="1200" dirty="0" smtClean="0"/>
              <a:t>. V </a:t>
            </a:r>
            <a:r>
              <a:rPr lang="en-GB" sz="1200" dirty="0" err="1" smtClean="0"/>
              <a:t>protikladu</a:t>
            </a:r>
            <a:r>
              <a:rPr lang="en-GB" sz="1200" dirty="0" smtClean="0"/>
              <a:t> k </a:t>
            </a:r>
            <a:r>
              <a:rPr lang="en-GB" sz="1200" dirty="0" err="1" smtClean="0"/>
              <a:t>této</a:t>
            </a:r>
            <a:r>
              <a:rPr lang="en-GB" sz="1200" dirty="0" smtClean="0"/>
              <a:t> </a:t>
            </a:r>
            <a:r>
              <a:rPr lang="en-GB" sz="1200" dirty="0" err="1" smtClean="0"/>
              <a:t>tendenci</a:t>
            </a:r>
            <a:r>
              <a:rPr lang="en-GB" sz="1200" dirty="0" smtClean="0"/>
              <a:t>, </a:t>
            </a:r>
            <a:r>
              <a:rPr lang="en-GB" sz="1200" dirty="0" err="1" smtClean="0"/>
              <a:t>zaměřené</a:t>
            </a:r>
            <a:r>
              <a:rPr lang="en-GB" sz="1200" dirty="0" smtClean="0"/>
              <a:t> </a:t>
            </a:r>
            <a:r>
              <a:rPr lang="en-GB" sz="1200" dirty="0" err="1" smtClean="0"/>
              <a:t>výhradně</a:t>
            </a:r>
            <a:r>
              <a:rPr lang="en-GB" sz="1200" dirty="0" smtClean="0"/>
              <a:t> </a:t>
            </a:r>
            <a:r>
              <a:rPr lang="en-GB" sz="1200" dirty="0" err="1" smtClean="0"/>
              <a:t>na</a:t>
            </a:r>
            <a:r>
              <a:rPr lang="en-GB" sz="1200" dirty="0" smtClean="0"/>
              <a:t> </a:t>
            </a:r>
            <a:r>
              <a:rPr lang="en-GB" sz="1200" dirty="0" err="1" smtClean="0"/>
              <a:t>textovost</a:t>
            </a:r>
            <a:r>
              <a:rPr lang="en-GB" sz="1200" dirty="0" smtClean="0"/>
              <a:t>, se v </a:t>
            </a:r>
            <a:r>
              <a:rPr lang="en-GB" sz="1200" dirty="0" err="1" smtClean="0"/>
              <a:t>souvislosti</a:t>
            </a:r>
            <a:r>
              <a:rPr lang="en-GB" sz="1200" dirty="0" smtClean="0"/>
              <a:t> s </a:t>
            </a:r>
            <a:r>
              <a:rPr lang="en-GB" sz="1200" dirty="0" err="1" smtClean="0"/>
              <a:t>vypuknutím</a:t>
            </a:r>
            <a:r>
              <a:rPr lang="en-GB" sz="1200" dirty="0" smtClean="0"/>
              <a:t> </a:t>
            </a:r>
            <a:r>
              <a:rPr lang="en-GB" sz="1200" dirty="0" err="1" smtClean="0"/>
              <a:t>koloniální</a:t>
            </a:r>
            <a:r>
              <a:rPr lang="en-GB" sz="1200" dirty="0" smtClean="0"/>
              <a:t> </a:t>
            </a:r>
            <a:r>
              <a:rPr lang="en-GB" sz="1200" dirty="0" err="1" smtClean="0"/>
              <a:t>války</a:t>
            </a:r>
            <a:r>
              <a:rPr lang="en-GB" sz="1200" dirty="0" smtClean="0"/>
              <a:t> a </a:t>
            </a:r>
            <a:r>
              <a:rPr lang="en-GB" sz="1200" dirty="0" err="1" smtClean="0"/>
              <a:t>studentských</a:t>
            </a:r>
            <a:r>
              <a:rPr lang="en-GB" sz="1200" dirty="0" smtClean="0"/>
              <a:t> revolt </a:t>
            </a:r>
            <a:r>
              <a:rPr lang="en-GB" sz="1200" dirty="0" err="1" smtClean="0"/>
              <a:t>prosazuje</a:t>
            </a:r>
            <a:r>
              <a:rPr lang="en-GB" sz="1200" dirty="0" smtClean="0"/>
              <a:t> </a:t>
            </a:r>
            <a:r>
              <a:rPr lang="en-GB" sz="1200" dirty="0" err="1" smtClean="0"/>
              <a:t>angažovaná</a:t>
            </a:r>
            <a:r>
              <a:rPr lang="en-GB" sz="1200" dirty="0" smtClean="0"/>
              <a:t> </a:t>
            </a:r>
            <a:r>
              <a:rPr lang="en-GB" sz="1200" dirty="0" err="1" smtClean="0"/>
              <a:t>poezie</a:t>
            </a:r>
            <a:r>
              <a:rPr lang="en-GB" sz="1200" dirty="0" smtClean="0"/>
              <a:t>, </a:t>
            </a:r>
            <a:r>
              <a:rPr lang="en-GB" sz="1200" dirty="0" err="1" smtClean="0"/>
              <a:t>která</a:t>
            </a:r>
            <a:r>
              <a:rPr lang="en-GB" sz="1200" dirty="0" smtClean="0"/>
              <a:t> v </a:t>
            </a:r>
            <a:r>
              <a:rPr lang="en-GB" sz="1200" dirty="0" err="1" smtClean="0"/>
              <a:t>duchu</a:t>
            </a:r>
            <a:r>
              <a:rPr lang="en-GB" sz="1200" dirty="0" smtClean="0"/>
              <a:t> </a:t>
            </a:r>
            <a:r>
              <a:rPr lang="en-GB" sz="1200" dirty="0" err="1" smtClean="0"/>
              <a:t>již</a:t>
            </a:r>
            <a:r>
              <a:rPr lang="en-GB" sz="1200" dirty="0" smtClean="0"/>
              <a:t> </a:t>
            </a:r>
            <a:r>
              <a:rPr lang="en-GB" sz="1200" dirty="0" err="1" smtClean="0"/>
              <a:t>zakořeněné</a:t>
            </a:r>
            <a:r>
              <a:rPr lang="en-GB" sz="1200" dirty="0" smtClean="0"/>
              <a:t> </a:t>
            </a:r>
            <a:r>
              <a:rPr lang="en-GB" sz="1200" dirty="0" err="1" smtClean="0"/>
              <a:t>tradice</a:t>
            </a:r>
            <a:r>
              <a:rPr lang="en-GB" sz="1200" dirty="0" smtClean="0"/>
              <a:t> </a:t>
            </a:r>
            <a:r>
              <a:rPr lang="en-GB" sz="1200" dirty="0" err="1" smtClean="0"/>
              <a:t>sociálněkritického</a:t>
            </a:r>
            <a:r>
              <a:rPr lang="en-GB" sz="1200" dirty="0" smtClean="0"/>
              <a:t> </a:t>
            </a:r>
            <a:r>
              <a:rPr lang="en-GB" sz="1200" dirty="0" err="1" smtClean="0"/>
              <a:t>básnictví</a:t>
            </a:r>
            <a:r>
              <a:rPr lang="en-GB" sz="1200" dirty="0" smtClean="0"/>
              <a:t> </a:t>
            </a:r>
            <a:r>
              <a:rPr lang="en-GB" sz="1200" dirty="0" err="1" smtClean="0"/>
              <a:t>setrvává</a:t>
            </a:r>
            <a:r>
              <a:rPr lang="en-GB" sz="1200" dirty="0" smtClean="0"/>
              <a:t> v </a:t>
            </a:r>
            <a:r>
              <a:rPr lang="en-GB" sz="1200" dirty="0" err="1" smtClean="0"/>
              <a:t>reálném</a:t>
            </a:r>
            <a:r>
              <a:rPr lang="en-GB" sz="1200" dirty="0" smtClean="0"/>
              <a:t> </a:t>
            </a:r>
            <a:r>
              <a:rPr lang="en-GB" sz="1200" dirty="0" err="1" smtClean="0"/>
              <a:t>světě</a:t>
            </a:r>
            <a:r>
              <a:rPr lang="en-GB" sz="1200" dirty="0" smtClean="0"/>
              <a:t> a </a:t>
            </a:r>
            <a:r>
              <a:rPr lang="en-GB" sz="1200" dirty="0" err="1" smtClean="0"/>
              <a:t>reaguje</a:t>
            </a:r>
            <a:r>
              <a:rPr lang="en-GB" sz="1200" dirty="0" smtClean="0"/>
              <a:t> </a:t>
            </a:r>
            <a:r>
              <a:rPr lang="en-GB" sz="1200" dirty="0" err="1" smtClean="0"/>
              <a:t>na</a:t>
            </a:r>
            <a:r>
              <a:rPr lang="en-GB" sz="1200" dirty="0" smtClean="0"/>
              <a:t> </a:t>
            </a:r>
            <a:r>
              <a:rPr lang="en-GB" sz="1200" dirty="0" err="1" smtClean="0"/>
              <a:t>znepokojivou</a:t>
            </a:r>
            <a:r>
              <a:rPr lang="en-GB" sz="1200" dirty="0" smtClean="0"/>
              <a:t> </a:t>
            </a:r>
            <a:r>
              <a:rPr lang="en-GB" sz="1200" dirty="0" err="1" smtClean="0"/>
              <a:t>politickou</a:t>
            </a:r>
            <a:r>
              <a:rPr lang="en-GB" sz="1200" dirty="0" smtClean="0"/>
              <a:t> a </a:t>
            </a:r>
            <a:r>
              <a:rPr lang="en-GB" sz="1200" dirty="0" err="1" smtClean="0"/>
              <a:t>společenskou</a:t>
            </a:r>
            <a:r>
              <a:rPr lang="en-GB" sz="1200" dirty="0" smtClean="0"/>
              <a:t> </a:t>
            </a:r>
            <a:r>
              <a:rPr lang="en-GB" sz="1200" dirty="0" err="1" smtClean="0"/>
              <a:t>situaci</a:t>
            </a:r>
            <a:r>
              <a:rPr lang="en-GB" sz="1200" dirty="0" smtClean="0"/>
              <a:t>.</a:t>
            </a:r>
            <a:endParaRPr lang="cs-CZ" sz="1200" dirty="0" smtClean="0"/>
          </a:p>
          <a:p>
            <a:pPr algn="just">
              <a:buNone/>
            </a:pPr>
            <a:r>
              <a:rPr lang="en-GB" sz="1200" dirty="0" smtClean="0"/>
              <a:t> </a:t>
            </a:r>
            <a:endParaRPr lang="cs-CZ" sz="1200" dirty="0" smtClean="0"/>
          </a:p>
          <a:p>
            <a:pPr algn="just"/>
            <a:r>
              <a:rPr lang="pt-PT" sz="1200" b="1" u="sng" dirty="0" smtClean="0"/>
              <a:t>1. Experimentální poezie: </a:t>
            </a:r>
            <a:r>
              <a:rPr lang="pt-PT" sz="1200" i="1" u="sng" dirty="0" smtClean="0"/>
              <a:t>Poesia 61</a:t>
            </a:r>
            <a:r>
              <a:rPr lang="pt-PT" sz="1200" u="sng" dirty="0" smtClean="0"/>
              <a:t> a </a:t>
            </a:r>
            <a:r>
              <a:rPr lang="pt-PT" sz="1200" i="1" u="sng" dirty="0" smtClean="0"/>
              <a:t>Poesia Experimental</a:t>
            </a:r>
            <a:endParaRPr lang="cs-CZ" sz="1200" dirty="0" smtClean="0"/>
          </a:p>
          <a:p>
            <a:pPr algn="just"/>
            <a:r>
              <a:rPr lang="pt-PT" sz="1200" dirty="0" smtClean="0"/>
              <a:t>Společným jmenovatelem je důraz kladený na jazyk, textovost a chápání textu jako objektu. Zatímco </a:t>
            </a:r>
            <a:r>
              <a:rPr lang="pt-PT" sz="1200" i="1" dirty="0" smtClean="0"/>
              <a:t>Poesia 61</a:t>
            </a:r>
            <a:r>
              <a:rPr lang="pt-PT" sz="1200" dirty="0" smtClean="0"/>
              <a:t> hojně využívá fonicko-rytmických vlastností jazyka, </a:t>
            </a:r>
            <a:r>
              <a:rPr lang="pt-PT" sz="1200" i="1" dirty="0" smtClean="0"/>
              <a:t>Poesia Experimental</a:t>
            </a:r>
            <a:r>
              <a:rPr lang="pt-PT" sz="1200" dirty="0" smtClean="0"/>
              <a:t> se po vzoru brazilské konkrétní poezie zaměřuje na vizualitu. </a:t>
            </a:r>
            <a:endParaRPr lang="cs-CZ" sz="1200" dirty="0" smtClean="0"/>
          </a:p>
          <a:p>
            <a:pPr algn="just">
              <a:buNone/>
            </a:pPr>
            <a:r>
              <a:rPr lang="pt-PT" sz="1200" dirty="0" smtClean="0"/>
              <a:t> </a:t>
            </a:r>
            <a:endParaRPr lang="cs-CZ" sz="1200" dirty="0" smtClean="0"/>
          </a:p>
          <a:p>
            <a:pPr algn="just"/>
            <a:r>
              <a:rPr lang="pt-PT" sz="1200" b="1" u="sng" dirty="0" smtClean="0"/>
              <a:t>2. Angažovaná poezie </a:t>
            </a:r>
            <a:r>
              <a:rPr lang="pt-PT" sz="1200" u="sng" dirty="0" smtClean="0"/>
              <a:t>(tzv. </a:t>
            </a:r>
            <a:r>
              <a:rPr lang="pt-PT" sz="1200" i="1" u="sng" dirty="0" smtClean="0"/>
              <a:t>poesia de intervenção</a:t>
            </a:r>
            <a:r>
              <a:rPr lang="pt-PT" sz="1200" u="sng" dirty="0" smtClean="0"/>
              <a:t>)</a:t>
            </a:r>
            <a:r>
              <a:rPr lang="pt-PT" sz="1200" b="1" u="sng" dirty="0" smtClean="0"/>
              <a:t> </a:t>
            </a:r>
            <a:endParaRPr lang="cs-CZ" sz="1200" dirty="0" smtClean="0"/>
          </a:p>
          <a:p>
            <a:pPr algn="just"/>
            <a:r>
              <a:rPr lang="pt-PT" sz="1200" dirty="0" smtClean="0"/>
              <a:t> Angažovaná poezie je hlasatelkou dobrých či špatných zpráv, jejím cílem je apelovat na čtenáře a probudit v něm kritické smýšlení. Za tímto účelem se poezie spojila s hudbou a vytvořila nový jev v portugalské kultuře – angažovanou hudbu (tzv. </a:t>
            </a:r>
            <a:r>
              <a:rPr lang="pt-PT" sz="1200" i="1" dirty="0" smtClean="0"/>
              <a:t>música de intervenção</a:t>
            </a:r>
            <a:r>
              <a:rPr lang="pt-PT" sz="1200" dirty="0" smtClean="0"/>
              <a:t>), která významně ovlivnila veřejné mínění a dodnes náleží k symbolickým atributům </a:t>
            </a:r>
            <a:r>
              <a:rPr lang="cs-CZ" sz="1200" dirty="0" smtClean="0"/>
              <a:t>K</a:t>
            </a:r>
            <a:r>
              <a:rPr lang="pt-PT" sz="1200" dirty="0" smtClean="0"/>
              <a:t>arafiátové revoluce roku 1974, jež znamenala pád diktatury a nastolení demokracie.</a:t>
            </a:r>
            <a:endParaRPr lang="cs-CZ" sz="1200" dirty="0" smtClean="0"/>
          </a:p>
          <a:p>
            <a:pPr algn="just">
              <a:buNone/>
            </a:pPr>
            <a:r>
              <a:rPr lang="pt-PT" sz="1200" dirty="0" smtClean="0"/>
              <a:t> </a:t>
            </a:r>
            <a:endParaRPr lang="cs-CZ" sz="1200" dirty="0" smtClean="0"/>
          </a:p>
          <a:p>
            <a:pPr algn="just"/>
            <a:r>
              <a:rPr lang="pt-PT" sz="1200" b="1" u="sng" dirty="0" smtClean="0"/>
              <a:t>3. Další </a:t>
            </a:r>
            <a:endParaRPr lang="cs-CZ" sz="1200" dirty="0" smtClean="0"/>
          </a:p>
          <a:p>
            <a:pPr algn="just"/>
            <a:r>
              <a:rPr lang="pt-PT" sz="1200" dirty="0" smtClean="0"/>
              <a:t> Nezávisle na literárních skupinách se v 60. letech prosadili další autoři, především </a:t>
            </a:r>
            <a:r>
              <a:rPr lang="pt-PT" sz="1200" b="1" dirty="0" smtClean="0"/>
              <a:t>Ruy Belo</a:t>
            </a:r>
            <a:r>
              <a:rPr lang="pt-PT" sz="1200" dirty="0" smtClean="0"/>
              <a:t> a</a:t>
            </a:r>
            <a:r>
              <a:rPr lang="pt-PT" sz="1200" b="1" dirty="0" smtClean="0"/>
              <a:t> Herberto Hélder</a:t>
            </a:r>
            <a:r>
              <a:rPr lang="pt-PT" sz="1200" dirty="0" smtClean="0"/>
              <a:t> jako nejvýznamnější básnické osobnosti tohoto desetiletí  a posléze vzory mladších básnických generací 70. a 80. let. </a:t>
            </a:r>
            <a:endParaRPr lang="cs-CZ" sz="1200" dirty="0" smtClean="0"/>
          </a:p>
          <a:p>
            <a:pPr algn="just">
              <a:buNone/>
            </a:pPr>
            <a:r>
              <a:rPr lang="pt-PT" sz="1200" b="1" i="1" dirty="0" smtClean="0"/>
              <a:t> </a:t>
            </a:r>
            <a:endParaRPr lang="cs-CZ" sz="1200" b="1" i="1" dirty="0" smtClean="0"/>
          </a:p>
          <a:p>
            <a:pPr algn="just"/>
            <a:endParaRPr lang="cs-CZ"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60. léta: próza</a:t>
            </a:r>
            <a:endParaRPr lang="cs-CZ" dirty="0"/>
          </a:p>
        </p:txBody>
      </p:sp>
      <p:sp>
        <p:nvSpPr>
          <p:cNvPr id="3" name="Zástupný symbol pro obsah 2"/>
          <p:cNvSpPr>
            <a:spLocks noGrp="1"/>
          </p:cNvSpPr>
          <p:nvPr>
            <p:ph sz="quarter" idx="1"/>
          </p:nvPr>
        </p:nvSpPr>
        <p:spPr/>
        <p:txBody>
          <a:bodyPr>
            <a:normAutofit fontScale="55000" lnSpcReduction="20000"/>
          </a:bodyPr>
          <a:lstStyle/>
          <a:p>
            <a:r>
              <a:rPr lang="pt-PT" b="1" u="sng" dirty="0" smtClean="0"/>
              <a:t>Nový román</a:t>
            </a:r>
            <a:endParaRPr lang="cs-CZ" dirty="0" smtClean="0"/>
          </a:p>
          <a:p>
            <a:pPr>
              <a:buNone/>
            </a:pPr>
            <a:r>
              <a:rPr lang="pt-PT" dirty="0" smtClean="0"/>
              <a:t> </a:t>
            </a:r>
            <a:endParaRPr lang="cs-CZ" dirty="0" smtClean="0"/>
          </a:p>
          <a:p>
            <a:pPr algn="just"/>
            <a:r>
              <a:rPr lang="en-GB" dirty="0" err="1" smtClean="0"/>
              <a:t>Tendence</a:t>
            </a:r>
            <a:r>
              <a:rPr lang="en-GB" dirty="0" smtClean="0"/>
              <a:t> v </a:t>
            </a:r>
            <a:r>
              <a:rPr lang="en-GB" dirty="0" err="1" smtClean="0"/>
              <a:t>próze</a:t>
            </a:r>
            <a:r>
              <a:rPr lang="en-GB" dirty="0" smtClean="0"/>
              <a:t> 60. let </a:t>
            </a:r>
            <a:r>
              <a:rPr lang="en-GB" dirty="0" err="1" smtClean="0"/>
              <a:t>mají</a:t>
            </a:r>
            <a:r>
              <a:rPr lang="en-GB" dirty="0" smtClean="0"/>
              <a:t> </a:t>
            </a:r>
            <a:r>
              <a:rPr lang="en-GB" dirty="0" err="1" smtClean="0"/>
              <a:t>různorodý</a:t>
            </a:r>
            <a:r>
              <a:rPr lang="en-GB" dirty="0" smtClean="0"/>
              <a:t> </a:t>
            </a:r>
            <a:r>
              <a:rPr lang="en-GB" dirty="0" err="1" smtClean="0"/>
              <a:t>charakter</a:t>
            </a:r>
            <a:r>
              <a:rPr lang="en-GB" dirty="0" smtClean="0"/>
              <a:t>. </a:t>
            </a:r>
            <a:r>
              <a:rPr lang="en-GB" dirty="0" err="1" smtClean="0"/>
              <a:t>Podobně</a:t>
            </a:r>
            <a:r>
              <a:rPr lang="en-GB" dirty="0" smtClean="0"/>
              <a:t> </a:t>
            </a:r>
            <a:r>
              <a:rPr lang="en-GB" dirty="0" err="1" smtClean="0"/>
              <a:t>jako</a:t>
            </a:r>
            <a:r>
              <a:rPr lang="en-GB" dirty="0" smtClean="0"/>
              <a:t> v </a:t>
            </a:r>
            <a:r>
              <a:rPr lang="en-GB" dirty="0" err="1" smtClean="0"/>
              <a:t>poezii</a:t>
            </a:r>
            <a:r>
              <a:rPr lang="en-GB" dirty="0" smtClean="0"/>
              <a:t> se o </a:t>
            </a:r>
            <a:r>
              <a:rPr lang="en-GB" dirty="0" err="1" smtClean="0"/>
              <a:t>slovo</a:t>
            </a:r>
            <a:r>
              <a:rPr lang="en-GB" dirty="0" smtClean="0"/>
              <a:t> </a:t>
            </a:r>
            <a:r>
              <a:rPr lang="en-GB" dirty="0" err="1" smtClean="0"/>
              <a:t>hlásí</a:t>
            </a:r>
            <a:r>
              <a:rPr lang="en-GB" dirty="0" smtClean="0"/>
              <a:t> </a:t>
            </a:r>
            <a:r>
              <a:rPr lang="en-GB" dirty="0" err="1" smtClean="0"/>
              <a:t>avantgardní</a:t>
            </a:r>
            <a:r>
              <a:rPr lang="en-GB" dirty="0" smtClean="0"/>
              <a:t> experiment. Po </a:t>
            </a:r>
            <a:r>
              <a:rPr lang="en-GB" dirty="0" err="1" smtClean="0"/>
              <a:t>vzoru</a:t>
            </a:r>
            <a:r>
              <a:rPr lang="en-GB" dirty="0" smtClean="0"/>
              <a:t> </a:t>
            </a:r>
            <a:r>
              <a:rPr lang="en-GB" dirty="0" err="1" smtClean="0"/>
              <a:t>francouzských</a:t>
            </a:r>
            <a:r>
              <a:rPr lang="en-GB" dirty="0" smtClean="0"/>
              <a:t> </a:t>
            </a:r>
            <a:r>
              <a:rPr lang="en-GB" dirty="0" err="1" smtClean="0"/>
              <a:t>autorů</a:t>
            </a:r>
            <a:r>
              <a:rPr lang="en-GB" dirty="0" smtClean="0"/>
              <a:t> se </a:t>
            </a:r>
            <a:r>
              <a:rPr lang="en-GB" dirty="0" err="1" smtClean="0"/>
              <a:t>někteří</a:t>
            </a:r>
            <a:r>
              <a:rPr lang="en-GB" dirty="0" smtClean="0"/>
              <a:t> port. </a:t>
            </a:r>
            <a:r>
              <a:rPr lang="en-GB" dirty="0" err="1" smtClean="0"/>
              <a:t>spisovatelé</a:t>
            </a:r>
            <a:r>
              <a:rPr lang="en-GB" dirty="0" smtClean="0"/>
              <a:t> </a:t>
            </a:r>
            <a:r>
              <a:rPr lang="en-GB" dirty="0" err="1" smtClean="0"/>
              <a:t>pokoušejí</a:t>
            </a:r>
            <a:r>
              <a:rPr lang="en-GB" dirty="0" smtClean="0"/>
              <a:t> o </a:t>
            </a:r>
            <a:r>
              <a:rPr lang="en-GB" dirty="0" err="1" smtClean="0"/>
              <a:t>tzv</a:t>
            </a:r>
            <a:r>
              <a:rPr lang="en-GB" dirty="0" smtClean="0"/>
              <a:t>. </a:t>
            </a:r>
            <a:r>
              <a:rPr lang="en-GB" b="1" dirty="0" err="1" smtClean="0"/>
              <a:t>nový</a:t>
            </a:r>
            <a:r>
              <a:rPr lang="en-GB" b="1" dirty="0" smtClean="0"/>
              <a:t> </a:t>
            </a:r>
            <a:r>
              <a:rPr lang="en-GB" b="1" dirty="0" err="1" smtClean="0"/>
              <a:t>román</a:t>
            </a:r>
            <a:r>
              <a:rPr lang="en-GB" b="1" dirty="0" smtClean="0"/>
              <a:t> (Alfredo </a:t>
            </a:r>
            <a:r>
              <a:rPr lang="en-GB" b="1" dirty="0" err="1" smtClean="0"/>
              <a:t>Margarido</a:t>
            </a:r>
            <a:r>
              <a:rPr lang="en-GB" b="1" dirty="0" smtClean="0"/>
              <a:t>, </a:t>
            </a:r>
            <a:r>
              <a:rPr lang="en-GB" b="1" dirty="0" err="1" smtClean="0"/>
              <a:t>Artur</a:t>
            </a:r>
            <a:r>
              <a:rPr lang="en-GB" b="1" dirty="0" smtClean="0"/>
              <a:t> </a:t>
            </a:r>
            <a:r>
              <a:rPr lang="en-GB" b="1" dirty="0" err="1" smtClean="0"/>
              <a:t>Portela</a:t>
            </a:r>
            <a:r>
              <a:rPr lang="en-GB" b="1" dirty="0" smtClean="0"/>
              <a:t> </a:t>
            </a:r>
            <a:r>
              <a:rPr lang="en-GB" b="1" dirty="0" err="1" smtClean="0"/>
              <a:t>Filho</a:t>
            </a:r>
            <a:r>
              <a:rPr lang="en-GB" b="1" dirty="0" smtClean="0"/>
              <a:t>, Almeida </a:t>
            </a:r>
            <a:r>
              <a:rPr lang="en-GB" b="1" dirty="0" err="1" smtClean="0"/>
              <a:t>Faria</a:t>
            </a:r>
            <a:r>
              <a:rPr lang="en-GB" b="1" dirty="0" smtClean="0"/>
              <a:t> </a:t>
            </a:r>
            <a:r>
              <a:rPr lang="en-GB" b="1" dirty="0" err="1" smtClean="0"/>
              <a:t>aj</a:t>
            </a:r>
            <a:r>
              <a:rPr lang="en-GB" b="1" dirty="0" smtClean="0"/>
              <a:t>. ). </a:t>
            </a:r>
            <a:r>
              <a:rPr lang="pt-PT" dirty="0" smtClean="0"/>
              <a:t>Mnohé dílčí prvky této románové techniky port. autoři přijali za své, aniž by tím vyjádřili příslušnost ke konkrétní skupině či poetice (např. Maria Velho da Costa, Vergílio Ferreira, José Cardoso Pires aj.)</a:t>
            </a:r>
            <a:endParaRPr lang="cs-CZ" dirty="0" smtClean="0"/>
          </a:p>
          <a:p>
            <a:pPr algn="just">
              <a:buNone/>
            </a:pPr>
            <a:r>
              <a:rPr lang="pt-PT" dirty="0" smtClean="0"/>
              <a:t> </a:t>
            </a:r>
            <a:endParaRPr lang="cs-CZ" dirty="0" smtClean="0"/>
          </a:p>
          <a:p>
            <a:pPr algn="just"/>
            <a:r>
              <a:rPr lang="pt-PT" b="1" dirty="0" smtClean="0"/>
              <a:t>José Cardoso Pires</a:t>
            </a:r>
            <a:r>
              <a:rPr lang="pt-PT" dirty="0" smtClean="0"/>
              <a:t> se prosadil v roce 1968, kdy vydal svůj nejslavnější román </a:t>
            </a:r>
            <a:r>
              <a:rPr lang="pt-PT" b="1" i="1" dirty="0" smtClean="0"/>
              <a:t>O </a:t>
            </a:r>
            <a:r>
              <a:rPr lang="cs-CZ" b="1" i="1" dirty="0" smtClean="0"/>
              <a:t>d</a:t>
            </a:r>
            <a:r>
              <a:rPr lang="pt-PT" b="1" i="1" dirty="0" smtClean="0"/>
              <a:t>elfínu</a:t>
            </a:r>
            <a:r>
              <a:rPr lang="cs-CZ" b="1" i="1" dirty="0" smtClean="0"/>
              <a:t> </a:t>
            </a:r>
            <a:r>
              <a:rPr lang="cs-CZ" dirty="0" smtClean="0"/>
              <a:t>(</a:t>
            </a:r>
            <a:r>
              <a:rPr lang="pt-PT" dirty="0" smtClean="0"/>
              <a:t>O Delfim</a:t>
            </a:r>
            <a:r>
              <a:rPr lang="cs-CZ" dirty="0" smtClean="0"/>
              <a:t>, </a:t>
            </a:r>
            <a:r>
              <a:rPr lang="pt-PT" dirty="0" smtClean="0"/>
              <a:t>č. </a:t>
            </a:r>
            <a:r>
              <a:rPr lang="cs-CZ" dirty="0" smtClean="0"/>
              <a:t>též </a:t>
            </a:r>
            <a:r>
              <a:rPr lang="pt-PT" dirty="0" smtClean="0"/>
              <a:t>Zámek u jezera, 1974, 1998). Příběh s detektivní zápletkou je zasazen do (ve skutečnosti neexistujícího) městečka Gafeiry, jež působí jako symbol předrevolučního Portugalska – jeho “feudálního”, patriarchálního řádu a mentality</a:t>
            </a:r>
            <a:r>
              <a:rPr lang="cs-CZ" dirty="0" smtClean="0"/>
              <a:t>,</a:t>
            </a:r>
            <a:r>
              <a:rPr lang="pt-PT" dirty="0" smtClean="0"/>
              <a:t> a v němž dochází k dílčím společenským proměnám (související pravděpodobně s nástupem Marcela Caetana na post ministerského předsedy a s utopickou vizí budoucí obrody). Ačkoli v románu dominuje v podstatě neorealistické téma, jedná se o dílo zcela se vymykající dosavadním poetikám – lit. kritička Ana Paula Arnaut jej dokonce považuje za první </a:t>
            </a:r>
            <a:r>
              <a:rPr lang="pt-PT" b="1" dirty="0" smtClean="0"/>
              <a:t>postmoderní román</a:t>
            </a:r>
            <a:r>
              <a:rPr lang="pt-PT" dirty="0" smtClean="0"/>
              <a:t> v portugalské literatuře. Za inovační lze považovat zejména strukturu díla (uplatnění a zároveň dekonstrukci trad. lit. žánrů, intertextovost s cílenou parodií aj.), v níž se čtenář ocitá v </a:t>
            </a:r>
            <a:r>
              <a:rPr lang="cs-CZ" dirty="0" smtClean="0"/>
              <a:t>pavučině </a:t>
            </a:r>
            <a:r>
              <a:rPr lang="pt-PT" dirty="0" smtClean="0"/>
              <a:t>nejednoznačných významů a jako detektiv je nucen příběh rekonstruovat na základě různorodých výpovědí. K dalším významným a ceněným dílům patří zejména romány </a:t>
            </a:r>
            <a:r>
              <a:rPr lang="pt-PT" b="1" i="1" dirty="0" smtClean="0"/>
              <a:t>Balada z Psí pláže</a:t>
            </a:r>
            <a:r>
              <a:rPr lang="cs-CZ" i="1" dirty="0" smtClean="0"/>
              <a:t> </a:t>
            </a:r>
            <a:r>
              <a:rPr lang="cs-CZ" dirty="0" smtClean="0"/>
              <a:t>(</a:t>
            </a:r>
            <a:r>
              <a:rPr lang="pt-PT" dirty="0" smtClean="0"/>
              <a:t>Balada da Praia dos Cães</a:t>
            </a:r>
            <a:r>
              <a:rPr lang="cs-CZ" dirty="0" smtClean="0"/>
              <a:t>, 1</a:t>
            </a:r>
            <a:r>
              <a:rPr lang="pt-PT" dirty="0" smtClean="0"/>
              <a:t>989,) a </a:t>
            </a:r>
            <a:r>
              <a:rPr lang="pt-PT" b="1" i="1" dirty="0" smtClean="0"/>
              <a:t>Alexa</a:t>
            </a:r>
            <a:r>
              <a:rPr lang="cs-CZ" b="1" i="1" dirty="0" smtClean="0"/>
              <a:t>n</a:t>
            </a:r>
            <a:r>
              <a:rPr lang="pt-PT" b="1" i="1" dirty="0" smtClean="0"/>
              <a:t>dra Alpha </a:t>
            </a:r>
            <a:r>
              <a:rPr lang="pt-PT" dirty="0" smtClean="0"/>
              <a:t>(1987).            </a:t>
            </a:r>
            <a:endParaRPr lang="cs-CZ" dirty="0" smtClean="0"/>
          </a:p>
          <a:p>
            <a:pPr algn="just"/>
            <a:r>
              <a:rPr lang="pt-PT" dirty="0" smtClean="0"/>
              <a:t> </a:t>
            </a:r>
            <a:endParaRPr lang="cs-CZ" dirty="0" smtClean="0"/>
          </a:p>
          <a:p>
            <a:pPr algn="just"/>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70. – 90. léta: poezie</a:t>
            </a:r>
            <a:endParaRPr lang="cs-CZ" dirty="0"/>
          </a:p>
        </p:txBody>
      </p:sp>
      <p:sp>
        <p:nvSpPr>
          <p:cNvPr id="3" name="Zástupný symbol pro obsah 2"/>
          <p:cNvSpPr>
            <a:spLocks noGrp="1"/>
          </p:cNvSpPr>
          <p:nvPr>
            <p:ph sz="quarter" idx="1"/>
          </p:nvPr>
        </p:nvSpPr>
        <p:spPr/>
        <p:txBody>
          <a:bodyPr>
            <a:normAutofit fontScale="70000" lnSpcReduction="20000"/>
          </a:bodyPr>
          <a:lstStyle/>
          <a:p>
            <a:r>
              <a:rPr lang="cs-CZ" b="1" dirty="0" smtClean="0"/>
              <a:t>Poezie</a:t>
            </a:r>
          </a:p>
          <a:p>
            <a:pPr>
              <a:buNone/>
            </a:pPr>
            <a:r>
              <a:rPr lang="cs-CZ" dirty="0" smtClean="0"/>
              <a:t> </a:t>
            </a:r>
          </a:p>
          <a:p>
            <a:pPr algn="just"/>
            <a:r>
              <a:rPr lang="cs-CZ" dirty="0" smtClean="0"/>
              <a:t>Na rozdíl od předchozích básnických generací, které neváhaly upřednostnit „čistotu“ a „zvuk“ na úkor významu, 70. léta slaví návrat k reflexivnosti, výpravnosti a popisu každodennosti, banálnosti či nahodilosti. Básnictví často navazuje dialog s výtvarným uměním, avšak neomezuje se na popisnost, vyzdvihuje nutnost přetváření. Dalším rysem nejnovější poezie je intertextovost: literární dílo již není nahlíženo jako uzavřený text, nýbrž jako </a:t>
            </a:r>
            <a:r>
              <a:rPr lang="cs-CZ" dirty="0" err="1" smtClean="0"/>
              <a:t>intertext</a:t>
            </a:r>
            <a:r>
              <a:rPr lang="cs-CZ" dirty="0" smtClean="0"/>
              <a:t>, jenž komunikuje s dalšími texty a se čtenářem. Uplatňuje se především citace, glosa, parodie, pastiš, ale rovněž tzv. </a:t>
            </a:r>
            <a:r>
              <a:rPr lang="cs-CZ" dirty="0" err="1" smtClean="0"/>
              <a:t>pseudo</a:t>
            </a:r>
            <a:r>
              <a:rPr lang="cs-CZ" dirty="0" smtClean="0"/>
              <a:t>-intertextovost. </a:t>
            </a:r>
          </a:p>
          <a:p>
            <a:pPr algn="just"/>
            <a:r>
              <a:rPr lang="cs-CZ" dirty="0" smtClean="0"/>
              <a:t>Vůdčími osobnostmi a vzory mladých básníků se stávají </a:t>
            </a:r>
            <a:r>
              <a:rPr lang="cs-CZ" b="1" dirty="0" err="1" smtClean="0"/>
              <a:t>Ruy</a:t>
            </a:r>
            <a:r>
              <a:rPr lang="cs-CZ" b="1" dirty="0" smtClean="0"/>
              <a:t> Belo</a:t>
            </a:r>
            <a:r>
              <a:rPr lang="cs-CZ" dirty="0" smtClean="0"/>
              <a:t> a </a:t>
            </a:r>
            <a:r>
              <a:rPr lang="cs-CZ" b="1" dirty="0" err="1" smtClean="0"/>
              <a:t>Herberto</a:t>
            </a:r>
            <a:r>
              <a:rPr lang="cs-CZ" b="1" dirty="0" smtClean="0"/>
              <a:t> </a:t>
            </a:r>
            <a:r>
              <a:rPr lang="cs-CZ" b="1" dirty="0" err="1" smtClean="0"/>
              <a:t>Hélder</a:t>
            </a:r>
            <a:r>
              <a:rPr lang="cs-CZ" dirty="0" smtClean="0"/>
              <a:t>. </a:t>
            </a:r>
          </a:p>
          <a:p>
            <a:pPr algn="just"/>
            <a:r>
              <a:rPr lang="cs-CZ" dirty="0" smtClean="0"/>
              <a:t>Prosazují se nové hlasy v současné portugalské poezii, např. </a:t>
            </a:r>
            <a:r>
              <a:rPr lang="cs-CZ" b="1" dirty="0" err="1" smtClean="0"/>
              <a:t>João</a:t>
            </a:r>
            <a:r>
              <a:rPr lang="cs-CZ" b="1" dirty="0" smtClean="0"/>
              <a:t> </a:t>
            </a:r>
            <a:r>
              <a:rPr lang="cs-CZ" b="1" dirty="0" err="1" smtClean="0"/>
              <a:t>Miguel</a:t>
            </a:r>
            <a:r>
              <a:rPr lang="cs-CZ" b="1" dirty="0" smtClean="0"/>
              <a:t> </a:t>
            </a:r>
            <a:r>
              <a:rPr lang="cs-CZ" b="1" dirty="0" err="1" smtClean="0"/>
              <a:t>Fernandes</a:t>
            </a:r>
            <a:r>
              <a:rPr lang="cs-CZ" b="1" dirty="0" smtClean="0"/>
              <a:t> </a:t>
            </a:r>
            <a:r>
              <a:rPr lang="cs-CZ" b="1" dirty="0" err="1" smtClean="0"/>
              <a:t>Jorge</a:t>
            </a:r>
            <a:r>
              <a:rPr lang="cs-CZ" dirty="0" smtClean="0"/>
              <a:t>, </a:t>
            </a:r>
            <a:r>
              <a:rPr lang="cs-CZ" b="1" dirty="0" err="1" smtClean="0"/>
              <a:t>Vasco</a:t>
            </a:r>
            <a:r>
              <a:rPr lang="cs-CZ" b="1" dirty="0" smtClean="0"/>
              <a:t> </a:t>
            </a:r>
            <a:r>
              <a:rPr lang="cs-CZ" b="1" dirty="0" err="1" smtClean="0"/>
              <a:t>Gra</a:t>
            </a:r>
            <a:r>
              <a:rPr lang="pt-PT" b="1" dirty="0" smtClean="0"/>
              <a:t>ç</a:t>
            </a:r>
            <a:r>
              <a:rPr lang="cs-CZ" b="1" dirty="0" smtClean="0"/>
              <a:t>a Moura</a:t>
            </a:r>
            <a:r>
              <a:rPr lang="cs-CZ" dirty="0" smtClean="0"/>
              <a:t>, </a:t>
            </a:r>
            <a:r>
              <a:rPr lang="cs-CZ" b="1" dirty="0" err="1" smtClean="0"/>
              <a:t>Nuno</a:t>
            </a:r>
            <a:r>
              <a:rPr lang="cs-CZ" b="1" dirty="0" smtClean="0"/>
              <a:t> </a:t>
            </a:r>
            <a:r>
              <a:rPr lang="cs-CZ" b="1" dirty="0" err="1" smtClean="0"/>
              <a:t>Júdice</a:t>
            </a:r>
            <a:r>
              <a:rPr lang="cs-CZ" dirty="0" smtClean="0"/>
              <a:t>, </a:t>
            </a:r>
            <a:r>
              <a:rPr lang="cs-CZ" b="1" dirty="0" err="1" smtClean="0"/>
              <a:t>Al</a:t>
            </a:r>
            <a:r>
              <a:rPr lang="cs-CZ" b="1" dirty="0" smtClean="0"/>
              <a:t> Berto</a:t>
            </a:r>
            <a:r>
              <a:rPr lang="cs-CZ" dirty="0" smtClean="0"/>
              <a:t>, </a:t>
            </a:r>
            <a:r>
              <a:rPr lang="cs-CZ" b="1" dirty="0" smtClean="0"/>
              <a:t>Paulo </a:t>
            </a:r>
            <a:r>
              <a:rPr lang="cs-CZ" b="1" dirty="0" err="1" smtClean="0"/>
              <a:t>Teixeira</a:t>
            </a:r>
            <a:r>
              <a:rPr lang="cs-CZ" dirty="0" smtClean="0"/>
              <a:t>, </a:t>
            </a:r>
            <a:r>
              <a:rPr lang="cs-CZ" b="1" dirty="0" err="1" smtClean="0"/>
              <a:t>Ana</a:t>
            </a:r>
            <a:r>
              <a:rPr lang="cs-CZ" b="1" dirty="0" smtClean="0"/>
              <a:t> Luisa </a:t>
            </a:r>
            <a:r>
              <a:rPr lang="cs-CZ" b="1" dirty="0" err="1" smtClean="0"/>
              <a:t>Amaral</a:t>
            </a:r>
            <a:r>
              <a:rPr lang="cs-CZ" dirty="0" smtClean="0"/>
              <a:t>, </a:t>
            </a:r>
            <a:r>
              <a:rPr lang="cs-CZ" b="1" dirty="0" err="1" smtClean="0"/>
              <a:t>Fernando</a:t>
            </a:r>
            <a:r>
              <a:rPr lang="cs-CZ" b="1" dirty="0" smtClean="0"/>
              <a:t> Pinto do </a:t>
            </a:r>
            <a:r>
              <a:rPr lang="cs-CZ" b="1" dirty="0" err="1" smtClean="0"/>
              <a:t>Amaral</a:t>
            </a:r>
            <a:r>
              <a:rPr lang="cs-CZ" b="1" dirty="0" smtClean="0"/>
              <a:t>.</a:t>
            </a:r>
            <a:r>
              <a:rPr lang="cs-CZ" dirty="0" smtClean="0"/>
              <a:t> </a:t>
            </a:r>
          </a:p>
          <a:p>
            <a:pPr algn="just">
              <a:buNone/>
            </a:pPr>
            <a:r>
              <a:rPr lang="cs-CZ" dirty="0" smtClean="0"/>
              <a:t> </a:t>
            </a:r>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70.- 90. léta: próza</a:t>
            </a:r>
            <a:endParaRPr lang="cs-CZ" dirty="0"/>
          </a:p>
        </p:txBody>
      </p:sp>
      <p:sp>
        <p:nvSpPr>
          <p:cNvPr id="3" name="Zástupný symbol pro obsah 2"/>
          <p:cNvSpPr>
            <a:spLocks noGrp="1"/>
          </p:cNvSpPr>
          <p:nvPr>
            <p:ph sz="quarter" idx="1"/>
          </p:nvPr>
        </p:nvSpPr>
        <p:spPr/>
        <p:txBody>
          <a:bodyPr>
            <a:normAutofit/>
          </a:bodyPr>
          <a:lstStyle/>
          <a:p>
            <a:pPr algn="just">
              <a:buNone/>
            </a:pPr>
            <a:r>
              <a:rPr lang="cs-CZ" sz="2400" b="1" u="sng" dirty="0" smtClean="0"/>
              <a:t>1. </a:t>
            </a:r>
            <a:r>
              <a:rPr lang="pt-PT" sz="2400" b="1" u="sng" dirty="0" smtClean="0"/>
              <a:t>Téma koloniální války</a:t>
            </a:r>
            <a:endParaRPr lang="cs-CZ" sz="2400" b="1" u="sng" dirty="0" smtClean="0"/>
          </a:p>
          <a:p>
            <a:pPr algn="just">
              <a:spcBef>
                <a:spcPts val="0"/>
              </a:spcBef>
              <a:buNone/>
            </a:pPr>
            <a:r>
              <a:rPr lang="cs-CZ" sz="4300" dirty="0" smtClean="0"/>
              <a:t> </a:t>
            </a:r>
            <a:r>
              <a:rPr lang="pt-PT" sz="4300" dirty="0" smtClean="0"/>
              <a:t> </a:t>
            </a:r>
            <a:r>
              <a:rPr lang="pt-PT" sz="1800" dirty="0" smtClean="0"/>
              <a:t>Karafiátová revoluce r. 1974 znamenala pád diktatury a konec koloniální války, kterou Portugalsko vedlo na třech frontách v Africe. Váleční veteráni a tisíce bývalých kolonistů se vracejí do Portugalska, mnozí z nich se však cítí vykořenění a nedokáž</a:t>
            </a:r>
            <a:r>
              <a:rPr lang="cs-CZ" sz="1800" dirty="0" smtClean="0"/>
              <a:t>í</a:t>
            </a:r>
            <a:r>
              <a:rPr lang="pt-PT" sz="1800" dirty="0" smtClean="0"/>
              <a:t> se vrátit do “normálního” života. Afrika se stává ambivalentním prostorem: noční můrou a zároveň nostalgickou vzpomínkou. S touto podvojností se setkáváme rovněž v literatuře.</a:t>
            </a:r>
            <a:endParaRPr lang="cs-CZ" sz="1800" dirty="0" smtClean="0"/>
          </a:p>
          <a:p>
            <a:pPr algn="just">
              <a:buNone/>
            </a:pPr>
            <a:r>
              <a:rPr lang="pt-PT" sz="2000" dirty="0" smtClean="0"/>
              <a:t> </a:t>
            </a:r>
            <a:endParaRPr lang="cs-CZ" sz="2000" dirty="0" smtClean="0"/>
          </a:p>
          <a:p>
            <a:pPr>
              <a:buNone/>
            </a:pPr>
            <a:endParaRPr lang="cs-CZ" sz="5600" dirty="0"/>
          </a:p>
        </p:txBody>
      </p:sp>
      <p:pic>
        <p:nvPicPr>
          <p:cNvPr id="1027" name="Picture 3"/>
          <p:cNvPicPr>
            <a:picLocks noChangeAspect="1" noChangeArrowheads="1"/>
          </p:cNvPicPr>
          <p:nvPr/>
        </p:nvPicPr>
        <p:blipFill>
          <a:blip r:embed="rId2" cstate="print"/>
          <a:srcRect/>
          <a:stretch>
            <a:fillRect/>
          </a:stretch>
        </p:blipFill>
        <p:spPr bwMode="auto">
          <a:xfrm>
            <a:off x="7020272" y="4149080"/>
            <a:ext cx="1419225" cy="18669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2987824" y="4077072"/>
            <a:ext cx="3810000" cy="1967111"/>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323528" y="4221088"/>
            <a:ext cx="2505075" cy="1828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António</a:t>
            </a:r>
            <a:r>
              <a:rPr lang="cs-CZ" dirty="0" smtClean="0"/>
              <a:t> </a:t>
            </a:r>
            <a:r>
              <a:rPr lang="cs-CZ" dirty="0" err="1" smtClean="0"/>
              <a:t>Lobo</a:t>
            </a:r>
            <a:r>
              <a:rPr lang="cs-CZ" dirty="0" smtClean="0"/>
              <a:t> </a:t>
            </a:r>
            <a:r>
              <a:rPr lang="cs-CZ" dirty="0" err="1" smtClean="0"/>
              <a:t>Antunes</a:t>
            </a:r>
            <a:endParaRPr lang="cs-CZ" dirty="0"/>
          </a:p>
        </p:txBody>
      </p:sp>
      <p:sp>
        <p:nvSpPr>
          <p:cNvPr id="3" name="Zástupný symbol pro obsah 2"/>
          <p:cNvSpPr>
            <a:spLocks noGrp="1"/>
          </p:cNvSpPr>
          <p:nvPr>
            <p:ph sz="quarter" idx="1"/>
          </p:nvPr>
        </p:nvSpPr>
        <p:spPr/>
        <p:txBody>
          <a:bodyPr>
            <a:normAutofit fontScale="55000" lnSpcReduction="20000"/>
          </a:bodyPr>
          <a:lstStyle/>
          <a:p>
            <a:pPr algn="just"/>
            <a:r>
              <a:rPr lang="cs-CZ" sz="2800" dirty="0" smtClean="0"/>
              <a:t>Vystudovaný lékař (psychiatr), nasazený ve válečné frontě v Angole. </a:t>
            </a:r>
          </a:p>
          <a:p>
            <a:pPr algn="just"/>
            <a:r>
              <a:rPr lang="pt-PT" sz="2800" dirty="0" smtClean="0"/>
              <a:t>V r. 1979 vycházejí jeho první dva romány </a:t>
            </a:r>
            <a:r>
              <a:rPr lang="pt-PT" sz="2800" b="1" dirty="0" smtClean="0"/>
              <a:t>Sloní paměť</a:t>
            </a:r>
            <a:r>
              <a:rPr lang="cs-CZ" sz="2800" b="1" dirty="0" smtClean="0"/>
              <a:t> </a:t>
            </a:r>
            <a:r>
              <a:rPr lang="cs-CZ" sz="2800" dirty="0" smtClean="0"/>
              <a:t>(</a:t>
            </a:r>
            <a:r>
              <a:rPr lang="pt-PT" sz="2800" dirty="0" smtClean="0"/>
              <a:t>Memória de elefante</a:t>
            </a:r>
            <a:r>
              <a:rPr lang="cs-CZ" sz="2800" dirty="0" smtClean="0"/>
              <a:t>)</a:t>
            </a:r>
            <a:r>
              <a:rPr lang="pt-PT" sz="2800" dirty="0" smtClean="0"/>
              <a:t> a </a:t>
            </a:r>
            <a:r>
              <a:rPr lang="pt-PT" sz="2800" b="1" dirty="0" smtClean="0"/>
              <a:t>Jidášova díra</a:t>
            </a:r>
            <a:r>
              <a:rPr lang="cs-CZ" sz="2800" b="1" dirty="0" smtClean="0"/>
              <a:t> </a:t>
            </a:r>
            <a:r>
              <a:rPr lang="cs-CZ" sz="2800" dirty="0" smtClean="0"/>
              <a:t>(</a:t>
            </a:r>
            <a:r>
              <a:rPr lang="pt-PT" sz="2800" dirty="0" smtClean="0"/>
              <a:t>Os cus de Judas</a:t>
            </a:r>
            <a:r>
              <a:rPr lang="cs-CZ" sz="2800" b="1" dirty="0" smtClean="0"/>
              <a:t>, </a:t>
            </a:r>
            <a:r>
              <a:rPr lang="pt-PT" sz="2800" dirty="0" smtClean="0"/>
              <a:t>č. 2002,), poznamenané osobními zkušenostmi z lékařské praxe a zážitky z koloniální války. Psychické delirium se v nich  snoubí s memorialismem v prozaicko-básnické textové tříšti, jež obnažuje přízraky i tvrdou realitu těch nejdrásavějších životních vzpomínek. </a:t>
            </a:r>
            <a:endParaRPr lang="cs-CZ" sz="2800" dirty="0" smtClean="0"/>
          </a:p>
          <a:p>
            <a:pPr algn="just"/>
            <a:r>
              <a:rPr lang="pt-PT" sz="2800" dirty="0" smtClean="0"/>
              <a:t>V 80. letech vydal romány, v nichž intenzivně využívá prvků satiry a parodie. Autor odkazuje k nedávné, předrevoluční i porevoluční minulosti svého národa a demytizuje dějiny koloniálních výbojů (např. v románech </a:t>
            </a:r>
            <a:r>
              <a:rPr lang="cs-CZ" sz="2800" b="1" dirty="0" err="1" smtClean="0"/>
              <a:t>Alexandrínské</a:t>
            </a:r>
            <a:r>
              <a:rPr lang="cs-CZ" sz="2800" b="1" dirty="0" smtClean="0"/>
              <a:t> f</a:t>
            </a:r>
            <a:r>
              <a:rPr lang="pt-PT" sz="2800" b="1" dirty="0" smtClean="0"/>
              <a:t>ado</a:t>
            </a:r>
            <a:r>
              <a:rPr lang="cs-CZ" sz="2800" b="1" dirty="0" smtClean="0"/>
              <a:t> </a:t>
            </a:r>
            <a:r>
              <a:rPr lang="cs-CZ" sz="2800" dirty="0" smtClean="0"/>
              <a:t>(</a:t>
            </a:r>
            <a:r>
              <a:rPr lang="pt-PT" sz="2800" dirty="0" smtClean="0"/>
              <a:t>Fado alexandrino, 1983</a:t>
            </a:r>
            <a:r>
              <a:rPr lang="cs-CZ" sz="2800" dirty="0" smtClean="0"/>
              <a:t>),</a:t>
            </a:r>
            <a:r>
              <a:rPr lang="pt-PT" sz="2800" dirty="0" smtClean="0"/>
              <a:t> </a:t>
            </a:r>
            <a:r>
              <a:rPr lang="pt-PT" sz="2800" b="1" dirty="0" smtClean="0"/>
              <a:t>Hra o prokletých</a:t>
            </a:r>
            <a:r>
              <a:rPr lang="cs-CZ" sz="2800" b="1" dirty="0" smtClean="0"/>
              <a:t> </a:t>
            </a:r>
            <a:r>
              <a:rPr lang="cs-CZ" sz="2800" dirty="0" smtClean="0"/>
              <a:t>(</a:t>
            </a:r>
            <a:r>
              <a:rPr lang="pt-PT" sz="2800" dirty="0" smtClean="0"/>
              <a:t>Auto dos danados, 1985</a:t>
            </a:r>
            <a:r>
              <a:rPr lang="cs-CZ" sz="2800" dirty="0" smtClean="0"/>
              <a:t>),</a:t>
            </a:r>
            <a:r>
              <a:rPr lang="pt-PT" sz="2800" dirty="0" smtClean="0"/>
              <a:t> </a:t>
            </a:r>
            <a:r>
              <a:rPr lang="pt-PT" sz="2800" b="1" dirty="0" smtClean="0"/>
              <a:t>Lodě</a:t>
            </a:r>
            <a:r>
              <a:rPr lang="cs-CZ" sz="2800" b="1" dirty="0" smtClean="0"/>
              <a:t> </a:t>
            </a:r>
            <a:r>
              <a:rPr lang="cs-CZ" sz="2800" dirty="0" smtClean="0"/>
              <a:t>(</a:t>
            </a:r>
            <a:r>
              <a:rPr lang="pt-PT" sz="2800" dirty="0" smtClean="0"/>
              <a:t>As Naus, 1988,). </a:t>
            </a:r>
            <a:endParaRPr lang="cs-CZ" sz="2800" dirty="0" smtClean="0"/>
          </a:p>
          <a:p>
            <a:pPr algn="just"/>
            <a:r>
              <a:rPr lang="pt-PT" sz="2800" dirty="0" smtClean="0"/>
              <a:t>Romány z 90. let tvoří tematický cyklus zvaný “Trilogie z Benfiky” podle lisabonské, kdysi předměstské čtvrti Benfica, místa autorova dětství a mládí. Lobo Antunes se v nich soustředí na vykreslení psychologicko-společenské problematiky mezilidských vztahů. Zaostřuje se pohled na současnost, každodenní realitu, neschopnost navázat hlubší trvalý vztah, prohlubuje se skepse a pesimismus. Hlavním problémem se stává člověk ve vztahu k sobě, svým blízkým, společnosti. </a:t>
            </a:r>
            <a:endParaRPr lang="cs-CZ" sz="2800" dirty="0" smtClean="0"/>
          </a:p>
          <a:p>
            <a:pPr algn="just"/>
            <a:r>
              <a:rPr lang="pt-PT" sz="2800" dirty="0" smtClean="0"/>
              <a:t>Následující cyklus románů z 90. let se věnuje tématu moci a jejích projevů a zavádí čtenáře opět do ne</a:t>
            </a:r>
            <a:r>
              <a:rPr lang="cs-CZ" sz="2800" dirty="0" smtClean="0"/>
              <a:t> </a:t>
            </a:r>
            <a:r>
              <a:rPr lang="pt-PT" sz="2800" dirty="0" smtClean="0"/>
              <a:t>dávné, ještě předrevoluční minulosti, která se prolíná se současností (např. </a:t>
            </a:r>
            <a:r>
              <a:rPr lang="pt-PT" sz="2800" b="1" dirty="0" smtClean="0"/>
              <a:t>Příručka inkvizitorů</a:t>
            </a:r>
            <a:r>
              <a:rPr lang="cs-CZ" sz="2800" dirty="0" smtClean="0"/>
              <a:t>, </a:t>
            </a:r>
            <a:r>
              <a:rPr lang="pt-PT" sz="2800" dirty="0" smtClean="0"/>
              <a:t>O Manual dos Inquisidores, 1996, </a:t>
            </a:r>
            <a:r>
              <a:rPr lang="pt-PT" sz="2800" b="1" dirty="0" smtClean="0"/>
              <a:t>Nádherné Portugalsko</a:t>
            </a:r>
            <a:r>
              <a:rPr lang="cs-CZ" sz="2800" dirty="0" smtClean="0"/>
              <a:t>, </a:t>
            </a:r>
            <a:r>
              <a:rPr lang="pt-PT" sz="2800" dirty="0" smtClean="0"/>
              <a:t>O Esplendor de Portugal, 1997). V románech z prvního desetiletí 21. století se prohlubuje introspekce, vystižení emocí a autentického prožitku. Vyzdvihuje se představivost a kreativita. K nejoblíbenějším, stále se vracejícím tématům patří každodennost, marginalita a periferie, dětství, láska a žena, mezilidské vztahy, koloniální válka a Afrika. </a:t>
            </a:r>
            <a:endParaRPr lang="cs-CZ" sz="2800" dirty="0" smtClean="0"/>
          </a:p>
          <a:p>
            <a:endParaRPr lang="cs-CZ" sz="2800" dirty="0" smtClean="0"/>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70.- 90. léta: próza</a:t>
            </a:r>
            <a:endParaRPr lang="cs-CZ" dirty="0"/>
          </a:p>
        </p:txBody>
      </p:sp>
      <p:sp>
        <p:nvSpPr>
          <p:cNvPr id="3" name="Zástupný symbol pro obsah 2"/>
          <p:cNvSpPr>
            <a:spLocks noGrp="1"/>
          </p:cNvSpPr>
          <p:nvPr>
            <p:ph sz="quarter" idx="1"/>
          </p:nvPr>
        </p:nvSpPr>
        <p:spPr/>
        <p:txBody>
          <a:bodyPr>
            <a:normAutofit/>
          </a:bodyPr>
          <a:lstStyle/>
          <a:p>
            <a:r>
              <a:rPr lang="cs-CZ" sz="2400" b="1" u="sng" dirty="0" smtClean="0"/>
              <a:t>2. </a:t>
            </a:r>
            <a:r>
              <a:rPr lang="it-IT" sz="2400" b="1" u="sng" dirty="0" smtClean="0"/>
              <a:t>Historický román</a:t>
            </a:r>
            <a:endParaRPr lang="cs-CZ" sz="2400" b="1" dirty="0" smtClean="0"/>
          </a:p>
          <a:p>
            <a:pPr algn="just">
              <a:buNone/>
            </a:pPr>
            <a:r>
              <a:rPr lang="it-IT" dirty="0" smtClean="0"/>
              <a:t> </a:t>
            </a:r>
            <a:r>
              <a:rPr lang="it-IT" sz="2000" dirty="0" smtClean="0"/>
              <a:t>           Vedle klasického historického románu, </a:t>
            </a:r>
            <a:r>
              <a:rPr lang="cs-CZ" sz="2000" dirty="0" smtClean="0"/>
              <a:t>který se zakládá</a:t>
            </a:r>
            <a:r>
              <a:rPr lang="it-IT" sz="2000" dirty="0" smtClean="0"/>
              <a:t>na důkladném studiu a využití původních zdrojů, s jejichž pomocí věrohodně postihuje kolorit a události popsané doby, se uplatňují nové formy postmoderních historických </a:t>
            </a:r>
            <a:r>
              <a:rPr lang="cs-CZ" sz="2000" dirty="0" smtClean="0"/>
              <a:t>„</a:t>
            </a:r>
            <a:r>
              <a:rPr lang="it-IT" sz="2000" dirty="0" smtClean="0"/>
              <a:t>přepisů”, které se staví skepticky k </a:t>
            </a:r>
            <a:r>
              <a:rPr lang="cs-CZ" sz="2000" dirty="0" smtClean="0"/>
              <a:t>„</a:t>
            </a:r>
            <a:r>
              <a:rPr lang="it-IT" sz="2000" dirty="0" smtClean="0"/>
              <a:t>velkým” příběhům či oficiálním dějinám a nabízejí alternativu – nový pohled na historické události z pozice přítomnosti. </a:t>
            </a:r>
            <a:r>
              <a:rPr lang="pt-PT" sz="2000" dirty="0" smtClean="0"/>
              <a:t>Důraz se klade na opomíjená, zamlčovaná, tabuizovaná témata. Často se využívá parodie.</a:t>
            </a:r>
            <a:endParaRPr lang="cs-CZ" sz="2000" dirty="0" smtClean="0"/>
          </a:p>
          <a:p>
            <a:pPr algn="just">
              <a:buNone/>
            </a:pPr>
            <a:r>
              <a:rPr lang="pt-PT" sz="2000" dirty="0" smtClean="0"/>
              <a:t> </a:t>
            </a:r>
            <a:endParaRPr lang="cs-CZ" sz="2000" dirty="0" smtClean="0"/>
          </a:p>
        </p:txBody>
      </p:sp>
      <p:pic>
        <p:nvPicPr>
          <p:cNvPr id="2050" name="Picture 2"/>
          <p:cNvPicPr>
            <a:picLocks noChangeAspect="1" noChangeArrowheads="1"/>
          </p:cNvPicPr>
          <p:nvPr/>
        </p:nvPicPr>
        <p:blipFill>
          <a:blip r:embed="rId2" cstate="print"/>
          <a:srcRect/>
          <a:stretch>
            <a:fillRect/>
          </a:stretch>
        </p:blipFill>
        <p:spPr bwMode="auto">
          <a:xfrm>
            <a:off x="971600" y="4293096"/>
            <a:ext cx="3029322" cy="2107878"/>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283968" y="4293096"/>
            <a:ext cx="4093468" cy="187987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Slunovrat">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616</TotalTime>
  <Words>1159</Words>
  <Application>Microsoft Office PowerPoint</Application>
  <PresentationFormat>Předvádění na obrazovce (4:3)</PresentationFormat>
  <Paragraphs>92</Paragraphs>
  <Slides>13</Slides>
  <Notes>0</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Administrativní</vt:lpstr>
      <vt:lpstr>Druhá polovina 20. století</vt:lpstr>
      <vt:lpstr>50. léta: poezie</vt:lpstr>
      <vt:lpstr>50. léta: próza</vt:lpstr>
      <vt:lpstr>60. léta: poezie</vt:lpstr>
      <vt:lpstr>60. léta: próza</vt:lpstr>
      <vt:lpstr>70. – 90. léta: poezie</vt:lpstr>
      <vt:lpstr>70.- 90. léta: próza</vt:lpstr>
      <vt:lpstr>António Lobo Antunes</vt:lpstr>
      <vt:lpstr>70.- 90. léta: próza</vt:lpstr>
      <vt:lpstr>José Saramago</vt:lpstr>
      <vt:lpstr>Miguel Sousa Tavares</vt:lpstr>
      <vt:lpstr>70.- 90. léta: próza</vt:lpstr>
      <vt:lpstr>70.- 90. léta: próza</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Filip</dc:title>
  <dc:creator>slunce</dc:creator>
  <cp:lastModifiedBy>slunce</cp:lastModifiedBy>
  <cp:revision>81</cp:revision>
  <dcterms:created xsi:type="dcterms:W3CDTF">2010-10-04T16:54:23Z</dcterms:created>
  <dcterms:modified xsi:type="dcterms:W3CDTF">2011-01-28T21:33:07Z</dcterms:modified>
</cp:coreProperties>
</file>