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4" r:id="rId4"/>
    <p:sldId id="261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1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6" autoAdjust="0"/>
    <p:restoredTop sz="94660"/>
  </p:normalViewPr>
  <p:slideViewPr>
    <p:cSldViewPr>
      <p:cViewPr varScale="1">
        <p:scale>
          <a:sx n="74" d="100"/>
          <a:sy n="7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5CFF4FB-170D-496A-B31A-DAF248AB84A3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5CFF4FB-170D-496A-B31A-DAF248AB84A3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5CFF4FB-170D-496A-B31A-DAF248AB84A3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71800" y="2819400"/>
            <a:ext cx="3816424" cy="17526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Literatura klasicismu a preromantismu</a:t>
            </a:r>
            <a:endParaRPr lang="cs-CZ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780928"/>
            <a:ext cx="4104456" cy="3383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endParaRPr lang="cs-CZ" sz="2000" dirty="0"/>
          </a:p>
        </p:txBody>
      </p:sp>
      <p:sp>
        <p:nvSpPr>
          <p:cNvPr id="6" name="Obdélník 5"/>
          <p:cNvSpPr/>
          <p:nvPr/>
        </p:nvSpPr>
        <p:spPr>
          <a:xfrm>
            <a:off x="3563888" y="6411523"/>
            <a:ext cx="518457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cs-CZ" sz="1000" dirty="0" smtClean="0"/>
              <a:t>                                              </a:t>
            </a:r>
            <a:r>
              <a:rPr lang="cs-CZ" sz="1000" dirty="0" err="1" smtClean="0"/>
              <a:t>portalsaofrancisco.com.br</a:t>
            </a: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cs-CZ" sz="1800" dirty="0" smtClean="0"/>
          </a:p>
          <a:p>
            <a:pPr marL="457200" indent="-457200">
              <a:buNone/>
            </a:pPr>
            <a:endParaRPr lang="cs-CZ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5" name="Šipka dolů 4"/>
          <p:cNvSpPr/>
          <p:nvPr/>
        </p:nvSpPr>
        <p:spPr>
          <a:xfrm>
            <a:off x="4283968" y="2276872"/>
            <a:ext cx="4846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cs-CZ" sz="1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klasicismus a osvícenství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Klasicismus: uměl. směr, jehož modelem je antika</a:t>
            </a:r>
          </a:p>
          <a:p>
            <a:r>
              <a:rPr lang="cs-CZ" sz="2000" dirty="0" smtClean="0"/>
              <a:t>Osvícenství: duch. hnutí (souvisí s racionalismem)</a:t>
            </a:r>
          </a:p>
          <a:p>
            <a:endParaRPr lang="cs-CZ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780928"/>
            <a:ext cx="2952328" cy="2836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996952"/>
            <a:ext cx="3096344" cy="2295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naučná próza:  </a:t>
            </a:r>
            <a:r>
              <a:rPr lang="cs-CZ" sz="2400" b="1" dirty="0" err="1" smtClean="0"/>
              <a:t>Luís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António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Verney</a:t>
            </a:r>
            <a:r>
              <a:rPr lang="cs-CZ" sz="2400" b="1" dirty="0" smtClean="0"/>
              <a:t> </a:t>
            </a:r>
            <a:r>
              <a:rPr lang="cs-CZ" sz="2400" dirty="0" smtClean="0"/>
              <a:t>(1713 – 1792)</a:t>
            </a:r>
            <a:br>
              <a:rPr lang="cs-CZ" sz="2400" dirty="0" smtClean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1400" dirty="0" smtClean="0"/>
              <a:t>„</a:t>
            </a:r>
            <a:r>
              <a:rPr lang="cs-CZ" sz="1400" dirty="0" err="1" smtClean="0"/>
              <a:t>estrangeirado</a:t>
            </a:r>
            <a:r>
              <a:rPr lang="cs-CZ" sz="1400" dirty="0" smtClean="0"/>
              <a:t>“ (55 let v Římě); jeho názory odrážejí proměny v </a:t>
            </a:r>
            <a:r>
              <a:rPr lang="cs-CZ" sz="1400" dirty="0" err="1" smtClean="0"/>
              <a:t>evrop</a:t>
            </a:r>
            <a:r>
              <a:rPr lang="cs-CZ" sz="1400" dirty="0" smtClean="0"/>
              <a:t>. společnosti 18. stol.  (bojuje za zrušení autodafé, žádá povinnou zákl. školní docházku; zabývá se především školstvím a pedagogikou)</a:t>
            </a:r>
          </a:p>
          <a:p>
            <a:r>
              <a:rPr lang="cs-CZ" sz="1600" u="sng" dirty="0" smtClean="0"/>
              <a:t> </a:t>
            </a:r>
            <a:r>
              <a:rPr lang="cs-CZ" sz="1600" b="1" i="1" u="sng" dirty="0" smtClean="0"/>
              <a:t>Správná metoda studia </a:t>
            </a:r>
            <a:r>
              <a:rPr lang="cs-CZ" sz="1400" dirty="0" smtClean="0"/>
              <a:t>(</a:t>
            </a:r>
            <a:r>
              <a:rPr lang="cs-CZ" sz="1400" dirty="0" err="1" smtClean="0"/>
              <a:t>Verdadeiro</a:t>
            </a:r>
            <a:r>
              <a:rPr lang="cs-CZ" sz="1400" dirty="0" smtClean="0"/>
              <a:t> </a:t>
            </a:r>
            <a:r>
              <a:rPr lang="cs-CZ" sz="1400" dirty="0" err="1" smtClean="0"/>
              <a:t>Método</a:t>
            </a:r>
            <a:r>
              <a:rPr lang="cs-CZ" sz="1400" dirty="0" smtClean="0"/>
              <a:t> de </a:t>
            </a:r>
            <a:r>
              <a:rPr lang="cs-CZ" sz="1400" dirty="0" err="1" smtClean="0"/>
              <a:t>Estudar</a:t>
            </a:r>
            <a:r>
              <a:rPr lang="cs-CZ" sz="1400" dirty="0" smtClean="0"/>
              <a:t>, </a:t>
            </a:r>
            <a:r>
              <a:rPr lang="cs-CZ" sz="1400" dirty="0" err="1" smtClean="0"/>
              <a:t>naps</a:t>
            </a:r>
            <a:r>
              <a:rPr lang="cs-CZ" sz="1400" dirty="0" smtClean="0"/>
              <a:t>. 1744, </a:t>
            </a:r>
            <a:r>
              <a:rPr lang="cs-CZ" sz="1400" dirty="0" err="1" smtClean="0"/>
              <a:t>vyd</a:t>
            </a:r>
            <a:r>
              <a:rPr lang="cs-CZ" sz="1400" dirty="0" smtClean="0"/>
              <a:t>. 1746 v Neapoli)</a:t>
            </a:r>
          </a:p>
          <a:p>
            <a:r>
              <a:rPr lang="cs-CZ" sz="1400" dirty="0" smtClean="0"/>
              <a:t>ve formě 16 dopisů, kritika školských institucí vedených jezuity; návrh nového plánu studia </a:t>
            </a:r>
          </a:p>
          <a:p>
            <a:pPr algn="just"/>
            <a:r>
              <a:rPr lang="cs-CZ" sz="1400" dirty="0" smtClean="0"/>
              <a:t>Nové názory:</a:t>
            </a:r>
          </a:p>
          <a:p>
            <a:pPr lvl="1" algn="just">
              <a:spcBef>
                <a:spcPts val="0"/>
              </a:spcBef>
            </a:pPr>
            <a:r>
              <a:rPr lang="cs-CZ" sz="1400" b="1" dirty="0" smtClean="0"/>
              <a:t>gramatika</a:t>
            </a:r>
            <a:r>
              <a:rPr lang="cs-CZ" sz="1400" dirty="0" smtClean="0"/>
              <a:t> (dříve pouze </a:t>
            </a:r>
            <a:r>
              <a:rPr lang="cs-CZ" sz="1400" dirty="0" err="1" smtClean="0"/>
              <a:t>prakt</a:t>
            </a:r>
            <a:r>
              <a:rPr lang="cs-CZ" sz="1400" dirty="0" smtClean="0"/>
              <a:t>. port. jazyk, rozbory v latině         navrhuje rozbory v port.; žádá odstranění zastaralých slov a  zavedení nových slov k abstraktnímu vyjádření, návrh na zjednodušení pravopisu)</a:t>
            </a:r>
          </a:p>
          <a:p>
            <a:pPr lvl="1" algn="just">
              <a:spcBef>
                <a:spcPts val="0"/>
              </a:spcBef>
            </a:pPr>
            <a:r>
              <a:rPr lang="cs-CZ" sz="1400" b="1" dirty="0" smtClean="0"/>
              <a:t>studium živých jazyků (fr. a </a:t>
            </a:r>
            <a:r>
              <a:rPr lang="cs-CZ" sz="1400" b="1" dirty="0" err="1" smtClean="0"/>
              <a:t>it</a:t>
            </a:r>
            <a:r>
              <a:rPr lang="cs-CZ" sz="1400" b="1" dirty="0" smtClean="0"/>
              <a:t>.) </a:t>
            </a:r>
            <a:r>
              <a:rPr lang="cs-CZ" sz="1400" dirty="0" smtClean="0"/>
              <a:t>místo řečtiny a hebrejštiny</a:t>
            </a:r>
          </a:p>
          <a:p>
            <a:pPr lvl="1" algn="just">
              <a:spcBef>
                <a:spcPts val="0"/>
              </a:spcBef>
            </a:pPr>
            <a:r>
              <a:rPr lang="cs-CZ" sz="1400" b="1" dirty="0" smtClean="0"/>
              <a:t>rétorika</a:t>
            </a:r>
            <a:r>
              <a:rPr lang="cs-CZ" sz="1400" dirty="0" smtClean="0"/>
              <a:t> (kritika </a:t>
            </a:r>
            <a:r>
              <a:rPr lang="cs-CZ" sz="1400" dirty="0" err="1" smtClean="0"/>
              <a:t>Vieiry</a:t>
            </a:r>
            <a:r>
              <a:rPr lang="cs-CZ" sz="1400" dirty="0" smtClean="0"/>
              <a:t>)</a:t>
            </a:r>
          </a:p>
          <a:p>
            <a:pPr lvl="1" algn="just">
              <a:spcBef>
                <a:spcPts val="0"/>
              </a:spcBef>
            </a:pPr>
            <a:r>
              <a:rPr lang="cs-CZ" sz="1400" b="1" dirty="0" smtClean="0"/>
              <a:t>lékařství </a:t>
            </a:r>
            <a:r>
              <a:rPr lang="cs-CZ" sz="1400" dirty="0" smtClean="0"/>
              <a:t>(kritizuje teorii „duchů“, kteří oživují </a:t>
            </a:r>
            <a:r>
              <a:rPr lang="cs-CZ" sz="1400" dirty="0" err="1" smtClean="0"/>
              <a:t>biol</a:t>
            </a:r>
            <a:r>
              <a:rPr lang="cs-CZ" sz="1400" dirty="0" smtClean="0"/>
              <a:t>. funkce)</a:t>
            </a:r>
          </a:p>
          <a:p>
            <a:pPr lvl="1" algn="just">
              <a:spcBef>
                <a:spcPts val="0"/>
              </a:spcBef>
            </a:pPr>
            <a:r>
              <a:rPr lang="cs-CZ" sz="1400" b="1" dirty="0" smtClean="0"/>
              <a:t>poezie</a:t>
            </a:r>
            <a:r>
              <a:rPr lang="cs-CZ" sz="1400" dirty="0" smtClean="0"/>
              <a:t> (</a:t>
            </a:r>
            <a:r>
              <a:rPr lang="cs-CZ" sz="1400" dirty="0" err="1" smtClean="0"/>
              <a:t>zdůr</a:t>
            </a:r>
            <a:r>
              <a:rPr lang="cs-CZ" sz="1400" dirty="0" smtClean="0"/>
              <a:t>. jasnost, věrohodnost a užitečnost; poezie je podle něj vesměs neužitečná a zbytečná „co nic neznamená v próze, o to méně znamená v poezii“)  </a:t>
            </a:r>
          </a:p>
          <a:p>
            <a:pPr lvl="1" algn="just">
              <a:spcBef>
                <a:spcPts val="0"/>
              </a:spcBef>
            </a:pPr>
            <a:r>
              <a:rPr lang="cs-CZ" sz="1400" b="1" dirty="0" smtClean="0"/>
              <a:t>ke každému předmětu jeho dějiny</a:t>
            </a:r>
          </a:p>
          <a:p>
            <a:pPr lvl="1" algn="just">
              <a:spcBef>
                <a:spcPts val="0"/>
              </a:spcBef>
            </a:pPr>
            <a:r>
              <a:rPr lang="cs-CZ" sz="1400" b="1" dirty="0" smtClean="0"/>
              <a:t>důraz na experiment </a:t>
            </a:r>
          </a:p>
          <a:p>
            <a:pPr lvl="1" algn="just">
              <a:spcBef>
                <a:spcPts val="0"/>
              </a:spcBef>
            </a:pPr>
            <a:r>
              <a:rPr lang="cs-CZ" sz="1400" b="1" dirty="0" smtClean="0"/>
              <a:t>vzdělání žen </a:t>
            </a:r>
            <a:r>
              <a:rPr lang="cs-CZ" sz="1400" dirty="0" smtClean="0"/>
              <a:t>(katechismus, port.jazyk, dějiny, zeměpis, hospodaření, latina, umění – hudba a tanec pro domácí zábavu)  </a:t>
            </a:r>
          </a:p>
          <a:p>
            <a:pPr algn="just"/>
            <a:r>
              <a:rPr lang="cs-CZ" sz="1400" dirty="0" smtClean="0"/>
              <a:t>Příkladné dílo port. osvícenství: upřímné, zbavené předsudků (nenadřazuje intelekt. práci nad </a:t>
            </a:r>
            <a:r>
              <a:rPr lang="cs-CZ" sz="1400" dirty="0" err="1" smtClean="0"/>
              <a:t>fyz</a:t>
            </a:r>
            <a:r>
              <a:rPr lang="cs-CZ" sz="1400" dirty="0" smtClean="0"/>
              <a:t>., nenadřazuje muže nad ženy, Evropany nad Indiány a Afričany) </a:t>
            </a:r>
          </a:p>
          <a:p>
            <a:endParaRPr lang="cs-CZ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poezie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cs-CZ" sz="2000" dirty="0" smtClean="0"/>
              <a:t>vzestup měšťanstva</a:t>
            </a:r>
          </a:p>
          <a:p>
            <a:pPr>
              <a:spcBef>
                <a:spcPts val="0"/>
              </a:spcBef>
            </a:pPr>
            <a:r>
              <a:rPr lang="cs-CZ" sz="2000" dirty="0" smtClean="0"/>
              <a:t>nová funkce poezie: vydělat peníze</a:t>
            </a:r>
          </a:p>
          <a:p>
            <a:pPr>
              <a:spcBef>
                <a:spcPts val="0"/>
              </a:spcBef>
            </a:pPr>
            <a:endParaRPr lang="cs-CZ" sz="2000" dirty="0" smtClean="0"/>
          </a:p>
          <a:p>
            <a:pPr>
              <a:spcBef>
                <a:spcPts val="0"/>
              </a:spcBef>
            </a:pPr>
            <a:r>
              <a:rPr lang="cs-CZ" sz="2000" b="1" dirty="0" smtClean="0"/>
              <a:t>charakteristika</a:t>
            </a:r>
            <a:r>
              <a:rPr lang="cs-CZ" sz="2000" dirty="0" smtClean="0"/>
              <a:t> (navazuje na fr. </a:t>
            </a:r>
            <a:r>
              <a:rPr lang="en-US" sz="2000" dirty="0" smtClean="0"/>
              <a:t>p</a:t>
            </a:r>
            <a:r>
              <a:rPr lang="cs-CZ" sz="2000" dirty="0" err="1" smtClean="0"/>
              <a:t>oetik</a:t>
            </a:r>
            <a:r>
              <a:rPr lang="en-US" sz="2000" dirty="0" smtClean="0"/>
              <a:t>u</a:t>
            </a:r>
            <a:r>
              <a:rPr lang="cs-CZ" sz="2000" dirty="0" smtClean="0"/>
              <a:t> </a:t>
            </a:r>
            <a:r>
              <a:rPr lang="en-US" sz="2000" dirty="0" smtClean="0"/>
              <a:t>[</a:t>
            </a:r>
            <a:r>
              <a:rPr lang="cs-CZ" sz="2000" dirty="0" err="1" smtClean="0"/>
              <a:t>Boileau</a:t>
            </a:r>
            <a:r>
              <a:rPr lang="en-US" sz="2000" dirty="0" smtClean="0"/>
              <a:t>]</a:t>
            </a:r>
            <a:r>
              <a:rPr lang="cs-CZ" sz="2000" dirty="0" smtClean="0"/>
              <a:t>: věrnost pravdě a přirozenosti, kultura rozumu, imitace antiky, rozdělení žánrů (</a:t>
            </a:r>
            <a:r>
              <a:rPr lang="cs-CZ" sz="2000" dirty="0" err="1" smtClean="0"/>
              <a:t>obl</a:t>
            </a:r>
            <a:r>
              <a:rPr lang="cs-CZ" sz="2000" dirty="0" smtClean="0"/>
              <a:t>. tragédie a óda, střídmost, objektivita, </a:t>
            </a:r>
            <a:r>
              <a:rPr lang="cs-CZ" sz="2000" dirty="0" err="1" smtClean="0"/>
              <a:t>krit</a:t>
            </a:r>
            <a:r>
              <a:rPr lang="cs-CZ" sz="2000" dirty="0" smtClean="0"/>
              <a:t>. reakce na bar.</a:t>
            </a:r>
            <a:r>
              <a:rPr lang="cs-CZ" sz="2000" dirty="0" err="1" smtClean="0"/>
              <a:t>kulteranismus</a:t>
            </a:r>
            <a:r>
              <a:rPr lang="cs-CZ" sz="2000" dirty="0" smtClean="0"/>
              <a:t>)  </a:t>
            </a:r>
          </a:p>
          <a:p>
            <a:pPr>
              <a:spcBef>
                <a:spcPts val="0"/>
              </a:spcBef>
            </a:pPr>
            <a:endParaRPr lang="cs-CZ" sz="2000" dirty="0" smtClean="0"/>
          </a:p>
          <a:p>
            <a:pPr>
              <a:spcBef>
                <a:spcPts val="0"/>
              </a:spcBef>
            </a:pPr>
            <a:r>
              <a:rPr lang="cs-CZ" sz="2000" b="1" dirty="0" smtClean="0"/>
              <a:t>tematika</a:t>
            </a:r>
            <a:r>
              <a:rPr lang="cs-CZ" sz="2000" dirty="0" smtClean="0"/>
              <a:t>: bukolická témata, oslava nových ideálů svobody a rovnosti) </a:t>
            </a:r>
          </a:p>
          <a:p>
            <a:pPr>
              <a:spcBef>
                <a:spcPts val="0"/>
              </a:spcBef>
            </a:pPr>
            <a:endParaRPr lang="cs-CZ" sz="2000" dirty="0" smtClean="0"/>
          </a:p>
          <a:p>
            <a:pPr>
              <a:spcBef>
                <a:spcPts val="0"/>
              </a:spcBef>
            </a:pPr>
            <a:r>
              <a:rPr lang="cs-CZ" sz="2000" b="1" u="sng" dirty="0" err="1" smtClean="0"/>
              <a:t>Arcádia</a:t>
            </a:r>
            <a:r>
              <a:rPr lang="cs-CZ" sz="2000" b="1" u="sng" dirty="0" smtClean="0"/>
              <a:t> </a:t>
            </a:r>
            <a:r>
              <a:rPr lang="cs-CZ" sz="2000" b="1" u="sng" dirty="0" err="1" smtClean="0"/>
              <a:t>Lusitana</a:t>
            </a:r>
            <a:r>
              <a:rPr lang="cs-CZ" sz="2000" b="1" u="sng" dirty="0" smtClean="0"/>
              <a:t> </a:t>
            </a:r>
            <a:r>
              <a:rPr lang="cs-CZ" sz="2000" dirty="0" smtClean="0"/>
              <a:t>(1756 – 1774)</a:t>
            </a:r>
            <a:endParaRPr lang="pt-PT" sz="2000" dirty="0" smtClean="0"/>
          </a:p>
          <a:p>
            <a:pPr>
              <a:spcBef>
                <a:spcPts val="0"/>
              </a:spcBef>
            </a:pPr>
            <a:r>
              <a:rPr lang="pt-PT" sz="2000" dirty="0" smtClean="0"/>
              <a:t>(zakl. </a:t>
            </a:r>
            <a:r>
              <a:rPr lang="cs-CZ" sz="2000" dirty="0" err="1" smtClean="0"/>
              <a:t>António</a:t>
            </a:r>
            <a:r>
              <a:rPr lang="cs-CZ" sz="2000" dirty="0" smtClean="0"/>
              <a:t> </a:t>
            </a:r>
            <a:r>
              <a:rPr lang="cs-CZ" sz="2000" dirty="0" err="1" smtClean="0"/>
              <a:t>Dinis</a:t>
            </a:r>
            <a:r>
              <a:rPr lang="cs-CZ" sz="2000" dirty="0" smtClean="0"/>
              <a:t> </a:t>
            </a:r>
            <a:r>
              <a:rPr lang="cs-CZ" sz="2000" dirty="0" err="1" smtClean="0"/>
              <a:t>da</a:t>
            </a:r>
            <a:r>
              <a:rPr lang="cs-CZ" sz="2000" dirty="0" smtClean="0"/>
              <a:t> </a:t>
            </a:r>
            <a:r>
              <a:rPr lang="cs-CZ" sz="2000" dirty="0" err="1" smtClean="0"/>
              <a:t>Cruz</a:t>
            </a:r>
            <a:r>
              <a:rPr lang="cs-CZ" sz="2000" dirty="0" smtClean="0"/>
              <a:t> e </a:t>
            </a:r>
            <a:r>
              <a:rPr lang="cs-CZ" sz="2000" dirty="0" err="1" smtClean="0"/>
              <a:t>Silva</a:t>
            </a:r>
            <a:r>
              <a:rPr lang="pt-PT" sz="2000" dirty="0" smtClean="0"/>
              <a:t>, </a:t>
            </a:r>
            <a:r>
              <a:rPr lang="cs-CZ" sz="2000" dirty="0" err="1" smtClean="0"/>
              <a:t>Teotónio</a:t>
            </a:r>
            <a:r>
              <a:rPr lang="cs-CZ" sz="2000" dirty="0" smtClean="0"/>
              <a:t> </a:t>
            </a:r>
            <a:r>
              <a:rPr lang="cs-CZ" sz="2000" dirty="0" err="1" smtClean="0"/>
              <a:t>Gomes</a:t>
            </a:r>
            <a:r>
              <a:rPr lang="cs-CZ" sz="2000" dirty="0" smtClean="0"/>
              <a:t> de </a:t>
            </a:r>
            <a:r>
              <a:rPr lang="cs-CZ" sz="2000" dirty="0" err="1" smtClean="0"/>
              <a:t>Carvalho</a:t>
            </a:r>
            <a:r>
              <a:rPr lang="pt-PT" sz="2000" dirty="0" smtClean="0"/>
              <a:t>, </a:t>
            </a:r>
            <a:r>
              <a:rPr lang="cs-CZ" sz="2000" dirty="0" smtClean="0"/>
              <a:t>Manuel </a:t>
            </a:r>
            <a:r>
              <a:rPr lang="cs-CZ" sz="2000" dirty="0" err="1" smtClean="0"/>
              <a:t>Esteves</a:t>
            </a:r>
            <a:r>
              <a:rPr lang="cs-CZ" sz="2000" dirty="0" smtClean="0"/>
              <a:t> Negr</a:t>
            </a:r>
            <a:r>
              <a:rPr lang="pt-PT" sz="2000" dirty="0" smtClean="0"/>
              <a:t>ão)</a:t>
            </a:r>
          </a:p>
          <a:p>
            <a:pPr>
              <a:spcBef>
                <a:spcPts val="0"/>
              </a:spcBef>
            </a:pPr>
            <a:r>
              <a:rPr lang="cs-CZ" sz="2000" dirty="0" smtClean="0"/>
              <a:t>t</a:t>
            </a:r>
            <a:r>
              <a:rPr lang="pt-PT" sz="2000" dirty="0" smtClean="0"/>
              <a:t>eoretici a auto</a:t>
            </a:r>
            <a:r>
              <a:rPr lang="cs-CZ" sz="2000" dirty="0" smtClean="0"/>
              <a:t>ř</a:t>
            </a:r>
            <a:r>
              <a:rPr lang="pt-PT" sz="2000" dirty="0" smtClean="0"/>
              <a:t>i: Correia Garção</a:t>
            </a:r>
            <a:r>
              <a:rPr lang="cs-CZ" sz="2000" dirty="0" smtClean="0"/>
              <a:t>, </a:t>
            </a:r>
            <a:r>
              <a:rPr lang="pt-PT" sz="2000" dirty="0" smtClean="0"/>
              <a:t>Cândido Lusitano, Nicolau Tolentino, Filinto Elísio aj.</a:t>
            </a:r>
            <a:endParaRPr lang="cs-CZ" sz="2000" dirty="0" smtClean="0"/>
          </a:p>
          <a:p>
            <a:pPr>
              <a:spcBef>
                <a:spcPts val="0"/>
              </a:spcBef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800" dirty="0" smtClean="0"/>
              <a:t>preromantismus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2000" dirty="0" smtClean="0"/>
              <a:t>většinou zachovává klas. výraz </a:t>
            </a:r>
          </a:p>
          <a:p>
            <a:pPr>
              <a:spcBef>
                <a:spcPts val="0"/>
              </a:spcBef>
            </a:pPr>
            <a:endParaRPr lang="cs-CZ" sz="2000" dirty="0" smtClean="0"/>
          </a:p>
          <a:p>
            <a:pPr>
              <a:spcBef>
                <a:spcPts val="0"/>
              </a:spcBef>
            </a:pPr>
            <a:r>
              <a:rPr lang="cs-CZ" sz="2000" dirty="0" smtClean="0"/>
              <a:t>nová tematika a senzibilita (návrat k přírodě a oslava dobrého divocha, kult vlastního já        odhalení duše, zpověď vnitřní rozervanosti, touha po nekonečnu a samotě, únik       nostalgická a mytická místa, exotická krajina, sen), téma cesty, času a smrti, pronásledování osudem, melancholické stavy atd.)</a:t>
            </a:r>
          </a:p>
          <a:p>
            <a:pPr>
              <a:spcBef>
                <a:spcPts val="0"/>
              </a:spcBef>
            </a:pPr>
            <a:endParaRPr lang="cs-CZ" sz="2000" dirty="0" smtClean="0"/>
          </a:p>
          <a:p>
            <a:pPr>
              <a:spcBef>
                <a:spcPts val="0"/>
              </a:spcBef>
            </a:pPr>
            <a:r>
              <a:rPr lang="cs-CZ" sz="2000" dirty="0" smtClean="0"/>
              <a:t>nejednoznačné určení (neexistují modely, poetiky apod. – pouze shodné prvky v tvorbě různých básníků)</a:t>
            </a:r>
          </a:p>
          <a:p>
            <a:pPr>
              <a:spcBef>
                <a:spcPts val="0"/>
              </a:spcBef>
            </a:pPr>
            <a:endParaRPr lang="cs-CZ" sz="1600" b="1" dirty="0" smtClean="0"/>
          </a:p>
          <a:p>
            <a:pPr>
              <a:spcBef>
                <a:spcPts val="0"/>
              </a:spcBef>
            </a:pPr>
            <a:endParaRPr lang="cs-CZ" sz="1600" b="1" dirty="0" smtClean="0"/>
          </a:p>
        </p:txBody>
      </p:sp>
      <p:sp>
        <p:nvSpPr>
          <p:cNvPr id="4" name="Šipka doprava 3"/>
          <p:cNvSpPr/>
          <p:nvPr/>
        </p:nvSpPr>
        <p:spPr>
          <a:xfrm>
            <a:off x="3707904" y="2492896"/>
            <a:ext cx="432048" cy="288032"/>
          </a:xfrm>
          <a:prstGeom prst="rightArrow">
            <a:avLst>
              <a:gd name="adj1" fmla="val 5756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6444208" y="2780928"/>
            <a:ext cx="432048" cy="288032"/>
          </a:xfrm>
          <a:prstGeom prst="rightArrow">
            <a:avLst>
              <a:gd name="adj1" fmla="val 57562"/>
              <a:gd name="adj2" fmla="val 462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1. fáze preromantismu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2000" b="1" dirty="0" err="1" smtClean="0"/>
              <a:t>José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Anastácio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da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Cunha</a:t>
            </a:r>
            <a:r>
              <a:rPr lang="cs-CZ" sz="2000" dirty="0" smtClean="0"/>
              <a:t> (1744 – 1787): tematika vášně a touhy, </a:t>
            </a:r>
            <a:r>
              <a:rPr lang="cs-CZ" sz="2000" dirty="0" err="1" smtClean="0"/>
              <a:t>inspir</a:t>
            </a:r>
            <a:r>
              <a:rPr lang="cs-CZ" sz="2000" dirty="0" smtClean="0"/>
              <a:t>. </a:t>
            </a:r>
            <a:r>
              <a:rPr lang="cs-CZ" sz="2000" dirty="0" err="1" smtClean="0"/>
              <a:t>ang</a:t>
            </a:r>
            <a:r>
              <a:rPr lang="cs-CZ" sz="2000" dirty="0" smtClean="0"/>
              <a:t>. lit. (</a:t>
            </a:r>
            <a:r>
              <a:rPr lang="cs-CZ" sz="2000" dirty="0" err="1" smtClean="0"/>
              <a:t>Milton</a:t>
            </a:r>
            <a:r>
              <a:rPr lang="cs-CZ" sz="2000" dirty="0" smtClean="0"/>
              <a:t>, Shakespeare, </a:t>
            </a:r>
            <a:r>
              <a:rPr lang="cs-CZ" sz="2000" dirty="0" err="1" smtClean="0"/>
              <a:t>Young</a:t>
            </a:r>
            <a:r>
              <a:rPr lang="cs-CZ" sz="2000" dirty="0" smtClean="0"/>
              <a:t> aj.)</a:t>
            </a:r>
          </a:p>
          <a:p>
            <a:pPr>
              <a:spcBef>
                <a:spcPts val="0"/>
              </a:spcBef>
            </a:pPr>
            <a:endParaRPr lang="cs-CZ" sz="2000" dirty="0" smtClean="0"/>
          </a:p>
          <a:p>
            <a:pPr>
              <a:spcBef>
                <a:spcPts val="0"/>
              </a:spcBef>
            </a:pPr>
            <a:r>
              <a:rPr lang="cs-CZ" sz="2000" b="1" dirty="0" smtClean="0"/>
              <a:t>Markýza z </a:t>
            </a:r>
            <a:r>
              <a:rPr lang="cs-CZ" sz="2000" b="1" dirty="0" err="1" smtClean="0"/>
              <a:t>Alorny</a:t>
            </a:r>
            <a:r>
              <a:rPr lang="cs-CZ" sz="2000" b="1" dirty="0" smtClean="0"/>
              <a:t> </a:t>
            </a:r>
            <a:r>
              <a:rPr lang="cs-CZ" sz="2000" dirty="0" smtClean="0"/>
              <a:t>(Leonor de </a:t>
            </a:r>
            <a:r>
              <a:rPr lang="cs-CZ" sz="2000" dirty="0" err="1" smtClean="0"/>
              <a:t>Almeida</a:t>
            </a:r>
            <a:r>
              <a:rPr lang="cs-CZ" sz="2000" dirty="0" smtClean="0"/>
              <a:t> de Portugal </a:t>
            </a:r>
            <a:r>
              <a:rPr lang="cs-CZ" sz="2000" dirty="0" err="1" smtClean="0"/>
              <a:t>Lorena</a:t>
            </a:r>
            <a:r>
              <a:rPr lang="cs-CZ" sz="2000" dirty="0" smtClean="0"/>
              <a:t> e </a:t>
            </a:r>
            <a:r>
              <a:rPr lang="cs-CZ" sz="2000" dirty="0" err="1" smtClean="0"/>
              <a:t>Lencastre</a:t>
            </a:r>
            <a:r>
              <a:rPr lang="cs-CZ" sz="2000" dirty="0" smtClean="0"/>
              <a:t>, 1750 - 1839): propagátorka preromantismu</a:t>
            </a:r>
          </a:p>
          <a:p>
            <a:endParaRPr lang="cs-CZ" sz="2000" dirty="0" smtClean="0"/>
          </a:p>
          <a:p>
            <a:endParaRPr lang="cs-CZ" sz="1800" dirty="0" smtClean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356992"/>
            <a:ext cx="2257425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2. fáze preromantismu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cs-CZ" sz="2000" dirty="0" smtClean="0"/>
          </a:p>
          <a:p>
            <a:pPr>
              <a:spcBef>
                <a:spcPts val="0"/>
              </a:spcBef>
            </a:pPr>
            <a:r>
              <a:rPr lang="cs-CZ" sz="2000" b="1" u="sng" dirty="0" smtClean="0"/>
              <a:t>Manuel Maria </a:t>
            </a:r>
            <a:r>
              <a:rPr lang="cs-CZ" sz="2000" b="1" u="sng" dirty="0" err="1" smtClean="0"/>
              <a:t>Barbosa</a:t>
            </a:r>
            <a:r>
              <a:rPr lang="cs-CZ" sz="2000" b="1" u="sng" dirty="0" smtClean="0"/>
              <a:t> </a:t>
            </a:r>
            <a:r>
              <a:rPr lang="cs-CZ" sz="2000" b="1" u="sng" dirty="0" err="1" smtClean="0"/>
              <a:t>du</a:t>
            </a:r>
            <a:r>
              <a:rPr lang="cs-CZ" sz="2000" b="1" u="sng" dirty="0" smtClean="0"/>
              <a:t> </a:t>
            </a:r>
            <a:r>
              <a:rPr lang="cs-CZ" sz="2000" b="1" u="sng" dirty="0" err="1" smtClean="0"/>
              <a:t>Bocage</a:t>
            </a:r>
            <a:r>
              <a:rPr lang="cs-CZ" sz="2000" u="sng" dirty="0" smtClean="0"/>
              <a:t> </a:t>
            </a:r>
            <a:r>
              <a:rPr lang="cs-CZ" sz="2000" dirty="0" smtClean="0"/>
              <a:t>(1765 – 1805)</a:t>
            </a:r>
          </a:p>
          <a:p>
            <a:pPr>
              <a:spcBef>
                <a:spcPts val="0"/>
              </a:spcBef>
            </a:pPr>
            <a:endParaRPr lang="cs-CZ" sz="2000" dirty="0" smtClean="0"/>
          </a:p>
          <a:p>
            <a:pPr>
              <a:spcBef>
                <a:spcPts val="0"/>
              </a:spcBef>
            </a:pPr>
            <a:r>
              <a:rPr lang="cs-CZ" sz="2000" i="1" dirty="0" err="1" smtClean="0"/>
              <a:t>Rimas</a:t>
            </a:r>
            <a:r>
              <a:rPr lang="cs-CZ" sz="2000" dirty="0" smtClean="0"/>
              <a:t> (1791, 1799, 1804)</a:t>
            </a:r>
          </a:p>
          <a:p>
            <a:pPr>
              <a:spcBef>
                <a:spcPts val="0"/>
              </a:spcBef>
            </a:pPr>
            <a:endParaRPr lang="cs-CZ" sz="2000" dirty="0" smtClean="0"/>
          </a:p>
          <a:p>
            <a:pPr>
              <a:spcBef>
                <a:spcPts val="0"/>
              </a:spcBef>
            </a:pPr>
            <a:r>
              <a:rPr lang="cs-CZ" sz="2000" b="1" dirty="0" smtClean="0"/>
              <a:t>Sonety</a:t>
            </a:r>
            <a:r>
              <a:rPr lang="cs-CZ" sz="2000" dirty="0" smtClean="0"/>
              <a:t>: milostné, filozofické, 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satirické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>
              <a:spcBef>
                <a:spcPts val="0"/>
              </a:spcBef>
            </a:pPr>
            <a:r>
              <a:rPr lang="cs-CZ" sz="2000" dirty="0" smtClean="0"/>
              <a:t>Témata: láska, žárlivost, posedlost 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smrtí a tzv. „</a:t>
            </a:r>
            <a:r>
              <a:rPr lang="cs-CZ" sz="2000" dirty="0" err="1" smtClean="0"/>
              <a:t>locus</a:t>
            </a:r>
            <a:r>
              <a:rPr lang="cs-CZ" sz="2000" dirty="0" smtClean="0"/>
              <a:t> </a:t>
            </a:r>
            <a:r>
              <a:rPr lang="cs-CZ" sz="2000" dirty="0" err="1" smtClean="0"/>
              <a:t>horrendus</a:t>
            </a:r>
            <a:r>
              <a:rPr lang="cs-CZ" sz="2000" dirty="0" smtClean="0"/>
              <a:t>“, Bůh, 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svoboda, osudovost, </a:t>
            </a:r>
            <a:r>
              <a:rPr lang="cs-CZ" sz="2000" dirty="0" err="1" smtClean="0"/>
              <a:t>sebestřednost</a:t>
            </a:r>
            <a:r>
              <a:rPr lang="cs-CZ" sz="2000" dirty="0" smtClean="0"/>
              <a:t> aj.</a:t>
            </a:r>
          </a:p>
          <a:p>
            <a:pPr>
              <a:spcBef>
                <a:spcPts val="0"/>
              </a:spcBef>
            </a:pPr>
            <a:endParaRPr lang="cs-CZ" sz="2000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708920"/>
            <a:ext cx="2664296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5364088" y="5949280"/>
            <a:ext cx="30243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 err="1" smtClean="0"/>
              <a:t>portalsaofrancisco.com.br</a:t>
            </a: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447</TotalTime>
  <Words>572</Words>
  <Application>Microsoft Office PowerPoint</Application>
  <PresentationFormat>Předvádění na obrazovce (4:3)</PresentationFormat>
  <Paragraphs>54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Administrativní</vt:lpstr>
      <vt:lpstr>Literatura klasicismu a preromantismu</vt:lpstr>
      <vt:lpstr>klasicismus a osvícenství</vt:lpstr>
      <vt:lpstr>naučná próza:  Luís António Verney (1713 – 1792) </vt:lpstr>
      <vt:lpstr>poezie</vt:lpstr>
      <vt:lpstr>preromantismus</vt:lpstr>
      <vt:lpstr>1. fáze preromantismu</vt:lpstr>
      <vt:lpstr>2. fáze preromantismu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  </vt:lpstr>
      <vt:lpstr>Snímek 16</vt:lpstr>
      <vt:lpstr>Snímek 17</vt:lpstr>
      <vt:lpstr>Snímek 18</vt:lpstr>
      <vt:lpstr>Snímek 19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Filip</dc:title>
  <dc:creator>slunce</dc:creator>
  <cp:lastModifiedBy>slunce</cp:lastModifiedBy>
  <cp:revision>53</cp:revision>
  <dcterms:created xsi:type="dcterms:W3CDTF">2010-10-04T16:54:23Z</dcterms:created>
  <dcterms:modified xsi:type="dcterms:W3CDTF">2010-11-08T12:18:45Z</dcterms:modified>
</cp:coreProperties>
</file>