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70" r:id="rId9"/>
    <p:sldId id="271" r:id="rId10"/>
    <p:sldId id="273" r:id="rId11"/>
    <p:sldId id="263" r:id="rId12"/>
    <p:sldId id="264" r:id="rId13"/>
    <p:sldId id="274" r:id="rId14"/>
    <p:sldId id="265" r:id="rId15"/>
    <p:sldId id="266" r:id="rId16"/>
    <p:sldId id="267" r:id="rId17"/>
    <p:sldId id="268" r:id="rId18"/>
    <p:sldId id="269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6" autoAdjust="0"/>
    <p:restoredTop sz="94660"/>
  </p:normalViewPr>
  <p:slideViewPr>
    <p:cSldViewPr>
      <p:cViewPr varScale="1">
        <p:scale>
          <a:sx n="74" d="100"/>
          <a:sy n="7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13.12.2010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13.12.2010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13.12.2010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13.12.2010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13.12.2010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5CFF4FB-170D-496A-B31A-DAF248AB84A3}" type="datetimeFigureOut">
              <a:rPr lang="cs-CZ" smtClean="0"/>
              <a:pPr/>
              <a:t>13.12.2010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13.12.2010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13.12.2010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13.12.2010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13.12.2010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5CFF4FB-170D-496A-B31A-DAF248AB84A3}" type="datetimeFigureOut">
              <a:rPr lang="cs-CZ" smtClean="0"/>
              <a:pPr/>
              <a:t>13.12.2010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5CFF4FB-170D-496A-B31A-DAF248AB84A3}" type="datetimeFigureOut">
              <a:rPr lang="cs-CZ" smtClean="0"/>
              <a:pPr/>
              <a:t>13.12.2010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43808" y="2819400"/>
            <a:ext cx="3384376" cy="17526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Modernismus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708920"/>
            <a:ext cx="3419475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Álvaro</a:t>
            </a:r>
            <a:r>
              <a:rPr lang="cs-CZ" dirty="0" smtClean="0"/>
              <a:t> de Campos: Triumfální óda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 numCol="2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cs-CZ" sz="1200" dirty="0" smtClean="0"/>
              <a:t>V bolestném světle velkých žárovek továrny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200" dirty="0" smtClean="0"/>
              <a:t>třesu se horečkou a píši.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200" dirty="0" smtClean="0"/>
              <a:t>Píši skřípaje zuby, dravec k této kráse,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200" dirty="0" smtClean="0"/>
              <a:t>ke kráse zastara naprosto neznámé.</a:t>
            </a:r>
          </a:p>
          <a:p>
            <a:pPr algn="ctr">
              <a:spcBef>
                <a:spcPts val="0"/>
              </a:spcBef>
              <a:buNone/>
            </a:pPr>
            <a:endParaRPr lang="cs-CZ" sz="1200" dirty="0" smtClean="0"/>
          </a:p>
          <a:p>
            <a:pPr algn="ctr">
              <a:spcBef>
                <a:spcPts val="0"/>
              </a:spcBef>
              <a:buNone/>
            </a:pPr>
            <a:r>
              <a:rPr lang="cs-CZ" sz="1200" dirty="0" smtClean="0"/>
              <a:t>Ó kola, ó soukolí, věčné </a:t>
            </a:r>
            <a:r>
              <a:rPr lang="cs-CZ" sz="1200" dirty="0" err="1" smtClean="0"/>
              <a:t>Rrrrrrr</a:t>
            </a:r>
            <a:r>
              <a:rPr lang="cs-CZ" sz="1200" dirty="0" smtClean="0"/>
              <a:t>!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200" dirty="0" smtClean="0"/>
              <a:t>Mocná zadržovaná křeči běsnících mechanismů!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200" dirty="0" smtClean="0"/>
              <a:t>Běsnících vně i uvnitř mě,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200" dirty="0" smtClean="0"/>
              <a:t>ve všech mých obnažených nervech,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200" dirty="0" smtClean="0"/>
              <a:t>ve všech mých bradavkách vně všeho, čím cítím!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200" dirty="0" smtClean="0"/>
              <a:t>Mám zprahlé rty, ó velké moderní rachoty,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200" dirty="0" smtClean="0"/>
              <a:t>neboť vás slyším příliš zblízka,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200" dirty="0" smtClean="0"/>
              <a:t>a hoří mi hlava, neboť vás chci opěvat přemírou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200" dirty="0" smtClean="0"/>
              <a:t>výrazu všech svých pocitů,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200" dirty="0" smtClean="0"/>
              <a:t>přemírou, jež drží krok s vámi, ó stroje!</a:t>
            </a:r>
          </a:p>
          <a:p>
            <a:pPr>
              <a:spcBef>
                <a:spcPts val="0"/>
              </a:spcBef>
            </a:pPr>
            <a:endParaRPr lang="cs-CZ" sz="1200" dirty="0" smtClean="0"/>
          </a:p>
          <a:p>
            <a:pPr algn="ctr">
              <a:spcBef>
                <a:spcPts val="0"/>
              </a:spcBef>
              <a:buNone/>
            </a:pPr>
            <a:r>
              <a:rPr lang="cs-CZ" sz="1200" dirty="0" smtClean="0"/>
              <a:t>(…)</a:t>
            </a:r>
          </a:p>
          <a:p>
            <a:pPr>
              <a:spcBef>
                <a:spcPts val="0"/>
              </a:spcBef>
            </a:pPr>
            <a:endParaRPr lang="cs-CZ" sz="1200" dirty="0" smtClean="0"/>
          </a:p>
          <a:p>
            <a:pPr>
              <a:spcBef>
                <a:spcPts val="0"/>
              </a:spcBef>
            </a:pPr>
            <a:endParaRPr lang="cs-CZ" sz="1200" dirty="0" smtClean="0"/>
          </a:p>
          <a:p>
            <a:pPr>
              <a:spcBef>
                <a:spcPts val="0"/>
              </a:spcBef>
            </a:pPr>
            <a:endParaRPr lang="cs-CZ" sz="1200" dirty="0" smtClean="0"/>
          </a:p>
          <a:p>
            <a:pPr>
              <a:spcBef>
                <a:spcPts val="0"/>
              </a:spcBef>
            </a:pPr>
            <a:endParaRPr lang="cs-CZ" sz="1200" dirty="0" smtClean="0"/>
          </a:p>
          <a:p>
            <a:pPr>
              <a:spcBef>
                <a:spcPts val="0"/>
              </a:spcBef>
              <a:buNone/>
            </a:pPr>
            <a:r>
              <a:rPr lang="cs-CZ" sz="1000" dirty="0" err="1" smtClean="0"/>
              <a:t>Fernando</a:t>
            </a:r>
            <a:r>
              <a:rPr lang="cs-CZ" sz="1000" dirty="0" smtClean="0"/>
              <a:t> </a:t>
            </a:r>
            <a:r>
              <a:rPr lang="cs-CZ" sz="1000" dirty="0" err="1" smtClean="0"/>
              <a:t>Pessoa</a:t>
            </a:r>
            <a:r>
              <a:rPr lang="cs-CZ" sz="1000" dirty="0" smtClean="0"/>
              <a:t>: </a:t>
            </a:r>
            <a:r>
              <a:rPr lang="cs-CZ" sz="1000" i="1" dirty="0" err="1" smtClean="0"/>
              <a:t>Opiárium</a:t>
            </a:r>
            <a:r>
              <a:rPr lang="cs-CZ" sz="1000" i="1" dirty="0" smtClean="0"/>
              <a:t> a jiné básně </a:t>
            </a:r>
            <a:r>
              <a:rPr lang="cs-CZ" sz="1000" i="1" dirty="0" err="1" smtClean="0"/>
              <a:t>Álvara</a:t>
            </a:r>
            <a:r>
              <a:rPr lang="cs-CZ" sz="1000" i="1" dirty="0" smtClean="0"/>
              <a:t> de Campos.</a:t>
            </a:r>
            <a:r>
              <a:rPr lang="cs-CZ" sz="1000" dirty="0" smtClean="0"/>
              <a:t> Praha, Litomyšl: Paseka, 2003</a:t>
            </a:r>
          </a:p>
          <a:p>
            <a:pPr>
              <a:spcBef>
                <a:spcPts val="0"/>
              </a:spcBef>
            </a:pPr>
            <a:endParaRPr lang="cs-CZ" sz="1200" dirty="0" smtClean="0"/>
          </a:p>
          <a:p>
            <a:pPr>
              <a:spcBef>
                <a:spcPts val="0"/>
              </a:spcBef>
            </a:pPr>
            <a:endParaRPr lang="cs-CZ" sz="1200" dirty="0" smtClean="0"/>
          </a:p>
          <a:p>
            <a:pPr algn="ctr">
              <a:spcBef>
                <a:spcPts val="0"/>
              </a:spcBef>
              <a:buNone/>
            </a:pPr>
            <a:r>
              <a:rPr lang="cs-CZ" sz="1200" dirty="0" smtClean="0"/>
              <a:t>Ach, moci se vyjádřit celý, jako se vyjadřuje motor!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200" dirty="0" smtClean="0"/>
              <a:t>Být úplný jako stroj!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200" dirty="0" smtClean="0"/>
              <a:t>Moci jít vítězně životem jako poslední model auta!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200" dirty="0" smtClean="0"/>
              <a:t>Nechat se aspoň fyzicky tím vším prostoupit,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200" dirty="0" smtClean="0"/>
              <a:t>celý se rozervat, plně se rozevřít, nasáknout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200" dirty="0" smtClean="0"/>
              <a:t>všemi pachy olejů a výhní a uhlí,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200" dirty="0" smtClean="0"/>
              <a:t>této skvostné, černé, umělé a nenasytné flóry!</a:t>
            </a:r>
          </a:p>
          <a:p>
            <a:pPr algn="ctr">
              <a:spcBef>
                <a:spcPts val="0"/>
              </a:spcBef>
              <a:buNone/>
            </a:pPr>
            <a:endParaRPr lang="cs-CZ" sz="1200" dirty="0" smtClean="0"/>
          </a:p>
          <a:p>
            <a:pPr algn="ctr">
              <a:spcBef>
                <a:spcPts val="0"/>
              </a:spcBef>
              <a:buNone/>
            </a:pPr>
            <a:r>
              <a:rPr lang="cs-CZ" sz="1200" dirty="0" smtClean="0"/>
              <a:t>(…)</a:t>
            </a:r>
          </a:p>
          <a:p>
            <a:pPr algn="ctr">
              <a:spcBef>
                <a:spcPts val="0"/>
              </a:spcBef>
              <a:buNone/>
            </a:pPr>
            <a:endParaRPr lang="cs-CZ" sz="1200" dirty="0" smtClean="0"/>
          </a:p>
          <a:p>
            <a:pPr algn="ctr">
              <a:spcBef>
                <a:spcPts val="0"/>
              </a:spcBef>
              <a:buNone/>
            </a:pPr>
            <a:r>
              <a:rPr lang="cs-CZ" sz="1200" dirty="0" smtClean="0"/>
              <a:t>Mohl bych zemřít rozerván motorem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200" dirty="0" smtClean="0"/>
              <a:t>S pocitem slastného odevzdání ženy.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200" dirty="0" smtClean="0"/>
              <a:t>Vrhněte mě do vysokých pecí!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200" dirty="0" smtClean="0"/>
              <a:t>Hoďte mě pod vlaky!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200" dirty="0" smtClean="0"/>
              <a:t>Bijte mě na palubě lodí!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200" dirty="0" smtClean="0"/>
              <a:t>Masochismus prostřednictvím mechanismů!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200" dirty="0" smtClean="0"/>
              <a:t>Sadismus nevím čeho moderního a já a rámus!</a:t>
            </a:r>
          </a:p>
          <a:p>
            <a:pPr algn="ctr">
              <a:spcBef>
                <a:spcPts val="0"/>
              </a:spcBef>
              <a:buNone/>
            </a:pPr>
            <a:endParaRPr lang="cs-CZ" sz="1200" dirty="0" smtClean="0"/>
          </a:p>
          <a:p>
            <a:pPr algn="ctr">
              <a:spcBef>
                <a:spcPts val="0"/>
              </a:spcBef>
              <a:buNone/>
            </a:pPr>
            <a:endParaRPr lang="cs-CZ" sz="1200" dirty="0" smtClean="0"/>
          </a:p>
          <a:p>
            <a:pPr algn="ctr">
              <a:spcBef>
                <a:spcPts val="0"/>
              </a:spcBef>
              <a:buNone/>
            </a:pPr>
            <a:endParaRPr lang="cs-CZ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poloheteronymní</a:t>
            </a:r>
            <a:r>
              <a:rPr lang="cs-CZ" dirty="0" smtClean="0"/>
              <a:t> 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1800" dirty="0" err="1" smtClean="0"/>
              <a:t>Bernardo</a:t>
            </a:r>
            <a:r>
              <a:rPr lang="cs-CZ" sz="1800" dirty="0" smtClean="0"/>
              <a:t> </a:t>
            </a:r>
            <a:r>
              <a:rPr lang="cs-CZ" sz="1800" dirty="0" err="1" smtClean="0"/>
              <a:t>Soares</a:t>
            </a:r>
            <a:r>
              <a:rPr lang="cs-CZ" sz="1800" dirty="0" smtClean="0"/>
              <a:t>:</a:t>
            </a:r>
          </a:p>
          <a:p>
            <a:r>
              <a:rPr lang="cs-CZ" sz="1800" dirty="0" smtClean="0"/>
              <a:t>fiktivní postava blízká </a:t>
            </a:r>
            <a:r>
              <a:rPr lang="cs-CZ" sz="1800" dirty="0" err="1" smtClean="0"/>
              <a:t>Pessoovi</a:t>
            </a:r>
            <a:r>
              <a:rPr lang="cs-CZ" sz="1800" dirty="0" smtClean="0"/>
              <a:t> (osobní situace, myšlení): „sou </a:t>
            </a:r>
            <a:r>
              <a:rPr lang="cs-CZ" sz="1800" dirty="0" err="1" smtClean="0"/>
              <a:t>eu</a:t>
            </a:r>
            <a:r>
              <a:rPr lang="cs-CZ" sz="1800" dirty="0" smtClean="0"/>
              <a:t> </a:t>
            </a:r>
            <a:r>
              <a:rPr lang="cs-CZ" sz="1800" dirty="0" err="1" smtClean="0"/>
              <a:t>menos</a:t>
            </a:r>
            <a:r>
              <a:rPr lang="cs-CZ" sz="1800" dirty="0" smtClean="0"/>
              <a:t> o </a:t>
            </a:r>
            <a:r>
              <a:rPr lang="cs-CZ" sz="1800" dirty="0" err="1" smtClean="0"/>
              <a:t>raciocínio</a:t>
            </a:r>
            <a:r>
              <a:rPr lang="cs-CZ" sz="1800" dirty="0" smtClean="0"/>
              <a:t> e </a:t>
            </a:r>
            <a:r>
              <a:rPr lang="cs-CZ" sz="1800" dirty="0" err="1" smtClean="0"/>
              <a:t>afectividade</a:t>
            </a:r>
            <a:r>
              <a:rPr lang="cs-CZ" sz="1800" dirty="0" smtClean="0"/>
              <a:t>“;</a:t>
            </a:r>
          </a:p>
          <a:p>
            <a:endParaRPr lang="cs-CZ" sz="1800" dirty="0" smtClean="0"/>
          </a:p>
          <a:p>
            <a:r>
              <a:rPr lang="cs-CZ" sz="1800" i="1" dirty="0" smtClean="0"/>
              <a:t>Kniha neklidu </a:t>
            </a:r>
            <a:r>
              <a:rPr lang="cs-CZ" sz="1800" dirty="0" smtClean="0"/>
              <a:t>(Livro do </a:t>
            </a:r>
            <a:r>
              <a:rPr lang="cs-CZ" sz="1800" dirty="0" err="1" smtClean="0"/>
              <a:t>Desassossego</a:t>
            </a:r>
            <a:r>
              <a:rPr lang="cs-CZ" sz="1800" dirty="0" smtClean="0"/>
              <a:t>, 1982)</a:t>
            </a:r>
          </a:p>
          <a:p>
            <a:pPr lvl="1"/>
            <a:r>
              <a:rPr lang="cs-CZ" sz="1800" dirty="0" smtClean="0"/>
              <a:t>deníkové záznamy (fragmenty), které vznikaly </a:t>
            </a:r>
            <a:r>
              <a:rPr lang="cs-CZ" sz="1800" dirty="0" smtClean="0"/>
              <a:t>zejména v </a:t>
            </a:r>
            <a:r>
              <a:rPr lang="cs-CZ" sz="1800" dirty="0" smtClean="0"/>
              <a:t>letech 1914 – 34</a:t>
            </a:r>
          </a:p>
          <a:p>
            <a:pPr lvl="1"/>
            <a:r>
              <a:rPr lang="cs-CZ" sz="1800" dirty="0" smtClean="0"/>
              <a:t>1. text: </a:t>
            </a:r>
            <a:r>
              <a:rPr lang="cs-CZ" sz="1800" i="1" dirty="0" smtClean="0"/>
              <a:t>V lese odcizení </a:t>
            </a:r>
            <a:r>
              <a:rPr lang="cs-CZ" sz="1800" dirty="0" smtClean="0"/>
              <a:t>(Na </a:t>
            </a:r>
            <a:r>
              <a:rPr lang="cs-CZ" sz="1800" dirty="0" err="1" smtClean="0"/>
              <a:t>floresta</a:t>
            </a:r>
            <a:r>
              <a:rPr lang="cs-CZ" sz="1800" dirty="0" smtClean="0"/>
              <a:t> de </a:t>
            </a:r>
            <a:r>
              <a:rPr lang="cs-CZ" sz="1800" dirty="0" err="1" smtClean="0"/>
              <a:t>alheamento</a:t>
            </a:r>
            <a:r>
              <a:rPr lang="cs-CZ" sz="1800" dirty="0" smtClean="0"/>
              <a:t>) </a:t>
            </a:r>
            <a:r>
              <a:rPr lang="cs-CZ" sz="1800" dirty="0" smtClean="0"/>
              <a:t>– </a:t>
            </a:r>
            <a:r>
              <a:rPr lang="cs-CZ" sz="1800" dirty="0" err="1" smtClean="0"/>
              <a:t>intersekcionismus</a:t>
            </a:r>
            <a:r>
              <a:rPr lang="cs-CZ" sz="1800" dirty="0" smtClean="0"/>
              <a:t> (skutečnost x iluze)</a:t>
            </a:r>
          </a:p>
          <a:p>
            <a:pPr lvl="1"/>
            <a:r>
              <a:rPr lang="cs-CZ" sz="1800" dirty="0" smtClean="0"/>
              <a:t>tematika: ztráta identity, problém komunikace a sdělení, otázka tvorby; téma snu x skutečnosti (život je sen/fikce); konkrétní zachycení města a každodennosti</a:t>
            </a:r>
          </a:p>
          <a:p>
            <a:pPr lvl="1" algn="just"/>
            <a:r>
              <a:rPr lang="cs-CZ" sz="1800" dirty="0" smtClean="0"/>
              <a:t>prvky existencialismu (pocit absurdity a nezakotvenosti; klíčové slovo - neklid - ve spojení s úzkostí z existence), prvky </a:t>
            </a:r>
            <a:r>
              <a:rPr lang="cs-CZ" sz="1800" dirty="0" err="1" smtClean="0"/>
              <a:t>sensacionismu</a:t>
            </a:r>
            <a:r>
              <a:rPr lang="cs-CZ" sz="1800" dirty="0" smtClean="0"/>
              <a:t> (vnímání smysly, vyhrocené pocity), prvky nihilismu (nicota,  únava z bytí), prvky iracionalismu (sen překrývá skutečnost, logika je potlačena), parnasistní estétství (umění je krásné, protože není užitečné)     </a:t>
            </a:r>
            <a:endParaRPr lang="cs-CZ" sz="1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ortonymní</a:t>
            </a:r>
            <a:r>
              <a:rPr lang="cs-CZ" dirty="0" smtClean="0"/>
              <a:t> tvorba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sz="2000" dirty="0" smtClean="0"/>
              <a:t>básnická teorie „předstírání“: princip umění jako objektivní interpretace subjektivních pocitů (všechny pocity jsou tvorbou přetvářeny, tvorba – intelektuální činnost                                            intelektualizace pocitu) 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teorie „dramatické poezie“ (4 stupně lyrické poezie):</a:t>
            </a:r>
          </a:p>
          <a:p>
            <a:pPr lvl="1" algn="just"/>
            <a:r>
              <a:rPr lang="cs-CZ" sz="1600" dirty="0" smtClean="0"/>
              <a:t>1. básník vyjadřuje své city (pokud jsou city různé – může vyjadřovat více „person“, které mají společné myšlení a styl)</a:t>
            </a:r>
          </a:p>
          <a:p>
            <a:pPr lvl="1" algn="just"/>
            <a:r>
              <a:rPr lang="cs-CZ" sz="1600" dirty="0" smtClean="0"/>
              <a:t>2. básník s velkou představivostí (větší než city) – každý svůj duševní stav prožívá spíše rozumem</a:t>
            </a:r>
          </a:p>
          <a:p>
            <a:pPr lvl="1" algn="just"/>
            <a:r>
              <a:rPr lang="cs-CZ" sz="1600" dirty="0" smtClean="0"/>
              <a:t>3. básník se do svých jednotlivých duševních stavů tak </a:t>
            </a:r>
            <a:r>
              <a:rPr lang="cs-CZ" sz="1600" dirty="0" smtClean="0"/>
              <a:t>ponoří, </a:t>
            </a:r>
            <a:r>
              <a:rPr lang="cs-CZ" sz="1600" dirty="0" smtClean="0"/>
              <a:t>že se nakonec odosobní a zcizuje sám sobě (každý duševní stav je výrazem jiné postavy)</a:t>
            </a:r>
          </a:p>
          <a:p>
            <a:pPr lvl="1" algn="just"/>
            <a:r>
              <a:rPr lang="cs-CZ" sz="1600" dirty="0" smtClean="0"/>
              <a:t>4. básník je několika básníky zároveň – je to básník dramatický, který píše lyrickou poezii</a:t>
            </a:r>
          </a:p>
          <a:p>
            <a:pPr lvl="1" algn="just"/>
            <a:endParaRPr lang="cs-CZ" sz="1600" dirty="0" smtClean="0"/>
          </a:p>
          <a:p>
            <a:pPr algn="just"/>
            <a:r>
              <a:rPr lang="cs-CZ" sz="2100" i="1" dirty="0" smtClean="0"/>
              <a:t>Poselství</a:t>
            </a:r>
            <a:r>
              <a:rPr lang="cs-CZ" sz="2100" dirty="0" smtClean="0"/>
              <a:t> (</a:t>
            </a:r>
            <a:r>
              <a:rPr lang="cs-CZ" sz="2100" dirty="0" err="1" smtClean="0"/>
              <a:t>Mensagem</a:t>
            </a:r>
            <a:r>
              <a:rPr lang="cs-CZ" sz="2100" dirty="0" smtClean="0"/>
              <a:t>, 1934) – lyricko-epická sbírka, aktualizace </a:t>
            </a:r>
            <a:r>
              <a:rPr lang="cs-CZ" sz="2100" dirty="0" err="1" smtClean="0"/>
              <a:t>Lusovců</a:t>
            </a:r>
            <a:r>
              <a:rPr lang="cs-CZ" sz="2100" dirty="0" smtClean="0"/>
              <a:t>; kontinuita </a:t>
            </a:r>
            <a:r>
              <a:rPr lang="cs-CZ" sz="2100" dirty="0" err="1" smtClean="0"/>
              <a:t>saudosismu</a:t>
            </a:r>
            <a:r>
              <a:rPr lang="cs-CZ" sz="2100" dirty="0" smtClean="0"/>
              <a:t> (snaha o obnovu Portugalska na základě autochtonních mýtů – symbolické vystižení osudu a předurčenosti port. národa (mýtus </a:t>
            </a:r>
            <a:r>
              <a:rPr lang="cs-CZ" sz="2100" dirty="0" err="1" smtClean="0"/>
              <a:t>šebestiánství</a:t>
            </a:r>
            <a:r>
              <a:rPr lang="cs-CZ" sz="2100" dirty="0" smtClean="0"/>
              <a:t>, Páté říše); epopej éry, která musí přijít – touha uniknout z absurdity každodenního života.</a:t>
            </a:r>
          </a:p>
          <a:p>
            <a:pPr algn="just"/>
            <a:endParaRPr lang="cs-CZ" sz="2100" dirty="0" smtClean="0"/>
          </a:p>
          <a:p>
            <a:pPr algn="just"/>
            <a:r>
              <a:rPr lang="cs-CZ" sz="2100" i="1" dirty="0" smtClean="0"/>
              <a:t>Námořník</a:t>
            </a:r>
            <a:r>
              <a:rPr lang="cs-CZ" sz="2100" dirty="0" smtClean="0"/>
              <a:t> (O </a:t>
            </a:r>
            <a:r>
              <a:rPr lang="cs-CZ" sz="2100" dirty="0" err="1" smtClean="0"/>
              <a:t>marinheiro</a:t>
            </a:r>
            <a:r>
              <a:rPr lang="cs-CZ" sz="2100" dirty="0" smtClean="0"/>
              <a:t>, 1915) – statické drama, místo děje zachycení psychických stavů („odhalení duší“) – lyrické monology; vše je zpochybněno (skutečnost i sen, život i smrt, přítomnost i minulost)</a:t>
            </a:r>
            <a:endParaRPr lang="cs-CZ" sz="21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/>
              <a:t>Fernando</a:t>
            </a:r>
            <a:r>
              <a:rPr lang="cs-CZ" sz="2800" dirty="0" smtClean="0"/>
              <a:t> </a:t>
            </a:r>
            <a:r>
              <a:rPr lang="cs-CZ" sz="2800" dirty="0" err="1" smtClean="0"/>
              <a:t>Pessoa</a:t>
            </a:r>
            <a:r>
              <a:rPr lang="cs-CZ" sz="2800" dirty="0" smtClean="0"/>
              <a:t>: </a:t>
            </a:r>
            <a:r>
              <a:rPr lang="cs-CZ" sz="2800" i="1" dirty="0" err="1" smtClean="0"/>
              <a:t>Autopsychografie</a:t>
            </a:r>
            <a:endParaRPr lang="cs-CZ" sz="28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cs-CZ" dirty="0" smtClean="0"/>
              <a:t>Básník dovede předstírat!</a:t>
            </a:r>
          </a:p>
          <a:p>
            <a:pPr algn="ctr">
              <a:buNone/>
            </a:pPr>
            <a:r>
              <a:rPr lang="cs-CZ" dirty="0" smtClean="0"/>
              <a:t>Bez pochybností namluví ti,</a:t>
            </a:r>
          </a:p>
          <a:p>
            <a:pPr algn="ctr">
              <a:buNone/>
            </a:pPr>
            <a:r>
              <a:rPr lang="cs-CZ" dirty="0" smtClean="0"/>
              <a:t>že bolest, o níž umí psát,</a:t>
            </a:r>
          </a:p>
          <a:p>
            <a:pPr algn="ctr">
              <a:buNone/>
            </a:pPr>
            <a:r>
              <a:rPr lang="cs-CZ" dirty="0" smtClean="0"/>
              <a:t>není bolest, již vskutku cítí.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A ti, kdož čtou, co vytvořil,</a:t>
            </a:r>
          </a:p>
          <a:p>
            <a:pPr algn="ctr">
              <a:buNone/>
            </a:pPr>
            <a:r>
              <a:rPr lang="cs-CZ" dirty="0" smtClean="0"/>
              <a:t>v čtené bolesti shledají</a:t>
            </a:r>
          </a:p>
          <a:p>
            <a:pPr algn="ctr">
              <a:buNone/>
            </a:pPr>
            <a:r>
              <a:rPr lang="cs-CZ" dirty="0" smtClean="0"/>
              <a:t>ne ony dvě, jež pocítil,</a:t>
            </a:r>
          </a:p>
          <a:p>
            <a:pPr algn="ctr">
              <a:buNone/>
            </a:pPr>
            <a:r>
              <a:rPr lang="cs-CZ" dirty="0" smtClean="0"/>
              <a:t>ale jen tu, již nemají.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A tak rozumu k pobavení</a:t>
            </a:r>
          </a:p>
          <a:p>
            <a:pPr algn="ctr">
              <a:buNone/>
            </a:pPr>
            <a:r>
              <a:rPr lang="cs-CZ" dirty="0" smtClean="0"/>
              <a:t>v svých kolejnicích rotuje</a:t>
            </a:r>
          </a:p>
          <a:p>
            <a:pPr algn="ctr">
              <a:buNone/>
            </a:pPr>
            <a:r>
              <a:rPr lang="cs-CZ" dirty="0" smtClean="0"/>
              <a:t>vláček pružinou natažený,</a:t>
            </a:r>
          </a:p>
          <a:p>
            <a:pPr algn="ctr">
              <a:buNone/>
            </a:pPr>
            <a:r>
              <a:rPr lang="cs-CZ" dirty="0" smtClean="0"/>
              <a:t>který se srdce jmenuje.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1600" dirty="0" err="1" smtClean="0"/>
              <a:t>Fernando</a:t>
            </a:r>
            <a:r>
              <a:rPr lang="cs-CZ" sz="1600" dirty="0" smtClean="0"/>
              <a:t> </a:t>
            </a:r>
            <a:r>
              <a:rPr lang="cs-CZ" sz="1600" dirty="0" err="1" smtClean="0"/>
              <a:t>Pessoa</a:t>
            </a:r>
            <a:r>
              <a:rPr lang="cs-CZ" sz="1600" dirty="0" smtClean="0"/>
              <a:t>: </a:t>
            </a:r>
            <a:r>
              <a:rPr lang="cs-CZ" sz="1600" i="1" dirty="0" smtClean="0"/>
              <a:t>Heteronyma</a:t>
            </a:r>
            <a:r>
              <a:rPr lang="cs-CZ" sz="1600" dirty="0" smtClean="0"/>
              <a:t>. Přel. Josef </a:t>
            </a:r>
            <a:r>
              <a:rPr lang="cs-CZ" sz="1600" dirty="0" err="1" smtClean="0"/>
              <a:t>Hiršal</a:t>
            </a:r>
            <a:r>
              <a:rPr lang="cs-CZ" sz="1600" dirty="0" smtClean="0"/>
              <a:t> a Pavla </a:t>
            </a:r>
            <a:r>
              <a:rPr lang="cs-CZ" sz="1600" dirty="0" err="1" smtClean="0"/>
              <a:t>Lidmilová</a:t>
            </a:r>
            <a:r>
              <a:rPr lang="cs-CZ" sz="1600" dirty="0" smtClean="0"/>
              <a:t>. Praha: Odeon: 1968)</a:t>
            </a:r>
            <a:endParaRPr lang="cs-CZ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Mário</a:t>
            </a:r>
            <a:r>
              <a:rPr lang="cs-CZ" dirty="0" smtClean="0"/>
              <a:t> de </a:t>
            </a:r>
            <a:r>
              <a:rPr lang="cs-CZ" dirty="0" err="1" smtClean="0"/>
              <a:t>Sá</a:t>
            </a:r>
            <a:r>
              <a:rPr lang="cs-CZ" dirty="0" smtClean="0"/>
              <a:t>-</a:t>
            </a:r>
            <a:r>
              <a:rPr lang="cs-CZ" dirty="0" err="1" smtClean="0"/>
              <a:t>Carneiro</a:t>
            </a:r>
            <a:r>
              <a:rPr lang="cs-CZ" dirty="0" smtClean="0"/>
              <a:t> (1890 – 1916)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2000" i="1" dirty="0" smtClean="0"/>
              <a:t>Počátek (</a:t>
            </a:r>
            <a:r>
              <a:rPr lang="cs-CZ" sz="2000" i="1" dirty="0" err="1" smtClean="0"/>
              <a:t>Princípio</a:t>
            </a:r>
            <a:r>
              <a:rPr lang="cs-CZ" sz="2000" i="1" dirty="0" smtClean="0"/>
              <a:t>, 1912) </a:t>
            </a:r>
            <a:r>
              <a:rPr lang="cs-CZ" sz="2000" dirty="0" smtClean="0"/>
              <a:t>– sbírka povídek a novel  </a:t>
            </a:r>
          </a:p>
          <a:p>
            <a:pPr>
              <a:spcBef>
                <a:spcPts val="0"/>
              </a:spcBef>
            </a:pPr>
            <a:r>
              <a:rPr lang="cs-CZ" sz="2000" i="1" dirty="0" smtClean="0"/>
              <a:t>Rozptýlení</a:t>
            </a:r>
            <a:r>
              <a:rPr lang="cs-CZ" sz="2000" dirty="0" smtClean="0"/>
              <a:t> (</a:t>
            </a:r>
            <a:r>
              <a:rPr lang="pt-PT" sz="2000" dirty="0" smtClean="0"/>
              <a:t>Dispersão</a:t>
            </a:r>
            <a:r>
              <a:rPr lang="cs-CZ" sz="2000" dirty="0" smtClean="0"/>
              <a:t>, 1914</a:t>
            </a:r>
            <a:r>
              <a:rPr lang="pt-PT" sz="2000" dirty="0" smtClean="0"/>
              <a:t>)</a:t>
            </a:r>
            <a:r>
              <a:rPr lang="cs-CZ" sz="2000" dirty="0" smtClean="0"/>
              <a:t>  - </a:t>
            </a:r>
            <a:r>
              <a:rPr lang="cs-CZ" sz="2000" dirty="0" err="1" smtClean="0"/>
              <a:t>básn</a:t>
            </a:r>
            <a:r>
              <a:rPr lang="cs-CZ" sz="2000" dirty="0" smtClean="0"/>
              <a:t>. sbírka</a:t>
            </a:r>
          </a:p>
          <a:p>
            <a:pPr>
              <a:spcBef>
                <a:spcPts val="0"/>
              </a:spcBef>
            </a:pPr>
            <a:r>
              <a:rPr lang="cs-CZ" sz="2000" b="1" i="1" dirty="0" err="1" smtClean="0"/>
              <a:t>Lúciova</a:t>
            </a:r>
            <a:r>
              <a:rPr lang="cs-CZ" sz="2000" b="1" i="1" dirty="0" smtClean="0"/>
              <a:t> zpověď </a:t>
            </a:r>
            <a:r>
              <a:rPr lang="cs-CZ" sz="2000" dirty="0" smtClean="0"/>
              <a:t>(A </a:t>
            </a:r>
            <a:r>
              <a:rPr lang="pt-PT" sz="2000" dirty="0" smtClean="0"/>
              <a:t>Confissão de Lúcio</a:t>
            </a:r>
            <a:r>
              <a:rPr lang="cs-CZ" sz="2000" dirty="0" smtClean="0"/>
              <a:t>, 1914</a:t>
            </a:r>
            <a:r>
              <a:rPr lang="pt-PT" sz="2000" dirty="0" smtClean="0"/>
              <a:t>)</a:t>
            </a:r>
            <a:r>
              <a:rPr lang="cs-CZ" sz="2000" dirty="0" smtClean="0"/>
              <a:t> – novela</a:t>
            </a:r>
          </a:p>
          <a:p>
            <a:pPr>
              <a:spcBef>
                <a:spcPts val="0"/>
              </a:spcBef>
            </a:pPr>
            <a:r>
              <a:rPr lang="cs-CZ" sz="2000" i="1" dirty="0" smtClean="0"/>
              <a:t>Nebe v ohni </a:t>
            </a:r>
            <a:r>
              <a:rPr lang="cs-CZ" sz="2000" dirty="0" smtClean="0"/>
              <a:t>(</a:t>
            </a:r>
            <a:r>
              <a:rPr lang="cs-CZ" sz="2000" dirty="0" err="1" smtClean="0"/>
              <a:t>Céu</a:t>
            </a:r>
            <a:r>
              <a:rPr lang="cs-CZ" sz="2000" dirty="0" smtClean="0"/>
              <a:t> </a:t>
            </a:r>
            <a:r>
              <a:rPr lang="cs-CZ" sz="2000" dirty="0" err="1" smtClean="0"/>
              <a:t>em</a:t>
            </a:r>
            <a:r>
              <a:rPr lang="cs-CZ" sz="2000" dirty="0" smtClean="0"/>
              <a:t> </a:t>
            </a:r>
            <a:r>
              <a:rPr lang="cs-CZ" sz="2000" dirty="0" err="1" smtClean="0"/>
              <a:t>fogo</a:t>
            </a:r>
            <a:r>
              <a:rPr lang="cs-CZ" sz="2000" dirty="0" smtClean="0"/>
              <a:t>, 1915) – sbírka povídek a novel</a:t>
            </a:r>
          </a:p>
          <a:p>
            <a:pPr>
              <a:spcBef>
                <a:spcPts val="0"/>
              </a:spcBef>
            </a:pPr>
            <a:endParaRPr lang="cs-CZ" sz="2000" dirty="0" smtClean="0"/>
          </a:p>
          <a:p>
            <a:pPr>
              <a:spcBef>
                <a:spcPts val="0"/>
              </a:spcBef>
            </a:pPr>
            <a:r>
              <a:rPr lang="cs-CZ" sz="2000" dirty="0" smtClean="0"/>
              <a:t>styčné motivy básní a povídek (novel):</a:t>
            </a:r>
          </a:p>
          <a:p>
            <a:pPr lvl="1">
              <a:spcBef>
                <a:spcPts val="0"/>
              </a:spcBef>
            </a:pPr>
            <a:r>
              <a:rPr lang="cs-CZ" sz="1800" dirty="0" smtClean="0"/>
              <a:t>sen, únik</a:t>
            </a:r>
          </a:p>
          <a:p>
            <a:pPr lvl="1">
              <a:spcBef>
                <a:spcPts val="0"/>
              </a:spcBef>
            </a:pPr>
            <a:r>
              <a:rPr lang="cs-CZ" sz="1800" dirty="0" smtClean="0"/>
              <a:t>šílenství, obsese, perverze</a:t>
            </a:r>
          </a:p>
          <a:p>
            <a:pPr lvl="1">
              <a:spcBef>
                <a:spcPts val="0"/>
              </a:spcBef>
            </a:pPr>
            <a:r>
              <a:rPr lang="cs-CZ" sz="1800" dirty="0" smtClean="0"/>
              <a:t>vnitřní labyrint: rozdvojení a rozpad osobnosti, já </a:t>
            </a:r>
          </a:p>
          <a:p>
            <a:pPr lvl="1">
              <a:spcBef>
                <a:spcPts val="0"/>
              </a:spcBef>
            </a:pPr>
            <a:r>
              <a:rPr lang="cs-CZ" sz="1800" dirty="0" smtClean="0"/>
              <a:t>a ten Druhý</a:t>
            </a:r>
          </a:p>
          <a:p>
            <a:pPr lvl="1">
              <a:spcBef>
                <a:spcPts val="0"/>
              </a:spcBef>
            </a:pPr>
            <a:r>
              <a:rPr lang="cs-CZ" sz="1800" dirty="0" smtClean="0"/>
              <a:t>posedlost smrtí, sebevražda  </a:t>
            </a:r>
          </a:p>
          <a:p>
            <a:pPr lvl="1">
              <a:spcBef>
                <a:spcPts val="0"/>
              </a:spcBef>
            </a:pPr>
            <a:r>
              <a:rPr lang="cs-CZ" sz="1800" dirty="0" smtClean="0"/>
              <a:t>estétství, uměl. tvorba, kult krásy</a:t>
            </a:r>
          </a:p>
          <a:p>
            <a:pPr lvl="1">
              <a:spcBef>
                <a:spcPts val="0"/>
              </a:spcBef>
            </a:pPr>
            <a:r>
              <a:rPr lang="cs-CZ" sz="1800" dirty="0" smtClean="0"/>
              <a:t>narcismus, </a:t>
            </a:r>
            <a:r>
              <a:rPr lang="cs-CZ" sz="1800" dirty="0" err="1" smtClean="0"/>
              <a:t>sebestřednost</a:t>
            </a:r>
            <a:r>
              <a:rPr lang="cs-CZ" sz="1800" dirty="0" smtClean="0"/>
              <a:t> (ikarovský mýtus)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3284984"/>
            <a:ext cx="2381250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rysy skupiny </a:t>
            </a:r>
            <a:r>
              <a:rPr lang="cs-CZ" i="1" dirty="0" err="1" smtClean="0"/>
              <a:t>Presen</a:t>
            </a:r>
            <a:r>
              <a:rPr lang="pt-PT" i="1" dirty="0" smtClean="0"/>
              <a:t>ça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2000" dirty="0" smtClean="0"/>
              <a:t>hlásí se k odkazu F. </a:t>
            </a:r>
            <a:r>
              <a:rPr lang="cs-CZ" sz="2000" dirty="0" err="1" smtClean="0"/>
              <a:t>Pessoy</a:t>
            </a:r>
            <a:r>
              <a:rPr lang="cs-CZ" sz="2000" dirty="0" smtClean="0"/>
              <a:t> a dalších představitelů skupiny </a:t>
            </a:r>
            <a:r>
              <a:rPr lang="cs-CZ" sz="2000" i="1" dirty="0" err="1" smtClean="0"/>
              <a:t>Orpheu</a:t>
            </a:r>
            <a:r>
              <a:rPr lang="cs-CZ" sz="2000" dirty="0" smtClean="0"/>
              <a:t> a stávají se prvními kritiky jejich díla </a:t>
            </a:r>
            <a:r>
              <a:rPr lang="pt-PT" sz="2000" dirty="0" smtClean="0"/>
              <a:t> </a:t>
            </a:r>
            <a:endParaRPr lang="cs-CZ" sz="2000" dirty="0" smtClean="0"/>
          </a:p>
          <a:p>
            <a:pPr>
              <a:spcBef>
                <a:spcPts val="0"/>
              </a:spcBef>
            </a:pPr>
            <a:endParaRPr lang="cs-CZ" sz="2000" dirty="0" smtClean="0"/>
          </a:p>
          <a:p>
            <a:pPr>
              <a:spcBef>
                <a:spcPts val="0"/>
              </a:spcBef>
            </a:pPr>
            <a:r>
              <a:rPr lang="cs-CZ" sz="2000" dirty="0" smtClean="0"/>
              <a:t>program: </a:t>
            </a:r>
            <a:r>
              <a:rPr lang="cs-CZ" sz="2000" i="1" dirty="0" smtClean="0"/>
              <a:t>Literatura </a:t>
            </a:r>
            <a:r>
              <a:rPr lang="cs-CZ" sz="2000" i="1" dirty="0" err="1" smtClean="0"/>
              <a:t>Viva</a:t>
            </a:r>
            <a:r>
              <a:rPr lang="cs-CZ" sz="2000" i="1" dirty="0" smtClean="0"/>
              <a:t> e Literatura </a:t>
            </a:r>
            <a:r>
              <a:rPr lang="cs-CZ" sz="2000" i="1" dirty="0" err="1" smtClean="0"/>
              <a:t>Livresca</a:t>
            </a:r>
            <a:r>
              <a:rPr lang="cs-CZ" sz="2000" i="1" dirty="0" smtClean="0"/>
              <a:t> </a:t>
            </a:r>
            <a:r>
              <a:rPr lang="cs-CZ" sz="2000" dirty="0" smtClean="0"/>
              <a:t>(originalita, autenticita a intuice v literatuře)</a:t>
            </a:r>
          </a:p>
          <a:p>
            <a:pPr>
              <a:spcBef>
                <a:spcPts val="0"/>
              </a:spcBef>
            </a:pPr>
            <a:endParaRPr lang="cs-CZ" sz="2000" dirty="0" smtClean="0"/>
          </a:p>
          <a:p>
            <a:pPr>
              <a:spcBef>
                <a:spcPts val="0"/>
              </a:spcBef>
            </a:pPr>
            <a:r>
              <a:rPr lang="cs-CZ" sz="2000" dirty="0" smtClean="0"/>
              <a:t>hájí čisté estetické hodnoty, polit. a </a:t>
            </a:r>
            <a:r>
              <a:rPr lang="cs-CZ" sz="2000" dirty="0" err="1" smtClean="0"/>
              <a:t>soc</a:t>
            </a:r>
            <a:r>
              <a:rPr lang="cs-CZ" sz="2000" dirty="0" smtClean="0"/>
              <a:t>. neangažovanost</a:t>
            </a:r>
          </a:p>
          <a:p>
            <a:pPr>
              <a:spcBef>
                <a:spcPts val="0"/>
              </a:spcBef>
            </a:pPr>
            <a:endParaRPr lang="cs-CZ" sz="2000" dirty="0" smtClean="0"/>
          </a:p>
          <a:p>
            <a:pPr>
              <a:spcBef>
                <a:spcPts val="0"/>
              </a:spcBef>
            </a:pPr>
            <a:r>
              <a:rPr lang="cs-CZ" sz="2000" dirty="0" smtClean="0"/>
              <a:t>po vzoru fr. románu (</a:t>
            </a:r>
            <a:r>
              <a:rPr lang="cs-CZ" sz="2000" dirty="0" err="1" smtClean="0"/>
              <a:t>Prousta</a:t>
            </a:r>
            <a:r>
              <a:rPr lang="cs-CZ" sz="2000" dirty="0" smtClean="0"/>
              <a:t> a </a:t>
            </a:r>
            <a:r>
              <a:rPr lang="cs-CZ" sz="2000" dirty="0" err="1" smtClean="0"/>
              <a:t>Gida</a:t>
            </a:r>
            <a:r>
              <a:rPr lang="cs-CZ" sz="2000" dirty="0" smtClean="0"/>
              <a:t>) požadují subjektivismus, psychologismus, introspekci</a:t>
            </a:r>
          </a:p>
          <a:p>
            <a:pPr>
              <a:spcBef>
                <a:spcPts val="0"/>
              </a:spcBef>
            </a:pPr>
            <a:endParaRPr lang="cs-CZ" sz="2000" dirty="0" smtClean="0"/>
          </a:p>
          <a:p>
            <a:pPr>
              <a:spcBef>
                <a:spcPts val="0"/>
              </a:spcBef>
            </a:pPr>
            <a:r>
              <a:rPr lang="cs-CZ" sz="2000" dirty="0" smtClean="0"/>
              <a:t>zobrazují problémy obecně lidské a etické; snaží se pochopit společnost skrze jedince</a:t>
            </a:r>
          </a:p>
          <a:p>
            <a:pPr>
              <a:spcBef>
                <a:spcPts val="0"/>
              </a:spcBef>
            </a:pPr>
            <a:endParaRPr lang="cs-CZ" sz="1800" dirty="0" smtClean="0"/>
          </a:p>
          <a:p>
            <a:pPr>
              <a:spcBef>
                <a:spcPts val="0"/>
              </a:spcBef>
            </a:pPr>
            <a:endParaRPr lang="cs-CZ" sz="1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34400" cy="758952"/>
          </a:xfrm>
        </p:spPr>
        <p:txBody>
          <a:bodyPr/>
          <a:lstStyle/>
          <a:p>
            <a:r>
              <a:rPr lang="cs-CZ" dirty="0" err="1" smtClean="0"/>
              <a:t>José</a:t>
            </a:r>
            <a:r>
              <a:rPr lang="cs-CZ" dirty="0" smtClean="0"/>
              <a:t> </a:t>
            </a:r>
            <a:r>
              <a:rPr lang="cs-CZ" dirty="0" err="1" smtClean="0"/>
              <a:t>Régio</a:t>
            </a:r>
            <a:r>
              <a:rPr lang="cs-CZ" dirty="0" smtClean="0"/>
              <a:t> (1901 – 1969)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všestranný autor (poezie, próza, drama, esejistika, lit. kritika)</a:t>
            </a:r>
          </a:p>
          <a:p>
            <a:r>
              <a:rPr lang="cs-CZ" sz="2000" dirty="0" smtClean="0"/>
              <a:t>ve své tvorbě zobrazuje osobní vnitřní konflikty náboženské, etické a morální povahy</a:t>
            </a:r>
          </a:p>
          <a:p>
            <a:endParaRPr lang="cs-CZ" sz="2000" dirty="0" smtClean="0"/>
          </a:p>
          <a:p>
            <a:r>
              <a:rPr lang="cs-CZ" sz="2000" dirty="0" smtClean="0"/>
              <a:t>v poezii: konfesijní tón</a:t>
            </a:r>
          </a:p>
          <a:p>
            <a:r>
              <a:rPr lang="cs-CZ" sz="2000" dirty="0" smtClean="0"/>
              <a:t>polarizace: Bůh/Ďábel, tělo/duše, dobro/zlo, já/ten Druhý</a:t>
            </a:r>
          </a:p>
          <a:p>
            <a:r>
              <a:rPr lang="cs-CZ" sz="2000" dirty="0" smtClean="0"/>
              <a:t>téma vnitřního labyrintu, hledání sebe sama, prozření</a:t>
            </a:r>
          </a:p>
          <a:p>
            <a:endParaRPr lang="cs-CZ" sz="2000" dirty="0" smtClean="0"/>
          </a:p>
          <a:p>
            <a:r>
              <a:rPr lang="cs-CZ" sz="2000" dirty="0" smtClean="0"/>
              <a:t>r. </a:t>
            </a:r>
            <a:r>
              <a:rPr lang="cs-CZ" sz="2000" i="1" dirty="0" smtClean="0"/>
              <a:t>Hra na slepou bábu </a:t>
            </a:r>
            <a:r>
              <a:rPr lang="cs-CZ" sz="2000" dirty="0" smtClean="0"/>
              <a:t>(O </a:t>
            </a:r>
            <a:r>
              <a:rPr lang="cs-CZ" sz="2000" dirty="0" err="1" smtClean="0"/>
              <a:t>jogo</a:t>
            </a:r>
            <a:r>
              <a:rPr lang="cs-CZ" sz="2000" dirty="0" smtClean="0"/>
              <a:t> </a:t>
            </a:r>
            <a:r>
              <a:rPr lang="cs-CZ" sz="2000" dirty="0" err="1" smtClean="0"/>
              <a:t>da</a:t>
            </a:r>
            <a:r>
              <a:rPr lang="cs-CZ" sz="2000" dirty="0" smtClean="0"/>
              <a:t> </a:t>
            </a:r>
            <a:r>
              <a:rPr lang="cs-CZ" sz="2000" dirty="0" err="1" smtClean="0"/>
              <a:t>cabra</a:t>
            </a:r>
            <a:r>
              <a:rPr lang="cs-CZ" sz="2000" dirty="0" smtClean="0"/>
              <a:t> </a:t>
            </a:r>
            <a:r>
              <a:rPr lang="cs-CZ" sz="2000" dirty="0" err="1" smtClean="0"/>
              <a:t>cega</a:t>
            </a:r>
            <a:r>
              <a:rPr lang="cs-CZ" sz="2000" dirty="0" smtClean="0"/>
              <a:t>, 1943)      </a:t>
            </a:r>
          </a:p>
          <a:p>
            <a:r>
              <a:rPr lang="cs-CZ" sz="2000" dirty="0" smtClean="0"/>
              <a:t>sb. </a:t>
            </a:r>
            <a:r>
              <a:rPr lang="cs-CZ" sz="2000" i="1" dirty="0" smtClean="0"/>
              <a:t>Básně o bohu i ďáblovi </a:t>
            </a:r>
            <a:r>
              <a:rPr lang="cs-CZ" sz="2000" dirty="0" smtClean="0"/>
              <a:t>(</a:t>
            </a:r>
            <a:r>
              <a:rPr lang="cs-CZ" sz="2000" dirty="0" err="1" smtClean="0"/>
              <a:t>Poemas</a:t>
            </a:r>
            <a:r>
              <a:rPr lang="cs-CZ" sz="2000" dirty="0" smtClean="0"/>
              <a:t> de Deus e do </a:t>
            </a:r>
            <a:r>
              <a:rPr lang="cs-CZ" sz="2000" dirty="0" err="1" smtClean="0"/>
              <a:t>Diabo</a:t>
            </a:r>
            <a:r>
              <a:rPr lang="cs-CZ" sz="2000" dirty="0" smtClean="0"/>
              <a:t>, 1925)</a:t>
            </a:r>
            <a:endParaRPr lang="cs-CZ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2780928"/>
            <a:ext cx="142875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Miguel</a:t>
            </a:r>
            <a:r>
              <a:rPr lang="cs-CZ" dirty="0" smtClean="0"/>
              <a:t> </a:t>
            </a:r>
            <a:r>
              <a:rPr lang="cs-CZ" dirty="0" err="1" smtClean="0"/>
              <a:t>Torga</a:t>
            </a:r>
            <a:r>
              <a:rPr lang="cs-CZ" dirty="0" smtClean="0"/>
              <a:t> (1907 – 1995)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od 30. let tvoří vně skupin a hnutí; hledá vlastní cestu a </a:t>
            </a:r>
            <a:r>
              <a:rPr lang="cs-CZ" sz="2000" dirty="0" err="1" smtClean="0"/>
              <a:t>indiv</a:t>
            </a:r>
            <a:r>
              <a:rPr lang="cs-CZ" sz="2000" dirty="0" smtClean="0"/>
              <a:t>. </a:t>
            </a:r>
            <a:r>
              <a:rPr lang="cs-CZ" sz="2000" dirty="0" smtClean="0"/>
              <a:t>výraz</a:t>
            </a:r>
            <a:endParaRPr lang="cs-CZ" sz="2000" dirty="0" smtClean="0"/>
          </a:p>
          <a:p>
            <a:r>
              <a:rPr lang="cs-CZ" sz="2000" dirty="0" smtClean="0"/>
              <a:t>zobrazuje jedince a jeho vnitřní konflikty (etické a </a:t>
            </a:r>
            <a:r>
              <a:rPr lang="cs-CZ" sz="2000" dirty="0" err="1" smtClean="0"/>
              <a:t>exist</a:t>
            </a:r>
            <a:r>
              <a:rPr lang="cs-CZ" sz="2000" dirty="0" smtClean="0"/>
              <a:t>. povahy),  avšak nerezignuje na širší historicko-sociální kontext, začlenění jedince do společnosti</a:t>
            </a:r>
          </a:p>
          <a:p>
            <a:r>
              <a:rPr lang="cs-CZ" sz="2000" dirty="0" smtClean="0"/>
              <a:t>výrazný regionalismus  (zejména v próze: rodný kraj </a:t>
            </a:r>
            <a:r>
              <a:rPr lang="cs-CZ" sz="2000" dirty="0" err="1" smtClean="0"/>
              <a:t>Trás</a:t>
            </a:r>
            <a:r>
              <a:rPr lang="cs-CZ" sz="2000" dirty="0" smtClean="0"/>
              <a:t>-os-</a:t>
            </a:r>
            <a:r>
              <a:rPr lang="cs-CZ" sz="2000" dirty="0" err="1" smtClean="0"/>
              <a:t>Montes</a:t>
            </a:r>
            <a:r>
              <a:rPr lang="cs-CZ" sz="2000" smtClean="0"/>
              <a:t>) </a:t>
            </a:r>
            <a:endParaRPr lang="cs-CZ" sz="2000" dirty="0" smtClean="0"/>
          </a:p>
          <a:p>
            <a:r>
              <a:rPr lang="cs-CZ" sz="2000" dirty="0" smtClean="0"/>
              <a:t>problematika náboženská (křesťanství x pohanství), existenciální (člověk je mnohdy postaven do mezní situace, která končí tragicky) a sociální (zobrazení chudších </a:t>
            </a:r>
            <a:r>
              <a:rPr lang="cs-CZ" sz="2000" dirty="0" err="1" smtClean="0"/>
              <a:t>soc</a:t>
            </a:r>
            <a:r>
              <a:rPr lang="cs-CZ" sz="2000" dirty="0" smtClean="0"/>
              <a:t>. vrstev – soucit s trpícími)</a:t>
            </a:r>
          </a:p>
          <a:p>
            <a:r>
              <a:rPr lang="cs-CZ" sz="2000" dirty="0" smtClean="0"/>
              <a:t>symbolický přesah</a:t>
            </a:r>
          </a:p>
          <a:p>
            <a:endParaRPr lang="cs-CZ" sz="2000" dirty="0"/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581128"/>
            <a:ext cx="1853952" cy="1930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Branquinho</a:t>
            </a:r>
            <a:r>
              <a:rPr lang="cs-CZ" dirty="0" smtClean="0"/>
              <a:t> </a:t>
            </a:r>
            <a:r>
              <a:rPr lang="cs-CZ" dirty="0" err="1" smtClean="0"/>
              <a:t>da</a:t>
            </a:r>
            <a:r>
              <a:rPr lang="cs-CZ" dirty="0" smtClean="0"/>
              <a:t> </a:t>
            </a:r>
            <a:r>
              <a:rPr lang="cs-CZ" dirty="0" err="1" smtClean="0"/>
              <a:t>Fonseca</a:t>
            </a:r>
            <a:r>
              <a:rPr lang="cs-CZ" dirty="0" smtClean="0"/>
              <a:t> (1905 – 1974)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zejména povídkář a novelista</a:t>
            </a:r>
          </a:p>
          <a:p>
            <a:endParaRPr lang="cs-CZ" sz="2000" dirty="0" smtClean="0"/>
          </a:p>
          <a:p>
            <a:r>
              <a:rPr lang="cs-CZ" sz="2000" dirty="0" smtClean="0"/>
              <a:t>zobrazení „zvláštních“ postav (jejich vnitřních pochodů atd.) v mnohdy záhadném prostředí nasyceném neurčitým napětím</a:t>
            </a:r>
          </a:p>
          <a:p>
            <a:endParaRPr lang="cs-CZ" sz="2000" dirty="0" smtClean="0"/>
          </a:p>
          <a:p>
            <a:r>
              <a:rPr lang="cs-CZ" sz="2000" dirty="0" err="1" smtClean="0"/>
              <a:t>soc</a:t>
            </a:r>
            <a:r>
              <a:rPr lang="cs-CZ" sz="2000" dirty="0" smtClean="0"/>
              <a:t>. problematika (solidarita a soucit s chudými a osamocenými), implicitní kritika režimu </a:t>
            </a:r>
          </a:p>
          <a:p>
            <a:endParaRPr lang="cs-CZ" sz="2000" i="1" smtClean="0"/>
          </a:p>
          <a:p>
            <a:r>
              <a:rPr lang="cs-CZ" sz="2000" i="1" smtClean="0"/>
              <a:t>Neklidná </a:t>
            </a:r>
            <a:r>
              <a:rPr lang="cs-CZ" sz="2000" i="1" dirty="0" smtClean="0"/>
              <a:t>řeka </a:t>
            </a:r>
            <a:r>
              <a:rPr lang="cs-CZ" sz="2000" dirty="0" smtClean="0"/>
              <a:t>(Rio </a:t>
            </a:r>
            <a:r>
              <a:rPr lang="cs-CZ" sz="2000" dirty="0" err="1" smtClean="0"/>
              <a:t>turvo</a:t>
            </a:r>
            <a:r>
              <a:rPr lang="cs-CZ" sz="2000" dirty="0" smtClean="0"/>
              <a:t>, 1945) – sbírka povídek a novel</a:t>
            </a:r>
            <a:endParaRPr lang="cs-CZ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1) </a:t>
            </a:r>
            <a:r>
              <a:rPr lang="cs-CZ" sz="2400" b="1" dirty="0" err="1" smtClean="0"/>
              <a:t>Orpheu</a:t>
            </a:r>
            <a:r>
              <a:rPr lang="cs-CZ" sz="2400" dirty="0" smtClean="0"/>
              <a:t> (1915): </a:t>
            </a:r>
            <a:r>
              <a:rPr lang="cs-CZ" sz="2400" dirty="0" err="1" smtClean="0"/>
              <a:t>Fernando</a:t>
            </a:r>
            <a:r>
              <a:rPr lang="cs-CZ" sz="2400" dirty="0" smtClean="0"/>
              <a:t> </a:t>
            </a:r>
            <a:r>
              <a:rPr lang="cs-CZ" sz="2400" dirty="0" err="1" smtClean="0"/>
              <a:t>Pessoa</a:t>
            </a:r>
            <a:r>
              <a:rPr lang="cs-CZ" sz="2400" dirty="0" smtClean="0"/>
              <a:t>, </a:t>
            </a:r>
            <a:r>
              <a:rPr lang="cs-CZ" sz="2400" dirty="0" err="1" smtClean="0"/>
              <a:t>Mário</a:t>
            </a:r>
            <a:r>
              <a:rPr lang="cs-CZ" sz="2400" dirty="0" smtClean="0"/>
              <a:t> de </a:t>
            </a:r>
            <a:r>
              <a:rPr lang="cs-CZ" sz="2400" dirty="0" err="1" smtClean="0"/>
              <a:t>Sá</a:t>
            </a:r>
            <a:r>
              <a:rPr lang="cs-CZ" sz="2400" dirty="0" smtClean="0"/>
              <a:t>-</a:t>
            </a:r>
            <a:r>
              <a:rPr lang="cs-CZ" sz="2400" dirty="0" err="1" smtClean="0"/>
              <a:t>Carneiro</a:t>
            </a:r>
            <a:r>
              <a:rPr lang="cs-CZ" sz="2400" dirty="0" smtClean="0"/>
              <a:t>, </a:t>
            </a:r>
            <a:r>
              <a:rPr lang="cs-CZ" sz="2400" dirty="0" err="1" smtClean="0"/>
              <a:t>José</a:t>
            </a:r>
            <a:r>
              <a:rPr lang="cs-CZ" sz="2400" dirty="0" smtClean="0"/>
              <a:t> de </a:t>
            </a:r>
            <a:r>
              <a:rPr lang="cs-CZ" sz="2400" dirty="0" err="1" smtClean="0"/>
              <a:t>Almada</a:t>
            </a:r>
            <a:r>
              <a:rPr lang="cs-CZ" sz="2400" dirty="0" smtClean="0"/>
              <a:t> </a:t>
            </a:r>
            <a:r>
              <a:rPr lang="cs-CZ" sz="2400" dirty="0" err="1" smtClean="0"/>
              <a:t>Negreiros</a:t>
            </a:r>
            <a:r>
              <a:rPr lang="pt-PT" sz="2400" dirty="0" smtClean="0"/>
              <a:t> aj.</a:t>
            </a:r>
            <a:endParaRPr lang="cs-CZ" sz="2400" dirty="0" smtClean="0"/>
          </a:p>
          <a:p>
            <a:r>
              <a:rPr lang="cs-CZ" sz="2400" dirty="0" smtClean="0"/>
              <a:t>2) </a:t>
            </a:r>
            <a:r>
              <a:rPr lang="pt-PT" sz="2400" b="1" dirty="0" smtClean="0"/>
              <a:t>Presença </a:t>
            </a:r>
            <a:r>
              <a:rPr lang="cs-CZ" sz="2400" dirty="0" smtClean="0"/>
              <a:t>(1927): </a:t>
            </a:r>
            <a:r>
              <a:rPr lang="cs-CZ" sz="2400" dirty="0" err="1" smtClean="0"/>
              <a:t>José</a:t>
            </a:r>
            <a:r>
              <a:rPr lang="cs-CZ" sz="2400" dirty="0" smtClean="0"/>
              <a:t> </a:t>
            </a:r>
            <a:r>
              <a:rPr lang="cs-CZ" sz="2400" dirty="0" err="1" smtClean="0"/>
              <a:t>Régio</a:t>
            </a:r>
            <a:r>
              <a:rPr lang="cs-CZ" sz="2400" dirty="0" smtClean="0"/>
              <a:t>, </a:t>
            </a:r>
            <a:r>
              <a:rPr lang="pt-PT" sz="2400" dirty="0" smtClean="0"/>
              <a:t>João Gaspar Simões, Branquinho da Fonseca, Miguel Torga aj.</a:t>
            </a:r>
            <a:endParaRPr lang="cs-CZ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3284984"/>
            <a:ext cx="2209428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3212976"/>
            <a:ext cx="208748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počátky modernismu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1913</a:t>
            </a:r>
            <a:r>
              <a:rPr lang="cs-CZ" sz="2000" dirty="0" smtClean="0"/>
              <a:t> – v Lisabonu se vytvořilo jádro modernistické skupiny : F. </a:t>
            </a:r>
            <a:r>
              <a:rPr lang="cs-CZ" sz="2000" dirty="0" err="1" smtClean="0"/>
              <a:t>Pessoa</a:t>
            </a:r>
            <a:r>
              <a:rPr lang="cs-CZ" sz="2000" dirty="0" smtClean="0"/>
              <a:t> a </a:t>
            </a:r>
            <a:r>
              <a:rPr lang="cs-CZ" sz="2000" dirty="0" err="1" smtClean="0"/>
              <a:t>Sá</a:t>
            </a:r>
            <a:r>
              <a:rPr lang="cs-CZ" sz="2000" dirty="0" smtClean="0"/>
              <a:t>-</a:t>
            </a:r>
            <a:r>
              <a:rPr lang="cs-CZ" sz="2000" dirty="0" err="1" smtClean="0"/>
              <a:t>Carneiro</a:t>
            </a:r>
            <a:r>
              <a:rPr lang="cs-CZ" sz="2000" dirty="0" smtClean="0"/>
              <a:t> nejdříve spolupracovali s čas</a:t>
            </a:r>
            <a:r>
              <a:rPr lang="cs-CZ" sz="2000" i="1" dirty="0" smtClean="0"/>
              <a:t>. A </a:t>
            </a:r>
            <a:r>
              <a:rPr lang="cs-CZ" sz="2000" i="1" dirty="0" err="1" smtClean="0"/>
              <a:t>Águia</a:t>
            </a:r>
            <a:r>
              <a:rPr lang="cs-CZ" sz="2000" dirty="0" smtClean="0"/>
              <a:t>, poté se postavili do opozice vůči </a:t>
            </a:r>
            <a:r>
              <a:rPr lang="cs-CZ" sz="2000" dirty="0" err="1" smtClean="0"/>
              <a:t>saudosismu</a:t>
            </a:r>
            <a:r>
              <a:rPr lang="cs-CZ" sz="2000" dirty="0" smtClean="0"/>
              <a:t> a požadovali novou literaturu (moderní, evropskou, kosmopolitní, odvážnou a vytříbenou)</a:t>
            </a:r>
          </a:p>
          <a:p>
            <a:endParaRPr lang="cs-CZ" sz="2000" dirty="0" smtClean="0"/>
          </a:p>
          <a:p>
            <a:r>
              <a:rPr lang="cs-CZ" sz="2800" dirty="0" smtClean="0"/>
              <a:t>1914</a:t>
            </a:r>
            <a:r>
              <a:rPr lang="cs-CZ" sz="2000" dirty="0" smtClean="0"/>
              <a:t> – </a:t>
            </a:r>
            <a:r>
              <a:rPr lang="cs-CZ" sz="2000" dirty="0" err="1" smtClean="0"/>
              <a:t>Pessoa</a:t>
            </a:r>
            <a:r>
              <a:rPr lang="cs-CZ" sz="2000" dirty="0" smtClean="0"/>
              <a:t> otiskuje báseň </a:t>
            </a:r>
            <a:r>
              <a:rPr lang="pt-PT" sz="2000" i="1" dirty="0" smtClean="0"/>
              <a:t>Soum</a:t>
            </a:r>
            <a:r>
              <a:rPr lang="cs-CZ" sz="2000" i="1" dirty="0" err="1" smtClean="0"/>
              <a:t>račné</a:t>
            </a:r>
            <a:r>
              <a:rPr lang="cs-CZ" sz="2000" i="1" dirty="0" smtClean="0"/>
              <a:t> dojmy</a:t>
            </a:r>
            <a:r>
              <a:rPr lang="pt-PT" sz="2000" dirty="0" smtClean="0"/>
              <a:t> </a:t>
            </a:r>
            <a:r>
              <a:rPr lang="cs-CZ" sz="2000" dirty="0" smtClean="0"/>
              <a:t>(</a:t>
            </a:r>
            <a:r>
              <a:rPr lang="cs-CZ" sz="2000" i="1" dirty="0" smtClean="0"/>
              <a:t>Močály</a:t>
            </a:r>
            <a:r>
              <a:rPr lang="cs-CZ" sz="2000" dirty="0" smtClean="0"/>
              <a:t>) </a:t>
            </a:r>
            <a:r>
              <a:rPr lang="pt-PT" sz="2000" dirty="0" smtClean="0"/>
              <a:t>[Impressões do Crepúsculo, Paúis]</a:t>
            </a:r>
            <a:endParaRPr lang="cs-CZ" sz="2000" dirty="0" smtClean="0"/>
          </a:p>
          <a:p>
            <a:r>
              <a:rPr lang="cs-CZ" sz="2000" dirty="0" err="1" smtClean="0"/>
              <a:t>Sá</a:t>
            </a:r>
            <a:r>
              <a:rPr lang="cs-CZ" sz="2000" dirty="0" smtClean="0"/>
              <a:t>-</a:t>
            </a:r>
            <a:r>
              <a:rPr lang="cs-CZ" sz="2000" dirty="0" err="1" smtClean="0"/>
              <a:t>Carneiro</a:t>
            </a:r>
            <a:r>
              <a:rPr lang="cs-CZ" sz="2000" dirty="0" smtClean="0"/>
              <a:t> </a:t>
            </a:r>
            <a:r>
              <a:rPr lang="cs-CZ" sz="2000" dirty="0" err="1" smtClean="0"/>
              <a:t>vyd</a:t>
            </a:r>
            <a:r>
              <a:rPr lang="cs-CZ" sz="2000" dirty="0" smtClean="0"/>
              <a:t>. sb. </a:t>
            </a:r>
            <a:r>
              <a:rPr lang="cs-CZ" sz="2000" i="1" dirty="0" smtClean="0"/>
              <a:t>Rozptýlení</a:t>
            </a:r>
            <a:r>
              <a:rPr lang="cs-CZ" sz="2000" dirty="0" smtClean="0"/>
              <a:t> (</a:t>
            </a:r>
            <a:r>
              <a:rPr lang="pt-PT" sz="2000" dirty="0" smtClean="0"/>
              <a:t>Dispersão)</a:t>
            </a:r>
            <a:r>
              <a:rPr lang="cs-CZ" sz="2000" dirty="0" smtClean="0"/>
              <a:t> a novelu </a:t>
            </a:r>
            <a:r>
              <a:rPr lang="cs-CZ" sz="2000" i="1" dirty="0" err="1" smtClean="0"/>
              <a:t>Lúciova</a:t>
            </a:r>
            <a:r>
              <a:rPr lang="cs-CZ" sz="2000" i="1" dirty="0" smtClean="0"/>
              <a:t> zpověď </a:t>
            </a:r>
            <a:r>
              <a:rPr lang="cs-CZ" sz="2000" dirty="0" smtClean="0"/>
              <a:t>(A </a:t>
            </a:r>
            <a:r>
              <a:rPr lang="pt-PT" sz="2000" dirty="0" smtClean="0"/>
              <a:t>Confissão de Lúcio)</a:t>
            </a:r>
          </a:p>
          <a:p>
            <a:endParaRPr lang="pt-PT" sz="2000" dirty="0" smtClean="0"/>
          </a:p>
          <a:p>
            <a:r>
              <a:rPr lang="pt-PT" sz="2000" dirty="0" smtClean="0"/>
              <a:t>Krom</a:t>
            </a:r>
            <a:r>
              <a:rPr lang="cs-CZ" sz="2000" dirty="0" smtClean="0"/>
              <a:t>ě </a:t>
            </a:r>
            <a:r>
              <a:rPr lang="cs-CZ" sz="2000" i="1" dirty="0" err="1" smtClean="0"/>
              <a:t>Orphea</a:t>
            </a:r>
            <a:r>
              <a:rPr lang="cs-CZ" sz="2000" i="1" dirty="0" smtClean="0"/>
              <a:t> </a:t>
            </a:r>
            <a:r>
              <a:rPr lang="cs-CZ" sz="2000" dirty="0" smtClean="0"/>
              <a:t>(1915, 2 čísla) vycházejí i jiné </a:t>
            </a:r>
            <a:r>
              <a:rPr lang="pt-PT" sz="2000" dirty="0" smtClean="0"/>
              <a:t>modernistick</a:t>
            </a:r>
            <a:r>
              <a:rPr lang="cs-CZ" sz="2000" dirty="0" smtClean="0"/>
              <a:t>é</a:t>
            </a:r>
            <a:r>
              <a:rPr lang="pt-PT" sz="2000" dirty="0" smtClean="0"/>
              <a:t> </a:t>
            </a:r>
            <a:r>
              <a:rPr lang="cs-CZ" sz="2000" dirty="0" smtClean="0"/>
              <a:t>č</a:t>
            </a:r>
            <a:r>
              <a:rPr lang="pt-PT" sz="2000" dirty="0" smtClean="0"/>
              <a:t>asopis</a:t>
            </a:r>
            <a:r>
              <a:rPr lang="cs-CZ" sz="2000" dirty="0" smtClean="0"/>
              <a:t>y, např. </a:t>
            </a:r>
            <a:r>
              <a:rPr lang="cs-CZ" sz="2000" i="1" dirty="0" smtClean="0"/>
              <a:t>Portugal Futurista</a:t>
            </a:r>
            <a:r>
              <a:rPr lang="cs-CZ" sz="2000" dirty="0" smtClean="0"/>
              <a:t> (1917) </a:t>
            </a:r>
            <a:r>
              <a:rPr lang="pt-PT" sz="2000" dirty="0" smtClean="0"/>
              <a:t>, </a:t>
            </a:r>
            <a:r>
              <a:rPr lang="pt-PT" sz="2000" i="1" dirty="0" smtClean="0"/>
              <a:t>Contemporâne</a:t>
            </a:r>
            <a:r>
              <a:rPr lang="pt-PT" sz="2000" dirty="0" smtClean="0"/>
              <a:t>a (1922 – 23), </a:t>
            </a:r>
            <a:r>
              <a:rPr lang="pt-PT" sz="2000" i="1" dirty="0" smtClean="0"/>
              <a:t>Athena</a:t>
            </a:r>
            <a:r>
              <a:rPr lang="pt-PT" sz="2000" dirty="0" smtClean="0"/>
              <a:t> (1924 – 25) aj.</a:t>
            </a:r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rysy skupiny </a:t>
            </a:r>
            <a:r>
              <a:rPr lang="cs-CZ" i="1" dirty="0" err="1" smtClean="0"/>
              <a:t>Orpheu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 smtClean="0"/>
              <a:t>umění pro elitu (cíl pobuřovat </a:t>
            </a:r>
            <a:r>
              <a:rPr lang="cs-CZ" sz="2000" dirty="0" err="1" smtClean="0"/>
              <a:t>měšťáka</a:t>
            </a:r>
            <a:r>
              <a:rPr lang="cs-CZ" sz="2000" dirty="0" smtClean="0"/>
              <a:t>)</a:t>
            </a:r>
          </a:p>
          <a:p>
            <a:endParaRPr lang="cs-CZ" sz="2000" dirty="0" smtClean="0"/>
          </a:p>
          <a:p>
            <a:r>
              <a:rPr lang="cs-CZ" sz="2000" dirty="0" smtClean="0"/>
              <a:t>evropanství a kosmopolitismus </a:t>
            </a:r>
          </a:p>
          <a:p>
            <a:endParaRPr lang="cs-CZ" sz="2000" dirty="0" smtClean="0"/>
          </a:p>
          <a:p>
            <a:r>
              <a:rPr lang="cs-CZ" sz="2000" dirty="0" smtClean="0"/>
              <a:t>inspirace novými </a:t>
            </a:r>
            <a:r>
              <a:rPr lang="cs-CZ" sz="2000" dirty="0" err="1" smtClean="0"/>
              <a:t>básn</a:t>
            </a:r>
            <a:r>
              <a:rPr lang="cs-CZ" sz="2000" dirty="0" smtClean="0"/>
              <a:t>. směry</a:t>
            </a:r>
          </a:p>
          <a:p>
            <a:endParaRPr lang="cs-CZ" sz="2000" dirty="0" smtClean="0"/>
          </a:p>
          <a:p>
            <a:r>
              <a:rPr lang="cs-CZ" sz="2000" dirty="0" smtClean="0"/>
              <a:t>literární mystifikace, excentricita, ironie</a:t>
            </a:r>
          </a:p>
          <a:p>
            <a:endParaRPr lang="cs-CZ" sz="2000" dirty="0" smtClean="0"/>
          </a:p>
          <a:p>
            <a:pPr algn="just"/>
            <a:r>
              <a:rPr lang="cs-CZ" sz="2000" dirty="0" smtClean="0"/>
              <a:t>nová koncepce </a:t>
            </a:r>
            <a:r>
              <a:rPr lang="cs-CZ" sz="2000" dirty="0" err="1" smtClean="0"/>
              <a:t>básn</a:t>
            </a:r>
            <a:r>
              <a:rPr lang="cs-CZ" sz="2000" dirty="0" smtClean="0"/>
              <a:t>. subjektu – subjektivní pluralita, já se tříští na několik vnitřních já, která jsou často protikladná (reakce na „roztříštěný svět“, „svět v pohybu“);               nuance      </a:t>
            </a:r>
          </a:p>
          <a:p>
            <a:pPr lvl="1" algn="just"/>
            <a:r>
              <a:rPr lang="cs-CZ" sz="1800" dirty="0" smtClean="0"/>
              <a:t>já a ten Druhý (</a:t>
            </a:r>
            <a:r>
              <a:rPr lang="cs-CZ" sz="1800" dirty="0" err="1" smtClean="0"/>
              <a:t>Sá</a:t>
            </a:r>
            <a:r>
              <a:rPr lang="cs-CZ" sz="1800" dirty="0" smtClean="0"/>
              <a:t>-</a:t>
            </a:r>
            <a:r>
              <a:rPr lang="cs-CZ" sz="1800" dirty="0" err="1" smtClean="0"/>
              <a:t>Carneiro</a:t>
            </a:r>
            <a:r>
              <a:rPr lang="cs-CZ" sz="1800" dirty="0" smtClean="0"/>
              <a:t>:  </a:t>
            </a:r>
            <a:r>
              <a:rPr lang="cs-CZ" sz="1800" dirty="0" err="1" smtClean="0"/>
              <a:t>eu</a:t>
            </a:r>
            <a:r>
              <a:rPr lang="cs-CZ" sz="1800" dirty="0" smtClean="0"/>
              <a:t> sou o </a:t>
            </a:r>
            <a:r>
              <a:rPr lang="cs-CZ" sz="1800" dirty="0" err="1" smtClean="0"/>
              <a:t>Outro</a:t>
            </a:r>
            <a:r>
              <a:rPr lang="pt-PT" sz="1800" dirty="0" smtClean="0"/>
              <a:t>)</a:t>
            </a:r>
            <a:r>
              <a:rPr lang="cs-CZ" sz="1800" dirty="0" smtClean="0"/>
              <a:t> </a:t>
            </a:r>
          </a:p>
          <a:p>
            <a:pPr lvl="1" algn="just"/>
            <a:r>
              <a:rPr lang="cs-CZ" sz="1800" dirty="0" smtClean="0"/>
              <a:t>mnohost x nicota (</a:t>
            </a:r>
            <a:r>
              <a:rPr lang="cs-CZ" sz="1800" dirty="0" err="1" smtClean="0"/>
              <a:t>vivem</a:t>
            </a:r>
            <a:r>
              <a:rPr lang="cs-CZ" sz="1800" dirty="0" smtClean="0"/>
              <a:t> </a:t>
            </a:r>
            <a:r>
              <a:rPr lang="cs-CZ" sz="1800" dirty="0" err="1" smtClean="0"/>
              <a:t>em</a:t>
            </a:r>
            <a:r>
              <a:rPr lang="cs-CZ" sz="1800" dirty="0" smtClean="0"/>
              <a:t> mim </a:t>
            </a:r>
            <a:r>
              <a:rPr lang="cs-CZ" sz="1800" dirty="0" err="1" smtClean="0"/>
              <a:t>inúmeros</a:t>
            </a:r>
            <a:r>
              <a:rPr lang="cs-CZ" sz="1800" dirty="0" smtClean="0"/>
              <a:t> x </a:t>
            </a:r>
            <a:r>
              <a:rPr lang="pt-PT" sz="1800" dirty="0" smtClean="0"/>
              <a:t>não sou nada)</a:t>
            </a:r>
          </a:p>
          <a:p>
            <a:pPr lvl="1" algn="just"/>
            <a:r>
              <a:rPr lang="pt-PT" sz="1800" dirty="0" smtClean="0"/>
              <a:t>heteron</a:t>
            </a:r>
            <a:r>
              <a:rPr lang="cs-CZ" sz="1800" dirty="0" smtClean="0"/>
              <a:t>y</a:t>
            </a:r>
            <a:r>
              <a:rPr lang="pt-PT" sz="1800" dirty="0" smtClean="0"/>
              <a:t>mie</a:t>
            </a:r>
            <a:endParaRPr lang="cs-CZ" sz="1800" dirty="0"/>
          </a:p>
        </p:txBody>
      </p:sp>
      <p:sp>
        <p:nvSpPr>
          <p:cNvPr id="4" name="Šipka doprava 3"/>
          <p:cNvSpPr/>
          <p:nvPr/>
        </p:nvSpPr>
        <p:spPr>
          <a:xfrm>
            <a:off x="4860032" y="4869160"/>
            <a:ext cx="576064" cy="216024"/>
          </a:xfrm>
          <a:prstGeom prst="rightArrow">
            <a:avLst>
              <a:gd name="adj1" fmla="val 50000"/>
              <a:gd name="adj2" fmla="val 687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uměl. směry skupiny </a:t>
            </a:r>
            <a:r>
              <a:rPr lang="cs-CZ" i="1" dirty="0" err="1" smtClean="0"/>
              <a:t>Orpheu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000" dirty="0" smtClean="0"/>
              <a:t>Skupina </a:t>
            </a:r>
            <a:r>
              <a:rPr lang="cs-CZ" sz="2000" i="1" dirty="0" err="1" smtClean="0"/>
              <a:t>Orpheu</a:t>
            </a:r>
            <a:r>
              <a:rPr lang="cs-CZ" sz="2000" dirty="0" smtClean="0"/>
              <a:t> se vyznačuje tvorbou ve 2 rovinách:</a:t>
            </a:r>
          </a:p>
          <a:p>
            <a:r>
              <a:rPr lang="cs-CZ" sz="2000" dirty="0" smtClean="0"/>
              <a:t> 1) </a:t>
            </a:r>
            <a:r>
              <a:rPr lang="cs-CZ" sz="2000" dirty="0" err="1" smtClean="0"/>
              <a:t>postsymbolistická</a:t>
            </a:r>
            <a:r>
              <a:rPr lang="cs-CZ" sz="2000" dirty="0" smtClean="0"/>
              <a:t> (prvky </a:t>
            </a:r>
            <a:r>
              <a:rPr lang="cs-CZ" sz="2000" dirty="0" err="1" smtClean="0"/>
              <a:t>dekadentismu</a:t>
            </a:r>
            <a:r>
              <a:rPr lang="cs-CZ" sz="2000" dirty="0" smtClean="0"/>
              <a:t> a symbolismu, </a:t>
            </a:r>
            <a:r>
              <a:rPr lang="cs-CZ" sz="2000" dirty="0" err="1" smtClean="0"/>
              <a:t>paulismus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2) avantgardní (</a:t>
            </a:r>
            <a:r>
              <a:rPr lang="cs-CZ" sz="2000" dirty="0" err="1" smtClean="0"/>
              <a:t>intersekcionismus</a:t>
            </a:r>
            <a:r>
              <a:rPr lang="cs-CZ" sz="2000" dirty="0" smtClean="0"/>
              <a:t>, </a:t>
            </a:r>
            <a:r>
              <a:rPr lang="cs-CZ" sz="2000" dirty="0" err="1" smtClean="0"/>
              <a:t>sensacionismus</a:t>
            </a:r>
            <a:r>
              <a:rPr lang="cs-CZ" sz="2000" dirty="0" smtClean="0"/>
              <a:t>, futurismus)</a:t>
            </a:r>
          </a:p>
          <a:p>
            <a:endParaRPr lang="cs-CZ" sz="2000" dirty="0" smtClean="0"/>
          </a:p>
          <a:p>
            <a:pPr algn="just"/>
            <a:r>
              <a:rPr lang="cs-CZ" sz="2000" i="1" dirty="0" err="1" smtClean="0"/>
              <a:t>paulismus</a:t>
            </a:r>
            <a:r>
              <a:rPr lang="cs-CZ" sz="2000" dirty="0" smtClean="0"/>
              <a:t> (</a:t>
            </a:r>
            <a:r>
              <a:rPr lang="cs-CZ" sz="2000" dirty="0" err="1" smtClean="0"/>
              <a:t>paulismo</a:t>
            </a:r>
            <a:r>
              <a:rPr lang="cs-CZ" sz="2000" dirty="0" smtClean="0"/>
              <a:t>, „bahenní poezie“): dědictví dek. a </a:t>
            </a:r>
            <a:r>
              <a:rPr lang="cs-CZ" sz="2000" dirty="0" err="1" smtClean="0"/>
              <a:t>symb</a:t>
            </a:r>
            <a:r>
              <a:rPr lang="cs-CZ" sz="2000" dirty="0" smtClean="0"/>
              <a:t>.; F. </a:t>
            </a:r>
            <a:r>
              <a:rPr lang="cs-CZ" sz="2000" dirty="0" err="1" smtClean="0"/>
              <a:t>Pessoa</a:t>
            </a:r>
            <a:r>
              <a:rPr lang="cs-CZ" sz="2000" dirty="0" smtClean="0"/>
              <a:t>: „o </a:t>
            </a:r>
            <a:r>
              <a:rPr lang="cs-CZ" sz="2000" dirty="0" err="1" smtClean="0"/>
              <a:t>vago</a:t>
            </a:r>
            <a:r>
              <a:rPr lang="cs-CZ" sz="2000" dirty="0" smtClean="0"/>
              <a:t>“ (cíl, téma), „</a:t>
            </a:r>
            <a:r>
              <a:rPr lang="cs-CZ" sz="2000" dirty="0" err="1" smtClean="0"/>
              <a:t>subtileza</a:t>
            </a:r>
            <a:r>
              <a:rPr lang="cs-CZ" sz="2000" dirty="0" smtClean="0"/>
              <a:t>“ (prostý pocit je detailně rozebrán), „</a:t>
            </a:r>
            <a:r>
              <a:rPr lang="cs-CZ" sz="2000" dirty="0" err="1" smtClean="0"/>
              <a:t>complexidade</a:t>
            </a:r>
            <a:r>
              <a:rPr lang="cs-CZ" sz="2000" dirty="0" smtClean="0"/>
              <a:t>“ (mnohoznačnost, propojení objektivního a subjektivního plánu). 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i="1" dirty="0" err="1" smtClean="0"/>
              <a:t>intersekcionismus</a:t>
            </a:r>
            <a:r>
              <a:rPr lang="cs-CZ" sz="2000" dirty="0" smtClean="0"/>
              <a:t> (</a:t>
            </a:r>
            <a:r>
              <a:rPr lang="cs-CZ" sz="2000" dirty="0" err="1" smtClean="0"/>
              <a:t>interseccionismo</a:t>
            </a:r>
            <a:r>
              <a:rPr lang="cs-CZ" sz="2000" dirty="0" smtClean="0"/>
              <a:t>, „průsečíková poezie“): přiblížení ke kubismu; systematické  (vědomé, racionální) prolínání různých plánů (např. přítomnost a nepřítomnost, současnost a minulost, skutečnost a sen). </a:t>
            </a:r>
            <a:endParaRPr lang="cs-CZ" sz="2000" dirty="0" smtClean="0"/>
          </a:p>
          <a:p>
            <a:pPr algn="just"/>
            <a:endParaRPr lang="cs-CZ" sz="2000" dirty="0" smtClean="0"/>
          </a:p>
          <a:p>
            <a:pPr algn="just"/>
            <a:r>
              <a:rPr lang="cs-CZ" sz="2000" i="1" dirty="0" err="1" smtClean="0"/>
              <a:t>sensacionismus</a:t>
            </a:r>
            <a:r>
              <a:rPr lang="cs-CZ" sz="2000" dirty="0" smtClean="0"/>
              <a:t> (</a:t>
            </a:r>
            <a:r>
              <a:rPr lang="cs-CZ" sz="2000" dirty="0" err="1" smtClean="0"/>
              <a:t>sensacionismo</a:t>
            </a:r>
            <a:r>
              <a:rPr lang="cs-CZ" sz="2000" dirty="0" smtClean="0"/>
              <a:t>, „pocitová poezie“): základem je pocit </a:t>
            </a:r>
            <a:r>
              <a:rPr lang="pt-PT" sz="2000" dirty="0" smtClean="0"/>
              <a:t>(sensação)</a:t>
            </a:r>
            <a:r>
              <a:rPr lang="cs-CZ" sz="2000" dirty="0" smtClean="0"/>
              <a:t>; heslo: „</a:t>
            </a:r>
            <a:r>
              <a:rPr lang="cs-CZ" sz="2000" dirty="0" err="1" smtClean="0"/>
              <a:t>sentir</a:t>
            </a:r>
            <a:r>
              <a:rPr lang="cs-CZ" sz="2000" dirty="0" smtClean="0"/>
              <a:t> </a:t>
            </a:r>
            <a:r>
              <a:rPr lang="cs-CZ" sz="2000" dirty="0" err="1" smtClean="0"/>
              <a:t>tudo</a:t>
            </a:r>
            <a:r>
              <a:rPr lang="cs-CZ" sz="2000" dirty="0" smtClean="0"/>
              <a:t> de </a:t>
            </a:r>
            <a:r>
              <a:rPr lang="cs-CZ" sz="2000" dirty="0" err="1" smtClean="0"/>
              <a:t>todas</a:t>
            </a:r>
            <a:r>
              <a:rPr lang="cs-CZ" sz="2000" dirty="0" smtClean="0"/>
              <a:t> as </a:t>
            </a:r>
            <a:r>
              <a:rPr lang="cs-CZ" sz="2000" dirty="0" err="1" smtClean="0"/>
              <a:t>maneiras</a:t>
            </a:r>
            <a:r>
              <a:rPr lang="cs-CZ" sz="2000" dirty="0" smtClean="0"/>
              <a:t>“; v poezii se uplatňuje jako spojení futurismu a vitalismu.  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i="1" dirty="0" smtClean="0"/>
              <a:t>futurismus</a:t>
            </a:r>
            <a:r>
              <a:rPr lang="cs-CZ" sz="2000" dirty="0" smtClean="0"/>
              <a:t>:  oslava rychlosti, dynamiky, energie, mechaniky, techniky, budoucnosti, vitality, živočišnosti a mužnosti (+ oslava války); po výrazové stránce: rozklad </a:t>
            </a:r>
            <a:r>
              <a:rPr lang="cs-CZ" sz="2000" dirty="0" err="1" smtClean="0"/>
              <a:t>trad</a:t>
            </a:r>
            <a:r>
              <a:rPr lang="cs-CZ" sz="2000" dirty="0" smtClean="0"/>
              <a:t>. syntaktických struktur (osvobozená slova)</a:t>
            </a:r>
            <a:endParaRPr lang="cs-CZ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Fernando</a:t>
            </a:r>
            <a:r>
              <a:rPr lang="cs-CZ" dirty="0" smtClean="0"/>
              <a:t> </a:t>
            </a:r>
            <a:r>
              <a:rPr lang="cs-CZ" dirty="0" err="1" smtClean="0"/>
              <a:t>Pessoa</a:t>
            </a:r>
            <a:r>
              <a:rPr lang="cs-CZ" dirty="0" smtClean="0"/>
              <a:t> (1888 – 1935)</a:t>
            </a:r>
            <a:endParaRPr lang="cs-CZ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556792"/>
            <a:ext cx="352044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556792"/>
            <a:ext cx="3695700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heteronymní poezie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3100" dirty="0" smtClean="0"/>
              <a:t>Alberto </a:t>
            </a:r>
            <a:r>
              <a:rPr lang="cs-CZ" sz="3100" dirty="0" err="1" smtClean="0"/>
              <a:t>Caeiro</a:t>
            </a:r>
            <a:r>
              <a:rPr lang="cs-CZ" sz="3100" dirty="0" smtClean="0"/>
              <a:t>: </a:t>
            </a:r>
          </a:p>
          <a:p>
            <a:pPr lvl="1"/>
            <a:r>
              <a:rPr lang="cs-CZ" sz="2600" dirty="0" smtClean="0"/>
              <a:t>bukolický pohanský básník složité povahy; snaží se o „dětsky“ čistý pohled na objektivní skutečnost – existuje pouze to, co je (jev– fenomenologie) - návrat k podstatám; skutečnost je nahlížena smysly (zejména zrakem) – „smyslový objektivismus“ (např. cyklus básní </a:t>
            </a:r>
            <a:r>
              <a:rPr lang="cs-CZ" sz="2600" i="1" dirty="0" smtClean="0"/>
              <a:t>Hlídač stád</a:t>
            </a:r>
            <a:r>
              <a:rPr lang="cs-CZ" sz="2600" dirty="0" smtClean="0"/>
              <a:t>)</a:t>
            </a:r>
          </a:p>
          <a:p>
            <a:pPr lvl="1"/>
            <a:r>
              <a:rPr lang="cs-CZ" sz="2600" dirty="0" smtClean="0"/>
              <a:t>styl prostý, prozaický, volný verš</a:t>
            </a:r>
          </a:p>
          <a:p>
            <a:endParaRPr lang="cs-CZ" sz="2000" dirty="0" smtClean="0"/>
          </a:p>
          <a:p>
            <a:r>
              <a:rPr lang="cs-CZ" sz="2800" dirty="0" err="1" smtClean="0"/>
              <a:t>Ricardo</a:t>
            </a:r>
            <a:r>
              <a:rPr lang="cs-CZ" sz="2800" dirty="0" smtClean="0"/>
              <a:t> </a:t>
            </a:r>
            <a:r>
              <a:rPr lang="cs-CZ" sz="2800" dirty="0" err="1" smtClean="0"/>
              <a:t>Reis</a:t>
            </a:r>
            <a:r>
              <a:rPr lang="cs-CZ" sz="2800" dirty="0" smtClean="0"/>
              <a:t>:</a:t>
            </a:r>
          </a:p>
          <a:p>
            <a:pPr lvl="1"/>
            <a:r>
              <a:rPr lang="cs-CZ" sz="2600" dirty="0" smtClean="0"/>
              <a:t>navazuje na  tradici klasicismu (vzor Horatius); poezie erudovaná, intelektuální; směs stoického (rezignace) a epikurejského (</a:t>
            </a:r>
            <a:r>
              <a:rPr lang="cs-CZ" sz="2600" dirty="0" err="1" smtClean="0"/>
              <a:t>ataraxia</a:t>
            </a:r>
            <a:r>
              <a:rPr lang="cs-CZ" sz="2600" dirty="0" smtClean="0"/>
              <a:t>) myšlení </a:t>
            </a:r>
          </a:p>
          <a:p>
            <a:pPr lvl="1"/>
            <a:r>
              <a:rPr lang="cs-CZ" sz="2600" dirty="0" smtClean="0"/>
              <a:t>styl vytříbený, klas. formy (ódy), pravidelné strofy, latinismy, mytologické prvky</a:t>
            </a:r>
          </a:p>
          <a:p>
            <a:endParaRPr lang="cs-CZ" sz="2000" dirty="0" smtClean="0"/>
          </a:p>
          <a:p>
            <a:r>
              <a:rPr lang="cs-CZ" sz="2800" dirty="0" err="1" smtClean="0"/>
              <a:t>Álvaro</a:t>
            </a:r>
            <a:r>
              <a:rPr lang="cs-CZ" sz="2800" dirty="0" smtClean="0"/>
              <a:t> de Campos</a:t>
            </a:r>
            <a:r>
              <a:rPr lang="cs-CZ" sz="2000" dirty="0" smtClean="0"/>
              <a:t> (vývoj):</a:t>
            </a:r>
          </a:p>
          <a:p>
            <a:pPr lvl="1"/>
            <a:r>
              <a:rPr lang="cs-CZ" sz="2600" dirty="0" smtClean="0"/>
              <a:t>1) dekadentní fáze (pesimistická, „úniková“ poezie - pocity nudy, hnusu, úzkosti, vyhrocené estétství)</a:t>
            </a:r>
          </a:p>
          <a:p>
            <a:pPr lvl="1"/>
            <a:r>
              <a:rPr lang="cs-CZ" sz="2600" dirty="0" smtClean="0"/>
              <a:t>2) </a:t>
            </a:r>
            <a:r>
              <a:rPr lang="cs-CZ" sz="2600" dirty="0" err="1" smtClean="0"/>
              <a:t>sensacionistická</a:t>
            </a:r>
            <a:r>
              <a:rPr lang="cs-CZ" sz="2600" dirty="0" smtClean="0"/>
              <a:t> fáze (opojení moderní civilizací, např. báseň </a:t>
            </a:r>
            <a:r>
              <a:rPr lang="cs-CZ" sz="2600" i="1" dirty="0" smtClean="0"/>
              <a:t>Triumfální óda</a:t>
            </a:r>
            <a:r>
              <a:rPr lang="cs-CZ" sz="2600" dirty="0" smtClean="0"/>
              <a:t>)</a:t>
            </a:r>
          </a:p>
          <a:p>
            <a:pPr lvl="1"/>
            <a:r>
              <a:rPr lang="cs-CZ" sz="2600" dirty="0" smtClean="0"/>
              <a:t>3) fáze rezignace a únavy (blízká P. poezii </a:t>
            </a:r>
            <a:r>
              <a:rPr lang="cs-CZ" sz="2600" dirty="0" err="1" smtClean="0"/>
              <a:t>ortonymní</a:t>
            </a:r>
            <a:r>
              <a:rPr lang="cs-CZ" sz="2600" dirty="0" smtClean="0"/>
              <a:t> a B. </a:t>
            </a:r>
            <a:r>
              <a:rPr lang="cs-CZ" sz="2600" dirty="0" err="1" smtClean="0"/>
              <a:t>Soaresovi</a:t>
            </a:r>
            <a:r>
              <a:rPr lang="cs-CZ" sz="2600" dirty="0" smtClean="0"/>
              <a:t>)   </a:t>
            </a:r>
            <a:endParaRPr lang="cs-CZ" sz="2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Alberto </a:t>
            </a:r>
            <a:r>
              <a:rPr lang="cs-CZ" sz="2800" dirty="0" err="1" smtClean="0"/>
              <a:t>Caeiro</a:t>
            </a:r>
            <a:r>
              <a:rPr lang="cs-CZ" sz="2800" dirty="0" smtClean="0"/>
              <a:t>: </a:t>
            </a:r>
            <a:r>
              <a:rPr lang="cs-CZ" sz="2800" i="1" dirty="0" smtClean="0"/>
              <a:t>Pastýř stád </a:t>
            </a:r>
            <a:r>
              <a:rPr lang="cs-CZ" sz="2800" dirty="0" smtClean="0"/>
              <a:t>(XXIV)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spcBef>
                <a:spcPts val="0"/>
              </a:spcBef>
              <a:buNone/>
            </a:pPr>
            <a:r>
              <a:rPr lang="cs-CZ" sz="2000" dirty="0" smtClean="0"/>
              <a:t>To, co vidíme z věcí, jsou věci.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2000" dirty="0" smtClean="0"/>
              <a:t>Proč bychom viděli nějakou věc, kdyby byla jiná?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2000" dirty="0" smtClean="0"/>
              <a:t>Proč by vidět a slyšet byl náš klam,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2000" dirty="0" smtClean="0"/>
              <a:t>jestliže vidět a slyšet je vidět a slyšet?</a:t>
            </a:r>
          </a:p>
          <a:p>
            <a:pPr algn="ctr">
              <a:spcBef>
                <a:spcPts val="0"/>
              </a:spcBef>
              <a:buNone/>
            </a:pPr>
            <a:endParaRPr lang="cs-CZ" sz="2000" dirty="0" smtClean="0"/>
          </a:p>
          <a:p>
            <a:pPr algn="ctr">
              <a:spcBef>
                <a:spcPts val="0"/>
              </a:spcBef>
              <a:buNone/>
            </a:pPr>
            <a:r>
              <a:rPr lang="cs-CZ" sz="2000" dirty="0" smtClean="0"/>
              <a:t>Podstatné je umět vidět,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2000" dirty="0" smtClean="0"/>
              <a:t>umět vidět a přitom nemyslet,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2000" dirty="0" smtClean="0"/>
              <a:t>umět vidět, když se vidí,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2000" dirty="0" smtClean="0"/>
              <a:t>a nemyslet, když se vidí,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2000" dirty="0" smtClean="0"/>
              <a:t>ani nevidět, když se myslí.</a:t>
            </a:r>
          </a:p>
          <a:p>
            <a:pPr algn="ctr">
              <a:spcBef>
                <a:spcPts val="0"/>
              </a:spcBef>
              <a:buNone/>
            </a:pPr>
            <a:endParaRPr lang="cs-CZ" sz="2000" dirty="0" smtClean="0"/>
          </a:p>
          <a:p>
            <a:pPr algn="ctr">
              <a:spcBef>
                <a:spcPts val="0"/>
              </a:spcBef>
              <a:buNone/>
            </a:pPr>
            <a:r>
              <a:rPr lang="cs-CZ" sz="2000" dirty="0" smtClean="0"/>
              <a:t>Tohle však (běda nám, co máme oblečenou duši!),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2000" dirty="0" smtClean="0"/>
              <a:t>tohle si žádá důkladné studium,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2000" dirty="0" smtClean="0"/>
              <a:t>učit se odnaučit,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2000" dirty="0" smtClean="0"/>
              <a:t>a vyprostit se z onoho konventu,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2000" dirty="0" smtClean="0"/>
              <a:t>kde básnící říkají, že hvězdy jsou věčné jeptišky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2000" dirty="0" smtClean="0"/>
              <a:t>a květiny přesvědčené jednodenní kajícnice,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2000" dirty="0" smtClean="0"/>
              <a:t>kde stejně však hvězdy jsou jen hvězdy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2000" dirty="0" smtClean="0"/>
              <a:t>a květy </a:t>
            </a:r>
            <a:r>
              <a:rPr lang="cs-CZ" sz="2000" dirty="0" err="1" smtClean="0"/>
              <a:t>květy</a:t>
            </a:r>
            <a:r>
              <a:rPr lang="cs-CZ" sz="2000" dirty="0" smtClean="0"/>
              <a:t>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2000" dirty="0" smtClean="0"/>
              <a:t>pročež je nazýváme hvězdami a květy.</a:t>
            </a:r>
          </a:p>
          <a:p>
            <a:pPr algn="ctr">
              <a:spcBef>
                <a:spcPts val="0"/>
              </a:spcBef>
              <a:buNone/>
            </a:pPr>
            <a:endParaRPr lang="cs-CZ" sz="2000" dirty="0" smtClean="0"/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(</a:t>
            </a:r>
            <a:r>
              <a:rPr lang="cs-CZ" sz="1400" dirty="0" err="1" smtClean="0"/>
              <a:t>Fernando</a:t>
            </a:r>
            <a:r>
              <a:rPr lang="cs-CZ" sz="1400" dirty="0" smtClean="0"/>
              <a:t> </a:t>
            </a:r>
            <a:r>
              <a:rPr lang="cs-CZ" sz="1400" dirty="0" err="1" smtClean="0"/>
              <a:t>Pessoa</a:t>
            </a:r>
            <a:r>
              <a:rPr lang="cs-CZ" sz="1400" dirty="0" smtClean="0"/>
              <a:t>: </a:t>
            </a:r>
            <a:r>
              <a:rPr lang="cs-CZ" sz="1400" i="1" dirty="0" smtClean="0"/>
              <a:t>Nevinnost je nemyslet. Básně Alberta </a:t>
            </a:r>
            <a:r>
              <a:rPr lang="cs-CZ" sz="1400" i="1" dirty="0" err="1" smtClean="0"/>
              <a:t>Caeira</a:t>
            </a:r>
            <a:r>
              <a:rPr lang="cs-CZ" sz="1400" dirty="0" smtClean="0"/>
              <a:t>. Přel. Pavla </a:t>
            </a:r>
            <a:r>
              <a:rPr lang="cs-CZ" sz="1400" dirty="0" err="1" smtClean="0"/>
              <a:t>Lidmilová</a:t>
            </a:r>
            <a:r>
              <a:rPr lang="cs-CZ" sz="1400" dirty="0" smtClean="0"/>
              <a:t>, Praha: Garamond, 2008)) </a:t>
            </a:r>
            <a:endParaRPr lang="cs-CZ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Ricardo</a:t>
            </a:r>
            <a:r>
              <a:rPr lang="cs-CZ" dirty="0" smtClean="0"/>
              <a:t> </a:t>
            </a:r>
            <a:r>
              <a:rPr lang="cs-CZ" dirty="0" err="1" smtClean="0"/>
              <a:t>Reis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 numCol="3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Pokojné jsou, mistře,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všechny hodiny, 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které ztrácíme,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když jako do vázy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vkládáme květy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v jejich ztrácení.</a:t>
            </a:r>
          </a:p>
          <a:p>
            <a:pPr algn="ctr">
              <a:spcBef>
                <a:spcPts val="0"/>
              </a:spcBef>
              <a:buNone/>
            </a:pPr>
            <a:endParaRPr lang="cs-CZ" sz="1400" dirty="0" smtClean="0"/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Není zármutků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ani radostí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v našem životě.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Kéž  jej umíme,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zpozdilí, jež vědí,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nejen prostě žít,</a:t>
            </a:r>
          </a:p>
          <a:p>
            <a:pPr algn="ctr">
              <a:spcBef>
                <a:spcPts val="0"/>
              </a:spcBef>
              <a:buNone/>
            </a:pPr>
            <a:endParaRPr lang="cs-CZ" sz="1400" dirty="0" smtClean="0"/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ale projít jím,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klidní, pokojní,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děti majíce 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za své učitele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a zrak naplněný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divy Přírody…</a:t>
            </a:r>
          </a:p>
          <a:p>
            <a:pPr algn="ctr">
              <a:spcBef>
                <a:spcPts val="0"/>
              </a:spcBef>
              <a:buNone/>
            </a:pPr>
            <a:endParaRPr lang="cs-CZ" sz="1400" dirty="0" smtClean="0"/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Na pobřežích řek,  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na okrajích cest,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jak to nese čas,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povždy jenom v témž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lehkém odpočinku 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pozemského žití.</a:t>
            </a:r>
          </a:p>
          <a:p>
            <a:pPr algn="ctr">
              <a:spcBef>
                <a:spcPts val="0"/>
              </a:spcBef>
              <a:buNone/>
            </a:pPr>
            <a:endParaRPr lang="cs-CZ" sz="1400" dirty="0" smtClean="0"/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Čas uplývá v dál,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 nic nám neříká. 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A my stárneme.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Téměř zlomyslně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uvědomujeme si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pocit, že </a:t>
            </a:r>
            <a:r>
              <a:rPr lang="cs-CZ" sz="1400" dirty="0" err="1" smtClean="0"/>
              <a:t>jdem</a:t>
            </a:r>
            <a:r>
              <a:rPr lang="cs-CZ" sz="1400" dirty="0" smtClean="0"/>
              <a:t> vpřed.</a:t>
            </a:r>
          </a:p>
          <a:p>
            <a:pPr algn="ctr">
              <a:spcBef>
                <a:spcPts val="0"/>
              </a:spcBef>
              <a:buNone/>
            </a:pPr>
            <a:endParaRPr lang="cs-CZ" sz="1400" dirty="0" smtClean="0"/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Nemá cenu chtít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dělat prázdná gesta.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Neodolá se 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nelidskému bohu,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který požírá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stále vlastní děti.</a:t>
            </a:r>
          </a:p>
          <a:p>
            <a:pPr algn="ctr">
              <a:spcBef>
                <a:spcPts val="0"/>
              </a:spcBef>
              <a:buNone/>
            </a:pPr>
            <a:endParaRPr lang="cs-CZ" sz="1400" dirty="0" smtClean="0"/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Trhejme si květy.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A ruce své zde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zlehka stápějme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v proudy klidných řek,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abychom se klidu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naučili též.</a:t>
            </a:r>
          </a:p>
          <a:p>
            <a:pPr algn="ctr">
              <a:spcBef>
                <a:spcPts val="0"/>
              </a:spcBef>
              <a:buNone/>
            </a:pPr>
            <a:endParaRPr lang="cs-CZ" sz="1400" dirty="0" smtClean="0"/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Jako slunečnice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pohled ke slunci,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opusťme pak život,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klidní, usmíření,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zcela bez výčitek,</a:t>
            </a:r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že nám bylo žít.</a:t>
            </a:r>
          </a:p>
          <a:p>
            <a:pPr algn="ctr">
              <a:spcBef>
                <a:spcPts val="0"/>
              </a:spcBef>
              <a:buNone/>
            </a:pPr>
            <a:endParaRPr lang="cs-CZ" sz="1400" dirty="0" smtClean="0"/>
          </a:p>
          <a:p>
            <a:pPr algn="ctr">
              <a:spcBef>
                <a:spcPts val="0"/>
              </a:spcBef>
              <a:buNone/>
            </a:pPr>
            <a:endParaRPr lang="cs-CZ" sz="1400" dirty="0" smtClean="0"/>
          </a:p>
          <a:p>
            <a:pPr algn="ctr">
              <a:spcBef>
                <a:spcPts val="0"/>
              </a:spcBef>
              <a:buNone/>
            </a:pPr>
            <a:endParaRPr lang="cs-CZ" sz="1400" dirty="0" smtClean="0"/>
          </a:p>
          <a:p>
            <a:pPr algn="ctr">
              <a:spcBef>
                <a:spcPts val="0"/>
              </a:spcBef>
              <a:buNone/>
            </a:pPr>
            <a:endParaRPr lang="cs-CZ" sz="1400" dirty="0" smtClean="0"/>
          </a:p>
          <a:p>
            <a:pPr algn="ctr">
              <a:spcBef>
                <a:spcPts val="0"/>
              </a:spcBef>
              <a:buNone/>
            </a:pPr>
            <a:r>
              <a:rPr lang="cs-CZ" sz="1400" dirty="0" smtClean="0"/>
              <a:t>  </a:t>
            </a:r>
            <a:r>
              <a:rPr lang="cs-CZ" sz="1000" dirty="0" err="1" smtClean="0"/>
              <a:t>Fernando</a:t>
            </a:r>
            <a:r>
              <a:rPr lang="cs-CZ" sz="1000" dirty="0" smtClean="0"/>
              <a:t> </a:t>
            </a:r>
            <a:r>
              <a:rPr lang="cs-CZ" sz="1000" dirty="0" err="1" smtClean="0"/>
              <a:t>Pessoa</a:t>
            </a:r>
            <a:r>
              <a:rPr lang="cs-CZ" sz="1000" dirty="0" smtClean="0"/>
              <a:t>: </a:t>
            </a:r>
            <a:r>
              <a:rPr lang="cs-CZ" sz="1000" i="1" dirty="0" smtClean="0"/>
              <a:t>Heteronyma</a:t>
            </a:r>
            <a:r>
              <a:rPr lang="cs-CZ" sz="1000" dirty="0" smtClean="0"/>
              <a:t>. Přel. Josef </a:t>
            </a:r>
            <a:r>
              <a:rPr lang="cs-CZ" sz="1000" dirty="0" err="1" smtClean="0"/>
              <a:t>Hiršal</a:t>
            </a:r>
            <a:r>
              <a:rPr lang="cs-CZ" sz="1000" dirty="0" smtClean="0"/>
              <a:t> a Pavla </a:t>
            </a:r>
            <a:r>
              <a:rPr lang="cs-CZ" sz="1000" dirty="0" err="1" smtClean="0"/>
              <a:t>Lidmilová</a:t>
            </a:r>
            <a:r>
              <a:rPr lang="cs-CZ" sz="1000" dirty="0" smtClean="0"/>
              <a:t>. Praha: Odeon: 1968)</a:t>
            </a:r>
            <a:endParaRPr lang="cs-CZ" sz="1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434</TotalTime>
  <Words>2106</Words>
  <Application>Microsoft Office PowerPoint</Application>
  <PresentationFormat>Předvádění na obrazovce (4:3)</PresentationFormat>
  <Paragraphs>264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Administrativní</vt:lpstr>
      <vt:lpstr>Modernismus</vt:lpstr>
      <vt:lpstr>generace</vt:lpstr>
      <vt:lpstr>počátky modernismu</vt:lpstr>
      <vt:lpstr>základní rysy skupiny Orpheu</vt:lpstr>
      <vt:lpstr>základní uměl. směry skupiny Orpheu</vt:lpstr>
      <vt:lpstr>Fernando Pessoa (1888 – 1935)</vt:lpstr>
      <vt:lpstr>heteronymní poezie</vt:lpstr>
      <vt:lpstr>Alberto Caeiro: Pastýř stád (XXIV)</vt:lpstr>
      <vt:lpstr>Ricardo Reis</vt:lpstr>
      <vt:lpstr>Álvaro de Campos: Triumfální óda</vt:lpstr>
      <vt:lpstr>poloheteronymní tvorba</vt:lpstr>
      <vt:lpstr>ortonymní tvorba</vt:lpstr>
      <vt:lpstr>Fernando Pessoa: Autopsychografie</vt:lpstr>
      <vt:lpstr>Mário de Sá-Carneiro (1890 – 1916)</vt:lpstr>
      <vt:lpstr>základní rysy skupiny Presença</vt:lpstr>
      <vt:lpstr>José Régio (1901 – 1969) </vt:lpstr>
      <vt:lpstr>Miguel Torga (1907 – 1995)</vt:lpstr>
      <vt:lpstr>Branquinho da Fonseca (1905 – 1974)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Filip</dc:title>
  <dc:creator>slunce</dc:creator>
  <cp:lastModifiedBy>slunce</cp:lastModifiedBy>
  <cp:revision>53</cp:revision>
  <dcterms:created xsi:type="dcterms:W3CDTF">2010-10-04T16:54:23Z</dcterms:created>
  <dcterms:modified xsi:type="dcterms:W3CDTF">2010-12-13T22:12:47Z</dcterms:modified>
</cp:coreProperties>
</file>