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2" r:id="rId4"/>
    <p:sldId id="263" r:id="rId5"/>
    <p:sldId id="261" r:id="rId6"/>
    <p:sldId id="264" r:id="rId7"/>
    <p:sldId id="265" r:id="rId8"/>
    <p:sldId id="266" r:id="rId9"/>
    <p:sldId id="267" r:id="rId10"/>
    <p:sldId id="257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1.11.2010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Renesanční próza a divadlo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708920"/>
            <a:ext cx="6480720" cy="36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c) próza s realistickými a sociálními prvky  (divadlo v próze)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2600" b="1" dirty="0" err="1" smtClean="0"/>
              <a:t>Jorge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Ferreira</a:t>
            </a:r>
            <a:r>
              <a:rPr lang="cs-CZ" sz="2600" b="1" dirty="0" smtClean="0"/>
              <a:t> de </a:t>
            </a:r>
            <a:r>
              <a:rPr lang="cs-CZ" sz="2600" b="1" dirty="0" err="1" smtClean="0"/>
              <a:t>Vasconcelos</a:t>
            </a:r>
            <a:r>
              <a:rPr lang="cs-CZ" sz="2600" b="1" dirty="0" smtClean="0"/>
              <a:t> </a:t>
            </a:r>
            <a:r>
              <a:rPr lang="cs-CZ" sz="2600" dirty="0" smtClean="0"/>
              <a:t>(1515 – 1563/85)</a:t>
            </a:r>
            <a:endParaRPr lang="cs-CZ" sz="2600" dirty="0" smtClean="0"/>
          </a:p>
          <a:p>
            <a:pPr algn="ctr">
              <a:buNone/>
            </a:pPr>
            <a:endParaRPr lang="cs-CZ" sz="2000" dirty="0" smtClean="0"/>
          </a:p>
          <a:p>
            <a:r>
              <a:rPr lang="cs-CZ" sz="2000" dirty="0" smtClean="0"/>
              <a:t>komedie podle </a:t>
            </a:r>
            <a:r>
              <a:rPr lang="cs-CZ" sz="2000" dirty="0" err="1" smtClean="0"/>
              <a:t>ital</a:t>
            </a:r>
            <a:r>
              <a:rPr lang="cs-CZ" sz="2000" dirty="0" smtClean="0"/>
              <a:t>. vzoru, psané prózou, určené k četbě</a:t>
            </a:r>
          </a:p>
          <a:p>
            <a:endParaRPr lang="cs-CZ" sz="2000" dirty="0" smtClean="0"/>
          </a:p>
          <a:p>
            <a:pPr algn="just"/>
            <a:r>
              <a:rPr lang="cs-CZ" sz="2000" i="1" dirty="0" err="1" smtClean="0"/>
              <a:t>Eufrosina</a:t>
            </a:r>
            <a:r>
              <a:rPr lang="cs-CZ" sz="2000" i="1" dirty="0" smtClean="0"/>
              <a:t> </a:t>
            </a:r>
            <a:r>
              <a:rPr lang="cs-CZ" sz="2000" dirty="0" smtClean="0"/>
              <a:t>(1555): </a:t>
            </a:r>
            <a:r>
              <a:rPr lang="cs-CZ" sz="2000" u="sng" dirty="0" smtClean="0"/>
              <a:t>milostná zápletka </a:t>
            </a:r>
            <a:r>
              <a:rPr lang="cs-CZ" sz="2000" dirty="0" smtClean="0"/>
              <a:t>(zamilovaný mladík z nižší šlechty usiluje o dceru velmože, za nepřítomnosti dívčina otce se </a:t>
            </a:r>
            <a:r>
              <a:rPr lang="cs-CZ" sz="2000" dirty="0" smtClean="0"/>
              <a:t>vezmou), </a:t>
            </a:r>
            <a:r>
              <a:rPr lang="cs-CZ" sz="2000" u="sng" dirty="0" smtClean="0"/>
              <a:t>psychologické téma </a:t>
            </a:r>
            <a:r>
              <a:rPr lang="cs-CZ" sz="2000" dirty="0" smtClean="0"/>
              <a:t>(stejné jako u B.R. – ženská touha pramení z klauzury), láska jako </a:t>
            </a:r>
            <a:r>
              <a:rPr lang="cs-CZ" sz="2000" u="sng" dirty="0" smtClean="0"/>
              <a:t>téma rozhovorů </a:t>
            </a:r>
            <a:r>
              <a:rPr lang="cs-CZ" sz="2000" dirty="0" smtClean="0"/>
              <a:t>(tělesná x duševní); líčení různorodých prostředí a </a:t>
            </a:r>
            <a:r>
              <a:rPr lang="cs-CZ" sz="2000" dirty="0" err="1" smtClean="0"/>
              <a:t>soc</a:t>
            </a:r>
            <a:r>
              <a:rPr lang="cs-CZ" sz="2000" dirty="0" smtClean="0"/>
              <a:t>. skupin (filologický výzkum)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err="1" smtClean="0"/>
              <a:t>Ulyssipo</a:t>
            </a:r>
            <a:r>
              <a:rPr lang="cs-CZ" sz="2000" dirty="0" smtClean="0"/>
              <a:t> (1618, vznik před 1561): sonda do </a:t>
            </a:r>
            <a:r>
              <a:rPr lang="cs-CZ" sz="2000" dirty="0" err="1" smtClean="0"/>
              <a:t>lisab</a:t>
            </a:r>
            <a:r>
              <a:rPr lang="cs-CZ" sz="2000" dirty="0" smtClean="0"/>
              <a:t>. </a:t>
            </a:r>
            <a:r>
              <a:rPr lang="cs-CZ" sz="2000" u="sng" dirty="0" smtClean="0"/>
              <a:t>měšťanského prostředí</a:t>
            </a:r>
            <a:r>
              <a:rPr lang="cs-CZ" sz="2000" dirty="0" smtClean="0"/>
              <a:t>; předjímá </a:t>
            </a:r>
            <a:r>
              <a:rPr lang="cs-CZ" sz="2000" dirty="0" err="1" smtClean="0"/>
              <a:t>soc</a:t>
            </a:r>
            <a:r>
              <a:rPr lang="cs-CZ" sz="2000" dirty="0" smtClean="0"/>
              <a:t>. kritiku port. naturalistů 19. stol.; nejde o psychologii, ale chování různých spol. typů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err="1" smtClean="0"/>
              <a:t>Aulegrafia</a:t>
            </a:r>
            <a:r>
              <a:rPr lang="cs-CZ" sz="2000" dirty="0" smtClean="0"/>
              <a:t> </a:t>
            </a:r>
            <a:r>
              <a:rPr lang="cs-CZ" sz="2000" dirty="0" smtClean="0"/>
              <a:t>(1619</a:t>
            </a:r>
            <a:r>
              <a:rPr lang="cs-CZ" sz="2000" dirty="0" smtClean="0"/>
              <a:t>): </a:t>
            </a:r>
            <a:r>
              <a:rPr lang="cs-CZ" sz="2000" u="sng" dirty="0" smtClean="0"/>
              <a:t>milostná zápletka z dvorského prostředí</a:t>
            </a:r>
            <a:r>
              <a:rPr lang="cs-CZ" sz="2000" dirty="0" smtClean="0"/>
              <a:t>; je zde zachycena mentalita a jazyk dvořanů (zajímavá pro studium počátků barok. stylizace - </a:t>
            </a:r>
            <a:r>
              <a:rPr lang="cs-CZ" sz="2000" dirty="0" err="1" smtClean="0"/>
              <a:t>konceptismu</a:t>
            </a:r>
            <a:r>
              <a:rPr lang="cs-CZ" sz="2000" dirty="0" smtClean="0"/>
              <a:t> a </a:t>
            </a:r>
            <a:r>
              <a:rPr lang="cs-CZ" sz="2000" dirty="0" err="1" smtClean="0"/>
              <a:t>kulteranismu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smtClean="0"/>
              <a:t>divadlo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klasické divadlo (jednota času, místa, děje; nápodoba antických vzorů, striktní dělení na žánry)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Sá</a:t>
            </a:r>
            <a:r>
              <a:rPr lang="cs-CZ" sz="2000" dirty="0" smtClean="0"/>
              <a:t> de </a:t>
            </a:r>
            <a:r>
              <a:rPr lang="cs-CZ" sz="2000" dirty="0" err="1" smtClean="0"/>
              <a:t>Miranda</a:t>
            </a:r>
            <a:r>
              <a:rPr lang="pt-PT" sz="2000" dirty="0" smtClean="0"/>
              <a:t> (komedie </a:t>
            </a:r>
            <a:r>
              <a:rPr lang="cs-CZ" sz="2000" dirty="0" smtClean="0"/>
              <a:t>psané prózou </a:t>
            </a:r>
            <a:r>
              <a:rPr lang="pt-PT" sz="2000" dirty="0" smtClean="0"/>
              <a:t>podle </a:t>
            </a:r>
            <a:r>
              <a:rPr lang="cs-CZ" sz="2000" dirty="0" smtClean="0"/>
              <a:t>antických vzorů)</a:t>
            </a:r>
            <a:r>
              <a:rPr lang="pt-PT" sz="2000" dirty="0" smtClean="0"/>
              <a:t> </a:t>
            </a:r>
            <a:endParaRPr lang="cs-CZ" sz="2000" dirty="0" smtClean="0"/>
          </a:p>
          <a:p>
            <a:r>
              <a:rPr lang="cs-CZ" sz="2000" b="1" dirty="0" err="1" smtClean="0"/>
              <a:t>António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Ferreira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Castro</a:t>
            </a:r>
            <a:r>
              <a:rPr lang="cs-CZ" sz="2000" dirty="0" smtClean="0"/>
              <a:t>, 1587, tragédie psaná veršem, téma fatality, rozporu mezi osobní láskou a službou vlasti; přítomnost chóru, který komentuje děj)</a:t>
            </a:r>
          </a:p>
          <a:p>
            <a:r>
              <a:rPr lang="cs-CZ" sz="2000" b="1" dirty="0" err="1" smtClean="0"/>
              <a:t>Luís</a:t>
            </a:r>
            <a:r>
              <a:rPr lang="cs-CZ" sz="2000" b="1" dirty="0" smtClean="0"/>
              <a:t> de </a:t>
            </a:r>
            <a:r>
              <a:rPr lang="pt-PT" sz="2000" b="1" dirty="0" smtClean="0"/>
              <a:t>Camões</a:t>
            </a:r>
            <a:r>
              <a:rPr lang="cs-CZ" sz="2000" b="1" dirty="0" smtClean="0"/>
              <a:t> </a:t>
            </a:r>
            <a:r>
              <a:rPr lang="cs-CZ" sz="2000" dirty="0" smtClean="0"/>
              <a:t>(komedie </a:t>
            </a:r>
            <a:r>
              <a:rPr lang="pt-PT" sz="2000" i="1" dirty="0" smtClean="0"/>
              <a:t>Anfitriões,</a:t>
            </a:r>
            <a:r>
              <a:rPr lang="pt-PT" sz="2000" dirty="0" smtClean="0"/>
              <a:t> 1587, </a:t>
            </a:r>
            <a:r>
              <a:rPr lang="pt-PT" sz="2000" i="1" dirty="0" smtClean="0"/>
              <a:t>Filodemo</a:t>
            </a:r>
            <a:r>
              <a:rPr lang="pt-PT" sz="2000" dirty="0" smtClean="0"/>
              <a:t>, 1587, </a:t>
            </a:r>
            <a:r>
              <a:rPr lang="pt-PT" sz="2000" i="1" dirty="0" smtClean="0"/>
              <a:t>El-Rei Seleuco</a:t>
            </a:r>
            <a:r>
              <a:rPr lang="pt-PT" sz="2000" dirty="0" smtClean="0"/>
              <a:t>, 1645, </a:t>
            </a:r>
            <a:r>
              <a:rPr lang="cs-CZ" sz="2000" dirty="0" smtClean="0"/>
              <a:t>napsány mezi 1542 – 1543)</a:t>
            </a:r>
            <a:endParaRPr lang="cs-CZ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1. historiografie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2600" dirty="0" smtClean="0"/>
              <a:t>1. </a:t>
            </a:r>
            <a:r>
              <a:rPr lang="pt-PT" sz="2600" b="1" dirty="0" smtClean="0"/>
              <a:t>João de Barros</a:t>
            </a:r>
            <a:r>
              <a:rPr lang="cs-CZ" sz="2600" b="1" dirty="0" smtClean="0"/>
              <a:t> </a:t>
            </a:r>
            <a:r>
              <a:rPr lang="pt-PT" sz="2600" dirty="0" smtClean="0"/>
              <a:t>(1496 – 1570)</a:t>
            </a:r>
            <a:r>
              <a:rPr lang="cs-CZ" sz="2600" dirty="0" smtClean="0"/>
              <a:t>: </a:t>
            </a:r>
            <a:r>
              <a:rPr lang="cs-CZ" sz="2600" b="1" i="1" dirty="0" smtClean="0"/>
              <a:t>Dekády</a:t>
            </a:r>
            <a:r>
              <a:rPr lang="pt-PT" sz="2600" dirty="0" smtClean="0"/>
              <a:t> (As Décadas</a:t>
            </a:r>
            <a:r>
              <a:rPr lang="pt-PT" sz="2600" i="1" dirty="0" smtClean="0"/>
              <a:t>, 1552, 1553, 1563, 1615</a:t>
            </a:r>
            <a:r>
              <a:rPr lang="pt-PT" sz="2600" dirty="0" smtClean="0"/>
              <a:t>)</a:t>
            </a:r>
            <a:r>
              <a:rPr lang="cs-CZ" sz="2600" dirty="0" smtClean="0"/>
              <a:t>: měla být zeměpisně-historicko-ekonomická encyklopedie; autor ale napsal pouze část </a:t>
            </a:r>
            <a:r>
              <a:rPr lang="cs-CZ" sz="2600" i="1" dirty="0" smtClean="0"/>
              <a:t>Vojenství </a:t>
            </a:r>
            <a:r>
              <a:rPr lang="cs-CZ" sz="2600" dirty="0" smtClean="0"/>
              <a:t>(</a:t>
            </a:r>
            <a:r>
              <a:rPr lang="cs-CZ" sz="2600" dirty="0" err="1" smtClean="0"/>
              <a:t>Milícia</a:t>
            </a:r>
            <a:r>
              <a:rPr lang="cs-CZ" sz="2600" dirty="0" smtClean="0"/>
              <a:t>) o dobyvatelských činech Portugalců v zámoří, která se člení podle 4 světadílů (Evropa, Afrika, Asie, Brazílie), dochovala se pouze část o Asii, rozčleněna na 10 knih (dekády); </a:t>
            </a:r>
          </a:p>
          <a:p>
            <a:pPr algn="just"/>
            <a:r>
              <a:rPr lang="pt-PT" sz="2600" dirty="0" smtClean="0"/>
              <a:t>autor spjat s král. </a:t>
            </a:r>
            <a:r>
              <a:rPr lang="cs-CZ" sz="2600" dirty="0" smtClean="0"/>
              <a:t>d</a:t>
            </a:r>
            <a:r>
              <a:rPr lang="pt-PT" sz="2600" dirty="0" smtClean="0"/>
              <a:t>vorem</a:t>
            </a:r>
            <a:r>
              <a:rPr lang="cs-CZ" sz="2600" dirty="0" smtClean="0"/>
              <a:t> (</a:t>
            </a:r>
            <a:r>
              <a:rPr lang="pt-PT" sz="2600" dirty="0" smtClean="0"/>
              <a:t>státn</a:t>
            </a:r>
            <a:r>
              <a:rPr lang="cs-CZ" sz="2600" dirty="0" smtClean="0"/>
              <a:t>í úředník), dílo má charakter oslavný, konvenční, tlumočí oficiální ideologii (expanze = svatá válka), vyzdvihuje pouze kladné stránky expanze (pouze jeden úhel pohledu) </a:t>
            </a:r>
          </a:p>
          <a:p>
            <a:pPr algn="just"/>
            <a:endParaRPr lang="cs-CZ" sz="2600" dirty="0" smtClean="0"/>
          </a:p>
          <a:p>
            <a:pPr algn="just"/>
            <a:r>
              <a:rPr lang="cs-CZ" sz="2600" dirty="0" smtClean="0"/>
              <a:t>2. </a:t>
            </a:r>
            <a:r>
              <a:rPr lang="pt-PT" sz="2600" b="1" dirty="0" smtClean="0"/>
              <a:t>Fernão Lopes de Castanheda</a:t>
            </a:r>
            <a:r>
              <a:rPr lang="pt-PT" sz="2600" dirty="0" smtClean="0"/>
              <a:t> (</a:t>
            </a:r>
            <a:r>
              <a:rPr lang="cs-CZ" sz="2600" dirty="0" smtClean="0"/>
              <a:t>1500 - 1559</a:t>
            </a:r>
            <a:r>
              <a:rPr lang="pt-PT" sz="2600" dirty="0" smtClean="0"/>
              <a:t>): </a:t>
            </a:r>
            <a:r>
              <a:rPr lang="cs-CZ" sz="2600" b="1" i="1" dirty="0" smtClean="0"/>
              <a:t>Dějiny objevování a dobývání Indie </a:t>
            </a:r>
            <a:r>
              <a:rPr lang="cs-CZ" sz="2600" dirty="0" smtClean="0"/>
              <a:t>(</a:t>
            </a:r>
            <a:r>
              <a:rPr lang="cs-CZ" sz="2600" dirty="0" err="1" smtClean="0"/>
              <a:t>História</a:t>
            </a:r>
            <a:r>
              <a:rPr lang="cs-CZ" sz="2600" dirty="0" smtClean="0"/>
              <a:t>  do </a:t>
            </a:r>
            <a:r>
              <a:rPr lang="cs-CZ" sz="2600" dirty="0" err="1" smtClean="0"/>
              <a:t>Descobrimento</a:t>
            </a:r>
            <a:r>
              <a:rPr lang="cs-CZ" sz="2600" dirty="0" smtClean="0"/>
              <a:t> e </a:t>
            </a:r>
            <a:r>
              <a:rPr lang="cs-CZ" sz="2600" dirty="0" err="1" smtClean="0"/>
              <a:t>Conquista</a:t>
            </a:r>
            <a:r>
              <a:rPr lang="cs-CZ" sz="2600" dirty="0" smtClean="0"/>
              <a:t> </a:t>
            </a:r>
            <a:r>
              <a:rPr lang="cs-CZ" sz="2600" dirty="0" err="1" smtClean="0"/>
              <a:t>da</a:t>
            </a:r>
            <a:r>
              <a:rPr lang="cs-CZ" sz="2600" dirty="0" smtClean="0"/>
              <a:t> </a:t>
            </a:r>
            <a:r>
              <a:rPr lang="cs-CZ" sz="2600" dirty="0" err="1" smtClean="0"/>
              <a:t>Índia</a:t>
            </a:r>
            <a:r>
              <a:rPr lang="cs-CZ" sz="2600" dirty="0" smtClean="0"/>
              <a:t> </a:t>
            </a:r>
            <a:r>
              <a:rPr lang="cs-CZ" sz="2600" dirty="0" err="1" smtClean="0"/>
              <a:t>pelos</a:t>
            </a:r>
            <a:r>
              <a:rPr lang="cs-CZ" sz="2600" dirty="0" smtClean="0"/>
              <a:t> </a:t>
            </a:r>
            <a:r>
              <a:rPr lang="cs-CZ" sz="2600" dirty="0" err="1" smtClean="0"/>
              <a:t>Portugueses</a:t>
            </a:r>
            <a:r>
              <a:rPr lang="cs-CZ" sz="2600" dirty="0" smtClean="0"/>
              <a:t>,  1551 – 1561, 7 dílů)</a:t>
            </a:r>
          </a:p>
          <a:p>
            <a:pPr algn="just"/>
            <a:r>
              <a:rPr lang="cs-CZ" sz="2600" dirty="0" smtClean="0"/>
              <a:t>autor (syn úředníka působícího v zámoří) cestoval a poznal místa, o nichž psal; kromě </a:t>
            </a:r>
            <a:r>
              <a:rPr lang="cs-CZ" sz="2600" dirty="0" err="1" smtClean="0"/>
              <a:t>hist</a:t>
            </a:r>
            <a:r>
              <a:rPr lang="cs-CZ" sz="2600" dirty="0" smtClean="0"/>
              <a:t>. dokumentů použil též očitá svědectví ; považována za nejobjektivnější</a:t>
            </a:r>
          </a:p>
          <a:p>
            <a:pPr algn="just"/>
            <a:endParaRPr lang="cs-CZ" sz="2600" dirty="0" smtClean="0"/>
          </a:p>
          <a:p>
            <a:pPr algn="just"/>
            <a:r>
              <a:rPr lang="cs-CZ" sz="2600" dirty="0" smtClean="0"/>
              <a:t>3. </a:t>
            </a:r>
            <a:r>
              <a:rPr lang="pt-PT" sz="2600" b="1" dirty="0" smtClean="0"/>
              <a:t>Damião de Góis </a:t>
            </a:r>
            <a:r>
              <a:rPr lang="pt-PT" sz="2600" dirty="0" smtClean="0"/>
              <a:t>(</a:t>
            </a:r>
            <a:r>
              <a:rPr lang="cs-CZ" sz="2600" dirty="0" smtClean="0"/>
              <a:t>1502 - 1574</a:t>
            </a:r>
            <a:r>
              <a:rPr lang="pt-PT" sz="2600" dirty="0" smtClean="0"/>
              <a:t>)</a:t>
            </a:r>
            <a:r>
              <a:rPr lang="cs-CZ" sz="2600" dirty="0" smtClean="0"/>
              <a:t>: </a:t>
            </a:r>
            <a:r>
              <a:rPr lang="cs-CZ" sz="2600" b="1" i="1" dirty="0" smtClean="0"/>
              <a:t>Kronika vlády D. </a:t>
            </a:r>
            <a:r>
              <a:rPr lang="cs-CZ" sz="2600" b="1" i="1" dirty="0" err="1" smtClean="0"/>
              <a:t>Manuela</a:t>
            </a:r>
            <a:r>
              <a:rPr lang="cs-CZ" sz="2600" b="1" i="1" dirty="0" smtClean="0"/>
              <a:t> I.</a:t>
            </a:r>
            <a:r>
              <a:rPr lang="cs-CZ" sz="2600" dirty="0" smtClean="0"/>
              <a:t>: snažil se o objektivní zachycení (nevýrazné vyprávění, chronologický sled bez perspektivy a zápletky); autor humanista (přítel </a:t>
            </a:r>
            <a:r>
              <a:rPr lang="cs-CZ" sz="2600" dirty="0" err="1" smtClean="0"/>
              <a:t>Erasma</a:t>
            </a:r>
            <a:r>
              <a:rPr lang="cs-CZ" sz="2600" dirty="0" smtClean="0"/>
              <a:t>, </a:t>
            </a:r>
            <a:r>
              <a:rPr lang="cs-CZ" sz="2600" dirty="0" err="1" smtClean="0"/>
              <a:t>Luthera</a:t>
            </a:r>
            <a:r>
              <a:rPr lang="cs-CZ" sz="2600" dirty="0" smtClean="0"/>
              <a:t> aj., obhajoval např. právo národů na vlastní víru), spjat se zámořským obchodem (správce faktorie v Antverpách), vedl obch. a </a:t>
            </a:r>
            <a:r>
              <a:rPr lang="cs-CZ" sz="2600" dirty="0" err="1" smtClean="0"/>
              <a:t>dipl</a:t>
            </a:r>
            <a:r>
              <a:rPr lang="cs-CZ" sz="2600" dirty="0" smtClean="0"/>
              <a:t>. mise (Německo, Pobaltí, Itálie, Polsko), udán inkvizici (zemřel za nevyjasněných okolností)</a:t>
            </a:r>
          </a:p>
          <a:p>
            <a:pPr algn="just"/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2. literatura o zámořských cestách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 smtClean="0"/>
              <a:t>1. </a:t>
            </a:r>
            <a:r>
              <a:rPr lang="cs-CZ" sz="2000" b="1" dirty="0" smtClean="0"/>
              <a:t>námořnické knihy </a:t>
            </a:r>
            <a:r>
              <a:rPr lang="cs-CZ" sz="2000" dirty="0" smtClean="0"/>
              <a:t>(bez estetické hodnoty)</a:t>
            </a:r>
          </a:p>
          <a:p>
            <a:pPr algn="just"/>
            <a:r>
              <a:rPr lang="cs-CZ" sz="2000" dirty="0" smtClean="0"/>
              <a:t>2. </a:t>
            </a:r>
            <a:r>
              <a:rPr lang="cs-CZ" sz="2000" b="1" dirty="0" smtClean="0"/>
              <a:t>zprávy o cestách </a:t>
            </a:r>
            <a:r>
              <a:rPr lang="cs-CZ" sz="2000" dirty="0" smtClean="0"/>
              <a:t>(</a:t>
            </a:r>
            <a:r>
              <a:rPr lang="cs-CZ" sz="2000" dirty="0" err="1" smtClean="0"/>
              <a:t>Álvaro</a:t>
            </a:r>
            <a:r>
              <a:rPr lang="cs-CZ" sz="2000" dirty="0" smtClean="0"/>
              <a:t> </a:t>
            </a:r>
            <a:r>
              <a:rPr lang="cs-CZ" sz="2000" dirty="0" err="1" smtClean="0"/>
              <a:t>Velho</a:t>
            </a:r>
            <a:r>
              <a:rPr lang="cs-CZ" sz="2000" dirty="0" smtClean="0"/>
              <a:t>: </a:t>
            </a:r>
            <a:r>
              <a:rPr lang="cs-CZ" sz="2000" i="1" dirty="0" smtClean="0"/>
              <a:t>Popis cesty </a:t>
            </a:r>
            <a:r>
              <a:rPr lang="cs-CZ" sz="2000" i="1" dirty="0" err="1" smtClean="0"/>
              <a:t>Vasca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da</a:t>
            </a:r>
            <a:r>
              <a:rPr lang="cs-CZ" sz="2000" i="1" dirty="0" smtClean="0"/>
              <a:t> Gamy</a:t>
            </a:r>
            <a:r>
              <a:rPr lang="cs-CZ" sz="2000" dirty="0" smtClean="0"/>
              <a:t>, P</a:t>
            </a:r>
            <a:r>
              <a:rPr lang="pt-PT" sz="2000" dirty="0" smtClean="0"/>
              <a:t>êr</a:t>
            </a:r>
            <a:r>
              <a:rPr lang="cs-CZ" sz="2000" dirty="0" smtClean="0"/>
              <a:t>o Vaz de </a:t>
            </a:r>
            <a:r>
              <a:rPr lang="cs-CZ" sz="2000" dirty="0" err="1" smtClean="0"/>
              <a:t>Caminha</a:t>
            </a:r>
            <a:r>
              <a:rPr lang="cs-CZ" sz="2000" dirty="0" smtClean="0"/>
              <a:t>: </a:t>
            </a:r>
            <a:r>
              <a:rPr lang="cs-CZ" sz="2000" i="1" dirty="0" smtClean="0"/>
              <a:t>Dopis králi Manuelovi o objevení Brazílie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dirty="0" smtClean="0"/>
              <a:t>3. </a:t>
            </a:r>
            <a:r>
              <a:rPr lang="cs-CZ" sz="2000" b="1" dirty="0" smtClean="0"/>
              <a:t>cestopisy</a:t>
            </a:r>
            <a:r>
              <a:rPr lang="cs-CZ" sz="2000" dirty="0" smtClean="0"/>
              <a:t> (popisy nových zemí, často z přičinění jezuitských misionářů)</a:t>
            </a:r>
          </a:p>
          <a:p>
            <a:pPr algn="just"/>
            <a:r>
              <a:rPr lang="cs-CZ" sz="2000" dirty="0" smtClean="0"/>
              <a:t>4. </a:t>
            </a:r>
            <a:r>
              <a:rPr lang="cs-CZ" sz="2000" b="1" dirty="0" smtClean="0"/>
              <a:t>memoáry </a:t>
            </a:r>
            <a:r>
              <a:rPr lang="cs-CZ" sz="2000" dirty="0" smtClean="0"/>
              <a:t>(</a:t>
            </a:r>
            <a:r>
              <a:rPr lang="cs-CZ" sz="2000" dirty="0" err="1" smtClean="0"/>
              <a:t>Gaspar</a:t>
            </a:r>
            <a:r>
              <a:rPr lang="cs-CZ" sz="2000" dirty="0" smtClean="0"/>
              <a:t> </a:t>
            </a:r>
            <a:r>
              <a:rPr lang="cs-CZ" sz="2000" dirty="0" err="1" smtClean="0"/>
              <a:t>Correia</a:t>
            </a:r>
            <a:r>
              <a:rPr lang="cs-CZ" sz="2000" dirty="0" smtClean="0"/>
              <a:t>: </a:t>
            </a:r>
            <a:r>
              <a:rPr lang="cs-CZ" sz="2000" i="1" dirty="0" smtClean="0"/>
              <a:t>Záznamy z Indie</a:t>
            </a:r>
            <a:r>
              <a:rPr lang="cs-CZ" sz="2000" dirty="0" smtClean="0"/>
              <a:t>, </a:t>
            </a:r>
            <a:r>
              <a:rPr lang="cs-CZ" sz="2000" dirty="0" err="1" smtClean="0"/>
              <a:t>Lendas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</a:t>
            </a:r>
            <a:r>
              <a:rPr lang="cs-CZ" sz="2000" dirty="0" err="1" smtClean="0"/>
              <a:t>Índia</a:t>
            </a:r>
            <a:r>
              <a:rPr lang="cs-CZ" sz="2000" dirty="0" smtClean="0"/>
              <a:t>; autor žil před 50 let v Orientu – očitý svědek událostí, o nichž psal; nedbalý styl)</a:t>
            </a:r>
          </a:p>
          <a:p>
            <a:pPr algn="just"/>
            <a:r>
              <a:rPr lang="pt-PT" sz="2000" dirty="0" smtClean="0"/>
              <a:t>5</a:t>
            </a:r>
            <a:r>
              <a:rPr lang="cs-CZ" sz="2000" dirty="0" smtClean="0"/>
              <a:t>. </a:t>
            </a:r>
            <a:r>
              <a:rPr lang="cs-CZ" sz="2000" b="1" dirty="0" smtClean="0"/>
              <a:t>popisy ztroskotání </a:t>
            </a:r>
            <a:r>
              <a:rPr lang="cs-CZ" sz="2000" dirty="0" smtClean="0"/>
              <a:t>(</a:t>
            </a:r>
            <a:r>
              <a:rPr lang="cs-CZ" sz="2000" dirty="0" err="1" smtClean="0"/>
              <a:t>vyd</a:t>
            </a:r>
            <a:r>
              <a:rPr lang="cs-CZ" sz="2000" dirty="0" smtClean="0"/>
              <a:t>. v lidových – jarmarečních – brožurách)     </a:t>
            </a:r>
            <a:r>
              <a:rPr lang="cs-CZ" sz="2000" i="1" dirty="0" smtClean="0"/>
              <a:t>Dějiny námořních tragédií </a:t>
            </a:r>
            <a:r>
              <a:rPr lang="cs-CZ" sz="2000" dirty="0" smtClean="0"/>
              <a:t>(</a:t>
            </a:r>
            <a:r>
              <a:rPr lang="cs-CZ" sz="2000" dirty="0" err="1" smtClean="0"/>
              <a:t>História</a:t>
            </a:r>
            <a:r>
              <a:rPr lang="cs-CZ" sz="2000" dirty="0" smtClean="0"/>
              <a:t> </a:t>
            </a:r>
            <a:r>
              <a:rPr lang="cs-CZ" sz="2000" dirty="0" err="1" smtClean="0"/>
              <a:t>Trágico</a:t>
            </a:r>
            <a:r>
              <a:rPr lang="cs-CZ" sz="2000" dirty="0" smtClean="0"/>
              <a:t>-</a:t>
            </a:r>
            <a:r>
              <a:rPr lang="cs-CZ" sz="2000" dirty="0" err="1" smtClean="0"/>
              <a:t>Marítima</a:t>
            </a:r>
            <a:r>
              <a:rPr lang="cs-CZ" sz="2000" dirty="0" smtClean="0"/>
              <a:t>): </a:t>
            </a:r>
            <a:endParaRPr lang="pt-PT" sz="2000" dirty="0" smtClean="0"/>
          </a:p>
          <a:p>
            <a:pPr algn="just"/>
            <a:r>
              <a:rPr lang="cs-CZ" sz="2000" dirty="0" err="1" smtClean="0"/>
              <a:t>obs</a:t>
            </a:r>
            <a:r>
              <a:rPr lang="cs-CZ" sz="2000" dirty="0" smtClean="0"/>
              <a:t>. např. vyprávění o ztroskotání </a:t>
            </a:r>
            <a:endParaRPr lang="pt-PT" sz="2000" dirty="0" smtClean="0"/>
          </a:p>
          <a:p>
            <a:pPr algn="just">
              <a:buNone/>
            </a:pPr>
            <a:r>
              <a:rPr lang="pt-PT" sz="2000" dirty="0" smtClean="0"/>
              <a:t>     </a:t>
            </a:r>
            <a:r>
              <a:rPr lang="cs-CZ" sz="2000" dirty="0" err="1" smtClean="0"/>
              <a:t>Sepúlvedově</a:t>
            </a:r>
            <a:r>
              <a:rPr lang="cs-CZ" sz="2000" dirty="0" smtClean="0"/>
              <a:t>; </a:t>
            </a:r>
            <a:endParaRPr lang="pt-PT" sz="2000" dirty="0" smtClean="0"/>
          </a:p>
          <a:p>
            <a:pPr algn="just"/>
            <a:r>
              <a:rPr lang="cs-CZ" sz="2000" dirty="0" smtClean="0"/>
              <a:t>dobrodružné vyprávění psané barvitým </a:t>
            </a:r>
            <a:endParaRPr lang="pt-PT" sz="2000" dirty="0" smtClean="0"/>
          </a:p>
          <a:p>
            <a:pPr algn="just">
              <a:buNone/>
            </a:pPr>
            <a:r>
              <a:rPr lang="pt-PT" sz="2000" dirty="0" smtClean="0"/>
              <a:t>     </a:t>
            </a:r>
            <a:r>
              <a:rPr lang="cs-CZ" sz="2000" dirty="0" smtClean="0"/>
              <a:t>jazykem s využitím </a:t>
            </a:r>
            <a:r>
              <a:rPr lang="cs-CZ" sz="2000" dirty="0" err="1" smtClean="0"/>
              <a:t>námoř</a:t>
            </a:r>
            <a:r>
              <a:rPr lang="cs-CZ" sz="2000" dirty="0" smtClean="0"/>
              <a:t>. </a:t>
            </a:r>
            <a:r>
              <a:rPr lang="pt-PT" sz="2000" dirty="0" smtClean="0"/>
              <a:t>s</a:t>
            </a:r>
            <a:r>
              <a:rPr lang="cs-CZ" sz="2000" dirty="0" err="1" smtClean="0"/>
              <a:t>langu</a:t>
            </a:r>
            <a:endParaRPr lang="cs-CZ" sz="2000" dirty="0" smtClean="0"/>
          </a:p>
          <a:p>
            <a:pPr algn="just"/>
            <a:endParaRPr lang="cs-CZ" sz="2000" dirty="0" smtClean="0"/>
          </a:p>
          <a:p>
            <a:r>
              <a:rPr lang="pt-BR" sz="1000" dirty="0" smtClean="0"/>
              <a:t>Naufrágio do "Galeão Grande S. João",</a:t>
            </a:r>
          </a:p>
          <a:p>
            <a:r>
              <a:rPr lang="pt-BR" sz="1000" dirty="0" smtClean="0"/>
              <a:t> in Bernardo Gomes de Brito, </a:t>
            </a:r>
          </a:p>
          <a:p>
            <a:r>
              <a:rPr lang="pt-BR" sz="1000" dirty="0" smtClean="0"/>
              <a:t>Historia Trágico-Marítima, Lisboa, 1735.</a:t>
            </a:r>
          </a:p>
          <a:p>
            <a:r>
              <a:rPr lang="cs-CZ" sz="800" dirty="0" smtClean="0"/>
              <a:t>http://pt.wikipedia.org/wiki/Hist%C3%B3ria_tr%C3%A1gico-mar%C3%ADtima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05064"/>
            <a:ext cx="302433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prava 6"/>
          <p:cNvSpPr/>
          <p:nvPr/>
        </p:nvSpPr>
        <p:spPr>
          <a:xfrm>
            <a:off x="4355976" y="5445224"/>
            <a:ext cx="8343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err="1" smtClean="0"/>
              <a:t>Fernão</a:t>
            </a:r>
            <a:r>
              <a:rPr lang="en-US" sz="2400" dirty="0" smtClean="0"/>
              <a:t> Mendes Pinto</a:t>
            </a:r>
            <a:r>
              <a:rPr lang="cs-CZ" sz="2400" dirty="0" smtClean="0"/>
              <a:t> (1510 – 1583)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Putování</a:t>
            </a:r>
            <a:r>
              <a:rPr lang="en-US" sz="2400" dirty="0" smtClean="0"/>
              <a:t> (</a:t>
            </a:r>
            <a:r>
              <a:rPr lang="en-US" sz="2400" dirty="0" err="1" smtClean="0"/>
              <a:t>Peregrinação</a:t>
            </a:r>
            <a:r>
              <a:rPr lang="en-US" sz="2400" dirty="0" smtClean="0"/>
              <a:t>, 1614)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líčí skutečná i smyšlená autorova dobrodružství na moři i na souši (cestování – putování) a přitom zachycuje nejrůznější aspekty tehdejšího života v Orientu (všímá si především rozdílu mezi Evropany a  místním lidem)</a:t>
            </a:r>
          </a:p>
          <a:p>
            <a:pPr algn="just"/>
            <a:r>
              <a:rPr lang="cs-CZ" sz="2000" dirty="0" smtClean="0"/>
              <a:t>žánrově dílo mnohovrstevné </a:t>
            </a:r>
          </a:p>
          <a:p>
            <a:pPr algn="just">
              <a:buNone/>
            </a:pPr>
            <a:r>
              <a:rPr lang="cs-CZ" sz="2000" dirty="0" smtClean="0"/>
              <a:t>     (prvky autobiografie, cestopisu, </a:t>
            </a:r>
          </a:p>
          <a:p>
            <a:pPr algn="just">
              <a:buNone/>
            </a:pPr>
            <a:r>
              <a:rPr lang="cs-CZ" sz="2000" dirty="0" smtClean="0"/>
              <a:t>     pikareskního  a dobrodružného vyprávění)</a:t>
            </a:r>
          </a:p>
          <a:p>
            <a:pPr algn="just">
              <a:buNone/>
            </a:pPr>
            <a:r>
              <a:rPr lang="cs-CZ" sz="2000" dirty="0" smtClean="0"/>
              <a:t>      </a:t>
            </a:r>
            <a:r>
              <a:rPr lang="pt-PT" sz="2000" dirty="0" smtClean="0"/>
              <a:t>(</a:t>
            </a:r>
            <a:r>
              <a:rPr lang="cs-CZ" sz="1600" dirty="0" err="1" smtClean="0"/>
              <a:t>Fern</a:t>
            </a:r>
            <a:r>
              <a:rPr lang="pt-PT" sz="1600" dirty="0" smtClean="0"/>
              <a:t>ão: Mentes? Minto)</a:t>
            </a:r>
            <a:endParaRPr lang="cs-CZ" sz="1600" dirty="0" smtClean="0"/>
          </a:p>
          <a:p>
            <a:pPr algn="just"/>
            <a:r>
              <a:rPr lang="cs-CZ" sz="2000" dirty="0" smtClean="0"/>
              <a:t>styl hovorový (</a:t>
            </a:r>
            <a:r>
              <a:rPr lang="cs-CZ" sz="2000" dirty="0" err="1" smtClean="0"/>
              <a:t>přip</a:t>
            </a:r>
            <a:r>
              <a:rPr lang="cs-CZ" sz="2000" dirty="0" smtClean="0"/>
              <a:t>. F. </a:t>
            </a:r>
            <a:r>
              <a:rPr lang="cs-CZ" sz="2000" dirty="0" err="1" smtClean="0"/>
              <a:t>Lopese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852936"/>
            <a:ext cx="2094731" cy="3040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2286000" y="5733256"/>
            <a:ext cx="457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cs-CZ" sz="1000" dirty="0" smtClean="0"/>
              <a:t>                                           http://alfarrabio.di.uminho.pt/vercial/fpinto.htm</a:t>
            </a:r>
            <a:endParaRPr lang="cs-CZ" sz="1000" dirty="0"/>
          </a:p>
        </p:txBody>
      </p:sp>
      <p:sp>
        <p:nvSpPr>
          <p:cNvPr id="9" name="Šipka doprava 8"/>
          <p:cNvSpPr/>
          <p:nvPr/>
        </p:nvSpPr>
        <p:spPr>
          <a:xfrm>
            <a:off x="5580112" y="3717032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3. naučná próza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3100" b="1" dirty="0" smtClean="0"/>
              <a:t>Jo</a:t>
            </a:r>
            <a:r>
              <a:rPr lang="pt-PT" sz="3100" b="1" dirty="0" smtClean="0"/>
              <a:t>ão de Barros</a:t>
            </a:r>
            <a:r>
              <a:rPr lang="cs-CZ" sz="3100" b="1" dirty="0" smtClean="0"/>
              <a:t>: </a:t>
            </a:r>
            <a:r>
              <a:rPr lang="cs-CZ" sz="2600" b="1" i="1" dirty="0" smtClean="0"/>
              <a:t>Duchovní zboží </a:t>
            </a:r>
            <a:r>
              <a:rPr lang="cs-CZ" sz="2600" dirty="0" smtClean="0"/>
              <a:t>(</a:t>
            </a:r>
            <a:r>
              <a:rPr lang="pt-PT" sz="2600" dirty="0" smtClean="0"/>
              <a:t>Ropicapnefma</a:t>
            </a:r>
            <a:r>
              <a:rPr lang="cs-CZ" sz="2600" dirty="0" smtClean="0"/>
              <a:t>, </a:t>
            </a:r>
            <a:r>
              <a:rPr lang="cs-CZ" sz="2600" dirty="0" err="1" smtClean="0"/>
              <a:t>Mercadoria</a:t>
            </a:r>
            <a:r>
              <a:rPr lang="cs-CZ" sz="2600" dirty="0" smtClean="0"/>
              <a:t> </a:t>
            </a:r>
            <a:r>
              <a:rPr lang="cs-CZ" sz="2600" dirty="0" err="1" smtClean="0"/>
              <a:t>Espiritual</a:t>
            </a:r>
            <a:r>
              <a:rPr lang="cs-CZ" sz="2600" dirty="0" smtClean="0"/>
              <a:t>)</a:t>
            </a:r>
          </a:p>
          <a:p>
            <a:pPr algn="ctr">
              <a:buNone/>
            </a:pPr>
            <a:endParaRPr lang="cs-CZ" sz="2600" dirty="0" smtClean="0"/>
          </a:p>
          <a:p>
            <a:pPr algn="just"/>
            <a:r>
              <a:rPr lang="cs-CZ" sz="2600" dirty="0" smtClean="0"/>
              <a:t>ve formě rozhovoru alegorických postav (Vůle, Čas, Chápání x Rozum) </a:t>
            </a:r>
          </a:p>
          <a:p>
            <a:pPr algn="just"/>
            <a:r>
              <a:rPr lang="cs-CZ" sz="2600" dirty="0" smtClean="0"/>
              <a:t>záměrem je potírat kacířství, které popírá a) nesmrtelnost duše  b) odměny a tresty v posmrtném životě c) nadřazenost křesťanství nad jiná náboženství; </a:t>
            </a:r>
          </a:p>
          <a:p>
            <a:pPr algn="just"/>
            <a:r>
              <a:rPr lang="cs-CZ" sz="2600" dirty="0" smtClean="0"/>
              <a:t>vítězství Rozumu, který má hájit </a:t>
            </a:r>
            <a:r>
              <a:rPr lang="cs-CZ" sz="2600" dirty="0" err="1" smtClean="0"/>
              <a:t>katol</a:t>
            </a:r>
            <a:r>
              <a:rPr lang="cs-CZ" sz="2600" dirty="0" smtClean="0"/>
              <a:t>. víru, není jisté, protože Čas debatu přeruší</a:t>
            </a:r>
          </a:p>
          <a:p>
            <a:pPr algn="just"/>
            <a:r>
              <a:rPr lang="cs-CZ" sz="2600" dirty="0" smtClean="0"/>
              <a:t>z hlediska ideologie je to dílo humanistické (protiklerikální a </a:t>
            </a:r>
            <a:r>
              <a:rPr lang="cs-CZ" sz="2600" dirty="0" err="1" smtClean="0"/>
              <a:t>protišlechtické</a:t>
            </a:r>
            <a:r>
              <a:rPr lang="cs-CZ" sz="2600" dirty="0" smtClean="0"/>
              <a:t>; inspirace </a:t>
            </a:r>
            <a:r>
              <a:rPr lang="cs-CZ" sz="2600" dirty="0" err="1" smtClean="0"/>
              <a:t>Erasmem</a:t>
            </a:r>
            <a:r>
              <a:rPr lang="cs-CZ" sz="2600" dirty="0" smtClean="0"/>
              <a:t> R. a jeho </a:t>
            </a:r>
            <a:r>
              <a:rPr lang="cs-CZ" sz="2600" i="1" dirty="0" smtClean="0"/>
              <a:t>Chválou bláznovství</a:t>
            </a:r>
            <a:r>
              <a:rPr lang="cs-CZ" sz="2600" dirty="0" smtClean="0"/>
              <a:t>), od r. 1581 na indexu   </a:t>
            </a:r>
          </a:p>
          <a:p>
            <a:pPr algn="just"/>
            <a:endParaRPr lang="cs-CZ" sz="2600" dirty="0" smtClean="0"/>
          </a:p>
          <a:p>
            <a:pPr algn="just"/>
            <a:r>
              <a:rPr lang="cs-CZ" sz="2600" dirty="0" smtClean="0"/>
              <a:t>b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krásná próza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a) rytířský román</a:t>
            </a:r>
          </a:p>
          <a:p>
            <a:r>
              <a:rPr lang="cs-CZ" dirty="0" smtClean="0"/>
              <a:t>b) milostná novela</a:t>
            </a:r>
          </a:p>
          <a:p>
            <a:r>
              <a:rPr lang="cs-CZ" dirty="0" smtClean="0"/>
              <a:t>c) próza s realistickými a sociálními prvky  (divadlo v próze)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rytířský román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rozvíjely se 2 cykly:  </a:t>
            </a:r>
            <a:r>
              <a:rPr lang="cs-CZ" sz="2000" dirty="0" err="1" smtClean="0"/>
              <a:t>amadisovský</a:t>
            </a:r>
            <a:r>
              <a:rPr lang="cs-CZ" sz="2000" dirty="0" smtClean="0"/>
              <a:t> a </a:t>
            </a:r>
            <a:r>
              <a:rPr lang="cs-CZ" sz="2000" dirty="0" err="1" smtClean="0"/>
              <a:t>palmerinovský</a:t>
            </a:r>
            <a:endParaRPr lang="cs-CZ" sz="2000" dirty="0" smtClean="0"/>
          </a:p>
          <a:p>
            <a:pPr algn="just"/>
            <a:r>
              <a:rPr lang="cs-CZ" sz="2000" dirty="0" err="1" smtClean="0"/>
              <a:t>palmerinovský</a:t>
            </a:r>
            <a:r>
              <a:rPr lang="cs-CZ" sz="2000" dirty="0" smtClean="0"/>
              <a:t> cyklus zahájen anonymním dílem </a:t>
            </a:r>
            <a:r>
              <a:rPr lang="cs-CZ" sz="2000" i="1" dirty="0" err="1" smtClean="0"/>
              <a:t>Palmerín</a:t>
            </a:r>
            <a:r>
              <a:rPr lang="cs-CZ" sz="2000" i="1" dirty="0" smtClean="0"/>
              <a:t> de Oliva </a:t>
            </a:r>
            <a:r>
              <a:rPr lang="cs-CZ" sz="2000" dirty="0" smtClean="0"/>
              <a:t>(1511)              </a:t>
            </a:r>
            <a:r>
              <a:rPr lang="cs-CZ" sz="2000" dirty="0" err="1" smtClean="0"/>
              <a:t>Francisco</a:t>
            </a:r>
            <a:r>
              <a:rPr lang="cs-CZ" sz="2000" dirty="0" smtClean="0"/>
              <a:t> de </a:t>
            </a:r>
            <a:r>
              <a:rPr lang="cs-CZ" sz="2000" dirty="0" err="1" smtClean="0"/>
              <a:t>Morais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Palmerín</a:t>
            </a:r>
            <a:r>
              <a:rPr lang="cs-CZ" sz="2000" i="1" dirty="0" smtClean="0"/>
              <a:t> anglický </a:t>
            </a:r>
            <a:r>
              <a:rPr lang="cs-CZ" sz="2000" dirty="0" smtClean="0"/>
              <a:t>(</a:t>
            </a:r>
            <a:r>
              <a:rPr lang="cs-CZ" sz="2000" dirty="0" err="1" smtClean="0"/>
              <a:t>Palmeirim</a:t>
            </a:r>
            <a:r>
              <a:rPr lang="cs-CZ" sz="2000" dirty="0" smtClean="0"/>
              <a:t> de </a:t>
            </a:r>
            <a:r>
              <a:rPr lang="cs-CZ" sz="2000" dirty="0" err="1" smtClean="0"/>
              <a:t>Inglaterra</a:t>
            </a:r>
            <a:r>
              <a:rPr lang="cs-CZ" sz="2000" dirty="0" smtClean="0"/>
              <a:t>, 1567), dobrodružství </a:t>
            </a:r>
            <a:r>
              <a:rPr lang="cs-CZ" sz="2000" dirty="0" err="1" smtClean="0"/>
              <a:t>Palmerina</a:t>
            </a:r>
            <a:r>
              <a:rPr lang="cs-CZ" sz="2000" dirty="0" smtClean="0"/>
              <a:t> a jiných rytířů (zápasy s obry, divochy, čaroději apod.); romány zahrnují stále více fantastických prvků, do 17. stol. se cyklus rozšiřoval, poté se vyčerpal (parodie: D. Quijote),  v 19. stol. inspiroval </a:t>
            </a:r>
            <a:r>
              <a:rPr lang="cs-CZ" sz="2000" dirty="0" err="1" smtClean="0"/>
              <a:t>romant</a:t>
            </a:r>
            <a:r>
              <a:rPr lang="cs-CZ" sz="2000" dirty="0" smtClean="0"/>
              <a:t>. imaginaci (</a:t>
            </a:r>
            <a:r>
              <a:rPr lang="cs-CZ" sz="2000" dirty="0" err="1" smtClean="0"/>
              <a:t>Scott</a:t>
            </a:r>
            <a:r>
              <a:rPr lang="cs-CZ" sz="2000" dirty="0" smtClean="0"/>
              <a:t>, Dumas apod.)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Jo</a:t>
            </a:r>
            <a:r>
              <a:rPr lang="pt-PT" sz="2000" dirty="0" smtClean="0"/>
              <a:t>ão de Barros: </a:t>
            </a:r>
            <a:r>
              <a:rPr lang="pt-PT" sz="2000" i="1" dirty="0" smtClean="0"/>
              <a:t>Kronika o c</a:t>
            </a:r>
            <a:r>
              <a:rPr lang="cs-CZ" sz="2000" i="1" dirty="0" err="1" smtClean="0"/>
              <a:t>ísaři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Clarimundovi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pt-PT" sz="2000" dirty="0" smtClean="0"/>
              <a:t>A Crónica do Imperador Clarimundo, 1522</a:t>
            </a:r>
            <a:r>
              <a:rPr lang="cs-CZ" sz="2000" dirty="0" smtClean="0"/>
              <a:t>) – žánrově mezi ryt. románem, historiografií a epopejí (vyzdvihuje slavné momenty port. monarchie), rétorický styl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err="1" smtClean="0"/>
              <a:t>Jorge</a:t>
            </a:r>
            <a:r>
              <a:rPr lang="cs-CZ" sz="2000" dirty="0" smtClean="0"/>
              <a:t> </a:t>
            </a:r>
            <a:r>
              <a:rPr lang="cs-CZ" sz="2000" dirty="0" err="1" smtClean="0"/>
              <a:t>Ferreira</a:t>
            </a:r>
            <a:r>
              <a:rPr lang="cs-CZ" sz="2000" dirty="0" smtClean="0"/>
              <a:t> de </a:t>
            </a:r>
            <a:r>
              <a:rPr lang="cs-CZ" sz="2000" dirty="0" err="1" smtClean="0"/>
              <a:t>Vasconcelos</a:t>
            </a:r>
            <a:r>
              <a:rPr lang="cs-CZ" sz="2000" dirty="0" smtClean="0"/>
              <a:t>: </a:t>
            </a:r>
            <a:r>
              <a:rPr lang="cs-CZ" sz="2000" i="1" dirty="0" smtClean="0"/>
              <a:t>Pamětní kniha o hrdinských činech druhého kulatého stolu </a:t>
            </a:r>
            <a:r>
              <a:rPr lang="cs-CZ" sz="2000" dirty="0" smtClean="0"/>
              <a:t>(O </a:t>
            </a:r>
            <a:r>
              <a:rPr lang="cs-CZ" sz="2000" dirty="0" err="1" smtClean="0"/>
              <a:t>Memorial</a:t>
            </a:r>
            <a:r>
              <a:rPr lang="cs-CZ" sz="2000" dirty="0" smtClean="0"/>
              <a:t>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Proezas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</a:t>
            </a:r>
            <a:r>
              <a:rPr lang="cs-CZ" sz="2000" dirty="0" err="1" smtClean="0"/>
              <a:t>Segunda</a:t>
            </a:r>
            <a:r>
              <a:rPr lang="cs-CZ" sz="2000" dirty="0" smtClean="0"/>
              <a:t> </a:t>
            </a:r>
            <a:r>
              <a:rPr lang="cs-CZ" sz="2000" dirty="0" err="1" smtClean="0"/>
              <a:t>Távola</a:t>
            </a:r>
            <a:r>
              <a:rPr lang="cs-CZ" sz="2000" dirty="0" smtClean="0"/>
              <a:t> </a:t>
            </a:r>
            <a:r>
              <a:rPr lang="cs-CZ" sz="2000" dirty="0" err="1" smtClean="0"/>
              <a:t>Redonda</a:t>
            </a:r>
            <a:r>
              <a:rPr lang="cs-CZ" sz="2000" dirty="0" smtClean="0"/>
              <a:t>, 1567), taktéž na pomezí mezi ryt. románem a dějepisectvím: </a:t>
            </a:r>
            <a:r>
              <a:rPr lang="cs-CZ" sz="2000" dirty="0" err="1" smtClean="0"/>
              <a:t>obs</a:t>
            </a:r>
            <a:r>
              <a:rPr lang="cs-CZ" sz="2000" dirty="0" smtClean="0"/>
              <a:t>. rytířské příběhy (artušovské – konfrontované s činy Portugalců) a historickou rovinu (záznamy tehdejších reálií – popis Lisabonu, domů, oděvů, obřadů apod.)</a:t>
            </a:r>
            <a:endParaRPr lang="cs-CZ" sz="2000" dirty="0"/>
          </a:p>
        </p:txBody>
      </p:sp>
      <p:sp>
        <p:nvSpPr>
          <p:cNvPr id="4" name="Šipka doprava 3"/>
          <p:cNvSpPr/>
          <p:nvPr/>
        </p:nvSpPr>
        <p:spPr>
          <a:xfrm flipV="1">
            <a:off x="323528" y="206084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milostná novela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2200" b="1" dirty="0" err="1" smtClean="0"/>
              <a:t>Bernardim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Ribeiro</a:t>
            </a:r>
            <a:r>
              <a:rPr lang="cs-CZ" sz="2200" b="1" dirty="0" smtClean="0"/>
              <a:t>: </a:t>
            </a:r>
            <a:r>
              <a:rPr lang="cs-CZ" sz="2200" b="1" i="1" dirty="0" smtClean="0"/>
              <a:t>Kniha stesku  </a:t>
            </a:r>
          </a:p>
          <a:p>
            <a:pPr algn="just">
              <a:buNone/>
            </a:pPr>
            <a:r>
              <a:rPr lang="cs-CZ" sz="2000" dirty="0" smtClean="0"/>
              <a:t>2 verze:</a:t>
            </a:r>
            <a:endParaRPr lang="pt-PT" sz="2000" dirty="0" smtClean="0"/>
          </a:p>
          <a:p>
            <a:pPr marL="457200" indent="-457200" algn="just">
              <a:buAutoNum type="arabicParenR"/>
            </a:pPr>
            <a:r>
              <a:rPr lang="cs-CZ" sz="2000" i="1" dirty="0" err="1" smtClean="0"/>
              <a:t>História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da</a:t>
            </a:r>
            <a:r>
              <a:rPr lang="cs-CZ" sz="2000" i="1" dirty="0" smtClean="0"/>
              <a:t> </a:t>
            </a:r>
            <a:r>
              <a:rPr lang="pt-PT" sz="2000" i="1" dirty="0" smtClean="0"/>
              <a:t>Menina e Moça</a:t>
            </a:r>
            <a:r>
              <a:rPr lang="pt-PT" sz="2000" dirty="0" smtClean="0"/>
              <a:t>, 1554</a:t>
            </a:r>
            <a:r>
              <a:rPr lang="cs-CZ" sz="2000" dirty="0" smtClean="0"/>
              <a:t>,</a:t>
            </a:r>
            <a:r>
              <a:rPr lang="pt-PT" sz="2000" dirty="0" smtClean="0"/>
              <a:t> Ferrara</a:t>
            </a:r>
            <a:r>
              <a:rPr lang="cs-CZ" sz="2000" dirty="0" smtClean="0"/>
              <a:t> (shodují se 2 rukopisy)</a:t>
            </a:r>
          </a:p>
          <a:p>
            <a:pPr marL="457200" indent="-457200" algn="just">
              <a:buAutoNum type="arabicParenR"/>
            </a:pPr>
            <a:r>
              <a:rPr lang="pt-PT" sz="2000" i="1" dirty="0" smtClean="0"/>
              <a:t>Saudades de B. Ribeiro</a:t>
            </a:r>
            <a:r>
              <a:rPr lang="pt-PT" sz="2000" dirty="0" smtClean="0"/>
              <a:t>, 1557, Évora</a:t>
            </a:r>
            <a:r>
              <a:rPr lang="cs-CZ" sz="2000" dirty="0" smtClean="0"/>
              <a:t> (rozsáhlejší, podvrh?)</a:t>
            </a:r>
          </a:p>
          <a:p>
            <a:pPr marL="457200" indent="-457200" algn="just">
              <a:buAutoNum type="arabicParenR"/>
            </a:pPr>
            <a:endParaRPr lang="cs-CZ" sz="2000" dirty="0" smtClean="0"/>
          </a:p>
          <a:p>
            <a:pPr marL="457200" indent="-457200" algn="just"/>
            <a:r>
              <a:rPr lang="cs-CZ" sz="2000" dirty="0" smtClean="0"/>
              <a:t>Rámcová struktura: rámec (setkání dívky s paní) a vložené milostně-rytířské příběhy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dirty="0" smtClean="0"/>
              <a:t>A) Dílo otevírá monolog dívky psaný rytmizovanou prózou o nešťastné lásce, odloučení a utrpení (klíčové motivy: stesk, osamění, </a:t>
            </a:r>
            <a:r>
              <a:rPr lang="cs-CZ" sz="2000" dirty="0" smtClean="0"/>
              <a:t>láska</a:t>
            </a:r>
            <a:r>
              <a:rPr lang="cs-CZ" sz="2000" dirty="0" smtClean="0"/>
              <a:t>, utrpení, kontemplace přírody) 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dirty="0" smtClean="0"/>
              <a:t>B) Dívka hovoří s paní, která také trpí, o tom, co </a:t>
            </a:r>
            <a:r>
              <a:rPr lang="cs-CZ" sz="2000" dirty="0" err="1" smtClean="0"/>
              <a:t>Saraiva</a:t>
            </a:r>
            <a:r>
              <a:rPr lang="cs-CZ" sz="2000" dirty="0" smtClean="0"/>
              <a:t> a </a:t>
            </a:r>
            <a:r>
              <a:rPr lang="cs-CZ" sz="2000" dirty="0" err="1" smtClean="0"/>
              <a:t>Lopes</a:t>
            </a:r>
            <a:r>
              <a:rPr lang="cs-CZ" sz="2000" dirty="0" smtClean="0"/>
              <a:t> nazývají </a:t>
            </a:r>
            <a:r>
              <a:rPr lang="cs-CZ" sz="2000" i="1" u="sng" dirty="0" smtClean="0"/>
              <a:t>ženskou filozofií lásky </a:t>
            </a:r>
            <a:r>
              <a:rPr lang="cs-CZ" sz="2000" dirty="0" smtClean="0"/>
              <a:t>(pouze ženy trpí láskou z důvodu uzavření a osamění, muži netuší, co to je, jsou pouze 2 výjimky, o kterých paní posléze vypráví)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dirty="0" smtClean="0"/>
              <a:t>C) Rytířské příběhy (</a:t>
            </a:r>
            <a:r>
              <a:rPr lang="cs-CZ" sz="2000" dirty="0" err="1" smtClean="0"/>
              <a:t>Lamentor</a:t>
            </a:r>
            <a:r>
              <a:rPr lang="cs-CZ" sz="2000" dirty="0" smtClean="0"/>
              <a:t> a </a:t>
            </a:r>
            <a:r>
              <a:rPr lang="cs-CZ" sz="2000" dirty="0" err="1" smtClean="0"/>
              <a:t>Belisa</a:t>
            </a:r>
            <a:r>
              <a:rPr lang="cs-CZ" sz="2000" dirty="0" smtClean="0"/>
              <a:t>, </a:t>
            </a:r>
            <a:r>
              <a:rPr lang="cs-CZ" sz="2000" dirty="0" err="1" smtClean="0"/>
              <a:t>Binmarder</a:t>
            </a:r>
            <a:r>
              <a:rPr lang="cs-CZ" sz="2000" dirty="0" smtClean="0"/>
              <a:t> a </a:t>
            </a:r>
            <a:r>
              <a:rPr lang="cs-CZ" sz="2000" dirty="0" err="1" smtClean="0"/>
              <a:t>Aónie</a:t>
            </a:r>
            <a:r>
              <a:rPr lang="cs-CZ" sz="2000" dirty="0" smtClean="0"/>
              <a:t>, </a:t>
            </a:r>
            <a:r>
              <a:rPr lang="cs-CZ" sz="2000" dirty="0" err="1" smtClean="0"/>
              <a:t>Avalor</a:t>
            </a:r>
            <a:r>
              <a:rPr lang="cs-CZ" sz="2000" dirty="0" smtClean="0"/>
              <a:t> a </a:t>
            </a:r>
            <a:r>
              <a:rPr lang="cs-CZ" sz="2000" dirty="0" err="1" smtClean="0"/>
              <a:t>Arima</a:t>
            </a:r>
            <a:r>
              <a:rPr lang="cs-CZ" sz="2000" dirty="0" smtClean="0"/>
              <a:t>) – všechny příběhy končí tragicky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Interpretace </a:t>
            </a:r>
            <a:r>
              <a:rPr lang="cs-CZ" sz="2400" i="1" dirty="0" smtClean="0"/>
              <a:t>Knihy stesku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 smtClean="0"/>
              <a:t>Interpretace </a:t>
            </a:r>
            <a:r>
              <a:rPr lang="cs-CZ" sz="2000" b="1" dirty="0" smtClean="0"/>
              <a:t>psychologická</a:t>
            </a:r>
            <a:r>
              <a:rPr lang="cs-CZ" sz="2000" dirty="0" smtClean="0"/>
              <a:t>: jádrem děje je láska (nikoli pouze platonická, důl. roli hraje instinkt a příroda             dílo renesanční, později zakázané inkvizicí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Interpretace </a:t>
            </a:r>
            <a:r>
              <a:rPr lang="cs-CZ" sz="2000" b="1" dirty="0" smtClean="0"/>
              <a:t>symbolická</a:t>
            </a:r>
            <a:r>
              <a:rPr lang="cs-CZ" sz="2000" dirty="0" smtClean="0"/>
              <a:t>: 3 typy žen a lásky (tělesná, </a:t>
            </a:r>
            <a:r>
              <a:rPr lang="cs-CZ" sz="2000" dirty="0" err="1" smtClean="0"/>
              <a:t>tělesná</a:t>
            </a:r>
            <a:r>
              <a:rPr lang="cs-CZ" sz="2000" dirty="0" smtClean="0"/>
              <a:t>/duševní, </a:t>
            </a:r>
            <a:r>
              <a:rPr lang="cs-CZ" sz="2000" dirty="0" err="1" smtClean="0"/>
              <a:t>duševní</a:t>
            </a:r>
            <a:r>
              <a:rPr lang="cs-CZ" sz="2000" dirty="0" smtClean="0"/>
              <a:t>) – cesta ke </a:t>
            </a:r>
            <a:r>
              <a:rPr lang="cs-CZ" sz="2000" dirty="0" err="1" smtClean="0"/>
              <a:t>křesť</a:t>
            </a:r>
            <a:r>
              <a:rPr lang="cs-CZ" sz="2000" dirty="0" smtClean="0"/>
              <a:t>. ideálu (</a:t>
            </a:r>
            <a:r>
              <a:rPr lang="cs-CZ" sz="2000" dirty="0" err="1" smtClean="0"/>
              <a:t>Arima</a:t>
            </a:r>
            <a:r>
              <a:rPr lang="cs-CZ" sz="2000" dirty="0" smtClean="0"/>
              <a:t> – Maria)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Interpretace </a:t>
            </a:r>
            <a:r>
              <a:rPr lang="cs-CZ" sz="2000" b="1" dirty="0" smtClean="0"/>
              <a:t>estetická</a:t>
            </a:r>
            <a:r>
              <a:rPr lang="cs-CZ" sz="2000" dirty="0" smtClean="0"/>
              <a:t>: literární vlivy</a:t>
            </a:r>
          </a:p>
          <a:p>
            <a:pPr algn="just">
              <a:buNone/>
            </a:pPr>
            <a:r>
              <a:rPr lang="cs-CZ" sz="2000" dirty="0" smtClean="0"/>
              <a:t>    (středověké básnictví – písně o milém </a:t>
            </a:r>
            <a:r>
              <a:rPr lang="en-US" sz="2000" dirty="0" smtClean="0"/>
              <a:t>[</a:t>
            </a:r>
            <a:r>
              <a:rPr lang="en-US" sz="2000" dirty="0" err="1" smtClean="0"/>
              <a:t>dívka</a:t>
            </a:r>
            <a:r>
              <a:rPr lang="en-US" sz="2000" dirty="0" smtClean="0"/>
              <a:t>, </a:t>
            </a:r>
          </a:p>
          <a:p>
            <a:pPr algn="just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Aónie</a:t>
            </a:r>
            <a:r>
              <a:rPr lang="en-US" sz="2000" dirty="0" smtClean="0"/>
              <a:t>] </a:t>
            </a:r>
            <a:r>
              <a:rPr lang="cs-CZ" sz="2000" dirty="0" smtClean="0"/>
              <a:t>a o lásce</a:t>
            </a:r>
            <a:r>
              <a:rPr lang="pt-PT" sz="2000" dirty="0" smtClean="0"/>
              <a:t> </a:t>
            </a:r>
            <a:r>
              <a:rPr lang="en-US" sz="2000" dirty="0" smtClean="0"/>
              <a:t>[</a:t>
            </a:r>
            <a:r>
              <a:rPr lang="cs-CZ" sz="2000" dirty="0" err="1" smtClean="0"/>
              <a:t>Avalor</a:t>
            </a:r>
            <a:r>
              <a:rPr lang="cs-CZ" sz="2000" dirty="0" smtClean="0"/>
              <a:t> slouží u dvora </a:t>
            </a:r>
            <a:r>
              <a:rPr lang="cs-CZ" sz="2000" dirty="0" err="1" smtClean="0"/>
              <a:t>Arimě</a:t>
            </a:r>
            <a:r>
              <a:rPr lang="cs-CZ" sz="2000" dirty="0" smtClean="0"/>
              <a:t> jako své</a:t>
            </a:r>
          </a:p>
          <a:p>
            <a:pPr algn="just">
              <a:buNone/>
            </a:pPr>
            <a:r>
              <a:rPr lang="cs-CZ" sz="2000" dirty="0" smtClean="0"/>
              <a:t>     paní</a:t>
            </a:r>
            <a:r>
              <a:rPr lang="en-US" sz="2000" dirty="0" smtClean="0"/>
              <a:t>]</a:t>
            </a:r>
            <a:r>
              <a:rPr lang="cs-CZ" sz="2000" dirty="0" smtClean="0"/>
              <a:t>, eklogy, pastorely, romance, antické a italské </a:t>
            </a:r>
          </a:p>
          <a:p>
            <a:pPr algn="just">
              <a:buNone/>
            </a:pPr>
            <a:r>
              <a:rPr lang="cs-CZ" sz="2000" dirty="0" smtClean="0"/>
              <a:t>     renesanční novely)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Interpretace </a:t>
            </a:r>
            <a:r>
              <a:rPr lang="cs-CZ" sz="2000" b="1" dirty="0" smtClean="0"/>
              <a:t>jinotajná</a:t>
            </a:r>
            <a:r>
              <a:rPr lang="cs-CZ" sz="2000" dirty="0" smtClean="0"/>
              <a:t>: prvky žid. kabaly</a:t>
            </a:r>
          </a:p>
          <a:p>
            <a:pPr algn="just">
              <a:buNone/>
            </a:pPr>
            <a:r>
              <a:rPr lang="cs-CZ" sz="2000" dirty="0" smtClean="0"/>
              <a:t>    (autor novokřesťan), dimenze autobiografická (?)</a:t>
            </a:r>
          </a:p>
          <a:p>
            <a:pPr algn="just">
              <a:buNone/>
            </a:pPr>
            <a:r>
              <a:rPr lang="cs-CZ" sz="2000" dirty="0" smtClean="0"/>
              <a:t>    (</a:t>
            </a:r>
            <a:r>
              <a:rPr lang="cs-CZ" sz="2000" dirty="0" err="1" smtClean="0"/>
              <a:t>Binmarder</a:t>
            </a:r>
            <a:r>
              <a:rPr lang="cs-CZ" sz="2000" dirty="0" smtClean="0"/>
              <a:t> – jméno rytíře převlečeného za pastýře – </a:t>
            </a:r>
            <a:r>
              <a:rPr lang="cs-CZ" sz="2000" dirty="0" err="1" smtClean="0"/>
              <a:t>Bernardim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5" name="Šipka doprava 4"/>
          <p:cNvSpPr/>
          <p:nvPr/>
        </p:nvSpPr>
        <p:spPr>
          <a:xfrm>
            <a:off x="5436096" y="1844824"/>
            <a:ext cx="576064" cy="216024"/>
          </a:xfrm>
          <a:prstGeom prst="rightArrow">
            <a:avLst>
              <a:gd name="adj1" fmla="val 50000"/>
              <a:gd name="adj2" fmla="val 393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068960"/>
            <a:ext cx="1800200" cy="2426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</TotalTime>
  <Words>1376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Renesanční próza a divadlo</vt:lpstr>
      <vt:lpstr>1. historiografie</vt:lpstr>
      <vt:lpstr>2. literatura o zámořských cestách</vt:lpstr>
      <vt:lpstr>Fernão Mendes Pinto (1510 – 1583): Putování (Peregrinação, 1614)</vt:lpstr>
      <vt:lpstr>3. naučná próza</vt:lpstr>
      <vt:lpstr>4. krásná próza</vt:lpstr>
      <vt:lpstr>a) rytířský román</vt:lpstr>
      <vt:lpstr>b) milostná novela</vt:lpstr>
      <vt:lpstr>Interpretace Knihy stesku</vt:lpstr>
      <vt:lpstr>c) próza s realistickými a sociálními prvky  (divadlo v próze)</vt:lpstr>
      <vt:lpstr>5. divadlo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slunce</cp:lastModifiedBy>
  <cp:revision>36</cp:revision>
  <dcterms:created xsi:type="dcterms:W3CDTF">2010-10-04T16:54:23Z</dcterms:created>
  <dcterms:modified xsi:type="dcterms:W3CDTF">2010-11-01T20:18:52Z</dcterms:modified>
</cp:coreProperties>
</file>