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8"/>
  </p:notesMasterIdLst>
  <p:sldIdLst>
    <p:sldId id="256" r:id="rId2"/>
    <p:sldId id="355" r:id="rId3"/>
    <p:sldId id="426" r:id="rId4"/>
    <p:sldId id="356" r:id="rId5"/>
    <p:sldId id="357" r:id="rId6"/>
    <p:sldId id="358" r:id="rId7"/>
    <p:sldId id="359" r:id="rId8"/>
    <p:sldId id="360" r:id="rId9"/>
    <p:sldId id="361" r:id="rId10"/>
    <p:sldId id="362" r:id="rId11"/>
    <p:sldId id="363" r:id="rId12"/>
    <p:sldId id="365" r:id="rId13"/>
    <p:sldId id="366" r:id="rId14"/>
    <p:sldId id="427" r:id="rId15"/>
    <p:sldId id="428" r:id="rId16"/>
    <p:sldId id="429" r:id="rId17"/>
    <p:sldId id="430" r:id="rId18"/>
    <p:sldId id="431" r:id="rId19"/>
    <p:sldId id="432" r:id="rId20"/>
    <p:sldId id="423" r:id="rId21"/>
    <p:sldId id="370" r:id="rId22"/>
    <p:sldId id="371" r:id="rId23"/>
    <p:sldId id="372" r:id="rId24"/>
    <p:sldId id="373" r:id="rId25"/>
    <p:sldId id="374" r:id="rId26"/>
    <p:sldId id="3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0" autoAdjust="0"/>
    <p:restoredTop sz="93445" autoAdjust="0"/>
  </p:normalViewPr>
  <p:slideViewPr>
    <p:cSldViewPr>
      <p:cViewPr varScale="1">
        <p:scale>
          <a:sx n="49" d="100"/>
          <a:sy n="49" d="100"/>
        </p:scale>
        <p:origin x="-90" y="-5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5D1E5-5EE5-4033-B7BC-3F9CD4889DE7}" type="datetimeFigureOut">
              <a:rPr lang="en-US" smtClean="0"/>
              <a:pPr/>
              <a:t>10/26/2010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78999-31C0-49E0-ACF8-8A80120FC5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just"/>
            <a:r>
              <a:rPr lang="en-US" sz="1200" dirty="0" smtClean="0"/>
              <a:t>Dennis Regan conducted a research to see how the reciprocation principle works. Subject and another subject (assistant) rated the quality of paintings in “art appreciation” study. Under first conditions, they both rated the paintings. After the session, experimenter’s confederate asked the subject to buy raffle tickets (25c each – way more than Coke)</a:t>
            </a:r>
          </a:p>
          <a:p>
            <a:pPr algn="just"/>
            <a:r>
              <a:rPr lang="en-US" sz="1200" dirty="0" smtClean="0"/>
              <a:t>Under experimental conditions, the confederate left the room and when got back said: “I asked the experimenter if I could get myself a Coke, and he said it was OK, so I bought one for you, too.” When confederate was asking for the favor under the experimental conditions, subjects bought TWICE as many tickets.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900" dirty="0" smtClean="0"/>
              <a:t>(George, </a:t>
            </a:r>
            <a:r>
              <a:rPr lang="en-US" sz="900" dirty="0" err="1" smtClean="0"/>
              <a:t>Gournic</a:t>
            </a:r>
            <a:r>
              <a:rPr lang="en-US" sz="900" dirty="0" smtClean="0"/>
              <a:t>,&amp; McAfee, 1988)</a:t>
            </a:r>
          </a:p>
          <a:p>
            <a:r>
              <a:rPr lang="en-US" dirty="0" smtClean="0"/>
              <a:t>The research showed that when a woman allows a man to buy her drinks, she is immediately judged (by both men and women) as more sexually available to him.</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rule says that favors are to be met with favors, it does not require that tricks be met with favors</a:t>
            </a:r>
          </a:p>
          <a:p>
            <a:r>
              <a:rPr lang="en-US" dirty="0" smtClean="0"/>
              <a:t>Exploit the exploiter</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a:t>
            </a:r>
            <a:r>
              <a:rPr lang="en-US" baseline="0" dirty="0" smtClean="0"/>
              <a:t> and Suzanne hold the same position on tuition raise. They were told to give speeches advocating higher tuition. Michael was given 50 CZK and Suzanne was given 1000 CZK for doing that. What do you think who is more likely to accept higher tuition now?</a:t>
            </a:r>
            <a:endParaRPr lang="en-US" dirty="0"/>
          </a:p>
        </p:txBody>
      </p:sp>
      <p:sp>
        <p:nvSpPr>
          <p:cNvPr id="4" name="Slide Number Placeholder 3"/>
          <p:cNvSpPr>
            <a:spLocks noGrp="1"/>
          </p:cNvSpPr>
          <p:nvPr>
            <p:ph type="sldNum" sz="quarter" idx="10"/>
          </p:nvPr>
        </p:nvSpPr>
        <p:spPr/>
        <p:txBody>
          <a:bodyPr/>
          <a:lstStyle/>
          <a:p>
            <a:fld id="{3BE093D8-4252-4E3A-A9AA-382E104DD67E}"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magic of </a:t>
            </a:r>
            <a:r>
              <a:rPr lang="en-US" sz="1200" b="1" u="sng" dirty="0" smtClean="0"/>
              <a:t>written</a:t>
            </a:r>
            <a:r>
              <a:rPr lang="en-US" sz="1200" dirty="0" smtClean="0"/>
              <a:t> declarations</a:t>
            </a:r>
          </a:p>
          <a:p>
            <a:r>
              <a:rPr lang="en-US" sz="1200" dirty="0" smtClean="0"/>
              <a:t>The public eye – commitment made </a:t>
            </a:r>
            <a:r>
              <a:rPr lang="en-US" sz="1200" b="1" u="sng" dirty="0" smtClean="0"/>
              <a:t>publicly</a:t>
            </a:r>
          </a:p>
          <a:p>
            <a:r>
              <a:rPr lang="en-US" sz="1200" b="1" u="sng" dirty="0" smtClean="0"/>
              <a:t>Elderly</a:t>
            </a:r>
            <a:r>
              <a:rPr lang="en-US" sz="1200" dirty="0" smtClean="0"/>
              <a:t> have higher tendency to appear consistent</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Clr>
                <a:schemeClr val="accent4">
                  <a:lumMod val="60000"/>
                  <a:lumOff val="40000"/>
                </a:schemeClr>
              </a:buClr>
              <a:buFont typeface="Wingdings" pitchFamily="2" charset="2"/>
              <a:buChar char="v"/>
            </a:pPr>
            <a:r>
              <a:rPr lang="en-US" dirty="0" smtClean="0"/>
              <a:t> California homeowners were asked to put LARGE public service billboard (“Drive carefully”) on their lawn</a:t>
            </a:r>
          </a:p>
          <a:p>
            <a:pPr algn="just">
              <a:buClr>
                <a:schemeClr val="accent4">
                  <a:lumMod val="60000"/>
                  <a:lumOff val="40000"/>
                </a:schemeClr>
              </a:buClr>
              <a:buFont typeface="Wingdings" pitchFamily="2" charset="2"/>
              <a:buChar char="v"/>
            </a:pPr>
            <a:r>
              <a:rPr lang="en-US" dirty="0" smtClean="0"/>
              <a:t>17 % complied</a:t>
            </a:r>
          </a:p>
          <a:p>
            <a:pPr algn="just">
              <a:buClr>
                <a:schemeClr val="accent2"/>
              </a:buClr>
              <a:buFont typeface="Wingdings" pitchFamily="2" charset="2"/>
              <a:buChar char="v"/>
            </a:pPr>
            <a:r>
              <a:rPr lang="en-US" dirty="0" smtClean="0"/>
              <a:t>California homeowners were first asked to put little 3-inch-square sign. </a:t>
            </a:r>
          </a:p>
          <a:p>
            <a:pPr algn="just">
              <a:buClr>
                <a:schemeClr val="accent2"/>
              </a:buClr>
              <a:buFont typeface="Wingdings" pitchFamily="2" charset="2"/>
              <a:buChar char="v"/>
            </a:pPr>
            <a:r>
              <a:rPr lang="en-US" dirty="0" smtClean="0"/>
              <a:t>Almost everyone complied</a:t>
            </a:r>
          </a:p>
          <a:p>
            <a:pPr algn="just">
              <a:buClr>
                <a:schemeClr val="accent2"/>
              </a:buClr>
              <a:buFont typeface="Wingdings" pitchFamily="2" charset="2"/>
              <a:buChar char="v"/>
            </a:pPr>
            <a:r>
              <a:rPr lang="en-US" dirty="0" smtClean="0"/>
              <a:t>Two weeks later, the same people were asked to display large “Drive carefully” sign</a:t>
            </a:r>
          </a:p>
          <a:p>
            <a:pPr algn="just">
              <a:buClr>
                <a:schemeClr val="accent2"/>
              </a:buClr>
              <a:buFont typeface="Wingdings" pitchFamily="2" charset="2"/>
              <a:buChar char="v"/>
            </a:pPr>
            <a:r>
              <a:rPr lang="en-US" dirty="0" smtClean="0"/>
              <a:t>76% complied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(Freedman, Fraser, 1966) </a:t>
            </a:r>
          </a:p>
          <a:p>
            <a:endParaRPr lang="sk-SK" dirty="0" smtClean="0"/>
          </a:p>
          <a:p>
            <a:r>
              <a:rPr lang="en-US" dirty="0" smtClean="0"/>
              <a:t>Especially for </a:t>
            </a:r>
            <a:r>
              <a:rPr lang="en-US" u="sng" dirty="0" err="1" smtClean="0"/>
              <a:t>prosocial</a:t>
            </a:r>
            <a:r>
              <a:rPr lang="en-US" u="sng" dirty="0" smtClean="0"/>
              <a:t> issues</a:t>
            </a:r>
            <a:r>
              <a:rPr lang="en-US" dirty="0" smtClean="0"/>
              <a:t> where self-perceptions, consistency needs, and social norms arise</a:t>
            </a:r>
          </a:p>
          <a:p>
            <a:r>
              <a:rPr lang="en-US" dirty="0" smtClean="0"/>
              <a:t>FITD is NOT likely to succeed  if the second favor is immediately after the first one.</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dirty="0" smtClean="0"/>
              <a:t>Compliance technique which is rooted in the tendency of people who agree to an initial request to still comply even with the changed and less attractive request.</a:t>
            </a:r>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r>
              <a:rPr lang="en-US" sz="1200" dirty="0" smtClean="0"/>
              <a:t>Explanation: People often add new reasons and justifications to support the wisdom of commitments they have already made</a:t>
            </a:r>
          </a:p>
          <a:p>
            <a:pPr marL="342900" indent="-342900">
              <a:buAutoNum type="arabicPeriod"/>
            </a:pPr>
            <a:r>
              <a:rPr lang="en-US" dirty="0" smtClean="0"/>
              <a:t>An advantage is offered that induces a favorable purchase decision</a:t>
            </a:r>
          </a:p>
          <a:p>
            <a:pPr marL="342900" indent="-342900">
              <a:buAutoNum type="arabicPeriod"/>
            </a:pPr>
            <a:r>
              <a:rPr lang="en-US" dirty="0" smtClean="0"/>
              <a:t>After the decision has been made, but before the bargain is sealed, the original advantage is changed</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Consistency is generally good and vital</a:t>
            </a:r>
          </a:p>
          <a:p>
            <a:pPr>
              <a:buNone/>
            </a:pPr>
            <a:r>
              <a:rPr lang="en-US" dirty="0" smtClean="0"/>
              <a:t> 	But </a:t>
            </a:r>
            <a:r>
              <a:rPr lang="en-US" b="1" dirty="0" smtClean="0"/>
              <a:t>be aware</a:t>
            </a:r>
            <a:r>
              <a:rPr lang="en-US" dirty="0" smtClean="0"/>
              <a:t> that it might be foolish and rigid and you have to avoid it.</a:t>
            </a:r>
          </a:p>
          <a:p>
            <a:pPr>
              <a:buNone/>
            </a:pPr>
            <a:endParaRPr lang="en-US" dirty="0" smtClean="0"/>
          </a:p>
          <a:p>
            <a:pPr>
              <a:buNone/>
            </a:pPr>
            <a:r>
              <a:rPr lang="en-US" dirty="0" smtClean="0"/>
              <a:t>	Think!</a:t>
            </a:r>
          </a:p>
          <a:p>
            <a:endParaRPr lang="en-US" dirty="0"/>
          </a:p>
        </p:txBody>
      </p:sp>
      <p:sp>
        <p:nvSpPr>
          <p:cNvPr id="4" name="Slide Number Placeholder 3"/>
          <p:cNvSpPr>
            <a:spLocks noGrp="1"/>
          </p:cNvSpPr>
          <p:nvPr>
            <p:ph type="sldNum" sz="quarter" idx="10"/>
          </p:nvPr>
        </p:nvSpPr>
        <p:spPr/>
        <p:txBody>
          <a:bodyPr/>
          <a:lstStyle/>
          <a:p>
            <a:fld id="{A9699EA5-981F-4D4A-AF50-E6C91240BF3F}"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1BCAAB9-1B3E-4B47-83F7-835FFB4D321F}" type="datetimeFigureOut">
              <a:rPr lang="en-US" smtClean="0"/>
              <a:pPr/>
              <a:t>10/26/2010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7AA739F-D088-43F2-A622-04C3CD535A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BCAAB9-1B3E-4B47-83F7-835FFB4D321F}"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BCAAB9-1B3E-4B47-83F7-835FFB4D321F}"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BCAAB9-1B3E-4B47-83F7-835FFB4D321F}"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BCAAB9-1B3E-4B47-83F7-835FFB4D321F}"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BCAAB9-1B3E-4B47-83F7-835FFB4D321F}"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1BCAAB9-1B3E-4B47-83F7-835FFB4D321F}" type="datetimeFigureOut">
              <a:rPr lang="en-US" smtClean="0"/>
              <a:pPr/>
              <a:t>10/26/2010</a:t>
            </a:fld>
            <a:endParaRPr lang="en-US"/>
          </a:p>
        </p:txBody>
      </p:sp>
      <p:sp>
        <p:nvSpPr>
          <p:cNvPr id="27" name="Slide Number Placeholder 26"/>
          <p:cNvSpPr>
            <a:spLocks noGrp="1"/>
          </p:cNvSpPr>
          <p:nvPr>
            <p:ph type="sldNum" sz="quarter" idx="11"/>
          </p:nvPr>
        </p:nvSpPr>
        <p:spPr/>
        <p:txBody>
          <a:bodyPr rtlCol="0"/>
          <a:lstStyle/>
          <a:p>
            <a:fld id="{C7AA739F-D088-43F2-A622-04C3CD535AC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1BCAAB9-1B3E-4B47-83F7-835FFB4D321F}" type="datetimeFigureOut">
              <a:rPr lang="en-US" smtClean="0"/>
              <a:pPr/>
              <a:t>10/26/2010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7AA739F-D088-43F2-A622-04C3CD535A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CAAB9-1B3E-4B47-83F7-835FFB4D321F}" type="datetimeFigureOut">
              <a:rPr lang="en-US" smtClean="0"/>
              <a:pPr/>
              <a:t>10/26/2010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BCAAB9-1B3E-4B47-83F7-835FFB4D321F}"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BCAAB9-1B3E-4B47-83F7-835FFB4D321F}"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739F-D088-43F2-A622-04C3CD535A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1BCAAB9-1B3E-4B47-83F7-835FFB4D321F}" type="datetimeFigureOut">
              <a:rPr lang="en-US" smtClean="0"/>
              <a:pPr/>
              <a:t>10/26/2010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7AA739F-D088-43F2-A622-04C3CD535A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6 univerzálních principů přesvědčování</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smile 2.jpg"/>
          <p:cNvPicPr>
            <a:picLocks noChangeAspect="1"/>
          </p:cNvPicPr>
          <p:nvPr/>
        </p:nvPicPr>
        <p:blipFill>
          <a:blip r:embed="rId2" cstate="print"/>
          <a:stretch>
            <a:fillRect/>
          </a:stretch>
        </p:blipFill>
        <p:spPr>
          <a:xfrm>
            <a:off x="7467600" y="4419600"/>
            <a:ext cx="1489753" cy="2209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Odkud potřeba vzájemnosti pramení?</a:t>
            </a:r>
            <a:endParaRPr lang="en-US" dirty="0"/>
          </a:p>
        </p:txBody>
      </p:sp>
      <p:sp>
        <p:nvSpPr>
          <p:cNvPr id="3" name="Content Placeholder 2"/>
          <p:cNvSpPr>
            <a:spLocks noGrp="1"/>
          </p:cNvSpPr>
          <p:nvPr>
            <p:ph idx="1"/>
          </p:nvPr>
        </p:nvSpPr>
        <p:spPr>
          <a:xfrm>
            <a:off x="457200" y="2249424"/>
            <a:ext cx="8229600" cy="4608576"/>
          </a:xfrm>
        </p:spPr>
        <p:txBody>
          <a:bodyPr>
            <a:normAutofit/>
          </a:bodyPr>
          <a:lstStyle/>
          <a:p>
            <a:r>
              <a:rPr lang="cs-CZ" sz="2400" dirty="0" smtClean="0"/>
              <a:t>Vzájemnost je jedinečný adaptační mechanizmus lidského rodu</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sk-SK" sz="2400" dirty="0" smtClean="0"/>
          </a:p>
          <a:p>
            <a:endParaRPr lang="en-US" sz="2400" dirty="0" smtClean="0"/>
          </a:p>
          <a:p>
            <a:r>
              <a:rPr lang="sk-SK" sz="1600" dirty="0" smtClean="0"/>
              <a:t>Princíp reciprocity tak veľmi neplatí v blízkych a dlhotrvajúcich vzťahoch</a:t>
            </a:r>
            <a:endParaRPr lang="cs-CZ" sz="1600" dirty="0" smtClean="0"/>
          </a:p>
          <a:p>
            <a:endParaRPr lang="cs-CZ" dirty="0" smtClean="0"/>
          </a:p>
        </p:txBody>
      </p:sp>
      <p:sp>
        <p:nvSpPr>
          <p:cNvPr id="4" name="TextBox 3"/>
          <p:cNvSpPr txBox="1"/>
          <p:nvPr/>
        </p:nvSpPr>
        <p:spPr>
          <a:xfrm>
            <a:off x="1143000" y="3505200"/>
            <a:ext cx="2743200" cy="523220"/>
          </a:xfrm>
          <a:prstGeom prst="rect">
            <a:avLst/>
          </a:prstGeom>
          <a:solidFill>
            <a:schemeClr val="bg1"/>
          </a:solidFill>
          <a:ln>
            <a:solidFill>
              <a:schemeClr val="tx1"/>
            </a:solidFill>
          </a:ln>
        </p:spPr>
        <p:txBody>
          <a:bodyPr wrap="square" rtlCol="0">
            <a:spAutoFit/>
          </a:bodyPr>
          <a:lstStyle/>
          <a:p>
            <a:pPr algn="ctr"/>
            <a:r>
              <a:rPr lang="cs-CZ" sz="2800" b="1" dirty="0" smtClean="0"/>
              <a:t>Sumimasen</a:t>
            </a:r>
            <a:endParaRPr lang="en-US" sz="2800" b="1" dirty="0"/>
          </a:p>
        </p:txBody>
      </p:sp>
      <p:sp>
        <p:nvSpPr>
          <p:cNvPr id="5" name="TextBox 4"/>
          <p:cNvSpPr txBox="1"/>
          <p:nvPr/>
        </p:nvSpPr>
        <p:spPr>
          <a:xfrm>
            <a:off x="5105400" y="3505200"/>
            <a:ext cx="2743200" cy="523220"/>
          </a:xfrm>
          <a:prstGeom prst="rect">
            <a:avLst/>
          </a:prstGeom>
          <a:solidFill>
            <a:srgbClr val="92D050"/>
          </a:solidFill>
          <a:ln>
            <a:solidFill>
              <a:schemeClr val="accent2">
                <a:lumMod val="50000"/>
              </a:schemeClr>
            </a:solidFill>
          </a:ln>
        </p:spPr>
        <p:txBody>
          <a:bodyPr wrap="square" rtlCol="0">
            <a:spAutoFit/>
          </a:bodyPr>
          <a:lstStyle/>
          <a:p>
            <a:pPr algn="ctr"/>
            <a:r>
              <a:rPr lang="cs-CZ" sz="2800" b="1" dirty="0" smtClean="0"/>
              <a:t>Obrigado</a:t>
            </a:r>
            <a:endParaRPr lang="en-US" sz="2800" b="1" dirty="0"/>
          </a:p>
        </p:txBody>
      </p:sp>
      <p:sp>
        <p:nvSpPr>
          <p:cNvPr id="6" name="Oval 5"/>
          <p:cNvSpPr/>
          <p:nvPr/>
        </p:nvSpPr>
        <p:spPr>
          <a:xfrm>
            <a:off x="3657600" y="35814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4419600"/>
            <a:ext cx="3352800" cy="1200329"/>
          </a:xfrm>
          <a:prstGeom prst="rect">
            <a:avLst/>
          </a:prstGeom>
          <a:noFill/>
        </p:spPr>
        <p:txBody>
          <a:bodyPr wrap="square" rtlCol="0">
            <a:spAutoFit/>
          </a:bodyPr>
          <a:lstStyle/>
          <a:p>
            <a:r>
              <a:rPr lang="cs-CZ" sz="2400" dirty="0" smtClean="0"/>
              <a:t>Hrozí pocit:</a:t>
            </a:r>
          </a:p>
          <a:p>
            <a:pPr>
              <a:buFont typeface="Arial" pitchFamily="34" charset="0"/>
              <a:buChar char="•"/>
            </a:pPr>
            <a:r>
              <a:rPr lang="cs-CZ" sz="2400" dirty="0" smtClean="0"/>
              <a:t> </a:t>
            </a:r>
            <a:r>
              <a:rPr lang="cs-CZ" sz="2400" u="sng" dirty="0" smtClean="0"/>
              <a:t>Vnitřního nepohodlí</a:t>
            </a:r>
            <a:endParaRPr lang="cs-CZ" sz="2400" dirty="0" smtClean="0"/>
          </a:p>
          <a:p>
            <a:pPr>
              <a:buFont typeface="Arial" pitchFamily="34" charset="0"/>
              <a:buChar char="•"/>
            </a:pPr>
            <a:r>
              <a:rPr lang="cs-CZ" sz="2400" dirty="0" smtClean="0"/>
              <a:t> </a:t>
            </a:r>
            <a:r>
              <a:rPr lang="cs-CZ" sz="2400" u="sng" dirty="0" smtClean="0"/>
              <a:t>Sociálního odsouzení</a:t>
            </a:r>
            <a:endParaRPr lang="en-US" sz="2400" u="sng" dirty="0"/>
          </a:p>
        </p:txBody>
      </p:sp>
      <p:pic>
        <p:nvPicPr>
          <p:cNvPr id="8" name="Picture 7" descr="feel better.jpg"/>
          <p:cNvPicPr>
            <a:picLocks noChangeAspect="1"/>
          </p:cNvPicPr>
          <p:nvPr/>
        </p:nvPicPr>
        <p:blipFill>
          <a:blip r:embed="rId2" cstate="print"/>
          <a:stretch>
            <a:fillRect/>
          </a:stretch>
        </p:blipFill>
        <p:spPr>
          <a:xfrm>
            <a:off x="7848600" y="5715000"/>
            <a:ext cx="1113213" cy="971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8"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Bottom)">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slide(fromBottom)">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Je </a:t>
            </a:r>
            <a:r>
              <a:rPr lang="sk-SK" dirty="0" err="1" smtClean="0"/>
              <a:t>laskavost</a:t>
            </a:r>
            <a:r>
              <a:rPr lang="sk-SK" dirty="0" smtClean="0"/>
              <a:t> </a:t>
            </a:r>
            <a:r>
              <a:rPr lang="sk-SK" dirty="0" err="1" smtClean="0"/>
              <a:t>jako</a:t>
            </a:r>
            <a:r>
              <a:rPr lang="sk-SK" dirty="0" smtClean="0"/>
              <a:t> chleba,</a:t>
            </a:r>
            <a:br>
              <a:rPr lang="sk-SK" dirty="0" smtClean="0"/>
            </a:br>
            <a:r>
              <a:rPr lang="sk-SK" dirty="0" smtClean="0"/>
              <a:t>nebo </a:t>
            </a:r>
            <a:r>
              <a:rPr lang="sk-SK" dirty="0" err="1" smtClean="0"/>
              <a:t>jako</a:t>
            </a:r>
            <a:r>
              <a:rPr lang="sk-SK" dirty="0" smtClean="0"/>
              <a:t> víno?</a:t>
            </a:r>
            <a:endParaRPr lang="en-US" dirty="0"/>
          </a:p>
        </p:txBody>
      </p:sp>
      <p:pic>
        <p:nvPicPr>
          <p:cNvPr id="4" name="Content Placeholder 3" descr="bread.jpg"/>
          <p:cNvPicPr>
            <a:picLocks noGrp="1" noChangeAspect="1"/>
          </p:cNvPicPr>
          <p:nvPr>
            <p:ph idx="1"/>
          </p:nvPr>
        </p:nvPicPr>
        <p:blipFill>
          <a:blip r:embed="rId2" cstate="print"/>
          <a:stretch>
            <a:fillRect/>
          </a:stretch>
        </p:blipFill>
        <p:spPr>
          <a:xfrm>
            <a:off x="1752600" y="2971800"/>
            <a:ext cx="2514600" cy="1502866"/>
          </a:xfrm>
        </p:spPr>
      </p:pic>
      <p:pic>
        <p:nvPicPr>
          <p:cNvPr id="6" name="Picture 5" descr="wine 4.jpg"/>
          <p:cNvPicPr>
            <a:picLocks noChangeAspect="1"/>
          </p:cNvPicPr>
          <p:nvPr/>
        </p:nvPicPr>
        <p:blipFill>
          <a:blip r:embed="rId3" cstate="print"/>
          <a:stretch>
            <a:fillRect/>
          </a:stretch>
        </p:blipFill>
        <p:spPr>
          <a:xfrm>
            <a:off x="5029200" y="2667000"/>
            <a:ext cx="2146630" cy="18764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vzájemnosti?</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981200"/>
          </a:xfrm>
        </p:spPr>
        <p:txBody>
          <a:bodyPr/>
          <a:lstStyle/>
          <a:p>
            <a:pPr algn="ctr"/>
            <a:r>
              <a:rPr lang="cs-CZ" dirty="0" smtClean="0"/>
              <a:t>Důslednost</a:t>
            </a:r>
            <a:br>
              <a:rPr lang="cs-CZ" dirty="0" smtClean="0"/>
            </a:br>
            <a:r>
              <a:rPr lang="cs-CZ" sz="1600" dirty="0" smtClean="0"/>
              <a:t>aneb</a:t>
            </a:r>
            <a:r>
              <a:rPr lang="cs-CZ" dirty="0" smtClean="0"/>
              <a:t/>
            </a:r>
            <a:br>
              <a:rPr lang="cs-CZ" dirty="0" smtClean="0"/>
            </a:br>
            <a:r>
              <a:rPr lang="cs-CZ" sz="2800" dirty="0" smtClean="0"/>
              <a:t>sliby se musí dodržovat</a:t>
            </a:r>
            <a:endParaRPr lang="en-US" sz="2800" dirty="0"/>
          </a:p>
        </p:txBody>
      </p:sp>
      <p:pic>
        <p:nvPicPr>
          <p:cNvPr id="4" name="Content Placeholder 3" descr="wedding.jpg"/>
          <p:cNvPicPr>
            <a:picLocks noGrp="1" noChangeAspect="1"/>
          </p:cNvPicPr>
          <p:nvPr>
            <p:ph idx="1"/>
          </p:nvPr>
        </p:nvPicPr>
        <p:blipFill>
          <a:blip r:embed="rId2" cstate="print"/>
          <a:stretch>
            <a:fillRect/>
          </a:stretch>
        </p:blipFill>
        <p:spPr>
          <a:xfrm>
            <a:off x="3124200" y="3124200"/>
            <a:ext cx="2979896" cy="302719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Zástupný symbol pro obsah 4" descr="hazing frat.jpeg"/>
          <p:cNvPicPr>
            <a:picLocks noGrp="1" noChangeAspect="1"/>
          </p:cNvPicPr>
          <p:nvPr>
            <p:ph idx="1"/>
          </p:nvPr>
        </p:nvPicPr>
        <p:blipFill>
          <a:blip r:embed="rId2"/>
          <a:stretch>
            <a:fillRect/>
          </a:stretch>
        </p:blipFill>
        <p:spPr>
          <a:xfrm>
            <a:off x="4648200" y="3486150"/>
            <a:ext cx="4495800" cy="3371850"/>
          </a:xfrm>
        </p:spPr>
      </p:pic>
      <p:pic>
        <p:nvPicPr>
          <p:cNvPr id="4" name="Picture 3" descr="ritual masai.jpg"/>
          <p:cNvPicPr>
            <a:picLocks noChangeAspect="1"/>
          </p:cNvPicPr>
          <p:nvPr/>
        </p:nvPicPr>
        <p:blipFill>
          <a:blip r:embed="rId3" cstate="print"/>
          <a:stretch>
            <a:fillRect/>
          </a:stretch>
        </p:blipFill>
        <p:spPr>
          <a:xfrm>
            <a:off x="0" y="0"/>
            <a:ext cx="5741274" cy="3810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00"/>
            <a:ext cx="8229600" cy="1066800"/>
          </a:xfrm>
        </p:spPr>
        <p:txBody>
          <a:bodyPr/>
          <a:lstStyle/>
          <a:p>
            <a:r>
              <a:rPr lang="sk-SK" dirty="0" smtClean="0"/>
              <a:t>Korejská válka</a:t>
            </a:r>
            <a:endParaRPr lang="en-US" dirty="0"/>
          </a:p>
        </p:txBody>
      </p:sp>
      <p:pic>
        <p:nvPicPr>
          <p:cNvPr id="4" name="Picture 7" descr="china-flag.jpg"/>
          <p:cNvPicPr>
            <a:picLocks noChangeAspect="1"/>
          </p:cNvPicPr>
          <p:nvPr/>
        </p:nvPicPr>
        <p:blipFill>
          <a:blip r:embed="rId2" cstate="print"/>
          <a:srcRect/>
          <a:stretch>
            <a:fillRect/>
          </a:stretch>
        </p:blipFill>
        <p:spPr bwMode="auto">
          <a:xfrm>
            <a:off x="0" y="0"/>
            <a:ext cx="2743200" cy="1828800"/>
          </a:xfrm>
          <a:prstGeom prst="rect">
            <a:avLst/>
          </a:prstGeom>
          <a:noFill/>
          <a:ln w="9525">
            <a:noFill/>
            <a:miter lim="800000"/>
            <a:headEnd/>
            <a:tailEnd/>
          </a:ln>
        </p:spPr>
      </p:pic>
      <p:pic>
        <p:nvPicPr>
          <p:cNvPr id="5" name="Picture 4" descr="korea.gif"/>
          <p:cNvPicPr>
            <a:picLocks noChangeAspect="1"/>
          </p:cNvPicPr>
          <p:nvPr/>
        </p:nvPicPr>
        <p:blipFill>
          <a:blip r:embed="rId3" cstate="print"/>
          <a:srcRect/>
          <a:stretch>
            <a:fillRect/>
          </a:stretch>
        </p:blipFill>
        <p:spPr bwMode="auto">
          <a:xfrm>
            <a:off x="7171272" y="0"/>
            <a:ext cx="1972728" cy="3733800"/>
          </a:xfrm>
          <a:prstGeom prst="rect">
            <a:avLst/>
          </a:prstGeom>
          <a:noFill/>
          <a:ln w="9525">
            <a:noFill/>
            <a:miter lim="800000"/>
            <a:headEnd/>
            <a:tailEnd/>
          </a:ln>
        </p:spPr>
      </p:pic>
      <p:pic>
        <p:nvPicPr>
          <p:cNvPr id="6" name="Content Placeholder 5" descr="KW2.jpg"/>
          <p:cNvPicPr>
            <a:picLocks noGrp="1" noChangeAspect="1"/>
          </p:cNvPicPr>
          <p:nvPr>
            <p:ph idx="1"/>
          </p:nvPr>
        </p:nvPicPr>
        <p:blipFill>
          <a:blip r:embed="rId4" cstate="print"/>
          <a:srcRect/>
          <a:stretch>
            <a:fillRect/>
          </a:stretch>
        </p:blipFill>
        <p:spPr bwMode="auto">
          <a:xfrm>
            <a:off x="5638800" y="4229101"/>
            <a:ext cx="3505200" cy="2628900"/>
          </a:xfrm>
          <a:prstGeom prst="rect">
            <a:avLst/>
          </a:prstGeom>
          <a:noFill/>
          <a:ln w="9525">
            <a:noFill/>
            <a:miter lim="800000"/>
            <a:headEnd/>
            <a:tailEnd/>
          </a:ln>
        </p:spPr>
      </p:pic>
      <p:pic>
        <p:nvPicPr>
          <p:cNvPr id="7" name="Picture 3" descr="KW1.jpg"/>
          <p:cNvPicPr>
            <a:picLocks noChangeAspect="1"/>
          </p:cNvPicPr>
          <p:nvPr/>
        </p:nvPicPr>
        <p:blipFill>
          <a:blip r:embed="rId5" cstate="print"/>
          <a:srcRect/>
          <a:stretch>
            <a:fillRect/>
          </a:stretch>
        </p:blipFill>
        <p:spPr bwMode="auto">
          <a:xfrm>
            <a:off x="3429000" y="0"/>
            <a:ext cx="3661302" cy="2843842"/>
          </a:xfrm>
          <a:prstGeom prst="rect">
            <a:avLst/>
          </a:prstGeom>
          <a:noFill/>
          <a:ln w="9525">
            <a:noFill/>
            <a:miter lim="800000"/>
            <a:headEnd/>
            <a:tailEnd/>
          </a:ln>
        </p:spPr>
      </p:pic>
      <p:pic>
        <p:nvPicPr>
          <p:cNvPr id="11" name="Picture 10" descr="mash.jpg"/>
          <p:cNvPicPr>
            <a:picLocks noChangeAspect="1"/>
          </p:cNvPicPr>
          <p:nvPr/>
        </p:nvPicPr>
        <p:blipFill>
          <a:blip r:embed="rId6" cstate="print"/>
          <a:stretch>
            <a:fillRect/>
          </a:stretch>
        </p:blipFill>
        <p:spPr>
          <a:xfrm>
            <a:off x="-1" y="3429001"/>
            <a:ext cx="5378115" cy="3429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ople young.jpg"/>
          <p:cNvPicPr>
            <a:picLocks noGrp="1" noChangeAspect="1"/>
          </p:cNvPicPr>
          <p:nvPr>
            <p:ph idx="1"/>
          </p:nvPr>
        </p:nvPicPr>
        <p:blipFill>
          <a:blip r:embed="rId3" cstate="print"/>
          <a:stretch>
            <a:fillRect/>
          </a:stretch>
        </p:blipFill>
        <p:spPr>
          <a:xfrm>
            <a:off x="2667000" y="457200"/>
            <a:ext cx="3053655" cy="5486400"/>
          </a:xfrm>
        </p:spPr>
      </p:pic>
      <p:pic>
        <p:nvPicPr>
          <p:cNvPr id="5" name="Picture 4" descr="MU logo.jpg"/>
          <p:cNvPicPr>
            <a:picLocks noChangeAspect="1"/>
          </p:cNvPicPr>
          <p:nvPr/>
        </p:nvPicPr>
        <p:blipFill>
          <a:blip r:embed="rId4" cstate="print"/>
          <a:stretch>
            <a:fillRect/>
          </a:stretch>
        </p:blipFill>
        <p:spPr>
          <a:xfrm>
            <a:off x="7391400" y="304800"/>
            <a:ext cx="1428750" cy="1428750"/>
          </a:xfrm>
          <a:prstGeom prst="rect">
            <a:avLst/>
          </a:prstGeom>
        </p:spPr>
      </p:pic>
      <p:pic>
        <p:nvPicPr>
          <p:cNvPr id="6" name="Picture 5" descr="money mini.jpg"/>
          <p:cNvPicPr>
            <a:picLocks noChangeAspect="1"/>
          </p:cNvPicPr>
          <p:nvPr/>
        </p:nvPicPr>
        <p:blipFill>
          <a:blip r:embed="rId5" cstate="print"/>
          <a:stretch>
            <a:fillRect/>
          </a:stretch>
        </p:blipFill>
        <p:spPr>
          <a:xfrm>
            <a:off x="7772400" y="5562600"/>
            <a:ext cx="1104900" cy="11049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usesold.jpg"/>
          <p:cNvPicPr>
            <a:picLocks noChangeAspect="1"/>
          </p:cNvPicPr>
          <p:nvPr/>
        </p:nvPicPr>
        <p:blipFill>
          <a:blip r:embed="rId2" cstate="print"/>
          <a:srcRect/>
          <a:stretch>
            <a:fillRect/>
          </a:stretch>
        </p:blipFill>
        <p:spPr bwMode="auto">
          <a:xfrm>
            <a:off x="762000" y="609600"/>
            <a:ext cx="3556000" cy="3556000"/>
          </a:xfrm>
          <a:prstGeom prst="rect">
            <a:avLst/>
          </a:prstGeom>
          <a:noFill/>
          <a:ln w="9525">
            <a:noFill/>
            <a:miter lim="800000"/>
            <a:headEnd/>
            <a:tailEnd/>
          </a:ln>
        </p:spPr>
      </p:pic>
      <p:pic>
        <p:nvPicPr>
          <p:cNvPr id="5" name="Picture 4" descr="job.jpg"/>
          <p:cNvPicPr>
            <a:picLocks noChangeAspect="1"/>
          </p:cNvPicPr>
          <p:nvPr/>
        </p:nvPicPr>
        <p:blipFill>
          <a:blip r:embed="rId3" cstate="print"/>
          <a:srcRect/>
          <a:stretch>
            <a:fillRect/>
          </a:stretch>
        </p:blipFill>
        <p:spPr bwMode="auto">
          <a:xfrm>
            <a:off x="5734050" y="990600"/>
            <a:ext cx="2571750" cy="2057400"/>
          </a:xfrm>
          <a:prstGeom prst="rect">
            <a:avLst/>
          </a:prstGeom>
          <a:noFill/>
          <a:ln w="9525">
            <a:noFill/>
            <a:miter lim="800000"/>
            <a:headEnd/>
            <a:tailEnd/>
          </a:ln>
        </p:spPr>
      </p:pic>
      <p:pic>
        <p:nvPicPr>
          <p:cNvPr id="6" name="Picture 5" descr="Family.jpg"/>
          <p:cNvPicPr>
            <a:picLocks noChangeAspect="1"/>
          </p:cNvPicPr>
          <p:nvPr/>
        </p:nvPicPr>
        <p:blipFill>
          <a:blip r:embed="rId4" cstate="print"/>
          <a:srcRect/>
          <a:stretch>
            <a:fillRect/>
          </a:stretch>
        </p:blipFill>
        <p:spPr bwMode="auto">
          <a:xfrm>
            <a:off x="4648200" y="3733800"/>
            <a:ext cx="2857500" cy="2857500"/>
          </a:xfrm>
          <a:prstGeom prst="rect">
            <a:avLst/>
          </a:prstGeom>
          <a:noFill/>
          <a:ln w="9525">
            <a:noFill/>
            <a:miter lim="800000"/>
            <a:headEnd/>
            <a:tailEnd/>
          </a:ln>
        </p:spPr>
      </p:pic>
      <p:pic>
        <p:nvPicPr>
          <p:cNvPr id="7" name="Picture 6" descr="flood.jpg"/>
          <p:cNvPicPr>
            <a:picLocks noChangeAspect="1"/>
          </p:cNvPicPr>
          <p:nvPr/>
        </p:nvPicPr>
        <p:blipFill>
          <a:blip r:embed="rId5" cstate="print"/>
          <a:srcRect/>
          <a:stretch>
            <a:fillRect/>
          </a:stretch>
        </p:blipFill>
        <p:spPr bwMode="auto">
          <a:xfrm>
            <a:off x="0" y="533400"/>
            <a:ext cx="9144000" cy="6096000"/>
          </a:xfrm>
          <a:prstGeom prst="rect">
            <a:avLst/>
          </a:prstGeom>
          <a:noFill/>
          <a:ln w="9525">
            <a:noFill/>
            <a:miter lim="800000"/>
            <a:headEnd/>
            <a:tailEnd/>
          </a:ln>
        </p:spPr>
      </p:pic>
      <p:pic>
        <p:nvPicPr>
          <p:cNvPr id="8" name="Picture 7" descr="flying saucer.jpg"/>
          <p:cNvPicPr>
            <a:picLocks noChangeAspect="1"/>
          </p:cNvPicPr>
          <p:nvPr/>
        </p:nvPicPr>
        <p:blipFill>
          <a:blip r:embed="rId6" cstate="print"/>
          <a:srcRect/>
          <a:stretch>
            <a:fillRect/>
          </a:stretch>
        </p:blipFill>
        <p:spPr bwMode="auto">
          <a:xfrm>
            <a:off x="-609600" y="0"/>
            <a:ext cx="1016635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rson 1.jpg"/>
          <p:cNvPicPr>
            <a:picLocks noGrp="1" noChangeAspect="1"/>
          </p:cNvPicPr>
          <p:nvPr>
            <p:ph idx="1"/>
          </p:nvPr>
        </p:nvPicPr>
        <p:blipFill>
          <a:blip r:embed="rId2" cstate="print"/>
          <a:stretch>
            <a:fillRect/>
          </a:stretch>
        </p:blipFill>
        <p:spPr>
          <a:xfrm>
            <a:off x="1371600" y="1371600"/>
            <a:ext cx="1524000" cy="1943878"/>
          </a:xfrm>
        </p:spPr>
      </p:pic>
      <p:pic>
        <p:nvPicPr>
          <p:cNvPr id="5" name="Picture 4" descr="strong man.jpg"/>
          <p:cNvPicPr>
            <a:picLocks noChangeAspect="1"/>
          </p:cNvPicPr>
          <p:nvPr/>
        </p:nvPicPr>
        <p:blipFill>
          <a:blip r:embed="rId3" cstate="print"/>
          <a:stretch>
            <a:fillRect/>
          </a:stretch>
        </p:blipFill>
        <p:spPr>
          <a:xfrm>
            <a:off x="6172200" y="1295400"/>
            <a:ext cx="1905000" cy="1933864"/>
          </a:xfrm>
          <a:prstGeom prst="rect">
            <a:avLst/>
          </a:prstGeom>
        </p:spPr>
      </p:pic>
      <p:pic>
        <p:nvPicPr>
          <p:cNvPr id="6" name="Content Placeholder 3" descr="person 1.jpg"/>
          <p:cNvPicPr>
            <a:picLocks noChangeAspect="1"/>
          </p:cNvPicPr>
          <p:nvPr/>
        </p:nvPicPr>
        <p:blipFill>
          <a:blip r:embed="rId2" cstate="print"/>
          <a:stretch>
            <a:fillRect/>
          </a:stretch>
        </p:blipFill>
        <p:spPr bwMode="auto">
          <a:xfrm>
            <a:off x="1371600" y="4191000"/>
            <a:ext cx="1524000" cy="1943878"/>
          </a:xfrm>
          <a:prstGeom prst="rect">
            <a:avLst/>
          </a:prstGeom>
          <a:noFill/>
          <a:ln w="9525">
            <a:noFill/>
            <a:miter lim="800000"/>
            <a:headEnd/>
            <a:tailEnd/>
          </a:ln>
        </p:spPr>
      </p:pic>
      <p:pic>
        <p:nvPicPr>
          <p:cNvPr id="7" name="Content Placeholder 3" descr="person 1.jpg"/>
          <p:cNvPicPr>
            <a:picLocks noChangeAspect="1"/>
          </p:cNvPicPr>
          <p:nvPr/>
        </p:nvPicPr>
        <p:blipFill>
          <a:blip r:embed="rId2" cstate="print"/>
          <a:stretch>
            <a:fillRect/>
          </a:stretch>
        </p:blipFill>
        <p:spPr bwMode="auto">
          <a:xfrm>
            <a:off x="6324600" y="4267200"/>
            <a:ext cx="1524000" cy="1943878"/>
          </a:xfrm>
          <a:prstGeom prst="rect">
            <a:avLst/>
          </a:prstGeom>
          <a:noFill/>
          <a:ln w="9525">
            <a:noFill/>
            <a:miter lim="800000"/>
            <a:headEnd/>
            <a:tailEnd/>
          </a:ln>
        </p:spPr>
      </p:pic>
      <p:sp>
        <p:nvSpPr>
          <p:cNvPr id="8" name="Right Arrow 7"/>
          <p:cNvSpPr/>
          <p:nvPr/>
        </p:nvSpPr>
        <p:spPr>
          <a:xfrm>
            <a:off x="4191000" y="1905000"/>
            <a:ext cx="1524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191000" y="4419600"/>
            <a:ext cx="1524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6200000" flipH="1">
            <a:off x="990600" y="990600"/>
            <a:ext cx="609600" cy="6096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Oval Callout 12"/>
          <p:cNvSpPr/>
          <p:nvPr/>
        </p:nvSpPr>
        <p:spPr>
          <a:xfrm>
            <a:off x="1981200" y="228600"/>
            <a:ext cx="1905000" cy="1219200"/>
          </a:xfrm>
          <a:prstGeom prst="wedgeEllipseCallou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3400" y="533400"/>
            <a:ext cx="1524000" cy="369332"/>
          </a:xfrm>
          <a:prstGeom prst="rect">
            <a:avLst/>
          </a:prstGeom>
          <a:noFill/>
        </p:spPr>
        <p:txBody>
          <a:bodyPr wrap="square" rtlCol="0">
            <a:spAutoFit/>
          </a:bodyPr>
          <a:lstStyle/>
          <a:p>
            <a:r>
              <a:rPr lang="sk-SK" dirty="0" err="1" smtClean="0"/>
              <a:t>Bořek</a:t>
            </a:r>
            <a:endParaRPr lang="en-US" dirty="0"/>
          </a:p>
        </p:txBody>
      </p:sp>
      <p:sp>
        <p:nvSpPr>
          <p:cNvPr id="15" name="TextBox 14"/>
          <p:cNvSpPr txBox="1"/>
          <p:nvPr/>
        </p:nvSpPr>
        <p:spPr>
          <a:xfrm>
            <a:off x="2209800" y="609600"/>
            <a:ext cx="1676400" cy="338554"/>
          </a:xfrm>
          <a:prstGeom prst="rect">
            <a:avLst/>
          </a:prstGeom>
          <a:noFill/>
        </p:spPr>
        <p:txBody>
          <a:bodyPr wrap="square" rtlCol="0">
            <a:spAutoFit/>
          </a:bodyPr>
          <a:lstStyle/>
          <a:p>
            <a:r>
              <a:rPr lang="sk-SK" sz="1600" dirty="0" smtClean="0"/>
              <a:t>Chci </a:t>
            </a:r>
            <a:r>
              <a:rPr lang="sk-SK" sz="1600" dirty="0" err="1" smtClean="0"/>
              <a:t>mít</a:t>
            </a:r>
            <a:r>
              <a:rPr lang="sk-SK" sz="1600" dirty="0" smtClean="0"/>
              <a:t> svaly</a:t>
            </a:r>
            <a:endParaRPr lang="en-US" sz="1600" dirty="0"/>
          </a:p>
        </p:txBody>
      </p:sp>
      <p:sp>
        <p:nvSpPr>
          <p:cNvPr id="16" name="TextBox 15"/>
          <p:cNvSpPr txBox="1"/>
          <p:nvPr/>
        </p:nvSpPr>
        <p:spPr>
          <a:xfrm>
            <a:off x="7848600" y="2133600"/>
            <a:ext cx="1066800" cy="369332"/>
          </a:xfrm>
          <a:prstGeom prst="rect">
            <a:avLst/>
          </a:prstGeom>
          <a:noFill/>
          <a:ln>
            <a:solidFill>
              <a:schemeClr val="tx1"/>
            </a:solidFill>
          </a:ln>
        </p:spPr>
        <p:txBody>
          <a:bodyPr wrap="square" rtlCol="0">
            <a:spAutoFit/>
          </a:bodyPr>
          <a:lstStyle/>
          <a:p>
            <a:pPr algn="ctr"/>
            <a:r>
              <a:rPr lang="sk-SK" dirty="0" smtClean="0"/>
              <a:t>PLÁN</a:t>
            </a:r>
            <a:endParaRPr lang="en-US" dirty="0"/>
          </a:p>
        </p:txBody>
      </p:sp>
      <p:sp>
        <p:nvSpPr>
          <p:cNvPr id="17" name="TextBox 16"/>
          <p:cNvSpPr txBox="1"/>
          <p:nvPr/>
        </p:nvSpPr>
        <p:spPr>
          <a:xfrm>
            <a:off x="7772400" y="4648200"/>
            <a:ext cx="1219200" cy="369332"/>
          </a:xfrm>
          <a:prstGeom prst="rect">
            <a:avLst/>
          </a:prstGeom>
          <a:noFill/>
          <a:ln>
            <a:solidFill>
              <a:schemeClr val="tx1"/>
            </a:solidFill>
          </a:ln>
        </p:spPr>
        <p:txBody>
          <a:bodyPr wrap="square" rtlCol="0">
            <a:spAutoFit/>
          </a:bodyPr>
          <a:lstStyle/>
          <a:p>
            <a:pPr algn="ctr"/>
            <a:r>
              <a:rPr lang="en-US" dirty="0" smtClean="0"/>
              <a:t>REALIT</a:t>
            </a:r>
            <a:r>
              <a:rPr lang="sk-SK" dirty="0" smtClean="0"/>
              <a:t>A</a:t>
            </a:r>
            <a:endParaRPr lang="en-US" dirty="0"/>
          </a:p>
        </p:txBody>
      </p:sp>
      <p:sp>
        <p:nvSpPr>
          <p:cNvPr id="18" name="Oval Callout 17"/>
          <p:cNvSpPr/>
          <p:nvPr/>
        </p:nvSpPr>
        <p:spPr>
          <a:xfrm>
            <a:off x="7239000" y="304800"/>
            <a:ext cx="1600200" cy="1066800"/>
          </a:xfrm>
          <a:prstGeom prst="wedgeEllipseCallou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315200" y="533400"/>
            <a:ext cx="1524000" cy="584775"/>
          </a:xfrm>
          <a:prstGeom prst="rect">
            <a:avLst/>
          </a:prstGeom>
          <a:noFill/>
        </p:spPr>
        <p:txBody>
          <a:bodyPr wrap="square" rtlCol="0">
            <a:spAutoFit/>
          </a:bodyPr>
          <a:lstStyle/>
          <a:p>
            <a:r>
              <a:rPr lang="sk-SK" sz="1600" dirty="0" err="1" smtClean="0"/>
              <a:t>Jsem</a:t>
            </a:r>
            <a:r>
              <a:rPr lang="sk-SK" sz="1600" dirty="0" smtClean="0"/>
              <a:t> silný a svalnatý</a:t>
            </a:r>
            <a:endParaRPr lang="en-US" sz="1600" dirty="0"/>
          </a:p>
        </p:txBody>
      </p:sp>
      <p:sp>
        <p:nvSpPr>
          <p:cNvPr id="21" name="TextBox 20"/>
          <p:cNvSpPr txBox="1"/>
          <p:nvPr/>
        </p:nvSpPr>
        <p:spPr>
          <a:xfrm>
            <a:off x="4267200" y="762000"/>
            <a:ext cx="1295400" cy="646331"/>
          </a:xfrm>
          <a:prstGeom prst="rect">
            <a:avLst/>
          </a:prstGeom>
          <a:noFill/>
          <a:ln>
            <a:solidFill>
              <a:schemeClr val="tx1"/>
            </a:solidFill>
          </a:ln>
        </p:spPr>
        <p:txBody>
          <a:bodyPr wrap="square" rtlCol="0">
            <a:spAutoFit/>
          </a:bodyPr>
          <a:lstStyle/>
          <a:p>
            <a:pPr algn="ctr"/>
            <a:r>
              <a:rPr lang="sk-SK" dirty="0" smtClean="0"/>
              <a:t>Po 4 </a:t>
            </a:r>
            <a:r>
              <a:rPr lang="sk-SK" dirty="0" err="1" smtClean="0"/>
              <a:t>měsících</a:t>
            </a:r>
            <a:endParaRPr lang="en-US" dirty="0"/>
          </a:p>
        </p:txBody>
      </p:sp>
      <p:sp>
        <p:nvSpPr>
          <p:cNvPr id="22" name="Oval Callout 21"/>
          <p:cNvSpPr/>
          <p:nvPr/>
        </p:nvSpPr>
        <p:spPr>
          <a:xfrm>
            <a:off x="7162800" y="3352800"/>
            <a:ext cx="1600200" cy="1066800"/>
          </a:xfrm>
          <a:prstGeom prst="wedgeEllipseCallou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39000" y="3581400"/>
            <a:ext cx="1524000" cy="584775"/>
          </a:xfrm>
          <a:prstGeom prst="rect">
            <a:avLst/>
          </a:prstGeom>
          <a:noFill/>
        </p:spPr>
        <p:txBody>
          <a:bodyPr wrap="square" rtlCol="0">
            <a:spAutoFit/>
          </a:bodyPr>
          <a:lstStyle/>
          <a:p>
            <a:r>
              <a:rPr lang="sk-SK" sz="1600" dirty="0" smtClean="0"/>
              <a:t>Aspoň </a:t>
            </a:r>
            <a:r>
              <a:rPr lang="sk-SK" sz="1600" dirty="0" err="1" smtClean="0"/>
              <a:t>žiju</a:t>
            </a:r>
            <a:r>
              <a:rPr lang="sk-SK" sz="1600" dirty="0" smtClean="0"/>
              <a:t> </a:t>
            </a:r>
            <a:r>
              <a:rPr lang="sk-SK" sz="1600" dirty="0" err="1" smtClean="0"/>
              <a:t>zdravě</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P spid="17" grpId="0" animBg="1"/>
      <p:bldP spid="18" grpId="0" animBg="1"/>
      <p:bldP spid="20" grpId="0"/>
      <p:bldP spid="21" grpId="0" animBg="1"/>
      <p:bldP spid="22"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934200" cy="3352800"/>
          </a:xfrm>
          <a:ln w="127000">
            <a:solidFill>
              <a:schemeClr val="bg1">
                <a:lumMod val="85000"/>
              </a:schemeClr>
            </a:solidFill>
          </a:ln>
        </p:spPr>
        <p:txBody>
          <a:bodyPr>
            <a:noAutofit/>
          </a:bodyPr>
          <a:lstStyle/>
          <a:p>
            <a:pPr algn="ctr"/>
            <a:r>
              <a:rPr lang="en-US" sz="9600" dirty="0" smtClean="0"/>
              <a:t>KOGNITIVN</a:t>
            </a:r>
            <a:r>
              <a:rPr lang="sk-SK" sz="9600" dirty="0" smtClean="0"/>
              <a:t>Í</a:t>
            </a:r>
            <a:br>
              <a:rPr lang="sk-SK" sz="9600" dirty="0" smtClean="0"/>
            </a:br>
            <a:r>
              <a:rPr lang="sk-SK" sz="9900" dirty="0" smtClean="0"/>
              <a:t>DISONANCE</a:t>
            </a:r>
            <a:endParaRPr lang="en-US" sz="9900" dirty="0"/>
          </a:p>
        </p:txBody>
      </p:sp>
      <p:sp>
        <p:nvSpPr>
          <p:cNvPr id="3" name="TextBox 2"/>
          <p:cNvSpPr txBox="1"/>
          <p:nvPr/>
        </p:nvSpPr>
        <p:spPr>
          <a:xfrm>
            <a:off x="304800" y="5257800"/>
            <a:ext cx="8382000" cy="769441"/>
          </a:xfrm>
          <a:prstGeom prst="rect">
            <a:avLst/>
          </a:prstGeom>
          <a:noFill/>
        </p:spPr>
        <p:txBody>
          <a:bodyPr wrap="square" rtlCol="0">
            <a:spAutoFit/>
          </a:bodyPr>
          <a:lstStyle/>
          <a:p>
            <a:pPr>
              <a:buFont typeface="Wingdings" pitchFamily="2" charset="2"/>
              <a:buChar char="Ø"/>
            </a:pPr>
            <a:r>
              <a:rPr lang="sk-SK" sz="2200" dirty="0" smtClean="0"/>
              <a:t> Naše </a:t>
            </a:r>
            <a:r>
              <a:rPr lang="sk-SK" sz="2200" dirty="0" err="1" smtClean="0"/>
              <a:t>nevědomá</a:t>
            </a:r>
            <a:r>
              <a:rPr lang="sk-SK" sz="2200" dirty="0" smtClean="0"/>
              <a:t> </a:t>
            </a:r>
            <a:r>
              <a:rPr lang="sk-SK" sz="2200" dirty="0" err="1" smtClean="0"/>
              <a:t>reakce</a:t>
            </a:r>
            <a:r>
              <a:rPr lang="sk-SK" sz="2200" dirty="0" smtClean="0"/>
              <a:t> na rozpory </a:t>
            </a:r>
            <a:r>
              <a:rPr lang="sk-SK" sz="2200" dirty="0" err="1" smtClean="0"/>
              <a:t>mezi</a:t>
            </a:r>
            <a:r>
              <a:rPr lang="sk-SK" sz="2200" dirty="0" smtClean="0"/>
              <a:t> našimi </a:t>
            </a:r>
            <a:r>
              <a:rPr lang="sk-SK" sz="2200" b="1" dirty="0" err="1" smtClean="0"/>
              <a:t>kognicemi</a:t>
            </a:r>
            <a:r>
              <a:rPr lang="sk-SK" sz="2200" dirty="0" smtClean="0"/>
              <a:t> (postoje, </a:t>
            </a:r>
            <a:r>
              <a:rPr lang="sk-SK" sz="2200" dirty="0" err="1" smtClean="0"/>
              <a:t>chování</a:t>
            </a:r>
            <a:r>
              <a:rPr lang="sk-SK" sz="2200" dirty="0" smtClean="0"/>
              <a:t>, znalosti, pocity) a </a:t>
            </a:r>
            <a:r>
              <a:rPr lang="sk-SK" sz="2200" b="1" dirty="0" err="1" smtClean="0"/>
              <a:t>skutečným</a:t>
            </a:r>
            <a:r>
              <a:rPr lang="sk-SK" sz="2200" b="1" dirty="0" smtClean="0"/>
              <a:t> </a:t>
            </a:r>
            <a:r>
              <a:rPr lang="sk-SK" sz="2200" b="1" dirty="0" err="1" smtClean="0"/>
              <a:t>stavem</a:t>
            </a:r>
            <a:r>
              <a:rPr lang="sk-SK" sz="2200" b="1" dirty="0" smtClean="0"/>
              <a:t> </a:t>
            </a:r>
            <a:r>
              <a:rPr lang="sk-SK" sz="2200" b="1" dirty="0" err="1" smtClean="0"/>
              <a:t>věci</a:t>
            </a:r>
            <a:r>
              <a:rPr lang="sk-SK" sz="2200" dirty="0" smtClean="0"/>
              <a:t>.</a:t>
            </a:r>
            <a:endParaRPr 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6 univerzálních principů přesvědčování</a:t>
            </a:r>
            <a:endParaRPr lang="en-US" dirty="0"/>
          </a:p>
        </p:txBody>
      </p:sp>
      <p:sp>
        <p:nvSpPr>
          <p:cNvPr id="3" name="Content Placeholder 2"/>
          <p:cNvSpPr>
            <a:spLocks noGrp="1"/>
          </p:cNvSpPr>
          <p:nvPr>
            <p:ph idx="1"/>
          </p:nvPr>
        </p:nvSpPr>
        <p:spPr/>
        <p:txBody>
          <a:bodyPr/>
          <a:lstStyle/>
          <a:p>
            <a:r>
              <a:rPr lang="en-US" dirty="0" err="1" smtClean="0"/>
              <a:t>Vz</a:t>
            </a:r>
            <a:r>
              <a:rPr lang="sk-SK" dirty="0" err="1" smtClean="0"/>
              <a:t>ájemnost</a:t>
            </a:r>
            <a:endParaRPr lang="en-US" dirty="0" smtClean="0"/>
          </a:p>
          <a:p>
            <a:r>
              <a:rPr lang="sk-SK" dirty="0" smtClean="0"/>
              <a:t>D</a:t>
            </a:r>
            <a:r>
              <a:rPr lang="cs-CZ" dirty="0" smtClean="0"/>
              <a:t>ůslednost</a:t>
            </a:r>
          </a:p>
          <a:p>
            <a:r>
              <a:rPr lang="cs-CZ" dirty="0" err="1" smtClean="0"/>
              <a:t>S</a:t>
            </a:r>
            <a:r>
              <a:rPr lang="en-US" dirty="0" err="1" smtClean="0"/>
              <a:t>polečenská</a:t>
            </a:r>
            <a:r>
              <a:rPr lang="en-US" dirty="0" smtClean="0"/>
              <a:t> </a:t>
            </a:r>
            <a:r>
              <a:rPr lang="en-US" dirty="0" err="1" smtClean="0"/>
              <a:t>platnost</a:t>
            </a:r>
            <a:r>
              <a:rPr lang="en-US" dirty="0" smtClean="0"/>
              <a:t> </a:t>
            </a:r>
            <a:endParaRPr lang="cs-CZ" dirty="0" smtClean="0"/>
          </a:p>
          <a:p>
            <a:r>
              <a:rPr lang="cs-CZ" dirty="0" smtClean="0"/>
              <a:t>Oblíbenost</a:t>
            </a:r>
            <a:endParaRPr lang="en-US" dirty="0" smtClean="0"/>
          </a:p>
          <a:p>
            <a:r>
              <a:rPr lang="cs-CZ" dirty="0" smtClean="0"/>
              <a:t>Autorita</a:t>
            </a:r>
            <a:endParaRPr lang="en-US" dirty="0" smtClean="0"/>
          </a:p>
          <a:p>
            <a:r>
              <a:rPr lang="cs-CZ" dirty="0" smtClean="0"/>
              <a:t>Nedostatek</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q test com a consistency.jpg"/>
          <p:cNvPicPr>
            <a:picLocks noGrp="1" noChangeAspect="1"/>
          </p:cNvPicPr>
          <p:nvPr>
            <p:ph idx="1"/>
          </p:nvPr>
        </p:nvPicPr>
        <p:blipFill>
          <a:blip r:embed="rId2" cstate="print"/>
          <a:stretch>
            <a:fillRect/>
          </a:stretch>
        </p:blipFill>
        <p:spPr>
          <a:xfrm>
            <a:off x="0" y="685800"/>
            <a:ext cx="9025236" cy="61722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Praktické použití</a:t>
            </a:r>
            <a:endParaRPr lang="en-US" dirty="0"/>
          </a:p>
        </p:txBody>
      </p:sp>
      <p:sp>
        <p:nvSpPr>
          <p:cNvPr id="3" name="Content Placeholder 2"/>
          <p:cNvSpPr>
            <a:spLocks noGrp="1"/>
          </p:cNvSpPr>
          <p:nvPr>
            <p:ph idx="1"/>
          </p:nvPr>
        </p:nvSpPr>
        <p:spPr/>
        <p:txBody>
          <a:bodyPr/>
          <a:lstStyle/>
          <a:p>
            <a:r>
              <a:rPr lang="en-US" sz="2400" i="1" dirty="0" smtClean="0"/>
              <a:t>“</a:t>
            </a:r>
            <a:r>
              <a:rPr lang="cs-CZ" sz="2400" i="1" dirty="0" smtClean="0"/>
              <a:t>Prosím zavolajte pokud nedorazíte.</a:t>
            </a:r>
            <a:r>
              <a:rPr lang="en-US" sz="2400" i="1" dirty="0" smtClean="0"/>
              <a:t>”</a:t>
            </a:r>
          </a:p>
          <a:p>
            <a:pPr>
              <a:buNone/>
            </a:pPr>
            <a:r>
              <a:rPr lang="en-US" sz="2400" dirty="0" smtClean="0"/>
              <a:t>		vs. </a:t>
            </a:r>
          </a:p>
          <a:p>
            <a:pPr>
              <a:buNone/>
            </a:pPr>
            <a:r>
              <a:rPr lang="en-US" sz="2400" i="1" dirty="0" smtClean="0"/>
              <a:t>	“</a:t>
            </a:r>
            <a:r>
              <a:rPr lang="cs-CZ" sz="2400" i="1" dirty="0" smtClean="0"/>
              <a:t>Zavoláte nám, prosím, ak nebudete moct dorazit?</a:t>
            </a:r>
            <a:r>
              <a:rPr lang="en-US" sz="2400" i="1" dirty="0" smtClean="0"/>
              <a:t>”</a:t>
            </a:r>
          </a:p>
          <a:p>
            <a:pPr>
              <a:buNone/>
            </a:pPr>
            <a:endParaRPr lang="cs-CZ" i="1" dirty="0" smtClean="0"/>
          </a:p>
          <a:p>
            <a:pPr>
              <a:buNone/>
            </a:pPr>
            <a:endParaRPr lang="en-US" i="1" dirty="0" smtClean="0"/>
          </a:p>
          <a:p>
            <a:r>
              <a:rPr lang="cs-CZ" sz="2400" dirty="0" smtClean="0"/>
              <a:t>Kouzlo </a:t>
            </a:r>
            <a:r>
              <a:rPr lang="cs-CZ" sz="2400" b="1" dirty="0" smtClean="0"/>
              <a:t>psaných</a:t>
            </a:r>
            <a:r>
              <a:rPr lang="cs-CZ" sz="2400" dirty="0" smtClean="0"/>
              <a:t> předsevzetí</a:t>
            </a:r>
            <a:endParaRPr lang="en-US" sz="2400" dirty="0" smtClean="0"/>
          </a:p>
          <a:p>
            <a:r>
              <a:rPr lang="cs-CZ" sz="2400" dirty="0" smtClean="0"/>
              <a:t>Kouzlo </a:t>
            </a:r>
            <a:r>
              <a:rPr lang="cs-CZ" sz="2400" b="1" dirty="0" smtClean="0"/>
              <a:t>veřejných</a:t>
            </a:r>
            <a:r>
              <a:rPr lang="cs-CZ" sz="2400" dirty="0" smtClean="0"/>
              <a:t> předsevzetí</a:t>
            </a:r>
            <a:endParaRPr lang="en-US" sz="2400" b="1" u="sng" dirty="0" smtClean="0"/>
          </a:p>
          <a:p>
            <a:endParaRPr lang="en-US" sz="2400" dirty="0"/>
          </a:p>
        </p:txBody>
      </p:sp>
      <p:sp>
        <p:nvSpPr>
          <p:cNvPr id="4" name="TextBox 3"/>
          <p:cNvSpPr txBox="1"/>
          <p:nvPr/>
        </p:nvSpPr>
        <p:spPr>
          <a:xfrm>
            <a:off x="4800600" y="1905000"/>
            <a:ext cx="2819400" cy="523220"/>
          </a:xfrm>
          <a:prstGeom prst="rect">
            <a:avLst/>
          </a:prstGeom>
          <a:noFill/>
        </p:spPr>
        <p:txBody>
          <a:bodyPr wrap="square" rtlCol="0">
            <a:spAutoFit/>
          </a:bodyPr>
          <a:lstStyle/>
          <a:p>
            <a:r>
              <a:rPr lang="cs-CZ" b="1" dirty="0" smtClean="0"/>
              <a:t>Nedorazilo </a:t>
            </a:r>
            <a:r>
              <a:rPr lang="en-US" b="1" dirty="0" smtClean="0"/>
              <a:t>= </a:t>
            </a:r>
            <a:r>
              <a:rPr lang="en-US" sz="2800" b="1" dirty="0" smtClean="0">
                <a:solidFill>
                  <a:srgbClr val="FF0000"/>
                </a:solidFill>
              </a:rPr>
              <a:t>30</a:t>
            </a:r>
            <a:r>
              <a:rPr lang="en-US" b="1" dirty="0" smtClean="0"/>
              <a:t> %</a:t>
            </a:r>
            <a:endParaRPr lang="en-US" b="1" dirty="0"/>
          </a:p>
        </p:txBody>
      </p:sp>
      <p:sp>
        <p:nvSpPr>
          <p:cNvPr id="5" name="TextBox 4"/>
          <p:cNvSpPr txBox="1"/>
          <p:nvPr/>
        </p:nvSpPr>
        <p:spPr>
          <a:xfrm>
            <a:off x="5867400" y="2667000"/>
            <a:ext cx="2743200" cy="523220"/>
          </a:xfrm>
          <a:prstGeom prst="rect">
            <a:avLst/>
          </a:prstGeom>
          <a:noFill/>
        </p:spPr>
        <p:txBody>
          <a:bodyPr wrap="square" rtlCol="0">
            <a:spAutoFit/>
          </a:bodyPr>
          <a:lstStyle/>
          <a:p>
            <a:r>
              <a:rPr lang="cs-CZ" b="1" dirty="0" smtClean="0"/>
              <a:t>Nedorazilo </a:t>
            </a:r>
            <a:r>
              <a:rPr lang="en-US" b="1" dirty="0" smtClean="0"/>
              <a:t>= </a:t>
            </a:r>
            <a:r>
              <a:rPr lang="en-US" sz="2800" b="1" dirty="0" smtClean="0">
                <a:solidFill>
                  <a:srgbClr val="FF0000"/>
                </a:solidFill>
              </a:rPr>
              <a:t>10</a:t>
            </a:r>
            <a:r>
              <a:rPr lang="en-US" b="1" dirty="0" smtClean="0"/>
              <a:t> %</a:t>
            </a:r>
            <a:endParaRPr lang="en-US" b="1" dirty="0"/>
          </a:p>
        </p:txBody>
      </p:sp>
      <p:pic>
        <p:nvPicPr>
          <p:cNvPr id="6" name="Content Placeholder 5" descr="speech.jpg"/>
          <p:cNvPicPr>
            <a:picLocks noChangeAspect="1"/>
          </p:cNvPicPr>
          <p:nvPr/>
        </p:nvPicPr>
        <p:blipFill>
          <a:blip r:embed="rId3" cstate="print"/>
          <a:stretch>
            <a:fillRect/>
          </a:stretch>
        </p:blipFill>
        <p:spPr>
          <a:xfrm>
            <a:off x="7081444" y="5486400"/>
            <a:ext cx="2062556"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924800" cy="5660136"/>
          </a:xfrm>
        </p:spPr>
        <p:txBody>
          <a:bodyPr/>
          <a:lstStyle/>
          <a:p>
            <a:pPr>
              <a:buNone/>
            </a:pPr>
            <a:r>
              <a:rPr lang="cs-CZ" dirty="0" smtClean="0"/>
              <a:t>	Výrobci hraček nám teď prozradí proč je před Vánoci vždy nedostatek atraktivních hraček:</a:t>
            </a:r>
            <a:endParaRPr lang="en-US" dirty="0" smtClean="0"/>
          </a:p>
          <a:p>
            <a:endParaRPr lang="en-US" dirty="0"/>
          </a:p>
        </p:txBody>
      </p:sp>
      <p:pic>
        <p:nvPicPr>
          <p:cNvPr id="4" name="Picture 3" descr="toy store xmas.jpg"/>
          <p:cNvPicPr>
            <a:picLocks noChangeAspect="1"/>
          </p:cNvPicPr>
          <p:nvPr/>
        </p:nvPicPr>
        <p:blipFill>
          <a:blip r:embed="rId2" cstate="print"/>
          <a:stretch>
            <a:fillRect/>
          </a:stretch>
        </p:blipFill>
        <p:spPr>
          <a:xfrm>
            <a:off x="990600" y="2057400"/>
            <a:ext cx="6989951" cy="4648200"/>
          </a:xfrm>
          <a:prstGeom prst="rect">
            <a:avLst/>
          </a:prstGeom>
        </p:spPr>
      </p:pic>
      <p:pic>
        <p:nvPicPr>
          <p:cNvPr id="5" name="Picture 4" descr="xmas image.jpg"/>
          <p:cNvPicPr>
            <a:picLocks noChangeAspect="1"/>
          </p:cNvPicPr>
          <p:nvPr/>
        </p:nvPicPr>
        <p:blipFill>
          <a:blip r:embed="rId3" cstate="print"/>
          <a:stretch>
            <a:fillRect/>
          </a:stretch>
        </p:blipFill>
        <p:spPr>
          <a:xfrm>
            <a:off x="8324850" y="533400"/>
            <a:ext cx="819150" cy="1228725"/>
          </a:xfrm>
          <a:prstGeom prst="rect">
            <a:avLst/>
          </a:prstGeom>
        </p:spPr>
      </p:pic>
      <p:pic>
        <p:nvPicPr>
          <p:cNvPr id="6" name="Picture 5" descr="xmas image.jpg"/>
          <p:cNvPicPr>
            <a:picLocks noChangeAspect="1"/>
          </p:cNvPicPr>
          <p:nvPr/>
        </p:nvPicPr>
        <p:blipFill>
          <a:blip r:embed="rId3" cstate="print"/>
          <a:stretch>
            <a:fillRect/>
          </a:stretch>
        </p:blipFill>
        <p:spPr>
          <a:xfrm>
            <a:off x="8324850" y="5629275"/>
            <a:ext cx="819150" cy="1228725"/>
          </a:xfrm>
          <a:prstGeom prst="rect">
            <a:avLst/>
          </a:prstGeom>
        </p:spPr>
      </p:pic>
      <p:pic>
        <p:nvPicPr>
          <p:cNvPr id="7" name="Picture 6" descr="xmas image.jpg"/>
          <p:cNvPicPr>
            <a:picLocks noChangeAspect="1"/>
          </p:cNvPicPr>
          <p:nvPr/>
        </p:nvPicPr>
        <p:blipFill>
          <a:blip r:embed="rId3" cstate="print"/>
          <a:stretch>
            <a:fillRect/>
          </a:stretch>
        </p:blipFill>
        <p:spPr>
          <a:xfrm>
            <a:off x="8324850" y="4191000"/>
            <a:ext cx="819150" cy="1228725"/>
          </a:xfrm>
          <a:prstGeom prst="rect">
            <a:avLst/>
          </a:prstGeom>
        </p:spPr>
      </p:pic>
      <p:pic>
        <p:nvPicPr>
          <p:cNvPr id="8" name="Picture 7" descr="xmas image.jpg"/>
          <p:cNvPicPr>
            <a:picLocks noChangeAspect="1"/>
          </p:cNvPicPr>
          <p:nvPr/>
        </p:nvPicPr>
        <p:blipFill>
          <a:blip r:embed="rId3" cstate="print"/>
          <a:stretch>
            <a:fillRect/>
          </a:stretch>
        </p:blipFill>
        <p:spPr>
          <a:xfrm>
            <a:off x="8324850" y="2895600"/>
            <a:ext cx="819150" cy="1228725"/>
          </a:xfrm>
          <a:prstGeom prst="rect">
            <a:avLst/>
          </a:prstGeom>
        </p:spPr>
      </p:pic>
      <p:pic>
        <p:nvPicPr>
          <p:cNvPr id="9" name="Picture 8" descr="xmas image.jpg"/>
          <p:cNvPicPr>
            <a:picLocks noChangeAspect="1"/>
          </p:cNvPicPr>
          <p:nvPr/>
        </p:nvPicPr>
        <p:blipFill>
          <a:blip r:embed="rId3" cstate="print"/>
          <a:stretch>
            <a:fillRect/>
          </a:stretch>
        </p:blipFill>
        <p:spPr>
          <a:xfrm>
            <a:off x="8324850" y="1676400"/>
            <a:ext cx="819150" cy="1228725"/>
          </a:xfrm>
          <a:prstGeom prst="rect">
            <a:avLst/>
          </a:prstGeom>
        </p:spPr>
      </p:pic>
      <p:pic>
        <p:nvPicPr>
          <p:cNvPr id="10" name="Picture 9" descr="xmas tree.jpg"/>
          <p:cNvPicPr>
            <a:picLocks noChangeAspect="1"/>
          </p:cNvPicPr>
          <p:nvPr/>
        </p:nvPicPr>
        <p:blipFill>
          <a:blip r:embed="rId4" cstate="print"/>
          <a:stretch>
            <a:fillRect/>
          </a:stretch>
        </p:blipFill>
        <p:spPr>
          <a:xfrm>
            <a:off x="0" y="5257800"/>
            <a:ext cx="876300" cy="1428750"/>
          </a:xfrm>
          <a:prstGeom prst="rect">
            <a:avLst/>
          </a:prstGeom>
        </p:spPr>
      </p:pic>
      <p:sp>
        <p:nvSpPr>
          <p:cNvPr id="11" name="TextBox 10"/>
          <p:cNvSpPr txBox="1"/>
          <p:nvPr/>
        </p:nvSpPr>
        <p:spPr>
          <a:xfrm>
            <a:off x="990600" y="2057400"/>
            <a:ext cx="7010400" cy="707886"/>
          </a:xfrm>
          <a:prstGeom prst="rect">
            <a:avLst/>
          </a:prstGeom>
          <a:solidFill>
            <a:schemeClr val="accent4">
              <a:lumMod val="75000"/>
              <a:alpha val="80000"/>
            </a:schemeClr>
          </a:solidFill>
        </p:spPr>
        <p:txBody>
          <a:bodyPr wrap="square" rtlCol="0">
            <a:spAutoFit/>
          </a:bodyPr>
          <a:lstStyle/>
          <a:p>
            <a:r>
              <a:rPr lang="cs-CZ" sz="2000" b="1" u="sng" dirty="0" smtClean="0">
                <a:solidFill>
                  <a:schemeClr val="bg1"/>
                </a:solidFill>
              </a:rPr>
              <a:t>Úkol</a:t>
            </a:r>
            <a:r>
              <a:rPr lang="en-US" sz="2000" b="1" u="sng" dirty="0" smtClean="0">
                <a:solidFill>
                  <a:schemeClr val="bg1"/>
                </a:solidFill>
              </a:rPr>
              <a:t>: </a:t>
            </a:r>
            <a:r>
              <a:rPr lang="cs-CZ" sz="2000" b="1" dirty="0" smtClean="0">
                <a:solidFill>
                  <a:schemeClr val="bg1"/>
                </a:solidFill>
              </a:rPr>
              <a:t>Jak mít vysoký prodej během Vánoc a zároveň si ho udržet i po Vánocích?</a:t>
            </a:r>
            <a:endParaRPr lang="en-US" sz="2000" b="1" dirty="0" smtClean="0">
              <a:solidFill>
                <a:schemeClr val="bg1"/>
              </a:solidFill>
            </a:endParaRPr>
          </a:p>
        </p:txBody>
      </p:sp>
      <p:sp>
        <p:nvSpPr>
          <p:cNvPr id="12" name="TextBox 11"/>
          <p:cNvSpPr txBox="1"/>
          <p:nvPr/>
        </p:nvSpPr>
        <p:spPr>
          <a:xfrm>
            <a:off x="990600" y="5638800"/>
            <a:ext cx="7010400" cy="1015663"/>
          </a:xfrm>
          <a:prstGeom prst="rect">
            <a:avLst/>
          </a:prstGeom>
          <a:solidFill>
            <a:schemeClr val="accent2">
              <a:alpha val="71000"/>
            </a:schemeClr>
          </a:solidFill>
        </p:spPr>
        <p:txBody>
          <a:bodyPr wrap="square" rtlCol="0">
            <a:spAutoFit/>
          </a:bodyPr>
          <a:lstStyle/>
          <a:p>
            <a:r>
              <a:rPr lang="cs-CZ" sz="2000" b="1" u="sng" dirty="0" smtClean="0">
                <a:solidFill>
                  <a:schemeClr val="bg1"/>
                </a:solidFill>
              </a:rPr>
              <a:t>Řešení</a:t>
            </a:r>
            <a:r>
              <a:rPr lang="en-US" sz="2000" b="1" u="sng" dirty="0" smtClean="0">
                <a:solidFill>
                  <a:schemeClr val="bg1"/>
                </a:solidFill>
              </a:rPr>
              <a:t>: </a:t>
            </a:r>
            <a:r>
              <a:rPr lang="cs-CZ" sz="2000" b="1" dirty="0" smtClean="0">
                <a:solidFill>
                  <a:schemeClr val="bg1"/>
                </a:solidFill>
              </a:rPr>
              <a:t>Vytvoř poptávku</a:t>
            </a:r>
            <a:r>
              <a:rPr lang="en-US" sz="2000" b="1" dirty="0" smtClean="0">
                <a:solidFill>
                  <a:schemeClr val="bg1"/>
                </a:solidFill>
              </a:rPr>
              <a:t> </a:t>
            </a:r>
            <a:r>
              <a:rPr lang="en-US" sz="2000" b="1" dirty="0" smtClean="0">
                <a:solidFill>
                  <a:schemeClr val="bg1"/>
                </a:solidFill>
                <a:latin typeface="Lucida Sans Unicode"/>
                <a:cs typeface="Lucida Sans Unicode"/>
              </a:rPr>
              <a:t>→ </a:t>
            </a:r>
            <a:r>
              <a:rPr lang="cs-CZ" sz="2000" b="1" dirty="0" smtClean="0">
                <a:solidFill>
                  <a:schemeClr val="bg1"/>
                </a:solidFill>
                <a:latin typeface="Lucida Sans Unicode"/>
                <a:cs typeface="Lucida Sans Unicode"/>
              </a:rPr>
              <a:t>Dodejte méně</a:t>
            </a:r>
            <a:r>
              <a:rPr lang="en-US" sz="2000" b="1" dirty="0" smtClean="0">
                <a:solidFill>
                  <a:schemeClr val="bg1"/>
                </a:solidFill>
                <a:latin typeface="Lucida Sans Unicode"/>
                <a:cs typeface="Lucida Sans Unicode"/>
              </a:rPr>
              <a:t> → </a:t>
            </a:r>
            <a:r>
              <a:rPr lang="cs-CZ" sz="2000" b="1" dirty="0" smtClean="0">
                <a:solidFill>
                  <a:schemeClr val="bg1"/>
                </a:solidFill>
                <a:latin typeface="Lucida Sans Unicode"/>
                <a:cs typeface="Lucida Sans Unicode"/>
              </a:rPr>
              <a:t>Přinuťte rodiče koupit něco jiného</a:t>
            </a:r>
            <a:r>
              <a:rPr lang="en-US" sz="2000" b="1" dirty="0" smtClean="0">
                <a:solidFill>
                  <a:schemeClr val="bg1"/>
                </a:solidFill>
                <a:latin typeface="Lucida Sans Unicode"/>
                <a:cs typeface="Lucida Sans Unicode"/>
              </a:rPr>
              <a:t> → </a:t>
            </a:r>
            <a:r>
              <a:rPr lang="cs-CZ" sz="2000" b="1" dirty="0" smtClean="0">
                <a:solidFill>
                  <a:schemeClr val="bg1"/>
                </a:solidFill>
                <a:latin typeface="Lucida Sans Unicode"/>
                <a:cs typeface="Lucida Sans Unicode"/>
              </a:rPr>
              <a:t>dodejte „slíbené“ hračky pozdeji</a:t>
            </a:r>
            <a:endParaRPr lang="en-US"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Technika</a:t>
            </a:r>
            <a:r>
              <a:rPr lang="en-US" dirty="0" smtClean="0"/>
              <a:t> “</a:t>
            </a:r>
            <a:r>
              <a:rPr lang="en-US" dirty="0" err="1" smtClean="0"/>
              <a:t>Noha</a:t>
            </a:r>
            <a:r>
              <a:rPr lang="en-US" dirty="0" smtClean="0"/>
              <a:t> v</a:t>
            </a:r>
            <a:r>
              <a:rPr lang="sk-SK" dirty="0" smtClean="0"/>
              <a:t>e </a:t>
            </a:r>
            <a:r>
              <a:rPr lang="sk-SK" dirty="0" err="1" smtClean="0"/>
              <a:t>dv</a:t>
            </a:r>
            <a:r>
              <a:rPr lang="cs-CZ" dirty="0" smtClean="0"/>
              <a:t>eřích</a:t>
            </a:r>
            <a:r>
              <a:rPr lang="en-US" dirty="0" smtClean="0"/>
              <a:t>”</a:t>
            </a:r>
            <a:endParaRPr lang="en-US" dirty="0"/>
          </a:p>
        </p:txBody>
      </p:sp>
      <p:pic>
        <p:nvPicPr>
          <p:cNvPr id="4" name="Content Placeholder 3" descr="footinthedoor.jpg"/>
          <p:cNvPicPr>
            <a:picLocks noGrp="1" noChangeAspect="1"/>
          </p:cNvPicPr>
          <p:nvPr>
            <p:ph idx="1"/>
          </p:nvPr>
        </p:nvPicPr>
        <p:blipFill>
          <a:blip r:embed="rId3" cstate="print"/>
          <a:stretch>
            <a:fillRect/>
          </a:stretch>
        </p:blipFill>
        <p:spPr>
          <a:xfrm>
            <a:off x="7391401" y="4550410"/>
            <a:ext cx="1752600" cy="2307590"/>
          </a:xfrm>
          <a:prstGeom prst="rect">
            <a:avLst/>
          </a:prstGeom>
        </p:spPr>
      </p:pic>
      <p:sp>
        <p:nvSpPr>
          <p:cNvPr id="5" name="TextBox 4"/>
          <p:cNvSpPr txBox="1"/>
          <p:nvPr/>
        </p:nvSpPr>
        <p:spPr>
          <a:xfrm>
            <a:off x="457200" y="2514600"/>
            <a:ext cx="6096000" cy="954107"/>
          </a:xfrm>
          <a:prstGeom prst="rect">
            <a:avLst/>
          </a:prstGeom>
          <a:noFill/>
        </p:spPr>
        <p:txBody>
          <a:bodyPr wrap="square" rtlCol="0">
            <a:spAutoFit/>
          </a:bodyPr>
          <a:lstStyle/>
          <a:p>
            <a:r>
              <a:rPr lang="cs-CZ" sz="2800" dirty="0" smtClean="0"/>
              <a:t>Co na to věda?</a:t>
            </a:r>
          </a:p>
          <a:p>
            <a:r>
              <a:rPr lang="cs-CZ" sz="2800" dirty="0" smtClean="0">
                <a:solidFill>
                  <a:srgbClr val="C00000"/>
                </a:solidFill>
              </a:rPr>
              <a:t>		</a:t>
            </a:r>
            <a:r>
              <a:rPr lang="cs-CZ" sz="2800" b="1" dirty="0" smtClean="0">
                <a:solidFill>
                  <a:srgbClr val="C00000"/>
                </a:solidFill>
              </a:rPr>
              <a:t>Funguje to!</a:t>
            </a:r>
            <a:endParaRPr lang="en-US" sz="2800" b="1" dirty="0">
              <a:solidFill>
                <a:srgbClr val="C00000"/>
              </a:solidFill>
            </a:endParaRPr>
          </a:p>
        </p:txBody>
      </p:sp>
      <p:sp>
        <p:nvSpPr>
          <p:cNvPr id="6" name="TextBox 5"/>
          <p:cNvSpPr txBox="1"/>
          <p:nvPr/>
        </p:nvSpPr>
        <p:spPr>
          <a:xfrm>
            <a:off x="457200" y="3810000"/>
            <a:ext cx="6400800" cy="369332"/>
          </a:xfrm>
          <a:prstGeom prst="rect">
            <a:avLst/>
          </a:prstGeom>
          <a:noFill/>
        </p:spPr>
        <p:txBody>
          <a:bodyPr wrap="square" rtlCol="0">
            <a:spAutoFit/>
          </a:bodyPr>
          <a:lstStyle/>
          <a:p>
            <a:endParaRPr lang="en-US" dirty="0"/>
          </a:p>
        </p:txBody>
      </p:sp>
      <p:sp>
        <p:nvSpPr>
          <p:cNvPr id="7" name="TextBox 6"/>
          <p:cNvSpPr txBox="1"/>
          <p:nvPr/>
        </p:nvSpPr>
        <p:spPr>
          <a:xfrm>
            <a:off x="457200" y="3657600"/>
            <a:ext cx="6096000" cy="1938992"/>
          </a:xfrm>
          <a:prstGeom prst="rect">
            <a:avLst/>
          </a:prstGeom>
          <a:noFill/>
          <a:ln w="6350">
            <a:solidFill>
              <a:schemeClr val="accent1"/>
            </a:solidFill>
            <a:prstDash val="dash"/>
          </a:ln>
        </p:spPr>
        <p:txBody>
          <a:bodyPr wrap="square" rtlCol="0">
            <a:spAutoFit/>
          </a:bodyPr>
          <a:lstStyle/>
          <a:p>
            <a:r>
              <a:rPr lang="cs-CZ" sz="2400" u="sng" dirty="0" smtClean="0"/>
              <a:t>Hádanka:</a:t>
            </a:r>
          </a:p>
          <a:p>
            <a:r>
              <a:rPr lang="cs-CZ" sz="2400" dirty="0" smtClean="0"/>
              <a:t>Stejné skupiny... stejný požadavek...</a:t>
            </a:r>
          </a:p>
          <a:p>
            <a:r>
              <a:rPr lang="cs-CZ" sz="2400" dirty="0" smtClean="0"/>
              <a:t>... A přece ze skupiny </a:t>
            </a:r>
            <a:r>
              <a:rPr lang="en-US" sz="2400" dirty="0" smtClean="0"/>
              <a:t>#</a:t>
            </a:r>
            <a:r>
              <a:rPr lang="cs-CZ" sz="2400" dirty="0" smtClean="0"/>
              <a:t>1 vyhovělo 17</a:t>
            </a:r>
            <a:r>
              <a:rPr lang="en-US" sz="2400" dirty="0" smtClean="0"/>
              <a:t> %</a:t>
            </a:r>
            <a:r>
              <a:rPr lang="cs-CZ" sz="2400" dirty="0" smtClean="0"/>
              <a:t> lidí a ze skupiny </a:t>
            </a:r>
            <a:r>
              <a:rPr lang="en-US" sz="2400" dirty="0" smtClean="0"/>
              <a:t>#</a:t>
            </a:r>
            <a:r>
              <a:rPr lang="cs-CZ" sz="2400" dirty="0" smtClean="0"/>
              <a:t>2 vyhovělo 76</a:t>
            </a:r>
            <a:r>
              <a:rPr lang="en-US" sz="2400" dirty="0" smtClean="0"/>
              <a:t>%</a:t>
            </a:r>
            <a:r>
              <a:rPr lang="cs-CZ" sz="2400" dirty="0" smtClean="0"/>
              <a:t> lidí.</a:t>
            </a:r>
          </a:p>
          <a:p>
            <a:r>
              <a:rPr lang="cs-CZ" sz="2400" i="1" dirty="0" smtClean="0"/>
              <a:t>V čem je rozdíl?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Bottom)">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err="1" smtClean="0"/>
              <a:t>Low-ball</a:t>
            </a:r>
            <a:r>
              <a:rPr lang="sk-SK" dirty="0" smtClean="0"/>
              <a:t> </a:t>
            </a:r>
            <a:br>
              <a:rPr lang="sk-SK" dirty="0" smtClean="0"/>
            </a:br>
            <a:r>
              <a:rPr lang="sk-SK" dirty="0" err="1" smtClean="0"/>
              <a:t>aneb</a:t>
            </a:r>
            <a:r>
              <a:rPr lang="sk-SK" dirty="0" smtClean="0"/>
              <a:t> </a:t>
            </a:r>
            <a:r>
              <a:rPr lang="sk-SK" dirty="0" err="1" smtClean="0"/>
              <a:t>co</a:t>
            </a:r>
            <a:r>
              <a:rPr lang="sk-SK" dirty="0" smtClean="0"/>
              <a:t> je </a:t>
            </a:r>
            <a:r>
              <a:rPr lang="sk-SK" dirty="0" err="1" smtClean="0"/>
              <a:t>již</a:t>
            </a:r>
            <a:r>
              <a:rPr lang="sk-SK" dirty="0" smtClean="0"/>
              <a:t> </a:t>
            </a:r>
            <a:r>
              <a:rPr lang="sk-SK" dirty="0" err="1" smtClean="0"/>
              <a:t>ilegální</a:t>
            </a:r>
            <a:endParaRPr lang="en-US" dirty="0"/>
          </a:p>
        </p:txBody>
      </p:sp>
      <p:pic>
        <p:nvPicPr>
          <p:cNvPr id="4" name="Picture 3" descr="Nissan_370Z.jpg"/>
          <p:cNvPicPr>
            <a:picLocks noChangeAspect="1"/>
          </p:cNvPicPr>
          <p:nvPr/>
        </p:nvPicPr>
        <p:blipFill>
          <a:blip r:embed="rId3" cstate="print"/>
          <a:stretch>
            <a:fillRect/>
          </a:stretch>
        </p:blipFill>
        <p:spPr>
          <a:xfrm>
            <a:off x="228600" y="5943600"/>
            <a:ext cx="1190625" cy="914400"/>
          </a:xfrm>
          <a:prstGeom prst="rect">
            <a:avLst/>
          </a:prstGeom>
        </p:spPr>
      </p:pic>
      <p:pic>
        <p:nvPicPr>
          <p:cNvPr id="5" name="Picture 4" descr="2008_Nissan_Frontier.jpg"/>
          <p:cNvPicPr>
            <a:picLocks noChangeAspect="1"/>
          </p:cNvPicPr>
          <p:nvPr/>
        </p:nvPicPr>
        <p:blipFill>
          <a:blip r:embed="rId4" cstate="print"/>
          <a:stretch>
            <a:fillRect/>
          </a:stretch>
        </p:blipFill>
        <p:spPr>
          <a:xfrm>
            <a:off x="4114800" y="5943600"/>
            <a:ext cx="1190625" cy="914400"/>
          </a:xfrm>
          <a:prstGeom prst="rect">
            <a:avLst/>
          </a:prstGeom>
        </p:spPr>
      </p:pic>
      <p:pic>
        <p:nvPicPr>
          <p:cNvPr id="6" name="Picture 5" descr="Nissan_Murano.jpg"/>
          <p:cNvPicPr>
            <a:picLocks noChangeAspect="1"/>
          </p:cNvPicPr>
          <p:nvPr/>
        </p:nvPicPr>
        <p:blipFill>
          <a:blip r:embed="rId5" cstate="print"/>
          <a:stretch>
            <a:fillRect/>
          </a:stretch>
        </p:blipFill>
        <p:spPr>
          <a:xfrm>
            <a:off x="7772400" y="5943600"/>
            <a:ext cx="1190625" cy="914400"/>
          </a:xfrm>
          <a:prstGeom prst="rect">
            <a:avLst/>
          </a:prstGeom>
        </p:spPr>
      </p:pic>
      <p:pic>
        <p:nvPicPr>
          <p:cNvPr id="7" name="Picture 6" descr="salesman annoying.jpg"/>
          <p:cNvPicPr>
            <a:picLocks noChangeAspect="1"/>
          </p:cNvPicPr>
          <p:nvPr/>
        </p:nvPicPr>
        <p:blipFill>
          <a:blip r:embed="rId6" cstate="print"/>
          <a:stretch>
            <a:fillRect/>
          </a:stretch>
        </p:blipFill>
        <p:spPr>
          <a:xfrm>
            <a:off x="3200400" y="2590800"/>
            <a:ext cx="3048000" cy="30384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dirty="0" smtClean="0"/>
              <a:t>Jak se ubránit manipulaci, která využíva princip důslednosti?</a:t>
            </a:r>
            <a:endParaRPr lang="en-US" dirty="0"/>
          </a:p>
        </p:txBody>
      </p:sp>
      <p:pic>
        <p:nvPicPr>
          <p:cNvPr id="5" name="Picture 4" descr="shield.jpg"/>
          <p:cNvPicPr>
            <a:picLocks noChangeAspect="1"/>
          </p:cNvPicPr>
          <p:nvPr/>
        </p:nvPicPr>
        <p:blipFill>
          <a:blip r:embed="rId3" cstate="print"/>
          <a:stretch>
            <a:fillRect/>
          </a:stretch>
        </p:blipFill>
        <p:spPr>
          <a:xfrm>
            <a:off x="3657600" y="2971800"/>
            <a:ext cx="1943100" cy="279181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ink.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err="1" smtClean="0"/>
              <a:t>Princip</a:t>
            </a:r>
            <a:r>
              <a:rPr lang="en-US" b="1" dirty="0" smtClean="0"/>
              <a:t> reciprocity</a:t>
            </a:r>
          </a:p>
          <a:p>
            <a:pPr>
              <a:buNone/>
            </a:pPr>
            <a:r>
              <a:rPr lang="cs-CZ" dirty="0" smtClean="0"/>
              <a:t>	aneb</a:t>
            </a:r>
            <a:endParaRPr lang="en-US" dirty="0" smtClean="0"/>
          </a:p>
          <a:p>
            <a:pPr>
              <a:buNone/>
            </a:pPr>
            <a:r>
              <a:rPr lang="en-US" b="1" dirty="0" smtClean="0"/>
              <a:t>Co n</a:t>
            </a:r>
            <a:r>
              <a:rPr lang="sk-SK" b="1" dirty="0" err="1" smtClean="0"/>
              <a:t>ás</a:t>
            </a:r>
            <a:r>
              <a:rPr lang="sk-SK" b="1" dirty="0" smtClean="0"/>
              <a:t> m</a:t>
            </a:r>
            <a:r>
              <a:rPr lang="cs-CZ" b="1" dirty="0" smtClean="0"/>
              <a:t>ůže naučit Vlasta Burian</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cs-CZ" dirty="0" smtClean="0"/>
              <a:t>Vzájemnost</a:t>
            </a:r>
            <a:endParaRPr lang="en-US" dirty="0"/>
          </a:p>
        </p:txBody>
      </p:sp>
      <p:pic>
        <p:nvPicPr>
          <p:cNvPr id="4" name="Content Placeholder 3" descr="reciprocity.jpg"/>
          <p:cNvPicPr>
            <a:picLocks noGrp="1" noChangeAspect="1"/>
          </p:cNvPicPr>
          <p:nvPr>
            <p:ph idx="1"/>
          </p:nvPr>
        </p:nvPicPr>
        <p:blipFill>
          <a:blip r:embed="rId2" cstate="print"/>
          <a:stretch>
            <a:fillRect/>
          </a:stretch>
        </p:blipFill>
        <p:spPr>
          <a:xfrm>
            <a:off x="3225800" y="2887663"/>
            <a:ext cx="2692400" cy="304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828800"/>
          </a:xfrm>
        </p:spPr>
        <p:txBody>
          <a:bodyPr>
            <a:normAutofit fontScale="90000"/>
          </a:bodyPr>
          <a:lstStyle/>
          <a:p>
            <a:r>
              <a:rPr lang="cs-CZ" dirty="0" smtClean="0"/>
              <a:t>„Neptejte se,</a:t>
            </a:r>
            <a:br>
              <a:rPr lang="cs-CZ" dirty="0" smtClean="0"/>
            </a:br>
            <a:r>
              <a:rPr lang="cs-CZ" dirty="0" smtClean="0"/>
              <a:t>mohou druzí udělat pro vás,</a:t>
            </a:r>
            <a:br>
              <a:rPr lang="cs-CZ" dirty="0" smtClean="0"/>
            </a:br>
            <a:r>
              <a:rPr lang="cs-CZ" dirty="0" smtClean="0"/>
              <a:t>ale co vy můžete udělat pro druhé“</a:t>
            </a:r>
            <a:endParaRPr lang="en-US" dirty="0"/>
          </a:p>
        </p:txBody>
      </p:sp>
      <p:pic>
        <p:nvPicPr>
          <p:cNvPr id="8" name="Picture 7" descr="reciprocity small.jpg"/>
          <p:cNvPicPr>
            <a:picLocks noChangeAspect="1"/>
          </p:cNvPicPr>
          <p:nvPr/>
        </p:nvPicPr>
        <p:blipFill>
          <a:blip r:embed="rId2" cstate="print"/>
          <a:stretch>
            <a:fillRect/>
          </a:stretch>
        </p:blipFill>
        <p:spPr>
          <a:xfrm>
            <a:off x="8458200" y="609600"/>
            <a:ext cx="685800" cy="77771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Vzájemnost</a:t>
            </a:r>
            <a:endParaRPr lang="en-US" dirty="0"/>
          </a:p>
        </p:txBody>
      </p:sp>
      <p:sp>
        <p:nvSpPr>
          <p:cNvPr id="3" name="Content Placeholder 2"/>
          <p:cNvSpPr>
            <a:spLocks noGrp="1"/>
          </p:cNvSpPr>
          <p:nvPr>
            <p:ph idx="1"/>
          </p:nvPr>
        </p:nvSpPr>
        <p:spPr/>
        <p:txBody>
          <a:bodyPr/>
          <a:lstStyle/>
          <a:p>
            <a:r>
              <a:rPr lang="cs-CZ" dirty="0" smtClean="0"/>
              <a:t>Ochutnávky aneb</a:t>
            </a:r>
          </a:p>
          <a:p>
            <a:pPr>
              <a:buNone/>
            </a:pPr>
            <a:r>
              <a:rPr lang="cs-CZ" dirty="0" smtClean="0"/>
              <a:t>	vzorek zdarma</a:t>
            </a:r>
            <a:endParaRPr lang="en-US" dirty="0"/>
          </a:p>
        </p:txBody>
      </p:sp>
      <p:pic>
        <p:nvPicPr>
          <p:cNvPr id="6" name="Picture 5" descr="ochutnavka.jpg"/>
          <p:cNvPicPr>
            <a:picLocks noChangeAspect="1"/>
          </p:cNvPicPr>
          <p:nvPr/>
        </p:nvPicPr>
        <p:blipFill>
          <a:blip r:embed="rId2" cstate="print"/>
          <a:stretch>
            <a:fillRect/>
          </a:stretch>
        </p:blipFill>
        <p:spPr>
          <a:xfrm>
            <a:off x="4343400" y="3372002"/>
            <a:ext cx="4448532" cy="33275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50536"/>
          </a:xfrm>
        </p:spPr>
        <p:txBody>
          <a:bodyPr/>
          <a:lstStyle/>
          <a:p>
            <a:pPr>
              <a:buNone/>
            </a:pPr>
            <a:endParaRPr lang="en-US" dirty="0"/>
          </a:p>
        </p:txBody>
      </p:sp>
      <p:pic>
        <p:nvPicPr>
          <p:cNvPr id="4" name="Content Placeholder 3" descr="Coca cola bottle.jpg"/>
          <p:cNvPicPr>
            <a:picLocks noChangeAspect="1"/>
          </p:cNvPicPr>
          <p:nvPr/>
        </p:nvPicPr>
        <p:blipFill>
          <a:blip r:embed="rId3" cstate="print"/>
          <a:stretch>
            <a:fillRect/>
          </a:stretch>
        </p:blipFill>
        <p:spPr>
          <a:xfrm>
            <a:off x="3886200" y="4495800"/>
            <a:ext cx="789305" cy="1047750"/>
          </a:xfrm>
          <a:prstGeom prst="rect">
            <a:avLst/>
          </a:prstGeom>
        </p:spPr>
      </p:pic>
      <p:pic>
        <p:nvPicPr>
          <p:cNvPr id="5" name="Picture 4" descr="person 2.jpg"/>
          <p:cNvPicPr>
            <a:picLocks noChangeAspect="1"/>
          </p:cNvPicPr>
          <p:nvPr/>
        </p:nvPicPr>
        <p:blipFill>
          <a:blip r:embed="rId4" cstate="print"/>
          <a:stretch>
            <a:fillRect/>
          </a:stretch>
        </p:blipFill>
        <p:spPr>
          <a:xfrm>
            <a:off x="1981200" y="2057400"/>
            <a:ext cx="904875" cy="1171575"/>
          </a:xfrm>
          <a:prstGeom prst="rect">
            <a:avLst/>
          </a:prstGeom>
        </p:spPr>
      </p:pic>
      <p:pic>
        <p:nvPicPr>
          <p:cNvPr id="6" name="Picture 5" descr="person 3.jpg"/>
          <p:cNvPicPr>
            <a:picLocks noChangeAspect="1"/>
          </p:cNvPicPr>
          <p:nvPr/>
        </p:nvPicPr>
        <p:blipFill>
          <a:blip r:embed="rId5" cstate="print"/>
          <a:stretch>
            <a:fillRect/>
          </a:stretch>
        </p:blipFill>
        <p:spPr>
          <a:xfrm>
            <a:off x="3200400" y="2057400"/>
            <a:ext cx="904875" cy="1171575"/>
          </a:xfrm>
          <a:prstGeom prst="rect">
            <a:avLst/>
          </a:prstGeom>
        </p:spPr>
      </p:pic>
      <p:pic>
        <p:nvPicPr>
          <p:cNvPr id="7" name="Picture 6" descr="person 2.jpg"/>
          <p:cNvPicPr>
            <a:picLocks noChangeAspect="1"/>
          </p:cNvPicPr>
          <p:nvPr/>
        </p:nvPicPr>
        <p:blipFill>
          <a:blip r:embed="rId4" cstate="print"/>
          <a:stretch>
            <a:fillRect/>
          </a:stretch>
        </p:blipFill>
        <p:spPr>
          <a:xfrm>
            <a:off x="1981200" y="3886200"/>
            <a:ext cx="904875" cy="1171575"/>
          </a:xfrm>
          <a:prstGeom prst="rect">
            <a:avLst/>
          </a:prstGeom>
        </p:spPr>
      </p:pic>
      <p:pic>
        <p:nvPicPr>
          <p:cNvPr id="8" name="Picture 7" descr="person 3.jpg"/>
          <p:cNvPicPr>
            <a:picLocks noChangeAspect="1"/>
          </p:cNvPicPr>
          <p:nvPr/>
        </p:nvPicPr>
        <p:blipFill>
          <a:blip r:embed="rId5" cstate="print"/>
          <a:stretch>
            <a:fillRect/>
          </a:stretch>
        </p:blipFill>
        <p:spPr>
          <a:xfrm>
            <a:off x="3200400" y="3886200"/>
            <a:ext cx="904875" cy="1171575"/>
          </a:xfrm>
          <a:prstGeom prst="rect">
            <a:avLst/>
          </a:prstGeom>
        </p:spPr>
      </p:pic>
      <p:pic>
        <p:nvPicPr>
          <p:cNvPr id="9" name="Picture 8" descr="raffle ticket.jpg"/>
          <p:cNvPicPr>
            <a:picLocks noChangeAspect="1"/>
          </p:cNvPicPr>
          <p:nvPr/>
        </p:nvPicPr>
        <p:blipFill>
          <a:blip r:embed="rId6" cstate="print"/>
          <a:stretch>
            <a:fillRect/>
          </a:stretch>
        </p:blipFill>
        <p:spPr>
          <a:xfrm>
            <a:off x="4953000" y="3505200"/>
            <a:ext cx="1171575" cy="942975"/>
          </a:xfrm>
          <a:prstGeom prst="rect">
            <a:avLst/>
          </a:prstGeom>
        </p:spPr>
      </p:pic>
      <p:pic>
        <p:nvPicPr>
          <p:cNvPr id="10" name="Content Placeholder 3" descr="Coca cola bottle.jpg"/>
          <p:cNvPicPr>
            <a:picLocks noChangeAspect="1"/>
          </p:cNvPicPr>
          <p:nvPr/>
        </p:nvPicPr>
        <p:blipFill>
          <a:blip r:embed="rId3" cstate="print"/>
          <a:stretch>
            <a:fillRect/>
          </a:stretch>
        </p:blipFill>
        <p:spPr>
          <a:xfrm>
            <a:off x="1447800" y="4419600"/>
            <a:ext cx="789305" cy="1047750"/>
          </a:xfrm>
          <a:prstGeom prst="rect">
            <a:avLst/>
          </a:prstGeom>
        </p:spPr>
      </p:pic>
      <p:pic>
        <p:nvPicPr>
          <p:cNvPr id="11" name="Picture 10" descr="raffle ticket.jpg"/>
          <p:cNvPicPr>
            <a:picLocks noChangeAspect="1"/>
          </p:cNvPicPr>
          <p:nvPr/>
        </p:nvPicPr>
        <p:blipFill>
          <a:blip r:embed="rId6" cstate="print"/>
          <a:stretch>
            <a:fillRect/>
          </a:stretch>
        </p:blipFill>
        <p:spPr>
          <a:xfrm>
            <a:off x="3886200" y="3505200"/>
            <a:ext cx="1171575" cy="942975"/>
          </a:xfrm>
          <a:prstGeom prst="rect">
            <a:avLst/>
          </a:prstGeom>
        </p:spPr>
      </p:pic>
      <p:pic>
        <p:nvPicPr>
          <p:cNvPr id="12" name="Picture 11" descr="raffle ticket.jpg"/>
          <p:cNvPicPr>
            <a:picLocks noChangeAspect="1"/>
          </p:cNvPicPr>
          <p:nvPr/>
        </p:nvPicPr>
        <p:blipFill>
          <a:blip r:embed="rId6" cstate="print"/>
          <a:stretch>
            <a:fillRect/>
          </a:stretch>
        </p:blipFill>
        <p:spPr>
          <a:xfrm>
            <a:off x="3886200" y="1828800"/>
            <a:ext cx="1171575" cy="942975"/>
          </a:xfrm>
          <a:prstGeom prst="rect">
            <a:avLst/>
          </a:prstGeom>
        </p:spPr>
      </p:pic>
      <p:pic>
        <p:nvPicPr>
          <p:cNvPr id="13" name="Picture 12" descr="art appreciation.jpg"/>
          <p:cNvPicPr>
            <a:picLocks noChangeAspect="1"/>
          </p:cNvPicPr>
          <p:nvPr/>
        </p:nvPicPr>
        <p:blipFill>
          <a:blip r:embed="rId7" cstate="print"/>
          <a:stretch>
            <a:fillRect/>
          </a:stretch>
        </p:blipFill>
        <p:spPr>
          <a:xfrm>
            <a:off x="7114980" y="762000"/>
            <a:ext cx="1819469" cy="1371600"/>
          </a:xfrm>
          <a:prstGeom prst="rect">
            <a:avLst/>
          </a:prstGeom>
        </p:spPr>
      </p:pic>
      <p:sp>
        <p:nvSpPr>
          <p:cNvPr id="16" name="Title 1"/>
          <p:cNvSpPr>
            <a:spLocks noGrp="1"/>
          </p:cNvSpPr>
          <p:nvPr>
            <p:ph type="title"/>
          </p:nvPr>
        </p:nvSpPr>
        <p:spPr>
          <a:xfrm>
            <a:off x="152400" y="457200"/>
            <a:ext cx="8229600" cy="1066800"/>
          </a:xfrm>
        </p:spPr>
        <p:txBody>
          <a:bodyPr>
            <a:normAutofit/>
          </a:bodyPr>
          <a:lstStyle/>
          <a:p>
            <a:r>
              <a:rPr lang="cs-CZ" dirty="0" smtClean="0"/>
              <a:t>Experiment </a:t>
            </a:r>
            <a:r>
              <a:rPr lang="en-US" dirty="0" smtClean="0"/>
              <a:t>#</a:t>
            </a:r>
            <a:r>
              <a:rPr lang="cs-CZ" dirty="0" smtClean="0"/>
              <a:t>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057400"/>
          </a:xfrm>
        </p:spPr>
        <p:txBody>
          <a:bodyPr>
            <a:normAutofit/>
          </a:bodyPr>
          <a:lstStyle/>
          <a:p>
            <a:r>
              <a:rPr lang="cs-CZ" dirty="0" smtClean="0"/>
              <a:t>Experiment </a:t>
            </a:r>
            <a:r>
              <a:rPr lang="en-US" dirty="0" smtClean="0"/>
              <a:t># </a:t>
            </a:r>
            <a:r>
              <a:rPr lang="cs-CZ" dirty="0" smtClean="0"/>
              <a:t>2</a:t>
            </a:r>
            <a:br>
              <a:rPr lang="cs-CZ" dirty="0" smtClean="0"/>
            </a:br>
            <a:r>
              <a:rPr lang="cs-CZ" dirty="0" smtClean="0"/>
              <a:t>	</a:t>
            </a:r>
            <a:r>
              <a:rPr lang="cs-CZ" sz="2400" dirty="0" smtClean="0"/>
              <a:t>aneb</a:t>
            </a:r>
            <a:r>
              <a:rPr lang="cs-CZ" dirty="0" smtClean="0"/>
              <a:t/>
            </a:r>
            <a:br>
              <a:rPr lang="cs-CZ" dirty="0" smtClean="0"/>
            </a:br>
            <a:r>
              <a:rPr lang="cs-CZ" dirty="0" smtClean="0"/>
              <a:t>„Něco za něco“</a:t>
            </a:r>
            <a:endParaRPr lang="en-US" dirty="0"/>
          </a:p>
        </p:txBody>
      </p:sp>
      <p:pic>
        <p:nvPicPr>
          <p:cNvPr id="6" name="Content Placeholder 5" descr="bar 7.jpg"/>
          <p:cNvPicPr>
            <a:picLocks noGrp="1" noChangeAspect="1"/>
          </p:cNvPicPr>
          <p:nvPr>
            <p:ph idx="1"/>
          </p:nvPr>
        </p:nvPicPr>
        <p:blipFill>
          <a:blip r:embed="rId3" cstate="print"/>
          <a:stretch>
            <a:fillRect/>
          </a:stretch>
        </p:blipFill>
        <p:spPr>
          <a:xfrm>
            <a:off x="5943600" y="3276600"/>
            <a:ext cx="2524125" cy="31813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Jaké dárky jsou nejvhodnejší?</a:t>
            </a:r>
            <a:endParaRPr lang="en-US" dirty="0"/>
          </a:p>
        </p:txBody>
      </p:sp>
      <p:sp>
        <p:nvSpPr>
          <p:cNvPr id="3" name="Content Placeholder 2"/>
          <p:cNvSpPr>
            <a:spLocks noGrp="1"/>
          </p:cNvSpPr>
          <p:nvPr>
            <p:ph idx="1"/>
          </p:nvPr>
        </p:nvSpPr>
        <p:spPr>
          <a:xfrm>
            <a:off x="457200" y="2249424"/>
            <a:ext cx="8229600" cy="1865376"/>
          </a:xfrm>
        </p:spPr>
        <p:txBody>
          <a:bodyPr/>
          <a:lstStyle/>
          <a:p>
            <a:r>
              <a:rPr lang="cs-CZ" dirty="0" smtClean="0"/>
              <a:t>Ne banální</a:t>
            </a:r>
          </a:p>
          <a:p>
            <a:r>
              <a:rPr lang="cs-CZ" dirty="0" smtClean="0"/>
              <a:t>Osobní</a:t>
            </a:r>
          </a:p>
          <a:p>
            <a:r>
              <a:rPr lang="cs-CZ" dirty="0" smtClean="0"/>
              <a:t>Neočekávané</a:t>
            </a:r>
            <a:endParaRPr lang="en-US" dirty="0"/>
          </a:p>
        </p:txBody>
      </p:sp>
      <p:pic>
        <p:nvPicPr>
          <p:cNvPr id="5" name="Picture 4" descr="gift.jpg"/>
          <p:cNvPicPr>
            <a:picLocks noChangeAspect="1"/>
          </p:cNvPicPr>
          <p:nvPr/>
        </p:nvPicPr>
        <p:blipFill>
          <a:blip r:embed="rId2" cstate="print"/>
          <a:stretch>
            <a:fillRect/>
          </a:stretch>
        </p:blipFill>
        <p:spPr>
          <a:xfrm>
            <a:off x="7899400" y="762000"/>
            <a:ext cx="1244600" cy="1070356"/>
          </a:xfrm>
          <a:prstGeom prst="rect">
            <a:avLst/>
          </a:prstGeom>
        </p:spPr>
      </p:pic>
      <p:pic>
        <p:nvPicPr>
          <p:cNvPr id="6" name="Picture 5" descr="parker pen.jpg"/>
          <p:cNvPicPr>
            <a:picLocks noChangeAspect="1"/>
          </p:cNvPicPr>
          <p:nvPr/>
        </p:nvPicPr>
        <p:blipFill>
          <a:blip r:embed="rId3" cstate="print"/>
          <a:stretch>
            <a:fillRect/>
          </a:stretch>
        </p:blipFill>
        <p:spPr>
          <a:xfrm>
            <a:off x="3733800" y="5029200"/>
            <a:ext cx="1639455" cy="1524000"/>
          </a:xfrm>
          <a:prstGeom prst="rect">
            <a:avLst/>
          </a:prstGeom>
        </p:spPr>
      </p:pic>
      <p:pic>
        <p:nvPicPr>
          <p:cNvPr id="7" name="Picture 6" descr="detroit jersey.jpg"/>
          <p:cNvPicPr>
            <a:picLocks noChangeAspect="1"/>
          </p:cNvPicPr>
          <p:nvPr/>
        </p:nvPicPr>
        <p:blipFill>
          <a:blip r:embed="rId4" cstate="print"/>
          <a:stretch>
            <a:fillRect/>
          </a:stretch>
        </p:blipFill>
        <p:spPr>
          <a:xfrm>
            <a:off x="1600200" y="5105400"/>
            <a:ext cx="1333500" cy="1333500"/>
          </a:xfrm>
          <a:prstGeom prst="rect">
            <a:avLst/>
          </a:prstGeom>
        </p:spPr>
      </p:pic>
      <p:pic>
        <p:nvPicPr>
          <p:cNvPr id="8" name="Picture 7" descr="skydive 3.jpg"/>
          <p:cNvPicPr>
            <a:picLocks noChangeAspect="1"/>
          </p:cNvPicPr>
          <p:nvPr/>
        </p:nvPicPr>
        <p:blipFill>
          <a:blip r:embed="rId5" cstate="print"/>
          <a:stretch>
            <a:fillRect/>
          </a:stretch>
        </p:blipFill>
        <p:spPr>
          <a:xfrm>
            <a:off x="6324600" y="5410200"/>
            <a:ext cx="1590675" cy="10581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par>
                                <p:cTn id="23" presetID="1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Bottom)">
                                      <p:cBhvr>
                                        <p:cTn id="25" dur="500"/>
                                        <p:tgtEl>
                                          <p:spTgt spid="7"/>
                                        </p:tgtEl>
                                      </p:cBhvr>
                                    </p:animEffect>
                                  </p:childTnLst>
                                </p:cTn>
                              </p:par>
                              <p:par>
                                <p:cTn id="26" presetID="1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Bottom)">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2079</TotalTime>
  <Words>695</Words>
  <Application>Microsoft Office PowerPoint</Application>
  <PresentationFormat>Předvádění na obrazovce (4:3)</PresentationFormat>
  <Paragraphs>114</Paragraphs>
  <Slides>26</Slides>
  <Notes>8</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Urban</vt:lpstr>
      <vt:lpstr>6 univerzálních principů přesvědčování</vt:lpstr>
      <vt:lpstr>6 univerzálních principů přesvědčování</vt:lpstr>
      <vt:lpstr>Snímek 3</vt:lpstr>
      <vt:lpstr>Vzájemnost</vt:lpstr>
      <vt:lpstr>„Neptejte se, mohou druzí udělat pro vás, ale co vy můžete udělat pro druhé“</vt:lpstr>
      <vt:lpstr>Vzájemnost</vt:lpstr>
      <vt:lpstr>Experiment # 1</vt:lpstr>
      <vt:lpstr>Experiment # 2  aneb „Něco za něco“</vt:lpstr>
      <vt:lpstr>Jaké dárky jsou nejvhodnejší?</vt:lpstr>
      <vt:lpstr>Odkud potřeba vzájemnosti pramení?</vt:lpstr>
      <vt:lpstr>Je laskavost jako chleba, nebo jako víno?</vt:lpstr>
      <vt:lpstr>Jak se ubránit manipulaci, která využíva princip vzájemnosti?</vt:lpstr>
      <vt:lpstr>Důslednost aneb sliby se musí dodržovat</vt:lpstr>
      <vt:lpstr>Snímek 14</vt:lpstr>
      <vt:lpstr>Korejská válka</vt:lpstr>
      <vt:lpstr>Snímek 16</vt:lpstr>
      <vt:lpstr>Snímek 17</vt:lpstr>
      <vt:lpstr>Snímek 18</vt:lpstr>
      <vt:lpstr>KOGNITIVNÍ DISONANCE</vt:lpstr>
      <vt:lpstr>Snímek 20</vt:lpstr>
      <vt:lpstr>Praktické použití</vt:lpstr>
      <vt:lpstr>Snímek 22</vt:lpstr>
      <vt:lpstr>Technika “Noha ve dveřích”</vt:lpstr>
      <vt:lpstr>Low-ball  aneb co je již ilegální</vt:lpstr>
      <vt:lpstr>Jak se ubránit manipulaci, která využíva princip důslednosti?</vt:lpstr>
      <vt:lpstr>Snímek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Universal Principles of Persuasion</dc:title>
  <dc:creator>Stanley</dc:creator>
  <cp:lastModifiedBy>Stanislav Gálik</cp:lastModifiedBy>
  <cp:revision>259</cp:revision>
  <dcterms:created xsi:type="dcterms:W3CDTF">2009-05-22T11:38:37Z</dcterms:created>
  <dcterms:modified xsi:type="dcterms:W3CDTF">2010-10-26T18:48:57Z</dcterms:modified>
</cp:coreProperties>
</file>