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59" r:id="rId6"/>
    <p:sldId id="270" r:id="rId7"/>
    <p:sldId id="260" r:id="rId8"/>
    <p:sldId id="26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10.12.2010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BB69-F624-4390-AAB3-208C61AC562A}" type="datetime1">
              <a:rPr lang="cs-CZ" smtClean="0"/>
              <a:t>10.12.2010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246-305C-4955-B25F-42D20671DCE0}" type="datetime1">
              <a:rPr lang="cs-CZ" smtClean="0"/>
              <a:t>10.12.2010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E8C-B283-4817-AB93-D30700D02DD7}" type="datetime1">
              <a:rPr lang="cs-CZ" smtClean="0"/>
              <a:t>10.12.2010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BBC-8C83-4D80-AB0C-961FE9880891}" type="datetime1">
              <a:rPr lang="cs-CZ" smtClean="0"/>
              <a:t>10.12.2010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789-475B-4E0D-BEED-34A86F944180}" type="datetime1">
              <a:rPr lang="cs-CZ" smtClean="0"/>
              <a:t>10.12.2010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5BAE-BD6D-4705-9B53-322AEB770FEE}" type="datetime1">
              <a:rPr lang="cs-CZ" smtClean="0"/>
              <a:t>10.12.2010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C5-B063-48EB-BB9A-FE33560EDA73}" type="datetime1">
              <a:rPr lang="cs-CZ" smtClean="0"/>
              <a:t>10.12.2010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D0E-1EA3-4AB9-A6E6-26C4FE32F6AA}" type="datetime1">
              <a:rPr lang="cs-CZ" smtClean="0"/>
              <a:t>10.12.2010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F6D-228E-4960-8E0D-65D7A1511F2D}" type="datetime1">
              <a:rPr lang="cs-CZ" smtClean="0"/>
              <a:t>10.12.2010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8825-1390-441D-90DC-EAA753F59C29}" type="datetime1">
              <a:rPr lang="cs-CZ" smtClean="0"/>
              <a:t>10.12.2010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D466-8CF1-4072-997A-593B20C1C99A}" type="datetime1">
              <a:rPr lang="cs-CZ" smtClean="0"/>
              <a:t>10.12.2010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58B3-F28D-4EEF-AD6E-3C32D1BD3DE3}" type="datetime1">
              <a:rPr lang="cs-CZ" smtClean="0"/>
              <a:t>10.12.2010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Norská kinematografie po roce 2000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700" b="1" dirty="0" smtClean="0"/>
              <a:t>Stimuly ovlivňující kvalitu a kvantitu produkce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1997 založení Filmové školy v </a:t>
            </a:r>
            <a:r>
              <a:rPr lang="cs-CZ" sz="2400" dirty="0" err="1"/>
              <a:t>Lillehammeru</a:t>
            </a:r>
            <a:r>
              <a:rPr lang="cs-CZ" sz="2400" dirty="0"/>
              <a:t> (Den </a:t>
            </a:r>
            <a:r>
              <a:rPr lang="cs-CZ" sz="2400" dirty="0" err="1"/>
              <a:t>norske</a:t>
            </a:r>
            <a:r>
              <a:rPr lang="cs-CZ" sz="2400" dirty="0"/>
              <a:t> </a:t>
            </a:r>
            <a:r>
              <a:rPr lang="cs-CZ" sz="2400" dirty="0" err="1"/>
              <a:t>filmskolen</a:t>
            </a:r>
            <a:r>
              <a:rPr lang="cs-CZ" sz="2400" dirty="0"/>
              <a:t>)</a:t>
            </a:r>
          </a:p>
          <a:p>
            <a:r>
              <a:rPr lang="cs-CZ" sz="2400" dirty="0" smtClean="0"/>
              <a:t>2001 </a:t>
            </a:r>
            <a:r>
              <a:rPr lang="cs-CZ" sz="2400" dirty="0"/>
              <a:t>Změna </a:t>
            </a:r>
            <a:r>
              <a:rPr lang="cs-CZ" sz="2400" dirty="0" smtClean="0"/>
              <a:t>filmové </a:t>
            </a:r>
            <a:r>
              <a:rPr lang="cs-CZ" sz="2400" dirty="0"/>
              <a:t>politiky. </a:t>
            </a:r>
            <a:r>
              <a:rPr lang="cs-CZ" sz="2400" dirty="0" smtClean="0"/>
              <a:t>Sjednocení </a:t>
            </a:r>
            <a:r>
              <a:rPr lang="cs-CZ" sz="2400" dirty="0" err="1" smtClean="0"/>
              <a:t>financovacích</a:t>
            </a:r>
            <a:r>
              <a:rPr lang="cs-CZ" sz="2400" dirty="0" smtClean="0"/>
              <a:t> zdrojů. Vše sjednoceno pod Norský filmový fond (</a:t>
            </a:r>
            <a:r>
              <a:rPr lang="cs-CZ" sz="2400" dirty="0" err="1" smtClean="0"/>
              <a:t>Norsk</a:t>
            </a:r>
            <a:r>
              <a:rPr lang="cs-CZ" sz="2400" dirty="0" smtClean="0"/>
              <a:t> </a:t>
            </a:r>
            <a:r>
              <a:rPr lang="cs-CZ" sz="2400" dirty="0" err="1" smtClean="0"/>
              <a:t>filmfond</a:t>
            </a:r>
            <a:r>
              <a:rPr lang="cs-CZ" sz="2400" dirty="0" smtClean="0"/>
              <a:t>) + princip 50/50 pro komerčnější produkci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</a:t>
            </a:r>
            <a:r>
              <a:rPr lang="cs-CZ" sz="2400" dirty="0" smtClean="0"/>
              <a:t>odobně </a:t>
            </a:r>
            <a:r>
              <a:rPr lang="cs-CZ" sz="2400" dirty="0"/>
              <a:t>jako dřív, když fungoval tento systém, je produkce stimulována tak, aby vznikaly filmy publiku přátelské a trhu vyhovující – zvýšená produkce krimifilmů a romantických komedií.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3419872" y="38610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Umělečtější filmy bodující na zahraničních festivalech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979" y="1556792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141277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olibek zimy (</a:t>
            </a:r>
            <a:r>
              <a:rPr lang="cs-CZ" sz="2400" dirty="0" err="1" smtClean="0"/>
              <a:t>Vinterkyss</a:t>
            </a:r>
            <a:r>
              <a:rPr lang="cs-CZ" sz="2400" dirty="0"/>
              <a:t>), r. Sara </a:t>
            </a:r>
            <a:r>
              <a:rPr lang="cs-CZ" sz="2400" dirty="0" err="1"/>
              <a:t>Johnsen</a:t>
            </a:r>
            <a:r>
              <a:rPr lang="cs-CZ" sz="2400" dirty="0"/>
              <a:t>, 2004</a:t>
            </a:r>
          </a:p>
          <a:p>
            <a:r>
              <a:rPr lang="cs-CZ" sz="2400" dirty="0"/>
              <a:t>Repríza (</a:t>
            </a:r>
            <a:r>
              <a:rPr lang="cs-CZ" sz="2400" dirty="0" err="1"/>
              <a:t>Reprise</a:t>
            </a:r>
            <a:r>
              <a:rPr lang="cs-CZ" sz="2400" dirty="0"/>
              <a:t>), r. Joachim </a:t>
            </a:r>
            <a:r>
              <a:rPr lang="cs-CZ" sz="2400" dirty="0" err="1"/>
              <a:t>Trier</a:t>
            </a:r>
            <a:r>
              <a:rPr lang="cs-CZ" sz="2400" dirty="0"/>
              <a:t>, 2004</a:t>
            </a:r>
          </a:p>
          <a:p>
            <a:r>
              <a:rPr lang="cs-CZ" sz="2400" dirty="0" err="1"/>
              <a:t>Hawai</a:t>
            </a:r>
            <a:r>
              <a:rPr lang="cs-CZ" sz="2400" dirty="0"/>
              <a:t>, Oslo, r. Erik Poppe, 2004</a:t>
            </a:r>
          </a:p>
          <a:p>
            <a:r>
              <a:rPr lang="cs-CZ" sz="2400" dirty="0"/>
              <a:t>Otravný muž (Den </a:t>
            </a:r>
            <a:r>
              <a:rPr lang="cs-CZ" sz="2400" dirty="0" err="1"/>
              <a:t>brysomme</a:t>
            </a:r>
            <a:r>
              <a:rPr lang="cs-CZ" sz="2400" dirty="0"/>
              <a:t> </a:t>
            </a:r>
            <a:r>
              <a:rPr lang="cs-CZ" sz="2400" dirty="0" err="1"/>
              <a:t>mannen</a:t>
            </a:r>
            <a:r>
              <a:rPr lang="cs-CZ" sz="2400" dirty="0"/>
              <a:t>), r. </a:t>
            </a:r>
            <a:r>
              <a:rPr lang="cs-CZ" sz="2400" dirty="0" err="1"/>
              <a:t>Jens</a:t>
            </a:r>
            <a:r>
              <a:rPr lang="cs-CZ" sz="2400" dirty="0"/>
              <a:t> </a:t>
            </a:r>
            <a:r>
              <a:rPr lang="cs-CZ" sz="2400" dirty="0" err="1"/>
              <a:t>Lien</a:t>
            </a:r>
            <a:r>
              <a:rPr lang="cs-CZ" sz="2400" dirty="0"/>
              <a:t>, 2006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5323"/>
            <a:ext cx="2736304" cy="19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8041"/>
            <a:ext cx="2892641" cy="22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79" y="3205323"/>
            <a:ext cx="3014159" cy="23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0" y="5195532"/>
            <a:ext cx="2788155" cy="15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Významné ceny pro norský film</a:t>
            </a:r>
            <a:endParaRPr lang="cs-CZ" sz="2400" b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Karolína Stehlíková, Skandinávský film II, podzim 2010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9952" y="120865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krátký </a:t>
            </a:r>
            <a:r>
              <a:rPr lang="cs-CZ" dirty="0"/>
              <a:t>film </a:t>
            </a:r>
            <a:r>
              <a:rPr lang="cs-CZ" dirty="0" err="1"/>
              <a:t>Sniffer</a:t>
            </a:r>
            <a:r>
              <a:rPr lang="cs-CZ" dirty="0"/>
              <a:t>, </a:t>
            </a:r>
            <a:r>
              <a:rPr lang="cs-CZ" dirty="0" smtClean="0"/>
              <a:t>2006</a:t>
            </a:r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Bobbie</a:t>
            </a:r>
            <a:r>
              <a:rPr lang="cs-CZ" dirty="0"/>
              <a:t> Peer, </a:t>
            </a:r>
            <a:r>
              <a:rPr lang="cs-CZ" dirty="0" smtClean="0"/>
              <a:t>Zlatá </a:t>
            </a:r>
            <a:r>
              <a:rPr lang="cs-CZ" dirty="0"/>
              <a:t>palma v </a:t>
            </a:r>
            <a:r>
              <a:rPr lang="cs-CZ" dirty="0" smtClean="0"/>
              <a:t>Cannes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01838" y="453292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Elling</a:t>
            </a:r>
            <a:r>
              <a:rPr lang="cs-CZ" dirty="0" smtClean="0"/>
              <a:t>, 2001, </a:t>
            </a:r>
            <a:r>
              <a:rPr lang="cs-CZ" dirty="0"/>
              <a:t>r. </a:t>
            </a:r>
            <a:r>
              <a:rPr lang="cs-CZ" dirty="0" err="1" smtClean="0"/>
              <a:t>Petter</a:t>
            </a:r>
            <a:r>
              <a:rPr lang="cs-CZ" dirty="0" smtClean="0"/>
              <a:t> N</a:t>
            </a:r>
            <a:r>
              <a:rPr lang="nb-NO" dirty="0" smtClean="0"/>
              <a:t>æss. Nominace na Oscara </a:t>
            </a:r>
            <a:r>
              <a:rPr lang="cs-CZ" dirty="0" smtClean="0"/>
              <a:t>za nejlepší zahraniční film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27600" y="436926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Dánský </a:t>
            </a:r>
            <a:r>
              <a:rPr lang="cs-CZ" dirty="0"/>
              <a:t>básník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Den </a:t>
            </a:r>
            <a:r>
              <a:rPr lang="cs-CZ" dirty="0" err="1"/>
              <a:t>danske</a:t>
            </a:r>
            <a:r>
              <a:rPr lang="cs-CZ" dirty="0"/>
              <a:t> </a:t>
            </a:r>
            <a:r>
              <a:rPr lang="cs-CZ" dirty="0" err="1"/>
              <a:t>dikteren</a:t>
            </a:r>
            <a:r>
              <a:rPr lang="cs-CZ" dirty="0"/>
              <a:t>), </a:t>
            </a:r>
            <a:r>
              <a:rPr lang="cs-CZ" dirty="0" smtClean="0"/>
              <a:t>2007, animovaný film,  </a:t>
            </a:r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Torill</a:t>
            </a:r>
            <a:r>
              <a:rPr lang="cs-CZ" dirty="0"/>
              <a:t> </a:t>
            </a:r>
            <a:r>
              <a:rPr lang="cs-CZ" dirty="0" smtClean="0"/>
              <a:t>Kove. Oscar </a:t>
            </a:r>
            <a:r>
              <a:rPr lang="cs-CZ" dirty="0"/>
              <a:t>za krátký animovaný film.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3" y="1173382"/>
            <a:ext cx="3679887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" y="3817831"/>
            <a:ext cx="3572747" cy="23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06" y="1988840"/>
            <a:ext cx="3419872" cy="23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4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2007 parlamentní zpráva </a:t>
            </a:r>
            <a:br>
              <a:rPr lang="cs-CZ" sz="2400" b="1" dirty="0" smtClean="0">
                <a:latin typeface="+mn-lt"/>
              </a:rPr>
            </a:br>
            <a:r>
              <a:rPr lang="cs-CZ" sz="2400" dirty="0" smtClean="0"/>
              <a:t>Ukazatel </a:t>
            </a:r>
            <a:r>
              <a:rPr lang="cs-CZ" sz="2400" dirty="0"/>
              <a:t>směru. Za pozvednutí norského </a:t>
            </a:r>
            <a:r>
              <a:rPr lang="cs-CZ" sz="2400" dirty="0" smtClean="0"/>
              <a:t>filmu </a:t>
            </a:r>
            <a:endParaRPr lang="cs-CZ" sz="2400" dirty="0">
              <a:latin typeface="+mn-lt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71600" y="1412776"/>
            <a:ext cx="74168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2007 </a:t>
            </a:r>
            <a:r>
              <a:rPr lang="cs-CZ" sz="2200" dirty="0" smtClean="0"/>
              <a:t>ministr kultury </a:t>
            </a:r>
            <a:r>
              <a:rPr lang="cs-CZ" sz="2200" dirty="0" err="1" smtClean="0"/>
              <a:t>Trond</a:t>
            </a:r>
            <a:r>
              <a:rPr lang="cs-CZ" sz="2200" dirty="0" smtClean="0"/>
              <a:t> </a:t>
            </a:r>
            <a:r>
              <a:rPr lang="cs-CZ" sz="2200" dirty="0" err="1"/>
              <a:t>Giske</a:t>
            </a:r>
            <a:r>
              <a:rPr lang="cs-CZ" sz="2200" dirty="0"/>
              <a:t> </a:t>
            </a:r>
            <a:r>
              <a:rPr lang="cs-CZ" sz="2200" dirty="0" smtClean="0"/>
              <a:t>přednesl </a:t>
            </a:r>
            <a:r>
              <a:rPr lang="cs-CZ" sz="2200" dirty="0"/>
              <a:t>parlamentu zprávu Ukazatel směru. Za pozvednutí norského filmu </a:t>
            </a:r>
            <a:endParaRPr lang="cs-CZ" sz="2200" dirty="0" smtClean="0"/>
          </a:p>
          <a:p>
            <a:r>
              <a:rPr lang="cs-CZ" sz="2200" dirty="0" smtClean="0"/>
              <a:t>(</a:t>
            </a:r>
            <a:r>
              <a:rPr lang="cs-CZ" sz="2200" dirty="0" err="1" smtClean="0"/>
              <a:t>Veiviseren</a:t>
            </a:r>
            <a:r>
              <a:rPr lang="cs-CZ" sz="2200" dirty="0"/>
              <a:t>.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det</a:t>
            </a:r>
            <a:r>
              <a:rPr lang="cs-CZ" sz="2200" dirty="0"/>
              <a:t> </a:t>
            </a:r>
            <a:r>
              <a:rPr lang="cs-CZ" sz="2200" dirty="0" err="1"/>
              <a:t>norske</a:t>
            </a:r>
            <a:r>
              <a:rPr lang="cs-CZ" sz="2200" dirty="0"/>
              <a:t> </a:t>
            </a:r>
            <a:r>
              <a:rPr lang="cs-CZ" sz="2200" dirty="0" err="1" smtClean="0"/>
              <a:t>filml</a:t>
            </a:r>
            <a:r>
              <a:rPr lang="nb-NO" sz="2200" dirty="0" smtClean="0"/>
              <a:t>ø</a:t>
            </a:r>
            <a:r>
              <a:rPr lang="cs-CZ" sz="2200" dirty="0" err="1" smtClean="0"/>
              <a:t>ftet</a:t>
            </a:r>
            <a:r>
              <a:rPr lang="cs-CZ" sz="2200" dirty="0" smtClean="0"/>
              <a:t>) </a:t>
            </a:r>
            <a:r>
              <a:rPr lang="nb-NO" sz="2200" dirty="0" smtClean="0"/>
              <a:t> </a:t>
            </a:r>
            <a:endParaRPr lang="cs-CZ" sz="2200" dirty="0" smtClean="0"/>
          </a:p>
          <a:p>
            <a:endParaRPr lang="nb-NO" sz="2200" dirty="0" smtClean="0"/>
          </a:p>
          <a:p>
            <a:r>
              <a:rPr lang="cs-CZ" sz="2200" dirty="0" smtClean="0"/>
              <a:t>Cíl: Další zlepšování podmínek ovlivňujících norskou filmovou produkci. </a:t>
            </a:r>
          </a:p>
          <a:p>
            <a:r>
              <a:rPr lang="cs-CZ" sz="2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/>
              <a:t>Snaha o dosažení produkce 25 filmů ročně (z toho 5 dokumentů)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/>
              <a:t>Zvýšení návštěvnosti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/>
              <a:t>Podpora kvality pořádáním </a:t>
            </a:r>
            <a:r>
              <a:rPr lang="cs-CZ" sz="2200" dirty="0"/>
              <a:t>odborných seminářů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/>
              <a:t>Norský </a:t>
            </a:r>
            <a:r>
              <a:rPr lang="cs-CZ" sz="2200" dirty="0"/>
              <a:t>filmový fond a Norský filmový ústav sloučeny, dále už </a:t>
            </a:r>
            <a:r>
              <a:rPr lang="cs-CZ" sz="2200" dirty="0" smtClean="0"/>
              <a:t>jen </a:t>
            </a:r>
            <a:r>
              <a:rPr lang="cs-CZ" sz="2200" dirty="0"/>
              <a:t>Norský filmový ústav. </a:t>
            </a:r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Regionální film</a:t>
            </a:r>
            <a:r>
              <a:rPr lang="nb-NO" sz="2400" b="1" dirty="0" smtClean="0">
                <a:latin typeface="+mn-lt"/>
              </a:rPr>
              <a:t/>
            </a:r>
            <a:br>
              <a:rPr lang="nb-NO" sz="2400" b="1" dirty="0" smtClean="0">
                <a:latin typeface="+mn-lt"/>
              </a:rPr>
            </a:br>
            <a:r>
              <a:rPr lang="cs-CZ" sz="2000" b="1" dirty="0" smtClean="0">
                <a:latin typeface="+mn-lt"/>
              </a:rPr>
              <a:t>(</a:t>
            </a:r>
            <a:r>
              <a:rPr lang="cs-CZ" sz="2000" b="1" dirty="0" err="1" smtClean="0">
                <a:latin typeface="+mn-lt"/>
              </a:rPr>
              <a:t>Stavanger</a:t>
            </a:r>
            <a:r>
              <a:rPr lang="cs-CZ" sz="2000" b="1" dirty="0" smtClean="0">
                <a:latin typeface="+mn-lt"/>
              </a:rPr>
              <a:t>)</a:t>
            </a:r>
            <a:endParaRPr lang="cs-CZ" sz="2000" b="1" dirty="0">
              <a:latin typeface="+mn-lt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4385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04073" y="20608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Detektor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Paal</a:t>
            </a:r>
            <a:r>
              <a:rPr lang="cs-CZ" dirty="0"/>
              <a:t> </a:t>
            </a:r>
            <a:r>
              <a:rPr lang="cs-CZ" dirty="0" err="1" smtClean="0"/>
              <a:t>Jackman</a:t>
            </a:r>
            <a:r>
              <a:rPr lang="cs-CZ" dirty="0" smtClean="0"/>
              <a:t>, 2000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6835" y="4310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Mongoland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Arild</a:t>
            </a:r>
            <a:r>
              <a:rPr lang="cs-CZ" dirty="0"/>
              <a:t> </a:t>
            </a:r>
            <a:r>
              <a:rPr lang="nb-NO" dirty="0"/>
              <a:t>Ø</a:t>
            </a:r>
            <a:r>
              <a:rPr lang="cs-CZ" dirty="0" err="1" smtClean="0"/>
              <a:t>stin</a:t>
            </a:r>
            <a:r>
              <a:rPr lang="cs-CZ" dirty="0" smtClean="0"/>
              <a:t> </a:t>
            </a:r>
            <a:r>
              <a:rPr lang="cs-CZ" dirty="0" err="1" smtClean="0"/>
              <a:t>Ommundsen</a:t>
            </a:r>
            <a:r>
              <a:rPr lang="cs-CZ" dirty="0" smtClean="0"/>
              <a:t>, 2001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Nový žánr - horor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520110"/>
            <a:ext cx="284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Temné lesy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Villmark</a:t>
            </a:r>
            <a:r>
              <a:rPr lang="cs-CZ" dirty="0" smtClean="0"/>
              <a:t>, 2003, r</a:t>
            </a:r>
            <a:r>
              <a:rPr lang="cs-CZ" dirty="0"/>
              <a:t>. </a:t>
            </a:r>
            <a:r>
              <a:rPr lang="cs-CZ" dirty="0" err="1"/>
              <a:t>Paal</a:t>
            </a:r>
            <a:r>
              <a:rPr lang="cs-CZ" dirty="0"/>
              <a:t> </a:t>
            </a:r>
            <a:r>
              <a:rPr lang="nb-NO" dirty="0" smtClean="0"/>
              <a:t>Ø</a:t>
            </a:r>
            <a:r>
              <a:rPr lang="cs-CZ" dirty="0" err="1" smtClean="0"/>
              <a:t>ie</a:t>
            </a:r>
            <a:r>
              <a:rPr lang="cs-CZ" dirty="0" smtClean="0"/>
              <a:t> )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86314" y="1412776"/>
            <a:ext cx="212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Ledov</a:t>
            </a:r>
            <a:r>
              <a:rPr lang="cs-CZ" dirty="0" smtClean="0"/>
              <a:t>á </a:t>
            </a:r>
            <a:r>
              <a:rPr lang="cs-CZ" dirty="0" smtClean="0"/>
              <a:t>smrt</a:t>
            </a:r>
          </a:p>
          <a:p>
            <a:pPr algn="r"/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nb-NO" dirty="0" smtClean="0"/>
              <a:t>Fritt Vilt</a:t>
            </a:r>
            <a:r>
              <a:rPr lang="cs-CZ" dirty="0" smtClean="0"/>
              <a:t>, 2006, </a:t>
            </a:r>
          </a:p>
          <a:p>
            <a:pPr algn="r"/>
            <a:r>
              <a:rPr lang="cs-CZ" dirty="0"/>
              <a:t>r. </a:t>
            </a:r>
            <a:r>
              <a:rPr lang="cs-CZ" dirty="0" err="1"/>
              <a:t>Roar</a:t>
            </a:r>
            <a:r>
              <a:rPr lang="cs-CZ" dirty="0"/>
              <a:t> </a:t>
            </a:r>
            <a:r>
              <a:rPr lang="cs-CZ" dirty="0" err="1" smtClean="0"/>
              <a:t>Uthaug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7625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52120" y="2473320"/>
            <a:ext cx="28575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Série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1776" y="5482604"/>
            <a:ext cx="417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Varg</a:t>
            </a:r>
            <a:r>
              <a:rPr lang="cs-CZ" dirty="0" smtClean="0"/>
              <a:t> </a:t>
            </a:r>
            <a:r>
              <a:rPr lang="cs-CZ" dirty="0" err="1" smtClean="0"/>
              <a:t>Veum</a:t>
            </a:r>
            <a:r>
              <a:rPr lang="cs-CZ" dirty="0" smtClean="0"/>
              <a:t>, 6 detektivních filmů,</a:t>
            </a:r>
          </a:p>
          <a:p>
            <a:r>
              <a:rPr lang="cs-CZ" dirty="0" smtClean="0"/>
              <a:t>r.  různí režiséři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2680" y="4328441"/>
            <a:ext cx="2574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Crazygang</a:t>
            </a:r>
            <a:r>
              <a:rPr lang="cs-CZ" dirty="0" smtClean="0"/>
              <a:t> </a:t>
            </a:r>
            <a:r>
              <a:rPr lang="cs-CZ" dirty="0" err="1"/>
              <a:t>j.r</a:t>
            </a:r>
            <a:r>
              <a:rPr lang="cs-CZ" dirty="0"/>
              <a:t>. (</a:t>
            </a:r>
            <a:r>
              <a:rPr lang="cs-CZ" dirty="0" err="1"/>
              <a:t>Olsenbanden</a:t>
            </a:r>
            <a:r>
              <a:rPr lang="cs-CZ" dirty="0"/>
              <a:t> j. r.) </a:t>
            </a:r>
            <a:r>
              <a:rPr lang="cs-CZ" dirty="0" smtClean="0"/>
              <a:t>, </a:t>
            </a:r>
          </a:p>
          <a:p>
            <a:pPr algn="r"/>
            <a:r>
              <a:rPr lang="cs-CZ" dirty="0" smtClean="0"/>
              <a:t>5 filmů</a:t>
            </a:r>
            <a:r>
              <a:rPr lang="cs-CZ" dirty="0"/>
              <a:t>, </a:t>
            </a:r>
            <a:r>
              <a:rPr lang="cs-CZ" dirty="0" smtClean="0"/>
              <a:t>r. </a:t>
            </a:r>
            <a:r>
              <a:rPr lang="cs-CZ" dirty="0"/>
              <a:t>Arne </a:t>
            </a:r>
            <a:r>
              <a:rPr lang="cs-CZ" dirty="0" err="1"/>
              <a:t>Lindtner</a:t>
            </a:r>
            <a:r>
              <a:rPr lang="cs-CZ" dirty="0"/>
              <a:t> </a:t>
            </a:r>
            <a:r>
              <a:rPr lang="cs-CZ" dirty="0" err="1" smtClean="0"/>
              <a:t>Naess</a:t>
            </a:r>
            <a:r>
              <a:rPr lang="cs-CZ" dirty="0" smtClean="0"/>
              <a:t>, </a:t>
            </a:r>
            <a:r>
              <a:rPr lang="cs-CZ" dirty="0" smtClean="0"/>
              <a:t>2003-2009</a:t>
            </a:r>
            <a:endParaRPr lang="cs-CZ" dirty="0"/>
          </a:p>
          <a:p>
            <a:pPr algn="r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Karolína Stehlíková, Skandinávský film II, podzim 2010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7" y="2132856"/>
            <a:ext cx="4811089" cy="32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5880"/>
            <a:ext cx="4521645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err="1"/>
              <a:t>Blockbuster</a:t>
            </a:r>
            <a:r>
              <a:rPr lang="cs-CZ" sz="2400" dirty="0"/>
              <a:t> Max </a:t>
            </a:r>
            <a:r>
              <a:rPr lang="cs-CZ" sz="2400" dirty="0" err="1"/>
              <a:t>Manus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82054" y="256490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2008 návštěvnost norských filmů </a:t>
            </a:r>
            <a:r>
              <a:rPr lang="cs-CZ" dirty="0" smtClean="0"/>
              <a:t>2,8 milionu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22 </a:t>
            </a:r>
            <a:r>
              <a:rPr lang="cs-CZ" dirty="0"/>
              <a:t>vyprodukovaných </a:t>
            </a:r>
            <a:r>
              <a:rPr lang="cs-CZ" dirty="0" smtClean="0"/>
              <a:t>filmů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Max </a:t>
            </a:r>
            <a:r>
              <a:rPr lang="cs-CZ" dirty="0" err="1" smtClean="0"/>
              <a:t>Manus</a:t>
            </a:r>
            <a:r>
              <a:rPr lang="cs-CZ" dirty="0" smtClean="0"/>
              <a:t>  - 1 milion diváků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6056" y="5733256"/>
            <a:ext cx="373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</a:t>
            </a:r>
            <a:r>
              <a:rPr lang="cs-CZ" dirty="0" err="1" smtClean="0"/>
              <a:t>Manus</a:t>
            </a:r>
            <a:r>
              <a:rPr lang="cs-CZ" dirty="0" smtClean="0"/>
              <a:t> (2008, </a:t>
            </a:r>
          </a:p>
          <a:p>
            <a:r>
              <a:rPr lang="cs-CZ" dirty="0" smtClean="0"/>
              <a:t>r</a:t>
            </a:r>
            <a:r>
              <a:rPr lang="cs-CZ" dirty="0"/>
              <a:t>. Joachim Rønning, Espen </a:t>
            </a:r>
            <a:r>
              <a:rPr lang="cs-CZ" dirty="0" err="1"/>
              <a:t>Sandberg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" y="980729"/>
            <a:ext cx="32915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374</Words>
  <Application>Microsoft Office PowerPoint</Application>
  <PresentationFormat>Předvádění na obrazovce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Skandinávský film II,  podzim 2010</vt:lpstr>
      <vt:lpstr> Stimuly ovlivňující kvalitu a kvantitu produkce</vt:lpstr>
      <vt:lpstr>Umělečtější filmy bodující na zahraničních festivalech</vt:lpstr>
      <vt:lpstr>Významné ceny pro norský film</vt:lpstr>
      <vt:lpstr>2007 parlamentní zpráva  Ukazatel směru. Za pozvednutí norského filmu </vt:lpstr>
      <vt:lpstr>Regionální film (Stavanger)</vt:lpstr>
      <vt:lpstr>Nový žánr - horor</vt:lpstr>
      <vt:lpstr>Série</vt:lpstr>
      <vt:lpstr>Blockbuster Max Manus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96</cp:revision>
  <dcterms:created xsi:type="dcterms:W3CDTF">2010-09-20T12:25:20Z</dcterms:created>
  <dcterms:modified xsi:type="dcterms:W3CDTF">2010-12-10T12:41:46Z</dcterms:modified>
</cp:coreProperties>
</file>