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4" r:id="rId1"/>
  </p:sldMasterIdLst>
  <p:sldIdLst>
    <p:sldId id="256" r:id="rId2"/>
    <p:sldId id="273" r:id="rId3"/>
    <p:sldId id="265" r:id="rId4"/>
    <p:sldId id="258" r:id="rId5"/>
    <p:sldId id="276" r:id="rId6"/>
    <p:sldId id="260" r:id="rId7"/>
    <p:sldId id="264" r:id="rId8"/>
    <p:sldId id="267" r:id="rId9"/>
    <p:sldId id="268" r:id="rId10"/>
    <p:sldId id="270" r:id="rId11"/>
    <p:sldId id="271" r:id="rId12"/>
    <p:sldId id="262" r:id="rId13"/>
    <p:sldId id="272" r:id="rId14"/>
    <p:sldId id="275" r:id="rId15"/>
    <p:sldId id="259" r:id="rId16"/>
    <p:sldId id="278" r:id="rId17"/>
    <p:sldId id="279" r:id="rId18"/>
    <p:sldId id="261" r:id="rId19"/>
    <p:sldId id="263" r:id="rId2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400">
                <a:latin typeface="+mn-lt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400">
                <a:latin typeface="+mn-lt"/>
                <a:cs typeface="+mn-cs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2400">
                  <a:latin typeface="+mn-lt"/>
                  <a:cs typeface="+mn-cs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2400">
                  <a:latin typeface="+mn-lt"/>
                  <a:cs typeface="+mn-cs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2400">
                  <a:latin typeface="+mn-lt"/>
                  <a:cs typeface="+mn-cs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2400">
                  <a:latin typeface="+mn-lt"/>
                  <a:cs typeface="+mn-cs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2400">
                  <a:latin typeface="+mn-lt"/>
                  <a:cs typeface="+mn-cs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2400">
                  <a:latin typeface="+mn-lt"/>
                  <a:cs typeface="+mn-cs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2400">
                  <a:latin typeface="+mn-lt"/>
                  <a:cs typeface="+mn-cs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2400">
                  <a:latin typeface="+mn-lt"/>
                  <a:cs typeface="+mn-cs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2400">
                  <a:latin typeface="+mn-lt"/>
                  <a:cs typeface="+mn-cs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2400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31848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cs-CZ"/>
          </a:p>
        </p:txBody>
      </p:sp>
      <p:sp>
        <p:nvSpPr>
          <p:cNvPr id="31848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hu-HU" smtClean="0"/>
              <a:t>Alcím mintájának szerkesztése</a:t>
            </a:r>
            <a:endParaRPr lang="cs-CZ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06E01A4-DF0C-4EE0-A65A-3839C86B0448}" type="datetimeFigureOut">
              <a:rPr lang="hu-HU" smtClean="0"/>
              <a:t>2011.10.11.</a:t>
            </a:fld>
            <a:endParaRPr lang="hu-H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0AAA0F-D2B5-4C99-8D09-578BB80658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8042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0AAA0F-D2B5-4C99-8D09-578BB8065818}" type="slidenum">
              <a:rPr lang="hu-HU" smtClean="0"/>
              <a:t>‹#›</a:t>
            </a:fld>
            <a:endParaRPr lang="hu-H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6E01A4-DF0C-4EE0-A65A-3839C86B0448}" type="datetimeFigureOut">
              <a:rPr lang="hu-HU" smtClean="0"/>
              <a:t>2011.10.11.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9388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0AAA0F-D2B5-4C99-8D09-578BB8065818}" type="slidenum">
              <a:rPr lang="hu-HU" smtClean="0"/>
              <a:t>‹#›</a:t>
            </a:fld>
            <a:endParaRPr lang="hu-H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6E01A4-DF0C-4EE0-A65A-3839C86B0448}" type="datetimeFigureOut">
              <a:rPr lang="hu-HU" smtClean="0"/>
              <a:t>2011.10.11.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371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0AAA0F-D2B5-4C99-8D09-578BB8065818}" type="slidenum">
              <a:rPr lang="hu-HU" smtClean="0"/>
              <a:t>‹#›</a:t>
            </a:fld>
            <a:endParaRPr lang="hu-H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6E01A4-DF0C-4EE0-A65A-3839C86B0448}" type="datetimeFigureOut">
              <a:rPr lang="hu-HU" smtClean="0"/>
              <a:t>2011.10.11.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9825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0AAA0F-D2B5-4C99-8D09-578BB8065818}" type="slidenum">
              <a:rPr lang="hu-HU" smtClean="0"/>
              <a:t>‹#›</a:t>
            </a:fld>
            <a:endParaRPr lang="hu-H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6E01A4-DF0C-4EE0-A65A-3839C86B0448}" type="datetimeFigureOut">
              <a:rPr lang="hu-HU" smtClean="0"/>
              <a:t>2011.10.11.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3457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0AAA0F-D2B5-4C99-8D09-578BB8065818}" type="slidenum">
              <a:rPr lang="hu-HU" smtClean="0"/>
              <a:t>‹#›</a:t>
            </a:fld>
            <a:endParaRPr lang="hu-H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6E01A4-DF0C-4EE0-A65A-3839C86B0448}" type="datetimeFigureOut">
              <a:rPr lang="hu-HU" smtClean="0"/>
              <a:t>2011.10.11.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1501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0AAA0F-D2B5-4C99-8D09-578BB8065818}" type="slidenum">
              <a:rPr lang="hu-HU" smtClean="0"/>
              <a:t>‹#›</a:t>
            </a:fld>
            <a:endParaRPr lang="hu-H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6E01A4-DF0C-4EE0-A65A-3839C86B0448}" type="datetimeFigureOut">
              <a:rPr lang="hu-HU" smtClean="0"/>
              <a:t>2011.10.11.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1916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0AAA0F-D2B5-4C99-8D09-578BB8065818}" type="slidenum">
              <a:rPr lang="hu-HU" smtClean="0"/>
              <a:t>‹#›</a:t>
            </a:fld>
            <a:endParaRPr lang="hu-H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6E01A4-DF0C-4EE0-A65A-3839C86B0448}" type="datetimeFigureOut">
              <a:rPr lang="hu-HU" smtClean="0"/>
              <a:t>2011.10.11.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9224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0AAA0F-D2B5-4C99-8D09-578BB8065818}" type="slidenum">
              <a:rPr lang="hu-HU" smtClean="0"/>
              <a:t>‹#›</a:t>
            </a:fld>
            <a:endParaRPr lang="hu-H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6E01A4-DF0C-4EE0-A65A-3839C86B0448}" type="datetimeFigureOut">
              <a:rPr lang="hu-HU" smtClean="0"/>
              <a:t>2011.10.11.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9934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0AAA0F-D2B5-4C99-8D09-578BB8065818}" type="slidenum">
              <a:rPr lang="hu-HU" smtClean="0"/>
              <a:t>‹#›</a:t>
            </a:fld>
            <a:endParaRPr lang="hu-H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6E01A4-DF0C-4EE0-A65A-3839C86B0448}" type="datetimeFigureOut">
              <a:rPr lang="hu-HU" smtClean="0"/>
              <a:t>2011.10.11.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475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0AAA0F-D2B5-4C99-8D09-578BB8065818}" type="slidenum">
              <a:rPr lang="hu-HU" smtClean="0"/>
              <a:t>‹#›</a:t>
            </a:fld>
            <a:endParaRPr lang="hu-H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6E01A4-DF0C-4EE0-A65A-3839C86B0448}" type="datetimeFigureOut">
              <a:rPr lang="hu-HU" smtClean="0"/>
              <a:t>2011.10.11.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068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endParaRPr lang="hu-HU"/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 Black" pitchFamily="34" charset="0"/>
                <a:cs typeface="+mn-cs"/>
              </a:defRPr>
            </a:lvl1pPr>
          </a:lstStyle>
          <a:p>
            <a:fld id="{3F0AAA0F-D2B5-4C99-8D09-578BB8065818}" type="slidenum">
              <a:rPr lang="hu-HU" smtClean="0"/>
              <a:t>‹#›</a:t>
            </a:fld>
            <a:endParaRPr lang="hu-H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1744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400">
                <a:latin typeface="+mn-lt"/>
                <a:cs typeface="+mn-cs"/>
              </a:endParaRPr>
            </a:p>
          </p:txBody>
        </p:sp>
        <p:sp>
          <p:nvSpPr>
            <p:cNvPr id="31744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400">
                <a:latin typeface="+mn-lt"/>
                <a:cs typeface="+mn-cs"/>
              </a:endParaRPr>
            </a:p>
          </p:txBody>
        </p:sp>
        <p:sp>
          <p:nvSpPr>
            <p:cNvPr id="31744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>
                <a:solidFill>
                  <a:schemeClr val="hlink"/>
                </a:solidFill>
                <a:cs typeface="+mn-cs"/>
              </a:endParaRPr>
            </a:p>
          </p:txBody>
        </p:sp>
        <p:sp>
          <p:nvSpPr>
            <p:cNvPr id="31744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>
                <a:solidFill>
                  <a:schemeClr val="hlink"/>
                </a:solidFill>
                <a:cs typeface="+mn-cs"/>
              </a:endParaRPr>
            </a:p>
          </p:txBody>
        </p:sp>
        <p:sp>
          <p:nvSpPr>
            <p:cNvPr id="31744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>
                <a:solidFill>
                  <a:schemeClr val="accent2"/>
                </a:solidFill>
                <a:cs typeface="+mn-cs"/>
              </a:endParaRPr>
            </a:p>
          </p:txBody>
        </p:sp>
        <p:sp>
          <p:nvSpPr>
            <p:cNvPr id="31745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>
                <a:solidFill>
                  <a:schemeClr val="hlink"/>
                </a:solidFill>
                <a:cs typeface="+mn-cs"/>
              </a:endParaRPr>
            </a:p>
          </p:txBody>
        </p:sp>
        <p:sp>
          <p:nvSpPr>
            <p:cNvPr id="31745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400">
                <a:latin typeface="+mn-lt"/>
                <a:cs typeface="+mn-cs"/>
              </a:endParaRPr>
            </a:p>
          </p:txBody>
        </p:sp>
        <p:sp>
          <p:nvSpPr>
            <p:cNvPr id="31745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>
                <a:solidFill>
                  <a:schemeClr val="accent2"/>
                </a:solidFill>
                <a:cs typeface="+mn-cs"/>
              </a:endParaRPr>
            </a:p>
          </p:txBody>
        </p:sp>
        <p:sp>
          <p:nvSpPr>
            <p:cNvPr id="31745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>
                <a:solidFill>
                  <a:schemeClr val="accent2"/>
                </a:solidFill>
                <a:cs typeface="+mn-cs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31745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fld id="{206E01A4-DF0C-4EE0-A65A-3839C86B0448}" type="datetimeFigureOut">
              <a:rPr lang="hu-HU" smtClean="0"/>
              <a:t>2011.10.11.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843808" y="1828800"/>
            <a:ext cx="6147792" cy="2209800"/>
          </a:xfrm>
        </p:spPr>
        <p:txBody>
          <a:bodyPr/>
          <a:lstStyle/>
          <a:p>
            <a:r>
              <a:rPr lang="cs-CZ" b="1" dirty="0" err="1" smtClean="0">
                <a:solidFill>
                  <a:srgbClr val="820000"/>
                </a:solidFill>
              </a:rPr>
              <a:t>Il</a:t>
            </a:r>
            <a:r>
              <a:rPr lang="cs-CZ" b="1" dirty="0" smtClean="0">
                <a:solidFill>
                  <a:srgbClr val="820000"/>
                </a:solidFill>
              </a:rPr>
              <a:t> </a:t>
            </a:r>
            <a:r>
              <a:rPr lang="cs-CZ" b="1" dirty="0" err="1">
                <a:solidFill>
                  <a:srgbClr val="820000"/>
                </a:solidFill>
              </a:rPr>
              <a:t>C</a:t>
            </a:r>
            <a:r>
              <a:rPr lang="cs-CZ" b="1" dirty="0" err="1" smtClean="0">
                <a:solidFill>
                  <a:srgbClr val="820000"/>
                </a:solidFill>
              </a:rPr>
              <a:t>arnevale</a:t>
            </a:r>
            <a:r>
              <a:rPr lang="cs-CZ" b="1" dirty="0" smtClean="0">
                <a:solidFill>
                  <a:srgbClr val="820000"/>
                </a:solidFill>
              </a:rPr>
              <a:t> di </a:t>
            </a:r>
            <a:r>
              <a:rPr lang="cs-CZ" b="1" dirty="0" err="1" smtClean="0">
                <a:solidFill>
                  <a:srgbClr val="820000"/>
                </a:solidFill>
              </a:rPr>
              <a:t>Venezia</a:t>
            </a:r>
            <a:endParaRPr lang="hu-HU" b="1" dirty="0">
              <a:solidFill>
                <a:srgbClr val="82000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11560" y="5517232"/>
            <a:ext cx="1755304" cy="792088"/>
          </a:xfrm>
        </p:spPr>
        <p:txBody>
          <a:bodyPr/>
          <a:lstStyle/>
          <a:p>
            <a:r>
              <a:rPr lang="cs-CZ" sz="1800" dirty="0" smtClean="0">
                <a:solidFill>
                  <a:schemeClr val="accent1">
                    <a:lumMod val="10000"/>
                  </a:schemeClr>
                </a:solidFill>
              </a:rPr>
              <a:t>Adrienn </a:t>
            </a:r>
            <a:r>
              <a:rPr lang="cs-CZ" sz="1800" dirty="0" err="1" smtClean="0">
                <a:solidFill>
                  <a:schemeClr val="accent1">
                    <a:lumMod val="10000"/>
                  </a:schemeClr>
                </a:solidFill>
              </a:rPr>
              <a:t>Kádek</a:t>
            </a:r>
            <a:endParaRPr lang="cs-CZ" sz="1800" dirty="0" smtClean="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it-IT" sz="1800" dirty="0" smtClean="0">
                <a:solidFill>
                  <a:schemeClr val="accent1">
                    <a:lumMod val="10000"/>
                  </a:schemeClr>
                </a:solidFill>
              </a:rPr>
              <a:t>11/10/2011</a:t>
            </a:r>
            <a:endParaRPr lang="hu-HU" sz="1800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945187" y="4725144"/>
            <a:ext cx="55446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>
                <a:solidFill>
                  <a:srgbClr val="820000"/>
                </a:solidFill>
              </a:rPr>
              <a:t>“Non sei tu che ti metti la </a:t>
            </a:r>
            <a:r>
              <a:rPr lang="it-IT" sz="2400" b="1" i="1" dirty="0" smtClean="0">
                <a:solidFill>
                  <a:srgbClr val="820000"/>
                </a:solidFill>
              </a:rPr>
              <a:t>maschera,</a:t>
            </a:r>
          </a:p>
          <a:p>
            <a:pPr algn="ctr"/>
            <a:r>
              <a:rPr lang="it-IT" sz="2400" b="1" i="1" dirty="0" smtClean="0">
                <a:solidFill>
                  <a:srgbClr val="820000"/>
                </a:solidFill>
              </a:rPr>
              <a:t>ma </a:t>
            </a:r>
            <a:r>
              <a:rPr lang="it-IT" sz="2400" b="1" i="1" dirty="0">
                <a:solidFill>
                  <a:srgbClr val="820000"/>
                </a:solidFill>
              </a:rPr>
              <a:t>è la maschera a mettersi te</a:t>
            </a:r>
            <a:r>
              <a:rPr lang="it-IT" sz="2400" b="1" i="1" dirty="0" smtClean="0">
                <a:solidFill>
                  <a:srgbClr val="820000"/>
                </a:solidFill>
              </a:rPr>
              <a:t>...”</a:t>
            </a:r>
            <a:endParaRPr lang="it-IT" sz="2400" b="1" dirty="0">
              <a:solidFill>
                <a:srgbClr val="820000"/>
              </a:solidFill>
            </a:endParaRPr>
          </a:p>
          <a:p>
            <a:pPr algn="r"/>
            <a:endParaRPr lang="it-IT" sz="1400" b="1" dirty="0" smtClean="0">
              <a:solidFill>
                <a:srgbClr val="820000"/>
              </a:solidFill>
            </a:endParaRPr>
          </a:p>
          <a:p>
            <a:pPr algn="r"/>
            <a:r>
              <a:rPr lang="it-IT" sz="2400" b="1" dirty="0" smtClean="0">
                <a:solidFill>
                  <a:schemeClr val="accent1">
                    <a:lumMod val="25000"/>
                  </a:schemeClr>
                </a:solidFill>
              </a:rPr>
              <a:t>(</a:t>
            </a:r>
            <a:r>
              <a:rPr lang="it-IT" sz="2400" b="1" dirty="0">
                <a:solidFill>
                  <a:schemeClr val="accent1">
                    <a:lumMod val="25000"/>
                  </a:schemeClr>
                </a:solidFill>
              </a:rPr>
              <a:t>A. Scarsella)</a:t>
            </a:r>
            <a:endParaRPr lang="hu-HU" sz="24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0446"/>
            <a:ext cx="2195431" cy="1564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28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9627" y="548680"/>
            <a:ext cx="8229600" cy="1371600"/>
          </a:xfrm>
        </p:spPr>
        <p:txBody>
          <a:bodyPr/>
          <a:lstStyle/>
          <a:p>
            <a:pPr algn="ctr"/>
            <a:r>
              <a:rPr lang="it-IT" sz="4000" b="1" dirty="0" smtClean="0">
                <a:solidFill>
                  <a:srgbClr val="820000"/>
                </a:solidFill>
              </a:rPr>
              <a:t>Maschere della Commedia dell’arte</a:t>
            </a:r>
            <a:endParaRPr lang="hu-HU" sz="4000" b="1" dirty="0">
              <a:solidFill>
                <a:srgbClr val="82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57782"/>
            <a:ext cx="158115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760" y="2259449"/>
            <a:ext cx="1714500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26112"/>
            <a:ext cx="171450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177" y="2347163"/>
            <a:ext cx="171450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732" y="2521091"/>
            <a:ext cx="1989688" cy="2953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538039" y="578976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Arlecchino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277886" y="578976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Pantalone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4052420" y="578976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Il Capitano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5710436" y="579253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Colombina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7387747" y="578976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Il Dottore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598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71600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820000"/>
                </a:solidFill>
              </a:rPr>
              <a:t>Gli eccessi e le limitazioni</a:t>
            </a:r>
            <a:endParaRPr lang="hu-HU" b="1" dirty="0">
              <a:solidFill>
                <a:srgbClr val="82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16832"/>
            <a:ext cx="8291264" cy="4320480"/>
          </a:xfrm>
        </p:spPr>
        <p:txBody>
          <a:bodyPr/>
          <a:lstStyle/>
          <a:p>
            <a:r>
              <a:rPr lang="it-IT" sz="2800" dirty="0" smtClean="0"/>
              <a:t>Possibilità di celare la propria identità</a:t>
            </a:r>
          </a:p>
          <a:p>
            <a:r>
              <a:rPr lang="it-IT" sz="2800" dirty="0" smtClean="0"/>
              <a:t>Trasgressioni &gt; introduzione dei divieti</a:t>
            </a:r>
          </a:p>
          <a:p>
            <a:pPr lvl="1"/>
            <a:r>
              <a:rPr lang="it-IT" sz="2400" dirty="0" smtClean="0"/>
              <a:t>Divieto </a:t>
            </a:r>
            <a:r>
              <a:rPr lang="it-IT" sz="2400" dirty="0"/>
              <a:t>della maschera al di fuori dei giorni di </a:t>
            </a:r>
            <a:r>
              <a:rPr lang="it-IT" sz="2400" dirty="0" smtClean="0"/>
              <a:t>carnevale</a:t>
            </a:r>
          </a:p>
          <a:p>
            <a:pPr lvl="1"/>
            <a:r>
              <a:rPr lang="it-IT" sz="2400" dirty="0" smtClean="0"/>
              <a:t>Divieto di girare di notte per la città</a:t>
            </a:r>
          </a:p>
          <a:p>
            <a:pPr lvl="1"/>
            <a:r>
              <a:rPr lang="it-IT" sz="2400" dirty="0"/>
              <a:t>Divieto di introdurre maschere nei conventi e nei luoghi di culto e di travestimenti di tipo ecclesiale</a:t>
            </a:r>
            <a:endParaRPr lang="it-IT" sz="2400" dirty="0" smtClean="0"/>
          </a:p>
          <a:p>
            <a:pPr lvl="1"/>
            <a:r>
              <a:rPr lang="it-IT" sz="2400" dirty="0" smtClean="0"/>
              <a:t>Divieto </a:t>
            </a:r>
            <a:r>
              <a:rPr lang="it-IT" sz="2400" dirty="0"/>
              <a:t>di maschera in tempo di </a:t>
            </a:r>
            <a:r>
              <a:rPr lang="it-IT" sz="2400" dirty="0" smtClean="0"/>
              <a:t>peste</a:t>
            </a:r>
          </a:p>
          <a:p>
            <a:pPr lvl="1"/>
            <a:r>
              <a:rPr lang="it-IT" sz="2400" dirty="0"/>
              <a:t>Proibizione </a:t>
            </a:r>
            <a:r>
              <a:rPr lang="it-IT" sz="2400" dirty="0" smtClean="0"/>
              <a:t>dell’uso </a:t>
            </a:r>
            <a:r>
              <a:rPr lang="it-IT" sz="2400" dirty="0"/>
              <a:t>delle armi</a:t>
            </a:r>
            <a:endParaRPr lang="it-IT" sz="2400" dirty="0" smtClean="0"/>
          </a:p>
          <a:p>
            <a:r>
              <a:rPr lang="it-IT" sz="2800" dirty="0" smtClean="0"/>
              <a:t>Sanzioni molto </a:t>
            </a:r>
            <a:r>
              <a:rPr lang="it-IT" sz="2800" dirty="0" smtClean="0"/>
              <a:t>pesanti</a:t>
            </a:r>
            <a:endParaRPr lang="it-IT" sz="2800" dirty="0" smtClean="0"/>
          </a:p>
        </p:txBody>
      </p:sp>
    </p:spTree>
    <p:extLst>
      <p:ext uri="{BB962C8B-B14F-4D97-AF65-F5344CB8AC3E}">
        <p14:creationId xmlns:p14="http://schemas.microsoft.com/office/powerpoint/2010/main" val="1588612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55576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820000"/>
                </a:solidFill>
              </a:rPr>
              <a:t>Le</a:t>
            </a:r>
            <a:r>
              <a:rPr lang="cs-CZ" b="1" dirty="0" smtClean="0">
                <a:solidFill>
                  <a:srgbClr val="820000"/>
                </a:solidFill>
              </a:rPr>
              <a:t> </a:t>
            </a:r>
            <a:r>
              <a:rPr lang="cs-CZ" b="1" dirty="0" err="1" smtClean="0">
                <a:solidFill>
                  <a:srgbClr val="820000"/>
                </a:solidFill>
              </a:rPr>
              <a:t>feste</a:t>
            </a:r>
            <a:endParaRPr lang="hu-HU" b="1" dirty="0">
              <a:solidFill>
                <a:srgbClr val="82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412776"/>
            <a:ext cx="8424936" cy="5040560"/>
          </a:xfrm>
        </p:spPr>
        <p:txBody>
          <a:bodyPr/>
          <a:lstStyle/>
          <a:p>
            <a:r>
              <a:rPr lang="it-IT" sz="2800" dirty="0" smtClean="0"/>
              <a:t>Attrazioni di ogni genere (acrobati</a:t>
            </a:r>
            <a:r>
              <a:rPr lang="it-IT" sz="2800" dirty="0"/>
              <a:t>, </a:t>
            </a:r>
            <a:r>
              <a:rPr lang="it-IT" sz="2800" dirty="0" smtClean="0"/>
              <a:t>musicisti, burattinai, giocolieri, fuochi artificiali ecc.)</a:t>
            </a:r>
          </a:p>
          <a:p>
            <a:r>
              <a:rPr lang="it-IT" sz="2800" dirty="0" smtClean="0"/>
              <a:t>Piccole rappresentazioni e spettacoli nelle case private, nei teatri e nei caffè</a:t>
            </a:r>
          </a:p>
          <a:p>
            <a:r>
              <a:rPr lang="it-IT" sz="2800" dirty="0" smtClean="0"/>
              <a:t>Il Ridotto di S. </a:t>
            </a:r>
            <a:r>
              <a:rPr lang="it-IT" sz="2800" dirty="0" err="1" smtClean="0"/>
              <a:t>Moisé</a:t>
            </a:r>
            <a:r>
              <a:rPr lang="it-IT" sz="2800" dirty="0" smtClean="0"/>
              <a:t> – pubblica casa da gioco</a:t>
            </a:r>
          </a:p>
          <a:p>
            <a:pPr lvl="1"/>
            <a:r>
              <a:rPr lang="it-IT" sz="2400" dirty="0" smtClean="0"/>
              <a:t>La festa del Giovedì grasso</a:t>
            </a:r>
          </a:p>
          <a:p>
            <a:pPr lvl="1"/>
            <a:r>
              <a:rPr lang="it-IT" sz="2400" dirty="0" smtClean="0"/>
              <a:t>Le Forze d’Ercole</a:t>
            </a:r>
          </a:p>
          <a:p>
            <a:pPr lvl="1"/>
            <a:r>
              <a:rPr lang="it-IT" sz="2400" dirty="0" smtClean="0"/>
              <a:t>Il taglio della testa al toro</a:t>
            </a:r>
          </a:p>
          <a:p>
            <a:pPr lvl="1"/>
            <a:r>
              <a:rPr lang="it-IT" sz="2400" dirty="0" smtClean="0"/>
              <a:t>La Festa delle Marie</a:t>
            </a:r>
          </a:p>
          <a:p>
            <a:pPr lvl="1"/>
            <a:r>
              <a:rPr lang="it-IT" sz="2400" dirty="0" smtClean="0"/>
              <a:t>Il volo del Turco (o dell’Angelo)</a:t>
            </a:r>
          </a:p>
          <a:p>
            <a:pPr lvl="1"/>
            <a:r>
              <a:rPr lang="it-IT" sz="2400" dirty="0" smtClean="0"/>
              <a:t>L’ultimo giorno del Carnevale</a:t>
            </a:r>
            <a:endParaRPr lang="hu-HU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95085"/>
            <a:ext cx="2918464" cy="2626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778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43608"/>
          </a:xfrm>
        </p:spPr>
        <p:txBody>
          <a:bodyPr/>
          <a:lstStyle/>
          <a:p>
            <a:pPr algn="ctr"/>
            <a:r>
              <a:rPr lang="it-IT" sz="3800" b="1" dirty="0" smtClean="0">
                <a:solidFill>
                  <a:srgbClr val="820000"/>
                </a:solidFill>
              </a:rPr>
              <a:t>Il Volo del Turco</a:t>
            </a:r>
            <a:br>
              <a:rPr lang="it-IT" sz="3800" b="1" dirty="0" smtClean="0">
                <a:solidFill>
                  <a:srgbClr val="820000"/>
                </a:solidFill>
              </a:rPr>
            </a:br>
            <a:r>
              <a:rPr lang="it-IT" sz="3800" b="1" dirty="0" smtClean="0">
                <a:solidFill>
                  <a:srgbClr val="820000"/>
                </a:solidFill>
              </a:rPr>
              <a:t>(o dell’Angelo / o della Colombina)</a:t>
            </a:r>
            <a:endParaRPr lang="hu-HU" sz="3800" b="1" dirty="0">
              <a:solidFill>
                <a:srgbClr val="82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3383" y="1844824"/>
            <a:ext cx="8229600" cy="2695575"/>
          </a:xfrm>
        </p:spPr>
        <p:txBody>
          <a:bodyPr/>
          <a:lstStyle/>
          <a:p>
            <a:r>
              <a:rPr lang="it-IT" sz="2800" dirty="0" smtClean="0"/>
              <a:t>Inizialmente: tentativo di un giovane turco di camminare lungo una corda che collegava il campanile alla loggia di Palazzo Ducale</a:t>
            </a:r>
          </a:p>
          <a:p>
            <a:r>
              <a:rPr lang="it-IT" sz="2800" dirty="0" smtClean="0"/>
              <a:t>Poi: sostituito dal volo dell’Angelo – una persona imbragata; simbolo della pace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504" y="4217864"/>
            <a:ext cx="3686461" cy="2426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68" y="4291484"/>
            <a:ext cx="3641415" cy="2279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931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83568"/>
          </a:xfrm>
        </p:spPr>
        <p:txBody>
          <a:bodyPr/>
          <a:lstStyle/>
          <a:p>
            <a:pPr algn="ctr"/>
            <a:r>
              <a:rPr lang="it-IT" sz="4000" b="1" dirty="0" smtClean="0">
                <a:solidFill>
                  <a:srgbClr val="820000"/>
                </a:solidFill>
              </a:rPr>
              <a:t>Il Volo dell’Angelo</a:t>
            </a:r>
            <a:endParaRPr lang="hu-HU" sz="4000" b="1" dirty="0">
              <a:solidFill>
                <a:srgbClr val="82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7584" y="1485899"/>
            <a:ext cx="7992888" cy="2087117"/>
          </a:xfrm>
        </p:spPr>
        <p:txBody>
          <a:bodyPr/>
          <a:lstStyle/>
          <a:p>
            <a:r>
              <a:rPr lang="it-IT" sz="2800" dirty="0" smtClean="0"/>
              <a:t>1759 – </a:t>
            </a:r>
            <a:r>
              <a:rPr lang="it-IT" sz="2800" dirty="0"/>
              <a:t>a causa di un incidente l’acrobata fu sostituito da una grande colomba di legno</a:t>
            </a:r>
          </a:p>
          <a:p>
            <a:r>
              <a:rPr lang="it-IT" sz="2800" dirty="0"/>
              <a:t>Oggi: si è tornati allo spettacolo dell’Angelo</a:t>
            </a:r>
            <a:endParaRPr lang="hu-HU" sz="2800" dirty="0"/>
          </a:p>
          <a:p>
            <a:r>
              <a:rPr lang="it-IT" sz="2800" dirty="0" smtClean="0"/>
              <a:t>Il Volo dell’Asino – parodia, si svolge a Mestre</a:t>
            </a:r>
            <a:endParaRPr lang="hu-HU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73016"/>
            <a:ext cx="3960440" cy="2948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5"/>
          <a:stretch/>
        </p:blipFill>
        <p:spPr bwMode="auto">
          <a:xfrm>
            <a:off x="5508104" y="3573016"/>
            <a:ext cx="2324540" cy="3079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9173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29208" y="764704"/>
            <a:ext cx="4474840" cy="1371600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820000"/>
                </a:solidFill>
              </a:rPr>
              <a:t>Il Carnevale </a:t>
            </a:r>
            <a:r>
              <a:rPr lang="cs-CZ" b="1" dirty="0" smtClean="0">
                <a:solidFill>
                  <a:srgbClr val="820000"/>
                </a:solidFill>
              </a:rPr>
              <a:t>moderno</a:t>
            </a:r>
            <a:endParaRPr lang="hu-HU" b="1" dirty="0">
              <a:solidFill>
                <a:srgbClr val="82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2564904"/>
            <a:ext cx="8291264" cy="3886200"/>
          </a:xfrm>
        </p:spPr>
        <p:txBody>
          <a:bodyPr/>
          <a:lstStyle/>
          <a:p>
            <a:r>
              <a:rPr lang="it-IT" dirty="0" smtClean="0"/>
              <a:t>Durata: circa dieci giorni</a:t>
            </a:r>
          </a:p>
          <a:p>
            <a:r>
              <a:rPr lang="it-IT" dirty="0" smtClean="0"/>
              <a:t>I giorni di maggiore afflusso: Giovedì grasso, Martedì grasso, weekend</a:t>
            </a:r>
          </a:p>
          <a:p>
            <a:r>
              <a:rPr lang="it-IT" dirty="0" smtClean="0"/>
              <a:t>Temi centrali (es. 1998 – Giacomo Casanova, 2003 – Federico Fellini, 2011 – ‘800, Sissi)</a:t>
            </a:r>
          </a:p>
          <a:p>
            <a:r>
              <a:rPr lang="it-IT" dirty="0" smtClean="0"/>
              <a:t>Grande e spettacolare evento turistico</a:t>
            </a:r>
          </a:p>
          <a:p>
            <a:r>
              <a:rPr lang="it-IT" dirty="0" smtClean="0"/>
              <a:t>Problemi di transito o igiene</a:t>
            </a:r>
            <a:endParaRPr lang="hu-HU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856" y="616485"/>
            <a:ext cx="3665984" cy="2433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273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solidFill>
                  <a:srgbClr val="820000"/>
                </a:solidFill>
              </a:rPr>
              <a:t>I dolci tipici del Carnevale</a:t>
            </a:r>
            <a:endParaRPr lang="hu-HU" b="1" dirty="0">
              <a:solidFill>
                <a:srgbClr val="820000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37235"/>
            <a:ext cx="323850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37235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1474726" y="5350039"/>
            <a:ext cx="1944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 smtClean="0"/>
              <a:t>Fritòle</a:t>
            </a:r>
            <a:r>
              <a:rPr lang="it-IT" sz="2800" dirty="0" smtClean="0"/>
              <a:t> (frittelle)</a:t>
            </a:r>
            <a:endParaRPr lang="hu-HU" sz="28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5828928" y="5377598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Galani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453616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12820" y="332655"/>
            <a:ext cx="8229600" cy="811560"/>
          </a:xfrm>
        </p:spPr>
        <p:txBody>
          <a:bodyPr/>
          <a:lstStyle/>
          <a:p>
            <a:pPr algn="ctr"/>
            <a:r>
              <a:rPr lang="it-IT" sz="3600" b="1" dirty="0" smtClean="0">
                <a:solidFill>
                  <a:srgbClr val="820000"/>
                </a:solidFill>
              </a:rPr>
              <a:t>Il Carnevale in immagini</a:t>
            </a:r>
            <a:endParaRPr lang="hu-HU" sz="3600" b="1" dirty="0">
              <a:solidFill>
                <a:srgbClr val="82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918" y="3849465"/>
            <a:ext cx="4187161" cy="2774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849465"/>
            <a:ext cx="4032448" cy="2681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01" y="1124743"/>
            <a:ext cx="3960440" cy="2640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918" y="1055671"/>
            <a:ext cx="4026158" cy="2682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0838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solidFill>
                  <a:srgbClr val="820000"/>
                </a:solidFill>
              </a:rPr>
              <a:t>Per riassumere…</a:t>
            </a:r>
            <a:endParaRPr lang="hu-HU" b="1" dirty="0">
              <a:solidFill>
                <a:srgbClr val="82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Il Carnevale antico (la storia, il teatro)</a:t>
            </a:r>
          </a:p>
          <a:p>
            <a:r>
              <a:rPr lang="it-IT" dirty="0" smtClean="0"/>
              <a:t>Le maschere (la bauta, le maschere della commedia dell’arte; anonimato, limitazioni)</a:t>
            </a:r>
          </a:p>
          <a:p>
            <a:r>
              <a:rPr lang="it-IT" dirty="0" smtClean="0"/>
              <a:t>Le feste (attrazioni, spettacoli, feste private; il Volo dell’Angelo)</a:t>
            </a:r>
          </a:p>
          <a:p>
            <a:r>
              <a:rPr lang="it-IT" dirty="0" smtClean="0"/>
              <a:t>Il Carnevale moderno (temi centrali, turismo, dolci tipici)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54542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71600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820000"/>
                </a:solidFill>
              </a:rPr>
              <a:t>Grazie</a:t>
            </a:r>
            <a:r>
              <a:rPr lang="cs-CZ" b="1" dirty="0" smtClean="0">
                <a:solidFill>
                  <a:srgbClr val="820000"/>
                </a:solidFill>
              </a:rPr>
              <a:t> per la </a:t>
            </a:r>
            <a:r>
              <a:rPr lang="cs-CZ" b="1" dirty="0" err="1" smtClean="0">
                <a:solidFill>
                  <a:srgbClr val="820000"/>
                </a:solidFill>
              </a:rPr>
              <a:t>vostra</a:t>
            </a:r>
            <a:r>
              <a:rPr lang="cs-CZ" b="1" dirty="0" smtClean="0">
                <a:solidFill>
                  <a:srgbClr val="820000"/>
                </a:solidFill>
              </a:rPr>
              <a:t> </a:t>
            </a:r>
            <a:r>
              <a:rPr lang="cs-CZ" b="1" dirty="0" err="1" smtClean="0">
                <a:solidFill>
                  <a:srgbClr val="820000"/>
                </a:solidFill>
              </a:rPr>
              <a:t>attenzione</a:t>
            </a:r>
            <a:r>
              <a:rPr lang="cs-CZ" b="1" dirty="0" smtClean="0">
                <a:solidFill>
                  <a:srgbClr val="820000"/>
                </a:solidFill>
              </a:rPr>
              <a:t>!</a:t>
            </a:r>
            <a:endParaRPr lang="hu-HU" b="1" dirty="0">
              <a:solidFill>
                <a:srgbClr val="820000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1700808"/>
            <a:ext cx="7366000" cy="264160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094559" y="4509120"/>
            <a:ext cx="69548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 smtClean="0"/>
              <a:t>Fonti:</a:t>
            </a:r>
          </a:p>
          <a:p>
            <a:r>
              <a:rPr lang="it-IT" sz="1600" dirty="0"/>
              <a:t>http://www.carnevale.venezia.it/</a:t>
            </a:r>
            <a:endParaRPr lang="hu-HU" sz="1600" dirty="0"/>
          </a:p>
          <a:p>
            <a:r>
              <a:rPr lang="it-IT" sz="1600" dirty="0"/>
              <a:t>http://www.carnevalevenezia.com/</a:t>
            </a:r>
            <a:endParaRPr lang="hu-HU" sz="1600" dirty="0"/>
          </a:p>
          <a:p>
            <a:r>
              <a:rPr lang="it-IT" sz="1600" dirty="0"/>
              <a:t>http://www.carnivalofvenice.com/</a:t>
            </a:r>
            <a:endParaRPr lang="hu-HU" sz="1600" dirty="0"/>
          </a:p>
          <a:p>
            <a:r>
              <a:rPr lang="it-IT" sz="1600" dirty="0"/>
              <a:t>http://it.wikipedia.org/wiki/Carnevale_di_Venezia</a:t>
            </a:r>
            <a:endParaRPr lang="hu-HU" sz="1600" dirty="0"/>
          </a:p>
          <a:p>
            <a:r>
              <a:rPr lang="it-IT" sz="1600" dirty="0"/>
              <a:t>http://win.bauta.it</a:t>
            </a:r>
            <a:r>
              <a:rPr lang="it-IT" sz="1600" dirty="0" smtClean="0"/>
              <a:t>/</a:t>
            </a:r>
          </a:p>
          <a:p>
            <a:r>
              <a:rPr lang="it-IT" sz="1600" dirty="0"/>
              <a:t>http://</a:t>
            </a:r>
            <a:r>
              <a:rPr lang="it-IT" sz="1600" dirty="0" smtClean="0"/>
              <a:t>www.veniceconnected.com/it/node/1452</a:t>
            </a:r>
            <a:endParaRPr lang="hu-HU" sz="1600" dirty="0"/>
          </a:p>
          <a:p>
            <a:r>
              <a:rPr lang="it-IT" sz="1600" cap="small" dirty="0"/>
              <a:t>Scarpa</a:t>
            </a:r>
            <a:r>
              <a:rPr lang="it-IT" sz="1600" dirty="0"/>
              <a:t>, Tiziano. </a:t>
            </a:r>
            <a:r>
              <a:rPr lang="it-IT" sz="1600" i="1" dirty="0"/>
              <a:t>Venezia è un pesce : una guida.</a:t>
            </a:r>
            <a:r>
              <a:rPr lang="it-IT" sz="1600" dirty="0"/>
              <a:t> 7a ed. Milano : Feltrinelli, 2003</a:t>
            </a:r>
            <a:r>
              <a:rPr lang="it-IT" sz="1600" dirty="0" smtClean="0"/>
              <a:t>.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385539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0244" cy="1371600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820000"/>
                </a:solidFill>
              </a:rPr>
              <a:t>Punti principali</a:t>
            </a:r>
            <a:endParaRPr lang="hu-HU" b="1" dirty="0">
              <a:solidFill>
                <a:srgbClr val="82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2115716"/>
            <a:ext cx="4496854" cy="388620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it-IT" dirty="0" smtClean="0"/>
              <a:t>Il Carnevale antico</a:t>
            </a:r>
          </a:p>
          <a:p>
            <a:pPr>
              <a:spcAft>
                <a:spcPts val="1800"/>
              </a:spcAft>
            </a:pPr>
            <a:r>
              <a:rPr lang="it-IT" dirty="0" smtClean="0"/>
              <a:t>Le maschere</a:t>
            </a:r>
          </a:p>
          <a:p>
            <a:pPr>
              <a:spcAft>
                <a:spcPts val="1800"/>
              </a:spcAft>
            </a:pPr>
            <a:r>
              <a:rPr lang="it-IT" dirty="0" smtClean="0"/>
              <a:t>Le feste</a:t>
            </a:r>
          </a:p>
          <a:p>
            <a:pPr>
              <a:spcAft>
                <a:spcPts val="1800"/>
              </a:spcAft>
            </a:pPr>
            <a:r>
              <a:rPr lang="it-IT" dirty="0" smtClean="0"/>
              <a:t>Il Carnevale moderno</a:t>
            </a:r>
          </a:p>
          <a:p>
            <a:endParaRPr lang="hu-HU" dirty="0"/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72816"/>
            <a:ext cx="3048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33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solidFill>
                  <a:srgbClr val="820000"/>
                </a:solidFill>
              </a:rPr>
              <a:t>Il Carnevale di Venezia</a:t>
            </a:r>
            <a:endParaRPr lang="hu-HU" b="1" dirty="0">
              <a:solidFill>
                <a:srgbClr val="82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28120"/>
          </a:xfrm>
        </p:spPr>
        <p:txBody>
          <a:bodyPr/>
          <a:lstStyle/>
          <a:p>
            <a:r>
              <a:rPr lang="it-IT" b="1" dirty="0" smtClean="0"/>
              <a:t>Quando:</a:t>
            </a:r>
            <a:r>
              <a:rPr lang="it-IT" dirty="0" smtClean="0"/>
              <a:t> dal 13° giorno di Quaresima al giorno precedente </a:t>
            </a:r>
            <a:r>
              <a:rPr lang="cs-CZ" dirty="0" err="1" smtClean="0"/>
              <a:t>il</a:t>
            </a:r>
            <a:r>
              <a:rPr lang="it-IT" dirty="0" smtClean="0"/>
              <a:t> </a:t>
            </a:r>
            <a:r>
              <a:rPr lang="it-IT" dirty="0" smtClean="0"/>
              <a:t>Mercoledì delle ceneri</a:t>
            </a:r>
          </a:p>
          <a:p>
            <a:r>
              <a:rPr lang="it-IT" b="1" dirty="0" smtClean="0"/>
              <a:t>Etimologia:</a:t>
            </a:r>
            <a:r>
              <a:rPr lang="it-IT" dirty="0" smtClean="0"/>
              <a:t> </a:t>
            </a:r>
            <a:r>
              <a:rPr lang="it-IT" dirty="0" err="1" smtClean="0"/>
              <a:t>lat</a:t>
            </a:r>
            <a:r>
              <a:rPr lang="it-IT" dirty="0" smtClean="0"/>
              <a:t>. </a:t>
            </a:r>
            <a:r>
              <a:rPr lang="it-IT" cap="small" dirty="0" err="1"/>
              <a:t>c</a:t>
            </a:r>
            <a:r>
              <a:rPr lang="it-IT" cap="small" dirty="0" err="1" smtClean="0"/>
              <a:t>arnem</a:t>
            </a:r>
            <a:r>
              <a:rPr lang="it-IT" cap="small" dirty="0" smtClean="0"/>
              <a:t> levare </a:t>
            </a:r>
            <a:r>
              <a:rPr lang="it-IT" dirty="0" smtClean="0"/>
              <a:t>= ‘togliere la </a:t>
            </a:r>
            <a:r>
              <a:rPr lang="it-IT" dirty="0" err="1" smtClean="0"/>
              <a:t>carne’</a:t>
            </a:r>
            <a:endParaRPr lang="it-IT" dirty="0" smtClean="0"/>
          </a:p>
          <a:p>
            <a:r>
              <a:rPr lang="it-IT" b="1" dirty="0" smtClean="0"/>
              <a:t>Tradizione:</a:t>
            </a:r>
            <a:r>
              <a:rPr lang="it-IT" dirty="0" smtClean="0"/>
              <a:t> alla vigilia della Quaresima era interdetto l’uso della carne</a:t>
            </a:r>
          </a:p>
          <a:p>
            <a:r>
              <a:rPr lang="it-IT" dirty="0" smtClean="0"/>
              <a:t>Le prime testimonianze dell’uso della parola: gli inizi del XV secolo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8787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55576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820000"/>
                </a:solidFill>
              </a:rPr>
              <a:t>Un po’ di storia</a:t>
            </a:r>
            <a:endParaRPr lang="hu-HU" b="1" dirty="0">
              <a:solidFill>
                <a:srgbClr val="82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484785"/>
            <a:ext cx="8507288" cy="2016224"/>
          </a:xfrm>
        </p:spPr>
        <p:txBody>
          <a:bodyPr/>
          <a:lstStyle/>
          <a:p>
            <a:r>
              <a:rPr lang="it-IT" sz="2800" dirty="0" smtClean="0"/>
              <a:t>Tradizione: passaggio dall’inverno alla primavera</a:t>
            </a:r>
          </a:p>
          <a:p>
            <a:r>
              <a:rPr lang="it-IT" sz="2800" dirty="0" smtClean="0"/>
              <a:t>Illusione data ai ceti più umili di diventare simili ai potenti, per tenere sotto controllo le tensioni sociali</a:t>
            </a:r>
          </a:p>
          <a:p>
            <a:r>
              <a:rPr lang="it-IT" sz="2800" b="1" dirty="0" smtClean="0"/>
              <a:t>1296</a:t>
            </a:r>
            <a:r>
              <a:rPr lang="it-IT" sz="2800" dirty="0" smtClean="0"/>
              <a:t> – dichiarazione del C. una festa pubblica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136" y="3546122"/>
            <a:ext cx="3810000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artalom helye 2"/>
          <p:cNvSpPr txBox="1">
            <a:spLocks/>
          </p:cNvSpPr>
          <p:nvPr/>
        </p:nvSpPr>
        <p:spPr bwMode="auto">
          <a:xfrm>
            <a:off x="323528" y="3490956"/>
            <a:ext cx="4608512" cy="299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t-IT" sz="2800" dirty="0" smtClean="0"/>
              <a:t>Durata molto più lunga</a:t>
            </a:r>
          </a:p>
          <a:p>
            <a:r>
              <a:rPr lang="it-IT" sz="2800" dirty="0" smtClean="0"/>
              <a:t>Epoca d’oro: Settecento (Goldoni, Casanova)</a:t>
            </a:r>
          </a:p>
          <a:p>
            <a:r>
              <a:rPr lang="it-IT" sz="2800" b="1" dirty="0" smtClean="0"/>
              <a:t>1797</a:t>
            </a:r>
            <a:r>
              <a:rPr lang="it-IT" sz="2800" dirty="0" smtClean="0"/>
              <a:t> – stasi dopo la caduta della Repubblica</a:t>
            </a:r>
          </a:p>
          <a:p>
            <a:r>
              <a:rPr lang="it-IT" sz="2800" b="1" dirty="0" smtClean="0"/>
              <a:t>1979</a:t>
            </a:r>
            <a:r>
              <a:rPr lang="it-IT" sz="2800" dirty="0" smtClean="0"/>
              <a:t> – risurrezione del C.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37414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457200"/>
            <a:ext cx="7992887" cy="1027585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820000"/>
                </a:solidFill>
              </a:rPr>
              <a:t>Il Teatro</a:t>
            </a:r>
            <a:endParaRPr lang="hu-HU" b="1" dirty="0">
              <a:solidFill>
                <a:srgbClr val="820000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5148064" y="1480549"/>
            <a:ext cx="35283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/>
              <a:t>La </a:t>
            </a:r>
            <a:r>
              <a:rPr lang="it-IT" sz="2000" i="1" dirty="0" err="1"/>
              <a:t>stagion</a:t>
            </a:r>
            <a:r>
              <a:rPr lang="it-IT" sz="2000" i="1" dirty="0"/>
              <a:t> del Carnovale</a:t>
            </a:r>
            <a:endParaRPr lang="hu-HU" sz="2000" dirty="0"/>
          </a:p>
          <a:p>
            <a:r>
              <a:rPr lang="it-IT" sz="2000" i="1" dirty="0" smtClean="0"/>
              <a:t>tutto </a:t>
            </a:r>
            <a:r>
              <a:rPr lang="it-IT" sz="2000" i="1" dirty="0"/>
              <a:t>il Mondo fa cambiar.</a:t>
            </a:r>
            <a:endParaRPr lang="hu-HU" sz="2000" dirty="0"/>
          </a:p>
          <a:p>
            <a:r>
              <a:rPr lang="it-IT" sz="2000" i="1" dirty="0" smtClean="0"/>
              <a:t>Chi </a:t>
            </a:r>
            <a:r>
              <a:rPr lang="it-IT" sz="2000" i="1" dirty="0"/>
              <a:t>sta bene e chi sta male</a:t>
            </a:r>
            <a:endParaRPr lang="hu-HU" sz="2000" dirty="0"/>
          </a:p>
          <a:p>
            <a:r>
              <a:rPr lang="it-IT" sz="2000" i="1" dirty="0" smtClean="0"/>
              <a:t>Carnevale </a:t>
            </a:r>
            <a:r>
              <a:rPr lang="it-IT" sz="2000" i="1" dirty="0"/>
              <a:t>fa rallegrar</a:t>
            </a:r>
            <a:r>
              <a:rPr lang="it-IT" sz="2000" i="1" dirty="0" smtClean="0"/>
              <a:t>.</a:t>
            </a:r>
          </a:p>
          <a:p>
            <a:endParaRPr lang="hu-HU" sz="2000" dirty="0"/>
          </a:p>
          <a:p>
            <a:r>
              <a:rPr lang="it-IT" sz="2000" i="1" dirty="0"/>
              <a:t>Chi ha denari se li spende;</a:t>
            </a:r>
            <a:endParaRPr lang="hu-HU" sz="2000" dirty="0"/>
          </a:p>
          <a:p>
            <a:r>
              <a:rPr lang="it-IT" sz="2000" i="1" dirty="0" smtClean="0"/>
              <a:t>chi </a:t>
            </a:r>
            <a:r>
              <a:rPr lang="it-IT" sz="2000" i="1" dirty="0"/>
              <a:t>non ne ha ne vuol trovar;</a:t>
            </a:r>
            <a:endParaRPr lang="hu-HU" sz="2000" dirty="0"/>
          </a:p>
          <a:p>
            <a:r>
              <a:rPr lang="it-IT" sz="2000" i="1" dirty="0" smtClean="0"/>
              <a:t>e </a:t>
            </a:r>
            <a:r>
              <a:rPr lang="it-IT" sz="2000" i="1" dirty="0"/>
              <a:t>s’impegna, e poi si vende,</a:t>
            </a:r>
            <a:endParaRPr lang="hu-HU" sz="2000" dirty="0"/>
          </a:p>
          <a:p>
            <a:r>
              <a:rPr lang="it-IT" sz="2000" i="1" dirty="0" smtClean="0"/>
              <a:t>per </a:t>
            </a:r>
            <a:r>
              <a:rPr lang="it-IT" sz="2000" i="1" dirty="0"/>
              <a:t>andarsi a sollazzar</a:t>
            </a:r>
            <a:r>
              <a:rPr lang="it-IT" sz="2000" i="1" dirty="0" smtClean="0"/>
              <a:t>.</a:t>
            </a:r>
          </a:p>
          <a:p>
            <a:endParaRPr lang="hu-HU" sz="2000" dirty="0"/>
          </a:p>
          <a:p>
            <a:r>
              <a:rPr lang="it-IT" sz="2000" i="1" dirty="0" smtClean="0"/>
              <a:t>Qui </a:t>
            </a:r>
            <a:r>
              <a:rPr lang="it-IT" sz="2000" i="1" dirty="0"/>
              <a:t>la moglie e là il marito </a:t>
            </a:r>
            <a:endParaRPr lang="hu-HU" sz="2000" dirty="0"/>
          </a:p>
          <a:p>
            <a:r>
              <a:rPr lang="it-IT" sz="2000" i="1" dirty="0"/>
              <a:t>Ognuno va dove gli par </a:t>
            </a:r>
            <a:endParaRPr lang="hu-HU" sz="2000" dirty="0"/>
          </a:p>
          <a:p>
            <a:r>
              <a:rPr lang="it-IT" sz="2000" i="1" dirty="0"/>
              <a:t>Ognun corre a qualche invito, </a:t>
            </a:r>
            <a:endParaRPr lang="hu-HU" sz="2000" dirty="0"/>
          </a:p>
          <a:p>
            <a:r>
              <a:rPr lang="it-IT" sz="2000" i="1" dirty="0"/>
              <a:t>chi a giocar chi a </a:t>
            </a:r>
            <a:r>
              <a:rPr lang="it-IT" sz="2000" i="1" dirty="0" smtClean="0"/>
              <a:t>ballar.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02593"/>
            <a:ext cx="413385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artalom helye 2"/>
          <p:cNvSpPr txBox="1">
            <a:spLocks/>
          </p:cNvSpPr>
          <p:nvPr/>
        </p:nvSpPr>
        <p:spPr>
          <a:xfrm>
            <a:off x="503548" y="1469898"/>
            <a:ext cx="4493890" cy="201622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800" dirty="0" smtClean="0"/>
              <a:t>XVII sec.: i</a:t>
            </a:r>
            <a:r>
              <a:rPr lang="it-IT" sz="2800" dirty="0" err="1" smtClean="0"/>
              <a:t>ntrodotta</a:t>
            </a:r>
            <a:r>
              <a:rPr lang="it-IT" sz="2800" dirty="0" smtClean="0"/>
              <a:t> </a:t>
            </a:r>
            <a:r>
              <a:rPr lang="it-IT" sz="2800" dirty="0" smtClean="0"/>
              <a:t>per la prima volta l’opera in musica nei teatri pubblici – vasto pubblico</a:t>
            </a:r>
          </a:p>
        </p:txBody>
      </p:sp>
      <p:pic>
        <p:nvPicPr>
          <p:cNvPr id="7" name="Kép 6"/>
          <p:cNvPicPr/>
          <p:nvPr/>
        </p:nvPicPr>
        <p:blipFill>
          <a:blip r:embed="rId3"/>
          <a:stretch>
            <a:fillRect/>
          </a:stretch>
        </p:blipFill>
        <p:spPr>
          <a:xfrm>
            <a:off x="5735478" y="5983855"/>
            <a:ext cx="291465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71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31840" y="457200"/>
            <a:ext cx="5554960" cy="1371600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820000"/>
                </a:solidFill>
              </a:rPr>
              <a:t>Le maschere</a:t>
            </a:r>
            <a:endParaRPr lang="hu-HU" b="1" dirty="0">
              <a:solidFill>
                <a:srgbClr val="82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256112"/>
          </a:xfrm>
        </p:spPr>
        <p:txBody>
          <a:bodyPr/>
          <a:lstStyle/>
          <a:p>
            <a:r>
              <a:rPr lang="it-IT" sz="2800" dirty="0" smtClean="0"/>
              <a:t>Utilizzate in molte occasioni durante l’anno</a:t>
            </a:r>
          </a:p>
          <a:p>
            <a:r>
              <a:rPr lang="it-IT" sz="2800" b="1" dirty="0" err="1" smtClean="0"/>
              <a:t>Maschereri</a:t>
            </a:r>
            <a:r>
              <a:rPr lang="it-IT" sz="2800" dirty="0" smtClean="0"/>
              <a:t> – gli artigiani che fabbricavano </a:t>
            </a:r>
            <a:r>
              <a:rPr lang="it-IT" sz="2800" dirty="0" smtClean="0"/>
              <a:t>maschere</a:t>
            </a:r>
            <a:endParaRPr lang="it-IT" sz="2800" dirty="0" smtClean="0"/>
          </a:p>
          <a:p>
            <a:r>
              <a:rPr lang="it-IT" sz="2800" dirty="0" smtClean="0"/>
              <a:t>3 grandi categorie di maschere:</a:t>
            </a:r>
          </a:p>
          <a:p>
            <a:pPr lvl="1"/>
            <a:r>
              <a:rPr lang="it-IT" sz="2600" dirty="0" smtClean="0"/>
              <a:t>Maschere classiche (bauta, moretta,</a:t>
            </a:r>
          </a:p>
          <a:p>
            <a:pPr marL="457200" lvl="1" indent="0">
              <a:buNone/>
            </a:pPr>
            <a:r>
              <a:rPr lang="it-IT" sz="2600" dirty="0"/>
              <a:t> </a:t>
            </a:r>
            <a:r>
              <a:rPr lang="it-IT" sz="2600" dirty="0" smtClean="0"/>
              <a:t>   il medico della peste, </a:t>
            </a:r>
            <a:r>
              <a:rPr lang="it-IT" sz="2600" dirty="0" err="1" smtClean="0"/>
              <a:t>gnaga</a:t>
            </a:r>
            <a:r>
              <a:rPr lang="it-IT" sz="2600" dirty="0" smtClean="0"/>
              <a:t>)</a:t>
            </a:r>
          </a:p>
          <a:p>
            <a:pPr lvl="1"/>
            <a:r>
              <a:rPr lang="it-IT" sz="2600" dirty="0" smtClean="0"/>
              <a:t>Maschere di fantasia</a:t>
            </a:r>
          </a:p>
          <a:p>
            <a:pPr lvl="1"/>
            <a:r>
              <a:rPr lang="it-IT" sz="2600" dirty="0" smtClean="0"/>
              <a:t>Maschere della commedia dell’arte</a:t>
            </a:r>
            <a:endParaRPr lang="hu-HU" sz="26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191691"/>
            <a:ext cx="2218556" cy="29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522" y="511478"/>
            <a:ext cx="1921396" cy="1441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519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482952" cy="1371600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820000"/>
                </a:solidFill>
              </a:rPr>
              <a:t>La Bauta</a:t>
            </a:r>
            <a:endParaRPr lang="hu-HU" b="1" dirty="0">
              <a:solidFill>
                <a:srgbClr val="82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700808"/>
            <a:ext cx="5760640" cy="2995339"/>
          </a:xfrm>
        </p:spPr>
        <p:txBody>
          <a:bodyPr/>
          <a:lstStyle/>
          <a:p>
            <a:r>
              <a:rPr lang="it-IT" sz="2800" dirty="0" smtClean="0"/>
              <a:t>È formata da:</a:t>
            </a:r>
          </a:p>
          <a:p>
            <a:pPr lvl="1"/>
            <a:r>
              <a:rPr lang="it-IT" sz="2400" dirty="0"/>
              <a:t>Un velo (mantello) nero – </a:t>
            </a:r>
            <a:r>
              <a:rPr lang="it-IT" sz="2400" b="1" dirty="0"/>
              <a:t>tabarro</a:t>
            </a:r>
          </a:p>
          <a:p>
            <a:pPr lvl="1"/>
            <a:r>
              <a:rPr lang="it-IT" sz="2400" dirty="0"/>
              <a:t>Un tricorno nero</a:t>
            </a:r>
          </a:p>
          <a:p>
            <a:pPr lvl="1"/>
            <a:r>
              <a:rPr lang="it-IT" sz="2400" dirty="0"/>
              <a:t>Una maschera bianca – </a:t>
            </a:r>
            <a:r>
              <a:rPr lang="it-IT" sz="2400" b="1" dirty="0" smtClean="0"/>
              <a:t>larva/volto</a:t>
            </a:r>
            <a:endParaRPr lang="it-IT" sz="2400" b="1" dirty="0"/>
          </a:p>
          <a:p>
            <a:r>
              <a:rPr lang="it-IT" sz="2800" dirty="0" smtClean="0"/>
              <a:t>Comune accessorio</a:t>
            </a:r>
          </a:p>
          <a:p>
            <a:r>
              <a:rPr lang="it-IT" sz="2800" dirty="0" smtClean="0"/>
              <a:t>Usata sia da uomini che da donne</a:t>
            </a:r>
          </a:p>
          <a:p>
            <a:pPr marL="457200" lvl="1" indent="0">
              <a:buNone/>
            </a:pPr>
            <a:endParaRPr lang="it-IT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29" y="4628171"/>
            <a:ext cx="1397947" cy="177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3" r="3804"/>
          <a:stretch/>
        </p:blipFill>
        <p:spPr bwMode="auto">
          <a:xfrm>
            <a:off x="6065950" y="627656"/>
            <a:ext cx="2677887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artalom helye 2"/>
          <p:cNvSpPr txBox="1">
            <a:spLocks/>
          </p:cNvSpPr>
          <p:nvPr/>
        </p:nvSpPr>
        <p:spPr bwMode="auto">
          <a:xfrm>
            <a:off x="2098251" y="4941168"/>
            <a:ext cx="6717432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t-IT" sz="2800" dirty="0" smtClean="0"/>
              <a:t>Particolare forma</a:t>
            </a:r>
            <a:r>
              <a:rPr lang="it-IT" sz="2800" dirty="0"/>
              <a:t> </a:t>
            </a:r>
            <a:r>
              <a:rPr lang="it-IT" sz="2800" dirty="0" smtClean="0"/>
              <a:t>&gt; possibilità di bere e mangiare senza doverla </a:t>
            </a:r>
            <a:r>
              <a:rPr lang="it-IT" sz="2800" dirty="0" smtClean="0"/>
              <a:t>togliere</a:t>
            </a:r>
            <a:endParaRPr lang="cs-CZ" b="1" dirty="0"/>
          </a:p>
          <a:p>
            <a:r>
              <a:rPr lang="cs-CZ" sz="2800" dirty="0" err="1" smtClean="0"/>
              <a:t>Saluto</a:t>
            </a:r>
            <a:r>
              <a:rPr lang="cs-CZ" sz="2800" dirty="0" smtClean="0"/>
              <a:t>: </a:t>
            </a:r>
            <a:r>
              <a:rPr lang="it-IT" sz="2800" i="1" dirty="0" smtClean="0"/>
              <a:t>«</a:t>
            </a:r>
            <a:r>
              <a:rPr lang="cs-CZ" sz="2800" i="1" dirty="0" err="1" smtClean="0"/>
              <a:t>Buongiorno</a:t>
            </a:r>
            <a:r>
              <a:rPr lang="cs-CZ" sz="2800" i="1" dirty="0" smtClean="0"/>
              <a:t>, </a:t>
            </a:r>
            <a:r>
              <a:rPr lang="cs-CZ" sz="2800" i="1" dirty="0" err="1" smtClean="0"/>
              <a:t>siora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maschera</a:t>
            </a:r>
            <a:r>
              <a:rPr lang="it-IT" sz="2800" i="1" dirty="0" smtClean="0"/>
              <a:t>»</a:t>
            </a:r>
            <a:endParaRPr lang="it-IT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358956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042792" cy="811561"/>
          </a:xfrm>
        </p:spPr>
        <p:txBody>
          <a:bodyPr/>
          <a:lstStyle/>
          <a:p>
            <a:pPr algn="ctr"/>
            <a:r>
              <a:rPr lang="it-IT" sz="4000" b="1" dirty="0" smtClean="0">
                <a:solidFill>
                  <a:srgbClr val="820000"/>
                </a:solidFill>
              </a:rPr>
              <a:t>La Moretta</a:t>
            </a:r>
            <a:endParaRPr lang="hu-HU" sz="4000" b="1" dirty="0">
              <a:solidFill>
                <a:srgbClr val="82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92460" y="1277442"/>
            <a:ext cx="4038600" cy="2520280"/>
          </a:xfrm>
        </p:spPr>
        <p:txBody>
          <a:bodyPr/>
          <a:lstStyle/>
          <a:p>
            <a:r>
              <a:rPr lang="it-IT" sz="2400" dirty="0" smtClean="0"/>
              <a:t>Maschera ovale di velluto nero</a:t>
            </a:r>
          </a:p>
          <a:p>
            <a:r>
              <a:rPr lang="it-IT" sz="2400" dirty="0" smtClean="0"/>
              <a:t>Usata da donne</a:t>
            </a:r>
          </a:p>
          <a:p>
            <a:r>
              <a:rPr lang="it-IT" sz="2400" dirty="0" smtClean="0"/>
              <a:t>«Servetta muta» – </a:t>
            </a:r>
            <a:r>
              <a:rPr lang="it-IT" sz="2400" dirty="0" smtClean="0"/>
              <a:t>si portava tenendo in bocca un bottoncino all’interno</a:t>
            </a:r>
            <a:endParaRPr lang="hu-HU" sz="240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65455" y="1268761"/>
            <a:ext cx="4038600" cy="2263729"/>
          </a:xfrm>
        </p:spPr>
        <p:txBody>
          <a:bodyPr/>
          <a:lstStyle/>
          <a:p>
            <a:r>
              <a:rPr lang="it-IT" sz="2400" dirty="0" smtClean="0"/>
              <a:t>Un uomo vestito da donna</a:t>
            </a:r>
          </a:p>
          <a:p>
            <a:r>
              <a:rPr lang="it-IT" sz="2400" dirty="0" smtClean="0"/>
              <a:t>Sembianze da gatta</a:t>
            </a:r>
          </a:p>
          <a:p>
            <a:r>
              <a:rPr lang="it-IT" sz="2400" dirty="0" smtClean="0"/>
              <a:t>Cesta al braccio con un gattino</a:t>
            </a:r>
          </a:p>
          <a:p>
            <a:r>
              <a:rPr lang="it-IT" sz="2400" dirty="0" smtClean="0"/>
              <a:t>Miagolio, suoni striduli</a:t>
            </a:r>
            <a:endParaRPr lang="hu-HU" sz="2400" dirty="0"/>
          </a:p>
        </p:txBody>
      </p:sp>
      <p:sp>
        <p:nvSpPr>
          <p:cNvPr id="5" name="Cím 1"/>
          <p:cNvSpPr txBox="1">
            <a:spLocks/>
          </p:cNvSpPr>
          <p:nvPr/>
        </p:nvSpPr>
        <p:spPr bwMode="auto">
          <a:xfrm>
            <a:off x="4665455" y="473887"/>
            <a:ext cx="4042792" cy="79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it-IT" sz="4000" b="1" dirty="0" smtClean="0">
                <a:solidFill>
                  <a:srgbClr val="820000"/>
                </a:solidFill>
              </a:rPr>
              <a:t>La </a:t>
            </a:r>
            <a:r>
              <a:rPr lang="it-IT" sz="4000" b="1" dirty="0" err="1" smtClean="0">
                <a:solidFill>
                  <a:srgbClr val="820000"/>
                </a:solidFill>
              </a:rPr>
              <a:t>Gnaga</a:t>
            </a:r>
            <a:endParaRPr lang="hu-HU" sz="4000" b="1" dirty="0">
              <a:solidFill>
                <a:srgbClr val="82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95039"/>
            <a:ext cx="2448272" cy="2985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988393"/>
            <a:ext cx="1960638" cy="2195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9" r="3999"/>
          <a:stretch/>
        </p:blipFill>
        <p:spPr bwMode="auto">
          <a:xfrm>
            <a:off x="6073521" y="3501008"/>
            <a:ext cx="2661501" cy="3170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733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457200"/>
            <a:ext cx="4176464" cy="811560"/>
          </a:xfrm>
        </p:spPr>
        <p:txBody>
          <a:bodyPr/>
          <a:lstStyle/>
          <a:p>
            <a:pPr algn="ctr"/>
            <a:r>
              <a:rPr lang="it-IT" sz="3600" b="1" dirty="0" smtClean="0">
                <a:solidFill>
                  <a:srgbClr val="820000"/>
                </a:solidFill>
              </a:rPr>
              <a:t>Il </a:t>
            </a:r>
            <a:r>
              <a:rPr lang="it-IT" sz="3800" b="1" dirty="0" smtClean="0">
                <a:solidFill>
                  <a:srgbClr val="820000"/>
                </a:solidFill>
              </a:rPr>
              <a:t>medico</a:t>
            </a:r>
            <a:r>
              <a:rPr lang="it-IT" sz="3600" b="1" dirty="0" smtClean="0">
                <a:solidFill>
                  <a:srgbClr val="820000"/>
                </a:solidFill>
              </a:rPr>
              <a:t> della peste</a:t>
            </a:r>
            <a:endParaRPr lang="hu-HU" sz="3600" b="1" dirty="0">
              <a:solidFill>
                <a:srgbClr val="82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5112568"/>
          </a:xfrm>
        </p:spPr>
        <p:txBody>
          <a:bodyPr/>
          <a:lstStyle/>
          <a:p>
            <a:r>
              <a:rPr lang="it-IT" dirty="0"/>
              <a:t>T</a:t>
            </a:r>
            <a:r>
              <a:rPr lang="it-IT" dirty="0" smtClean="0"/>
              <a:t>ravestimento utilizzato dai medici</a:t>
            </a:r>
          </a:p>
          <a:p>
            <a:r>
              <a:rPr lang="it-IT" dirty="0" smtClean="0"/>
              <a:t>Lungo naso/becco – filtro composto da sali ed erbe aromatiche</a:t>
            </a:r>
          </a:p>
          <a:p>
            <a:r>
              <a:rPr lang="it-IT" dirty="0" smtClean="0"/>
              <a:t>Occhiali, bacchetta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52392" y="1268760"/>
            <a:ext cx="4168080" cy="5112568"/>
          </a:xfrm>
        </p:spPr>
        <p:txBody>
          <a:bodyPr/>
          <a:lstStyle/>
          <a:p>
            <a:r>
              <a:rPr lang="it-IT" dirty="0" smtClean="0"/>
              <a:t>Una specie di pagliaccio</a:t>
            </a:r>
          </a:p>
          <a:p>
            <a:r>
              <a:rPr lang="it-IT" dirty="0" smtClean="0"/>
              <a:t>Abito multicolore, cappello piumato</a:t>
            </a:r>
          </a:p>
          <a:p>
            <a:r>
              <a:rPr lang="it-IT" dirty="0" smtClean="0"/>
              <a:t>«Gioco delle </a:t>
            </a:r>
            <a:r>
              <a:rPr lang="it-IT" dirty="0" err="1" smtClean="0"/>
              <a:t>ova</a:t>
            </a:r>
            <a:r>
              <a:rPr lang="it-IT" dirty="0" smtClean="0"/>
              <a:t>»: uova profumate lanciate contro le dame in giro</a:t>
            </a:r>
            <a:endParaRPr lang="hu-HU" dirty="0"/>
          </a:p>
        </p:txBody>
      </p:sp>
      <p:sp>
        <p:nvSpPr>
          <p:cNvPr id="5" name="Cím 1"/>
          <p:cNvSpPr txBox="1">
            <a:spLocks/>
          </p:cNvSpPr>
          <p:nvPr/>
        </p:nvSpPr>
        <p:spPr bwMode="auto">
          <a:xfrm>
            <a:off x="4652392" y="476672"/>
            <a:ext cx="416808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it-IT" sz="3800" b="1" dirty="0" smtClean="0">
                <a:solidFill>
                  <a:srgbClr val="820000"/>
                </a:solidFill>
              </a:rPr>
              <a:t>Il Mattacino</a:t>
            </a:r>
            <a:endParaRPr lang="hu-HU" sz="3800" b="1" dirty="0">
              <a:solidFill>
                <a:srgbClr val="82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12314"/>
            <a:ext cx="20764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654" y="4488185"/>
            <a:ext cx="2979746" cy="1996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112314"/>
            <a:ext cx="2117509" cy="2693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468846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0">
      <a:dk1>
        <a:srgbClr val="000000"/>
      </a:dk1>
      <a:lt1>
        <a:srgbClr val="FFFFFF"/>
      </a:lt1>
      <a:dk2>
        <a:srgbClr val="000000"/>
      </a:dk2>
      <a:lt2>
        <a:srgbClr val="FF9900"/>
      </a:lt2>
      <a:accent1>
        <a:srgbClr val="FFCC99"/>
      </a:accent1>
      <a:accent2>
        <a:srgbClr val="FBA313"/>
      </a:accent2>
      <a:accent3>
        <a:srgbClr val="FFFFFF"/>
      </a:accent3>
      <a:accent4>
        <a:srgbClr val="000000"/>
      </a:accent4>
      <a:accent5>
        <a:srgbClr val="FFE2CA"/>
      </a:accent5>
      <a:accent6>
        <a:srgbClr val="E39310"/>
      </a:accent6>
      <a:hlink>
        <a:srgbClr val="CC3300"/>
      </a:hlink>
      <a:folHlink>
        <a:srgbClr val="FCC66E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Lantern</Template>
  <TotalTime>1731</TotalTime>
  <Words>835</Words>
  <Application>Microsoft Office PowerPoint</Application>
  <PresentationFormat>Diavetítés a képernyőre (4:3 oldalarány)</PresentationFormat>
  <Paragraphs>131</Paragraphs>
  <Slides>19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0" baseType="lpstr">
      <vt:lpstr>Pixel</vt:lpstr>
      <vt:lpstr>Il Carnevale di Venezia</vt:lpstr>
      <vt:lpstr>Punti principali</vt:lpstr>
      <vt:lpstr>Il Carnevale di Venezia</vt:lpstr>
      <vt:lpstr>Un po’ di storia</vt:lpstr>
      <vt:lpstr>Il Teatro</vt:lpstr>
      <vt:lpstr>Le maschere</vt:lpstr>
      <vt:lpstr>La Bauta</vt:lpstr>
      <vt:lpstr>La Moretta</vt:lpstr>
      <vt:lpstr>Il medico della peste</vt:lpstr>
      <vt:lpstr>Maschere della Commedia dell’arte</vt:lpstr>
      <vt:lpstr>Gli eccessi e le limitazioni</vt:lpstr>
      <vt:lpstr>Le feste</vt:lpstr>
      <vt:lpstr>Il Volo del Turco (o dell’Angelo / o della Colombina)</vt:lpstr>
      <vt:lpstr>Il Volo dell’Angelo</vt:lpstr>
      <vt:lpstr>Il Carnevale moderno</vt:lpstr>
      <vt:lpstr>I dolci tipici del Carnevale</vt:lpstr>
      <vt:lpstr>Il Carnevale in immagini</vt:lpstr>
      <vt:lpstr>Per riassumere…</vt:lpstr>
      <vt:lpstr>Grazie per la vostra attenzione!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Adri</dc:creator>
  <cp:lastModifiedBy>Adri</cp:lastModifiedBy>
  <cp:revision>64</cp:revision>
  <dcterms:created xsi:type="dcterms:W3CDTF">2011-10-08T10:56:13Z</dcterms:created>
  <dcterms:modified xsi:type="dcterms:W3CDTF">2011-10-11T07:05:39Z</dcterms:modified>
</cp:coreProperties>
</file>