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792D-489E-4F6C-888D-2661A9A13897}" type="datetimeFigureOut">
              <a:rPr lang="cs-CZ" smtClean="0"/>
              <a:pPr/>
              <a:t>31.10.2011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0889-1728-40C7-BA61-25FB3EDC304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792D-489E-4F6C-888D-2661A9A13897}" type="datetimeFigureOut">
              <a:rPr lang="cs-CZ" smtClean="0"/>
              <a:pPr/>
              <a:t>31.10.2011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0889-1728-40C7-BA61-25FB3EDC304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792D-489E-4F6C-888D-2661A9A13897}" type="datetimeFigureOut">
              <a:rPr lang="cs-CZ" smtClean="0"/>
              <a:pPr/>
              <a:t>31.10.2011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0889-1728-40C7-BA61-25FB3EDC304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792D-489E-4F6C-888D-2661A9A13897}" type="datetimeFigureOut">
              <a:rPr lang="cs-CZ" smtClean="0"/>
              <a:pPr/>
              <a:t>31.10.2011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0889-1728-40C7-BA61-25FB3EDC304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792D-489E-4F6C-888D-2661A9A13897}" type="datetimeFigureOut">
              <a:rPr lang="cs-CZ" smtClean="0"/>
              <a:pPr/>
              <a:t>31.10.2011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0889-1728-40C7-BA61-25FB3EDC304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792D-489E-4F6C-888D-2661A9A13897}" type="datetimeFigureOut">
              <a:rPr lang="cs-CZ" smtClean="0"/>
              <a:pPr/>
              <a:t>31.10.2011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0889-1728-40C7-BA61-25FB3EDC304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792D-489E-4F6C-888D-2661A9A13897}" type="datetimeFigureOut">
              <a:rPr lang="cs-CZ" smtClean="0"/>
              <a:pPr/>
              <a:t>31.10.2011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0889-1728-40C7-BA61-25FB3EDC304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792D-489E-4F6C-888D-2661A9A13897}" type="datetimeFigureOut">
              <a:rPr lang="cs-CZ" smtClean="0"/>
              <a:pPr/>
              <a:t>31.10.2011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0889-1728-40C7-BA61-25FB3EDC304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792D-489E-4F6C-888D-2661A9A13897}" type="datetimeFigureOut">
              <a:rPr lang="cs-CZ" smtClean="0"/>
              <a:pPr/>
              <a:t>31.10.2011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0889-1728-40C7-BA61-25FB3EDC304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792D-489E-4F6C-888D-2661A9A13897}" type="datetimeFigureOut">
              <a:rPr lang="cs-CZ" smtClean="0"/>
              <a:pPr/>
              <a:t>31.10.2011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0889-1728-40C7-BA61-25FB3EDC304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792D-489E-4F6C-888D-2661A9A13897}" type="datetimeFigureOut">
              <a:rPr lang="cs-CZ" smtClean="0"/>
              <a:pPr/>
              <a:t>31.10.2011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0889-1728-40C7-BA61-25FB3EDC304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F792D-489E-4F6C-888D-2661A9A13897}" type="datetimeFigureOut">
              <a:rPr lang="cs-CZ" smtClean="0"/>
              <a:pPr/>
              <a:t>31.10.2011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30889-1728-40C7-BA61-25FB3EDC304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251520" y="908720"/>
            <a:ext cx="8568952" cy="1470025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cs-CZ" sz="54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ÚVOD</a:t>
            </a:r>
            <a:br>
              <a:rPr lang="cs-CZ" sz="54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cs-CZ" sz="54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DO MEDITERÁNNÍCH STUDIÍ</a:t>
            </a:r>
            <a:endParaRPr lang="cs-CZ" sz="5400" b="1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403648" y="3235424"/>
            <a:ext cx="6408712" cy="256984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buClr>
                <a:schemeClr val="accent4">
                  <a:lumMod val="75000"/>
                </a:schemeClr>
              </a:buClr>
            </a:pPr>
            <a:r>
              <a:rPr lang="cs-CZ" sz="4000" b="1" u="sng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IV. </a:t>
            </a:r>
            <a:r>
              <a:rPr lang="cs-CZ" sz="4000" b="1" u="sng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přednáška</a:t>
            </a:r>
          </a:p>
          <a:p>
            <a:pPr algn="l">
              <a:buFont typeface="Arial" pitchFamily="34" charset="0"/>
              <a:buChar char="•"/>
            </a:pPr>
            <a:r>
              <a:rPr lang="cs-CZ" sz="4000" dirty="0" smtClean="0">
                <a:solidFill>
                  <a:schemeClr val="tx1"/>
                </a:solidFill>
              </a:rPr>
              <a:t> africké státy ve Středomoří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u="sng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Tunisko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rozloha:</a:t>
            </a:r>
            <a:r>
              <a:rPr lang="cs-CZ" dirty="0"/>
              <a:t> 163 610 km</a:t>
            </a:r>
            <a:r>
              <a:rPr lang="cs-CZ" baseline="30000" dirty="0"/>
              <a:t>2</a:t>
            </a:r>
            <a:endParaRPr lang="cs-CZ" dirty="0"/>
          </a:p>
          <a:p>
            <a:r>
              <a:rPr lang="cs-CZ" b="1" dirty="0" smtClean="0"/>
              <a:t>hlavní město:</a:t>
            </a:r>
            <a:r>
              <a:rPr lang="cs-CZ" dirty="0" smtClean="0"/>
              <a:t> Tunis</a:t>
            </a:r>
          </a:p>
          <a:p>
            <a:r>
              <a:rPr lang="cs-CZ" b="1" dirty="0" smtClean="0"/>
              <a:t>počet </a:t>
            </a:r>
            <a:r>
              <a:rPr lang="cs-CZ" b="1" dirty="0"/>
              <a:t>obyvatel: </a:t>
            </a:r>
            <a:r>
              <a:rPr lang="cs-CZ" dirty="0" smtClean="0"/>
              <a:t>10 800 000</a:t>
            </a:r>
            <a:endParaRPr lang="cs-CZ" dirty="0"/>
          </a:p>
          <a:p>
            <a:r>
              <a:rPr lang="cs-CZ" b="1" dirty="0" smtClean="0"/>
              <a:t>úřední </a:t>
            </a:r>
            <a:r>
              <a:rPr lang="cs-CZ" b="1" dirty="0"/>
              <a:t>jazyky: </a:t>
            </a:r>
            <a:r>
              <a:rPr lang="cs-CZ" dirty="0"/>
              <a:t>arabština a francouzština</a:t>
            </a:r>
          </a:p>
          <a:p>
            <a:r>
              <a:rPr lang="cs-CZ" b="1" dirty="0"/>
              <a:t>zřízení:</a:t>
            </a:r>
            <a:r>
              <a:rPr lang="cs-CZ" dirty="0"/>
              <a:t> </a:t>
            </a:r>
            <a:r>
              <a:rPr lang="cs-CZ" dirty="0" smtClean="0"/>
              <a:t>republika</a:t>
            </a:r>
            <a:endParaRPr lang="cs-CZ" dirty="0"/>
          </a:p>
          <a:p>
            <a:r>
              <a:rPr lang="cs-CZ" b="1" dirty="0" smtClean="0"/>
              <a:t>prezident: </a:t>
            </a:r>
            <a:r>
              <a:rPr lang="cs-CZ" dirty="0" err="1" smtClean="0"/>
              <a:t>Fuád</a:t>
            </a:r>
            <a:r>
              <a:rPr lang="cs-CZ" dirty="0" smtClean="0"/>
              <a:t> </a:t>
            </a:r>
            <a:r>
              <a:rPr lang="cs-CZ" dirty="0" err="1" smtClean="0"/>
              <a:t>Mebazá</a:t>
            </a:r>
            <a:r>
              <a:rPr lang="cs-CZ" b="1" dirty="0" smtClean="0"/>
              <a:t>, premiér: </a:t>
            </a:r>
            <a:r>
              <a:rPr lang="cs-CZ" dirty="0"/>
              <a:t>Beji </a:t>
            </a:r>
            <a:r>
              <a:rPr lang="cs-CZ" dirty="0" err="1" smtClean="0"/>
              <a:t>Caid</a:t>
            </a:r>
            <a:r>
              <a:rPr lang="cs-CZ" dirty="0" smtClean="0"/>
              <a:t> </a:t>
            </a:r>
            <a:r>
              <a:rPr lang="cs-CZ" dirty="0" err="1"/>
              <a:t>el</a:t>
            </a:r>
            <a:r>
              <a:rPr lang="cs-CZ" dirty="0"/>
              <a:t> </a:t>
            </a:r>
            <a:r>
              <a:rPr lang="cs-CZ" dirty="0" err="1"/>
              <a:t>Sebsi</a:t>
            </a:r>
            <a:endParaRPr lang="cs-CZ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32656"/>
            <a:ext cx="3566626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2880320" cy="629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865237"/>
            <a:ext cx="3389362" cy="508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5400600" cy="4050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2096" y="260648"/>
            <a:ext cx="4836368" cy="3476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u="sng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Alžírsko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rozloha:</a:t>
            </a:r>
            <a:r>
              <a:rPr lang="cs-CZ" dirty="0"/>
              <a:t> 2 381 741 km</a:t>
            </a:r>
            <a:r>
              <a:rPr lang="cs-CZ" baseline="30000" dirty="0"/>
              <a:t>2</a:t>
            </a:r>
            <a:endParaRPr lang="cs-CZ" dirty="0"/>
          </a:p>
          <a:p>
            <a:r>
              <a:rPr lang="cs-CZ" b="1" dirty="0" smtClean="0"/>
              <a:t>hlavní </a:t>
            </a:r>
            <a:r>
              <a:rPr lang="cs-CZ" b="1" dirty="0"/>
              <a:t>město:</a:t>
            </a:r>
            <a:r>
              <a:rPr lang="cs-CZ" dirty="0"/>
              <a:t> </a:t>
            </a:r>
            <a:r>
              <a:rPr lang="cs-CZ" dirty="0" smtClean="0"/>
              <a:t>Alžír</a:t>
            </a:r>
          </a:p>
          <a:p>
            <a:r>
              <a:rPr lang="cs-CZ" b="1" dirty="0" smtClean="0"/>
              <a:t>počet obyvatel: </a:t>
            </a:r>
            <a:r>
              <a:rPr lang="cs-CZ" dirty="0" smtClean="0"/>
              <a:t>36 milionů</a:t>
            </a:r>
            <a:endParaRPr lang="cs-CZ" dirty="0"/>
          </a:p>
          <a:p>
            <a:r>
              <a:rPr lang="cs-CZ" b="1" dirty="0" smtClean="0"/>
              <a:t>úřední </a:t>
            </a:r>
            <a:r>
              <a:rPr lang="cs-CZ" b="1" dirty="0"/>
              <a:t>jazyky: </a:t>
            </a:r>
            <a:r>
              <a:rPr lang="cs-CZ" dirty="0"/>
              <a:t>arabština, berberština (francouzština jako obchodní jazyk)</a:t>
            </a:r>
          </a:p>
          <a:p>
            <a:r>
              <a:rPr lang="cs-CZ" b="1" dirty="0"/>
              <a:t>zřízení</a:t>
            </a:r>
            <a:r>
              <a:rPr lang="cs-CZ" b="1" dirty="0" smtClean="0"/>
              <a:t>: </a:t>
            </a:r>
            <a:r>
              <a:rPr lang="cs-CZ" dirty="0" smtClean="0"/>
              <a:t>polo-prezidentská </a:t>
            </a:r>
            <a:r>
              <a:rPr lang="cs-CZ" dirty="0"/>
              <a:t>republika</a:t>
            </a:r>
          </a:p>
          <a:p>
            <a:r>
              <a:rPr lang="cs-CZ" b="1" dirty="0"/>
              <a:t>prezident:</a:t>
            </a:r>
            <a:r>
              <a:rPr lang="cs-CZ" dirty="0"/>
              <a:t> </a:t>
            </a:r>
            <a:r>
              <a:rPr lang="cs-CZ" dirty="0" err="1"/>
              <a:t>Abdal</a:t>
            </a:r>
            <a:r>
              <a:rPr lang="cs-CZ" dirty="0"/>
              <a:t> </a:t>
            </a:r>
            <a:r>
              <a:rPr lang="cs-CZ" dirty="0" err="1"/>
              <a:t>Azíz</a:t>
            </a:r>
            <a:r>
              <a:rPr lang="cs-CZ" dirty="0"/>
              <a:t> </a:t>
            </a:r>
            <a:r>
              <a:rPr lang="cs-CZ" dirty="0" err="1"/>
              <a:t>Bouteflika</a:t>
            </a:r>
            <a:r>
              <a:rPr lang="cs-CZ" dirty="0"/>
              <a:t>, </a:t>
            </a:r>
            <a:r>
              <a:rPr lang="cs-CZ" b="1" dirty="0"/>
              <a:t>premiér</a:t>
            </a:r>
            <a:r>
              <a:rPr lang="cs-CZ" dirty="0"/>
              <a:t>: </a:t>
            </a:r>
            <a:r>
              <a:rPr lang="cs-CZ" dirty="0" err="1"/>
              <a:t>Ahmed</a:t>
            </a:r>
            <a:r>
              <a:rPr lang="cs-CZ" dirty="0"/>
              <a:t> </a:t>
            </a:r>
            <a:r>
              <a:rPr lang="cs-CZ" dirty="0" err="1"/>
              <a:t>Ouyahia</a:t>
            </a:r>
            <a:endParaRPr lang="cs-CZ" dirty="0"/>
          </a:p>
          <a:p>
            <a:endParaRPr lang="cs-CZ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6834" y="332656"/>
            <a:ext cx="3350466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15524"/>
            <a:ext cx="4176464" cy="429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88640"/>
            <a:ext cx="5083506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4043230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7484" y="548680"/>
            <a:ext cx="3544144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0998" y="4005064"/>
            <a:ext cx="6511362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u="sng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Maroko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rozloha:</a:t>
            </a:r>
            <a:r>
              <a:rPr lang="cs-CZ" dirty="0"/>
              <a:t> 446 550 km</a:t>
            </a:r>
            <a:r>
              <a:rPr lang="cs-CZ" baseline="30000" dirty="0"/>
              <a:t>2</a:t>
            </a:r>
            <a:endParaRPr lang="cs-CZ" dirty="0"/>
          </a:p>
          <a:p>
            <a:r>
              <a:rPr lang="cs-CZ" b="1" dirty="0" smtClean="0"/>
              <a:t>hlavní </a:t>
            </a:r>
            <a:r>
              <a:rPr lang="cs-CZ" b="1" dirty="0"/>
              <a:t>město:</a:t>
            </a:r>
            <a:r>
              <a:rPr lang="cs-CZ" dirty="0"/>
              <a:t> </a:t>
            </a:r>
            <a:r>
              <a:rPr lang="cs-CZ" dirty="0" smtClean="0"/>
              <a:t>Rabat</a:t>
            </a:r>
          </a:p>
          <a:p>
            <a:r>
              <a:rPr lang="cs-CZ" b="1" dirty="0" smtClean="0"/>
              <a:t>počet obyvatel: </a:t>
            </a:r>
            <a:r>
              <a:rPr lang="cs-CZ" dirty="0" smtClean="0"/>
              <a:t>32</a:t>
            </a:r>
            <a:r>
              <a:rPr lang="cs-CZ" b="1" dirty="0" smtClean="0"/>
              <a:t> </a:t>
            </a:r>
            <a:r>
              <a:rPr lang="cs-CZ" dirty="0" smtClean="0"/>
              <a:t>milionů</a:t>
            </a:r>
            <a:endParaRPr lang="cs-CZ" dirty="0"/>
          </a:p>
          <a:p>
            <a:r>
              <a:rPr lang="cs-CZ" b="1" dirty="0" smtClean="0"/>
              <a:t>úřední </a:t>
            </a:r>
            <a:r>
              <a:rPr lang="cs-CZ" b="1" dirty="0"/>
              <a:t>jazyky: </a:t>
            </a:r>
            <a:r>
              <a:rPr lang="cs-CZ" dirty="0"/>
              <a:t>arabština </a:t>
            </a:r>
            <a:r>
              <a:rPr lang="cs-CZ" dirty="0" smtClean="0"/>
              <a:t>(berberské </a:t>
            </a:r>
            <a:r>
              <a:rPr lang="cs-CZ" dirty="0"/>
              <a:t>dialekty, </a:t>
            </a:r>
            <a:r>
              <a:rPr lang="cs-CZ" dirty="0" smtClean="0"/>
              <a:t>francouzština)</a:t>
            </a:r>
            <a:endParaRPr lang="cs-CZ" dirty="0"/>
          </a:p>
          <a:p>
            <a:r>
              <a:rPr lang="cs-CZ" b="1" dirty="0"/>
              <a:t>zřízení:</a:t>
            </a:r>
            <a:r>
              <a:rPr lang="cs-CZ" dirty="0"/>
              <a:t> konstituční monarchie</a:t>
            </a:r>
          </a:p>
          <a:p>
            <a:r>
              <a:rPr lang="cs-CZ" b="1" dirty="0"/>
              <a:t>král:</a:t>
            </a:r>
            <a:r>
              <a:rPr lang="cs-CZ" dirty="0"/>
              <a:t> Mohamed VI.; předseda vlády: </a:t>
            </a:r>
            <a:r>
              <a:rPr lang="cs-CZ" dirty="0" err="1"/>
              <a:t>Abbas</a:t>
            </a:r>
            <a:r>
              <a:rPr lang="cs-CZ" dirty="0"/>
              <a:t> </a:t>
            </a:r>
            <a:r>
              <a:rPr lang="cs-CZ" dirty="0" err="1"/>
              <a:t>al</a:t>
            </a:r>
            <a:r>
              <a:rPr lang="cs-CZ" dirty="0"/>
              <a:t> </a:t>
            </a:r>
            <a:r>
              <a:rPr lang="cs-CZ" dirty="0" err="1"/>
              <a:t>Fassí</a:t>
            </a:r>
            <a:endParaRPr lang="cs-CZ" dirty="0"/>
          </a:p>
          <a:p>
            <a:endParaRPr lang="cs-CZ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32655"/>
            <a:ext cx="3414158" cy="22746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5256584" cy="3697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996952"/>
            <a:ext cx="4824536" cy="361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10139"/>
            <a:ext cx="3312368" cy="4895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415816"/>
            <a:ext cx="4242048" cy="3181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60649"/>
            <a:ext cx="4266141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MAGHREB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654" y="1700808"/>
            <a:ext cx="7817778" cy="458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AFRICKÉ STÁTY VE STŘEDOMOŘÍ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2071389"/>
            <a:ext cx="8229600" cy="4525963"/>
          </a:xfrm>
        </p:spPr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algn="ctr">
              <a:buNone/>
            </a:pPr>
            <a:r>
              <a:rPr lang="cs-CZ" dirty="0" smtClean="0"/>
              <a:t>Egypt – </a:t>
            </a:r>
            <a:r>
              <a:rPr lang="cs-CZ" dirty="0" err="1" smtClean="0"/>
              <a:t>Lybie</a:t>
            </a:r>
            <a:r>
              <a:rPr lang="cs-CZ" dirty="0" smtClean="0"/>
              <a:t> – Tunisko – Alžírsko – Maroko 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8747200" cy="367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u="sng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Egypt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rozloha:</a:t>
            </a:r>
            <a:r>
              <a:rPr lang="cs-CZ" dirty="0"/>
              <a:t> </a:t>
            </a:r>
            <a:r>
              <a:rPr lang="cs-CZ" dirty="0" smtClean="0"/>
              <a:t>1 000 </a:t>
            </a:r>
            <a:r>
              <a:rPr lang="cs-CZ" dirty="0" err="1" smtClean="0"/>
              <a:t>000</a:t>
            </a:r>
            <a:r>
              <a:rPr lang="cs-CZ" dirty="0" smtClean="0"/>
              <a:t> km</a:t>
            </a:r>
            <a:r>
              <a:rPr lang="cs-CZ" baseline="30000" dirty="0" smtClean="0"/>
              <a:t>2</a:t>
            </a:r>
            <a:endParaRPr lang="cs-CZ" dirty="0"/>
          </a:p>
          <a:p>
            <a:r>
              <a:rPr lang="cs-CZ" b="1" dirty="0" smtClean="0"/>
              <a:t>hlavní město:</a:t>
            </a:r>
            <a:r>
              <a:rPr lang="cs-CZ" dirty="0" smtClean="0"/>
              <a:t> Káhira</a:t>
            </a:r>
          </a:p>
          <a:p>
            <a:r>
              <a:rPr lang="cs-CZ" b="1" dirty="0" smtClean="0"/>
              <a:t>počet </a:t>
            </a:r>
            <a:r>
              <a:rPr lang="cs-CZ" b="1" dirty="0"/>
              <a:t>obyvatel: </a:t>
            </a:r>
            <a:r>
              <a:rPr lang="cs-CZ" dirty="0" smtClean="0"/>
              <a:t>81 milionů</a:t>
            </a:r>
            <a:endParaRPr lang="cs-CZ" dirty="0"/>
          </a:p>
          <a:p>
            <a:r>
              <a:rPr lang="cs-CZ" b="1" dirty="0" smtClean="0"/>
              <a:t>úřední </a:t>
            </a:r>
            <a:r>
              <a:rPr lang="cs-CZ" b="1" dirty="0"/>
              <a:t>jazyky: </a:t>
            </a:r>
            <a:r>
              <a:rPr lang="cs-CZ" dirty="0"/>
              <a:t>arabština</a:t>
            </a:r>
          </a:p>
          <a:p>
            <a:r>
              <a:rPr lang="cs-CZ" b="1" dirty="0"/>
              <a:t>zřízení:</a:t>
            </a:r>
            <a:r>
              <a:rPr lang="cs-CZ" dirty="0"/>
              <a:t> </a:t>
            </a:r>
            <a:r>
              <a:rPr lang="cs-CZ" dirty="0" smtClean="0"/>
              <a:t>republika (platí </a:t>
            </a:r>
            <a:r>
              <a:rPr lang="cs-CZ" dirty="0"/>
              <a:t>provizorní ústava z března </a:t>
            </a:r>
            <a:r>
              <a:rPr lang="cs-CZ" dirty="0" smtClean="0"/>
              <a:t>2011)</a:t>
            </a:r>
            <a:endParaRPr lang="cs-CZ" dirty="0"/>
          </a:p>
          <a:p>
            <a:r>
              <a:rPr lang="cs-CZ" b="1" dirty="0"/>
              <a:t>prezident:</a:t>
            </a:r>
            <a:r>
              <a:rPr lang="cs-CZ" dirty="0"/>
              <a:t> </a:t>
            </a:r>
            <a:r>
              <a:rPr lang="cs-CZ" dirty="0" smtClean="0"/>
              <a:t>vojenská junta, premiér </a:t>
            </a:r>
            <a:r>
              <a:rPr lang="cs-CZ" dirty="0" err="1"/>
              <a:t>Essam</a:t>
            </a:r>
            <a:r>
              <a:rPr lang="cs-CZ" dirty="0"/>
              <a:t> </a:t>
            </a:r>
            <a:r>
              <a:rPr lang="cs-CZ" dirty="0" err="1"/>
              <a:t>Sharaf</a:t>
            </a:r>
            <a:endParaRPr lang="cs-CZ" dirty="0"/>
          </a:p>
          <a:p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4002" y="548680"/>
            <a:ext cx="3144928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362908"/>
            <a:ext cx="6207646" cy="437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4451567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060848"/>
            <a:ext cx="6096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4002698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u="sng" dirty="0" err="1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Lybie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rozloha:</a:t>
            </a:r>
            <a:r>
              <a:rPr lang="cs-CZ" dirty="0"/>
              <a:t> 1 759 540</a:t>
            </a:r>
            <a:r>
              <a:rPr lang="cs-CZ" b="1" dirty="0"/>
              <a:t> </a:t>
            </a:r>
            <a:r>
              <a:rPr lang="cs-CZ" dirty="0"/>
              <a:t>km</a:t>
            </a:r>
            <a:r>
              <a:rPr lang="cs-CZ" baseline="30000" dirty="0"/>
              <a:t>2</a:t>
            </a:r>
            <a:endParaRPr lang="cs-CZ" dirty="0"/>
          </a:p>
          <a:p>
            <a:r>
              <a:rPr lang="cs-CZ" b="1" dirty="0" smtClean="0"/>
              <a:t>hlavní </a:t>
            </a:r>
            <a:r>
              <a:rPr lang="cs-CZ" b="1" dirty="0"/>
              <a:t>město:</a:t>
            </a:r>
            <a:r>
              <a:rPr lang="cs-CZ" dirty="0"/>
              <a:t> </a:t>
            </a:r>
            <a:r>
              <a:rPr lang="cs-CZ" dirty="0" smtClean="0"/>
              <a:t>Tripolis</a:t>
            </a:r>
          </a:p>
          <a:p>
            <a:r>
              <a:rPr lang="cs-CZ" b="1" dirty="0" smtClean="0"/>
              <a:t>počet obyvatel</a:t>
            </a:r>
            <a:r>
              <a:rPr lang="cs-CZ" dirty="0" smtClean="0"/>
              <a:t>: 6,6 milionu (odhad 2011)</a:t>
            </a:r>
          </a:p>
          <a:p>
            <a:r>
              <a:rPr lang="cs-CZ" b="1" dirty="0" smtClean="0"/>
              <a:t>úřední </a:t>
            </a:r>
            <a:r>
              <a:rPr lang="cs-CZ" b="1" dirty="0"/>
              <a:t>jazyky: </a:t>
            </a:r>
            <a:r>
              <a:rPr lang="cs-CZ" dirty="0"/>
              <a:t>arabština</a:t>
            </a:r>
          </a:p>
          <a:p>
            <a:r>
              <a:rPr lang="cs-CZ" b="1" dirty="0" smtClean="0"/>
              <a:t>Zřízení: </a:t>
            </a:r>
            <a:r>
              <a:rPr lang="cs-CZ" dirty="0" smtClean="0"/>
              <a:t>republika?</a:t>
            </a:r>
            <a:endParaRPr lang="cs-CZ" dirty="0"/>
          </a:p>
          <a:p>
            <a:r>
              <a:rPr lang="cs-CZ" b="1" dirty="0"/>
              <a:t>vláda: </a:t>
            </a:r>
            <a:r>
              <a:rPr lang="cs-CZ" dirty="0"/>
              <a:t>provizorní vláda, v čele Národní přechodové komise je </a:t>
            </a:r>
            <a:r>
              <a:rPr lang="cs-CZ" dirty="0" err="1"/>
              <a:t>Mustafa</a:t>
            </a:r>
            <a:r>
              <a:rPr lang="cs-CZ" dirty="0"/>
              <a:t> </a:t>
            </a:r>
            <a:r>
              <a:rPr lang="cs-CZ" dirty="0" err="1"/>
              <a:t>Abdul</a:t>
            </a:r>
            <a:r>
              <a:rPr lang="cs-CZ" dirty="0"/>
              <a:t> </a:t>
            </a:r>
            <a:r>
              <a:rPr lang="cs-CZ" dirty="0" err="1" smtClean="0"/>
              <a:t>Jalil</a:t>
            </a:r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60648"/>
            <a:ext cx="3384376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12776"/>
            <a:ext cx="4493518" cy="539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16632"/>
            <a:ext cx="4780434" cy="392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960440" cy="297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0648"/>
            <a:ext cx="4444365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573016"/>
            <a:ext cx="5354960" cy="3003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67</Words>
  <Application>Microsoft Office PowerPoint</Application>
  <PresentationFormat>Předvádění na obrazovce (4:3)</PresentationFormat>
  <Paragraphs>47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Motiv sady Office</vt:lpstr>
      <vt:lpstr>ÚVOD  DO MEDITERÁNNÍCH STUDIÍ</vt:lpstr>
      <vt:lpstr>MAGHREB</vt:lpstr>
      <vt:lpstr>AFRICKÉ STÁTY VE STŘEDOMOŘÍ</vt:lpstr>
      <vt:lpstr>Egypt</vt:lpstr>
      <vt:lpstr>Snímek 5</vt:lpstr>
      <vt:lpstr>Snímek 6</vt:lpstr>
      <vt:lpstr>Lybie</vt:lpstr>
      <vt:lpstr>Snímek 8</vt:lpstr>
      <vt:lpstr>Snímek 9</vt:lpstr>
      <vt:lpstr>Tunisko</vt:lpstr>
      <vt:lpstr>Snímek 11</vt:lpstr>
      <vt:lpstr>Snímek 12</vt:lpstr>
      <vt:lpstr>Alžírsko</vt:lpstr>
      <vt:lpstr>Snímek 14</vt:lpstr>
      <vt:lpstr>Snímek 15</vt:lpstr>
      <vt:lpstr>Maroko</vt:lpstr>
      <vt:lpstr>Snímek 17</vt:lpstr>
      <vt:lpstr>Snímek 18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 DO MEDITERÁNNÍCH STUDIÍ</dc:title>
  <dc:creator>Silvie</dc:creator>
  <cp:lastModifiedBy>Silvie</cp:lastModifiedBy>
  <cp:revision>17</cp:revision>
  <dcterms:created xsi:type="dcterms:W3CDTF">2011-10-06T17:21:19Z</dcterms:created>
  <dcterms:modified xsi:type="dcterms:W3CDTF">2011-10-31T21:42:17Z</dcterms:modified>
</cp:coreProperties>
</file>