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EA60-3936-4D71-8596-8A63204A9D76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DD8B-1A58-4D6B-ACE1-FF0512C849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EA60-3936-4D71-8596-8A63204A9D76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DD8B-1A58-4D6B-ACE1-FF0512C849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EA60-3936-4D71-8596-8A63204A9D76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DD8B-1A58-4D6B-ACE1-FF0512C849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EA60-3936-4D71-8596-8A63204A9D76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DD8B-1A58-4D6B-ACE1-FF0512C849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EA60-3936-4D71-8596-8A63204A9D76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DD8B-1A58-4D6B-ACE1-FF0512C849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EA60-3936-4D71-8596-8A63204A9D76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DD8B-1A58-4D6B-ACE1-FF0512C849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EA60-3936-4D71-8596-8A63204A9D76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DD8B-1A58-4D6B-ACE1-FF0512C849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EA60-3936-4D71-8596-8A63204A9D76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DD8B-1A58-4D6B-ACE1-FF0512C849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EA60-3936-4D71-8596-8A63204A9D76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DD8B-1A58-4D6B-ACE1-FF0512C849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EA60-3936-4D71-8596-8A63204A9D76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DD8B-1A58-4D6B-ACE1-FF0512C849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EA60-3936-4D71-8596-8A63204A9D76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3DD8B-1A58-4D6B-ACE1-FF0512C8499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8EA60-3936-4D71-8596-8A63204A9D76}" type="datetimeFigureOut">
              <a:rPr lang="cs-CZ" smtClean="0"/>
              <a:t>12.10.2011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3DD8B-1A58-4D6B-ACE1-FF0512C8499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de.wikipedia.org/wiki/Sprachsyste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pedia.org/wiki/Pr%C3%A4fixoid" TargetMode="External"/><Relationship Id="rId2" Type="http://schemas.openxmlformats.org/officeDocument/2006/relationships/hyperlink" Target="http://de.wikipedia.org/wiki/Neologismu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e.wikipedia.org/w/index.php?title=Joshua_Fishman&amp;action=edit&amp;redlink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pedia.org/wiki/Dialekt" TargetMode="External"/><Relationship Id="rId2" Type="http://schemas.openxmlformats.org/officeDocument/2006/relationships/hyperlink" Target="http://de.wikipedia.org/wiki/Variet%C3%A4tenlinguisti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.wikipedia.org/wiki/Soziolek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pedia.org/wiki/Interaktion" TargetMode="External"/><Relationship Id="rId7" Type="http://schemas.openxmlformats.org/officeDocument/2006/relationships/hyperlink" Target="http://de.wikipedia.org/wiki/Interkulturelle_Kommunikation" TargetMode="External"/><Relationship Id="rId2" Type="http://schemas.openxmlformats.org/officeDocument/2006/relationships/hyperlink" Target="http://de.wikipedia.org/w/index.php?title=Interaktionale_Soziolinguistik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e.wikipedia.org/wiki/Konversationsanalyse" TargetMode="External"/><Relationship Id="rId5" Type="http://schemas.openxmlformats.org/officeDocument/2006/relationships/hyperlink" Target="http://de.wikipedia.org/wiki/Ethnographie_des_Sprechens" TargetMode="External"/><Relationship Id="rId4" Type="http://schemas.openxmlformats.org/officeDocument/2006/relationships/hyperlink" Target="http://de.wikipedia.org/wiki/Diskursanalys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Sociolinguistics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Soziolinvistik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Teilbereiche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Die </a:t>
            </a:r>
            <a:r>
              <a:rPr lang="cs-CZ" dirty="0" err="1" smtClean="0"/>
              <a:t>eigentliche</a:t>
            </a:r>
            <a:r>
              <a:rPr lang="cs-CZ" dirty="0" smtClean="0"/>
              <a:t> </a:t>
            </a:r>
            <a:r>
              <a:rPr lang="cs-CZ" dirty="0" err="1" smtClean="0"/>
              <a:t>linguistische</a:t>
            </a:r>
            <a:r>
              <a:rPr lang="cs-CZ" dirty="0" smtClean="0"/>
              <a:t> </a:t>
            </a:r>
            <a:r>
              <a:rPr lang="cs-CZ" dirty="0" err="1" smtClean="0"/>
              <a:t>Soziolinguistik</a:t>
            </a:r>
            <a:r>
              <a:rPr lang="cs-CZ" dirty="0" smtClean="0"/>
              <a:t> </a:t>
            </a:r>
            <a:r>
              <a:rPr lang="cs-CZ" dirty="0" err="1" smtClean="0"/>
              <a:t>identifiziert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analysiert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 </a:t>
            </a:r>
            <a:r>
              <a:rPr lang="cs-CZ" dirty="0" err="1" smtClean="0">
                <a:hlinkClick r:id="rId2" tooltip="Sprachsystem"/>
              </a:rPr>
              <a:t>Sprachsystem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 lvl="0"/>
            <a:r>
              <a:rPr lang="cs-CZ" dirty="0"/>
              <a:t>Die </a:t>
            </a:r>
            <a:r>
              <a:rPr lang="cs-CZ" dirty="0" err="1"/>
              <a:t>germanistische</a:t>
            </a:r>
            <a:r>
              <a:rPr lang="cs-CZ" dirty="0"/>
              <a:t> </a:t>
            </a:r>
            <a:r>
              <a:rPr lang="cs-CZ" dirty="0" err="1"/>
              <a:t>Soziolinguistik</a:t>
            </a:r>
            <a:r>
              <a:rPr lang="cs-CZ" dirty="0"/>
              <a:t> </a:t>
            </a:r>
            <a:r>
              <a:rPr lang="cs-CZ" dirty="0" err="1"/>
              <a:t>bezieht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</a:t>
            </a:r>
            <a:r>
              <a:rPr lang="cs-CZ" dirty="0" err="1"/>
              <a:t>Sprache</a:t>
            </a:r>
            <a:r>
              <a:rPr lang="cs-CZ" dirty="0"/>
              <a:t> in der </a:t>
            </a:r>
            <a:r>
              <a:rPr lang="cs-CZ" dirty="0" err="1"/>
              <a:t>deutschsprachigen</a:t>
            </a:r>
            <a:r>
              <a:rPr lang="cs-CZ" dirty="0"/>
              <a:t> </a:t>
            </a:r>
            <a:r>
              <a:rPr lang="cs-CZ" dirty="0" err="1"/>
              <a:t>Gesellschaft</a:t>
            </a:r>
            <a:r>
              <a:rPr lang="cs-CZ" dirty="0"/>
              <a:t>.</a:t>
            </a:r>
            <a:endParaRPr lang="cs-CZ"/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Wort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wissenschaftlicher</a:t>
            </a:r>
            <a:r>
              <a:rPr lang="cs-CZ" dirty="0"/>
              <a:t> </a:t>
            </a:r>
            <a:r>
              <a:rPr lang="cs-CZ" dirty="0">
                <a:hlinkClick r:id="rId2" tooltip="Neologismus"/>
              </a:rPr>
              <a:t>Neologismus</a:t>
            </a:r>
            <a:r>
              <a:rPr lang="cs-CZ" dirty="0"/>
              <a:t> 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setzt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zusammen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 </a:t>
            </a:r>
            <a:r>
              <a:rPr lang="cs-CZ" i="1" dirty="0" err="1"/>
              <a:t>Linguistik</a:t>
            </a:r>
            <a:r>
              <a:rPr lang="cs-CZ" dirty="0"/>
              <a:t> </a:t>
            </a:r>
            <a:r>
              <a:rPr lang="cs-CZ" dirty="0" err="1"/>
              <a:t>für</a:t>
            </a:r>
            <a:r>
              <a:rPr lang="cs-CZ" dirty="0"/>
              <a:t> </a:t>
            </a:r>
            <a:r>
              <a:rPr lang="cs-CZ" i="1" dirty="0" err="1"/>
              <a:t>Sprachwissenschaft</a:t>
            </a:r>
            <a:r>
              <a:rPr lang="cs-CZ" dirty="0"/>
              <a:t> (</a:t>
            </a:r>
            <a:r>
              <a:rPr lang="cs-CZ" dirty="0" err="1"/>
              <a:t>gebildet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lateinisch</a:t>
            </a:r>
            <a:r>
              <a:rPr lang="cs-CZ" i="1" dirty="0" err="1"/>
              <a:t>lingua</a:t>
            </a:r>
            <a:r>
              <a:rPr lang="cs-CZ" dirty="0"/>
              <a:t> = </a:t>
            </a:r>
            <a:r>
              <a:rPr lang="cs-CZ" i="1" dirty="0" err="1"/>
              <a:t>Zunge</a:t>
            </a:r>
            <a:r>
              <a:rPr lang="cs-CZ" i="1" dirty="0"/>
              <a:t>, </a:t>
            </a:r>
            <a:r>
              <a:rPr lang="cs-CZ" i="1" dirty="0" err="1"/>
              <a:t>Sprache</a:t>
            </a:r>
            <a:r>
              <a:rPr lang="cs-CZ" dirty="0"/>
              <a:t>)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>
                <a:solidFill>
                  <a:srgbClr val="000000"/>
                </a:solidFill>
              </a:rPr>
              <a:t>dem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dirty="0" err="1">
                <a:solidFill>
                  <a:srgbClr val="000000"/>
                </a:solidFill>
                <a:hlinkClick r:id="rId3" tooltip="Präfixoid"/>
              </a:rPr>
              <a:t>Präfixoid</a:t>
            </a:r>
            <a:r>
              <a:rPr lang="cs-CZ" dirty="0">
                <a:solidFill>
                  <a:srgbClr val="000000"/>
                </a:solidFill>
              </a:rPr>
              <a:t> </a:t>
            </a:r>
            <a:r>
              <a:rPr lang="cs-CZ" i="1" dirty="0" err="1">
                <a:solidFill>
                  <a:srgbClr val="000000"/>
                </a:solidFill>
              </a:rPr>
              <a:t>socio</a:t>
            </a:r>
            <a:r>
              <a:rPr lang="cs-CZ" i="1" dirty="0">
                <a:solidFill>
                  <a:srgbClr val="000000"/>
                </a:solidFill>
              </a:rPr>
              <a:t>-</a:t>
            </a:r>
            <a:r>
              <a:rPr lang="cs-CZ" dirty="0">
                <a:solidFill>
                  <a:srgbClr val="000000"/>
                </a:solidFill>
              </a:rPr>
              <a:t> (</a:t>
            </a:r>
            <a:r>
              <a:rPr lang="cs-CZ" dirty="0" err="1">
                <a:solidFill>
                  <a:srgbClr val="000000"/>
                </a:solidFill>
              </a:rPr>
              <a:t>bestehend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err="1"/>
              <a:t>aus</a:t>
            </a:r>
            <a:r>
              <a:rPr lang="cs-CZ" dirty="0"/>
              <a:t> </a:t>
            </a:r>
            <a:r>
              <a:rPr lang="cs-CZ" dirty="0" err="1"/>
              <a:t>dem</a:t>
            </a:r>
            <a:r>
              <a:rPr lang="cs-CZ" dirty="0"/>
              <a:t> </a:t>
            </a:r>
            <a:r>
              <a:rPr lang="cs-CZ" dirty="0" err="1"/>
              <a:t>lateinischen</a:t>
            </a:r>
            <a:r>
              <a:rPr lang="cs-CZ" dirty="0"/>
              <a:t> </a:t>
            </a:r>
            <a:r>
              <a:rPr lang="cs-CZ" dirty="0" err="1"/>
              <a:t>Wortstamm</a:t>
            </a:r>
            <a:r>
              <a:rPr lang="cs-CZ" dirty="0"/>
              <a:t> </a:t>
            </a:r>
            <a:r>
              <a:rPr lang="cs-CZ" i="1" dirty="0" err="1"/>
              <a:t>soci</a:t>
            </a:r>
            <a:r>
              <a:rPr lang="cs-CZ" i="1" dirty="0"/>
              <a:t>-</a:t>
            </a:r>
            <a:r>
              <a:rPr lang="cs-CZ" dirty="0"/>
              <a:t> </a:t>
            </a:r>
            <a:r>
              <a:rPr lang="cs-CZ" dirty="0" err="1"/>
              <a:t>für</a:t>
            </a:r>
            <a:r>
              <a:rPr lang="cs-CZ" dirty="0"/>
              <a:t> </a:t>
            </a:r>
            <a:r>
              <a:rPr lang="cs-CZ" i="1" dirty="0" err="1"/>
              <a:t>gesell</a:t>
            </a:r>
            <a:r>
              <a:rPr lang="cs-CZ" i="1" dirty="0"/>
              <a:t>-</a:t>
            </a:r>
            <a:r>
              <a:rPr lang="cs-CZ" dirty="0"/>
              <a:t> 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dem</a:t>
            </a:r>
            <a:r>
              <a:rPr lang="cs-CZ" dirty="0"/>
              <a:t> </a:t>
            </a:r>
            <a:r>
              <a:rPr lang="cs-CZ" dirty="0" err="1"/>
              <a:t>kompositionellen</a:t>
            </a:r>
            <a:r>
              <a:rPr lang="cs-CZ" dirty="0"/>
              <a:t> </a:t>
            </a:r>
            <a:r>
              <a:rPr lang="cs-CZ" dirty="0" err="1"/>
              <a:t>Fugenelement</a:t>
            </a:r>
            <a:r>
              <a:rPr lang="cs-CZ" dirty="0"/>
              <a:t> </a:t>
            </a:r>
            <a:r>
              <a:rPr lang="cs-CZ" i="1" dirty="0"/>
              <a:t>-o-</a:t>
            </a:r>
            <a:r>
              <a:rPr lang="cs-CZ" dirty="0"/>
              <a:t>) </a:t>
            </a:r>
            <a:r>
              <a:rPr lang="cs-CZ" dirty="0" err="1"/>
              <a:t>mit</a:t>
            </a:r>
            <a:r>
              <a:rPr lang="cs-CZ" dirty="0"/>
              <a:t> der </a:t>
            </a:r>
            <a:r>
              <a:rPr lang="cs-CZ" dirty="0" err="1"/>
              <a:t>Bedeutung</a:t>
            </a:r>
            <a:r>
              <a:rPr lang="cs-CZ" dirty="0"/>
              <a:t> 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Gesellschaft</a:t>
            </a:r>
            <a:r>
              <a:rPr lang="cs-CZ" i="1" dirty="0"/>
              <a:t> </a:t>
            </a:r>
            <a:r>
              <a:rPr lang="cs-CZ" i="1" dirty="0" err="1"/>
              <a:t>betreffend</a:t>
            </a:r>
            <a:r>
              <a:rPr lang="cs-CZ" dirty="0"/>
              <a:t>. Der </a:t>
            </a:r>
            <a:r>
              <a:rPr lang="cs-CZ" dirty="0" err="1"/>
              <a:t>Ausdruck</a:t>
            </a:r>
            <a:r>
              <a:rPr lang="cs-CZ" dirty="0"/>
              <a:t> </a:t>
            </a:r>
            <a:r>
              <a:rPr lang="cs-CZ" dirty="0" err="1"/>
              <a:t>wurde</a:t>
            </a:r>
            <a:r>
              <a:rPr lang="cs-CZ" dirty="0"/>
              <a:t> </a:t>
            </a:r>
            <a:r>
              <a:rPr lang="cs-CZ" dirty="0" err="1"/>
              <a:t>erstmals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Englischen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 </a:t>
            </a:r>
            <a:r>
              <a:rPr lang="cs-CZ" i="1" dirty="0" err="1"/>
              <a:t>Sociolinguistics</a:t>
            </a:r>
            <a:r>
              <a:rPr lang="cs-CZ" dirty="0"/>
              <a:t> 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Jahr</a:t>
            </a:r>
            <a:r>
              <a:rPr lang="cs-CZ" dirty="0"/>
              <a:t> 1952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Haver</a:t>
            </a:r>
            <a:r>
              <a:rPr lang="cs-CZ" dirty="0"/>
              <a:t> C. </a:t>
            </a:r>
            <a:r>
              <a:rPr lang="cs-CZ" dirty="0" err="1"/>
              <a:t>Currie</a:t>
            </a:r>
            <a:r>
              <a:rPr lang="cs-CZ" dirty="0"/>
              <a:t> in </a:t>
            </a:r>
            <a:r>
              <a:rPr lang="cs-CZ" dirty="0" err="1"/>
              <a:t>seinem</a:t>
            </a:r>
            <a:r>
              <a:rPr lang="cs-CZ" dirty="0"/>
              <a:t> </a:t>
            </a:r>
            <a:r>
              <a:rPr lang="cs-CZ" dirty="0" err="1"/>
              <a:t>Werk</a:t>
            </a:r>
            <a:r>
              <a:rPr lang="cs-CZ" dirty="0"/>
              <a:t> </a:t>
            </a:r>
            <a:r>
              <a:rPr lang="cs-CZ" i="1" dirty="0" err="1"/>
              <a:t>Projection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Sociolinguistics</a:t>
            </a:r>
            <a:r>
              <a:rPr lang="cs-CZ" i="1" dirty="0"/>
              <a:t>: </a:t>
            </a:r>
            <a:r>
              <a:rPr lang="cs-CZ" i="1" dirty="0" err="1"/>
              <a:t>Relationship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Speech</a:t>
            </a:r>
            <a:r>
              <a:rPr lang="cs-CZ" i="1" dirty="0"/>
              <a:t> to </a:t>
            </a:r>
            <a:r>
              <a:rPr lang="cs-CZ" i="1" dirty="0" err="1"/>
              <a:t>Social</a:t>
            </a:r>
            <a:r>
              <a:rPr lang="cs-CZ" i="1" dirty="0"/>
              <a:t> Status</a:t>
            </a:r>
            <a:r>
              <a:rPr lang="cs-CZ" dirty="0"/>
              <a:t> </a:t>
            </a:r>
            <a:r>
              <a:rPr lang="cs-CZ" dirty="0" err="1"/>
              <a:t>verwendet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err="1"/>
              <a:t>Makrobereich</a:t>
            </a:r>
            <a:r>
              <a:rPr lang="cs-CZ" dirty="0"/>
              <a:t>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Untersucht</a:t>
            </a:r>
            <a:r>
              <a:rPr lang="cs-CZ" dirty="0"/>
              <a:t> </a:t>
            </a:r>
            <a:r>
              <a:rPr lang="cs-CZ" dirty="0" err="1"/>
              <a:t>wird</a:t>
            </a:r>
            <a:r>
              <a:rPr lang="cs-CZ" dirty="0"/>
              <a:t> </a:t>
            </a:r>
            <a:r>
              <a:rPr lang="cs-CZ" dirty="0" err="1"/>
              <a:t>hierbei</a:t>
            </a:r>
            <a:r>
              <a:rPr lang="cs-CZ" dirty="0"/>
              <a:t> </a:t>
            </a:r>
            <a:r>
              <a:rPr lang="cs-CZ" dirty="0" err="1"/>
              <a:t>sozialer</a:t>
            </a:r>
            <a:r>
              <a:rPr lang="cs-CZ" dirty="0"/>
              <a:t> Status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soziale</a:t>
            </a:r>
            <a:r>
              <a:rPr lang="cs-CZ" dirty="0"/>
              <a:t> </a:t>
            </a:r>
            <a:r>
              <a:rPr lang="cs-CZ" dirty="0" err="1"/>
              <a:t>Funktion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Sprache</a:t>
            </a:r>
            <a:r>
              <a:rPr lang="cs-CZ" dirty="0"/>
              <a:t>. Der </a:t>
            </a:r>
            <a:r>
              <a:rPr lang="cs-CZ" dirty="0" err="1"/>
              <a:t>Leitsatz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Untersuchungen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Feld</a:t>
            </a:r>
            <a:r>
              <a:rPr lang="cs-CZ" dirty="0"/>
              <a:t> der </a:t>
            </a:r>
            <a:r>
              <a:rPr lang="cs-CZ" dirty="0" err="1"/>
              <a:t>Sprachsoziologie</a:t>
            </a:r>
            <a:r>
              <a:rPr lang="cs-CZ" dirty="0"/>
              <a:t> </a:t>
            </a:r>
            <a:r>
              <a:rPr lang="cs-CZ" dirty="0" err="1"/>
              <a:t>wurde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 </a:t>
            </a:r>
            <a:r>
              <a:rPr lang="cs-CZ" dirty="0" err="1">
                <a:hlinkClick r:id="rId2" tooltip="Joshua Fishman (Seite nicht vorhanden)"/>
              </a:rPr>
              <a:t>Joshua</a:t>
            </a:r>
            <a:r>
              <a:rPr lang="cs-CZ" dirty="0">
                <a:hlinkClick r:id="rId2" tooltip="Joshua Fishman (Seite nicht vorhanden)"/>
              </a:rPr>
              <a:t> </a:t>
            </a:r>
            <a:r>
              <a:rPr lang="cs-CZ" dirty="0" err="1">
                <a:hlinkClick r:id="rId2" tooltip="Joshua Fishman (Seite nicht vorhanden)"/>
              </a:rPr>
              <a:t>Fishman</a:t>
            </a:r>
            <a:r>
              <a:rPr lang="cs-CZ" dirty="0"/>
              <a:t> 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folgender</a:t>
            </a:r>
            <a:r>
              <a:rPr lang="cs-CZ" dirty="0"/>
              <a:t> </a:t>
            </a:r>
            <a:r>
              <a:rPr lang="cs-CZ" dirty="0" err="1"/>
              <a:t>Frage</a:t>
            </a:r>
            <a:r>
              <a:rPr lang="cs-CZ" dirty="0"/>
              <a:t> </a:t>
            </a:r>
            <a:r>
              <a:rPr lang="cs-CZ" dirty="0" err="1"/>
              <a:t>formuliert</a:t>
            </a:r>
            <a:r>
              <a:rPr lang="cs-CZ" dirty="0"/>
              <a:t>: </a:t>
            </a:r>
            <a:r>
              <a:rPr lang="cs-CZ" i="1" dirty="0" err="1"/>
              <a:t>Wer</a:t>
            </a:r>
            <a:r>
              <a:rPr lang="cs-CZ" i="1" dirty="0"/>
              <a:t> </a:t>
            </a:r>
            <a:r>
              <a:rPr lang="cs-CZ" i="1" dirty="0" err="1"/>
              <a:t>spricht</a:t>
            </a:r>
            <a:r>
              <a:rPr lang="cs-CZ" i="1" dirty="0"/>
              <a:t> </a:t>
            </a:r>
            <a:r>
              <a:rPr lang="cs-CZ" i="1" dirty="0" err="1"/>
              <a:t>welche</a:t>
            </a:r>
            <a:r>
              <a:rPr lang="cs-CZ" i="1" dirty="0"/>
              <a:t> </a:t>
            </a:r>
            <a:r>
              <a:rPr lang="cs-CZ" i="1" dirty="0" err="1"/>
              <a:t>Sprache</a:t>
            </a:r>
            <a:r>
              <a:rPr lang="cs-CZ" i="1" dirty="0"/>
              <a:t> </a:t>
            </a:r>
            <a:r>
              <a:rPr lang="cs-CZ" i="1" dirty="0" err="1"/>
              <a:t>wie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wann</a:t>
            </a:r>
            <a:r>
              <a:rPr lang="cs-CZ" i="1" dirty="0"/>
              <a:t> </a:t>
            </a:r>
            <a:r>
              <a:rPr lang="cs-CZ" i="1" dirty="0" err="1"/>
              <a:t>mit</a:t>
            </a:r>
            <a:r>
              <a:rPr lang="cs-CZ" i="1" dirty="0"/>
              <a:t> </a:t>
            </a:r>
            <a:r>
              <a:rPr lang="cs-CZ" i="1" dirty="0" err="1"/>
              <a:t>wem</a:t>
            </a:r>
            <a:r>
              <a:rPr lang="cs-CZ" i="1" dirty="0"/>
              <a:t> </a:t>
            </a:r>
            <a:r>
              <a:rPr lang="cs-CZ" i="1" dirty="0" err="1"/>
              <a:t>unter</a:t>
            </a:r>
            <a:r>
              <a:rPr lang="cs-CZ" i="1" dirty="0"/>
              <a:t> </a:t>
            </a:r>
            <a:r>
              <a:rPr lang="cs-CZ" i="1" dirty="0" err="1"/>
              <a:t>welchen</a:t>
            </a:r>
            <a:r>
              <a:rPr lang="cs-CZ" i="1" dirty="0"/>
              <a:t> </a:t>
            </a:r>
            <a:r>
              <a:rPr lang="cs-CZ" i="1" dirty="0" err="1"/>
              <a:t>sozialen</a:t>
            </a:r>
            <a:r>
              <a:rPr lang="cs-CZ" i="1" dirty="0"/>
              <a:t> </a:t>
            </a:r>
            <a:r>
              <a:rPr lang="cs-CZ" i="1" dirty="0" err="1"/>
              <a:t>Umständen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mit</a:t>
            </a:r>
            <a:r>
              <a:rPr lang="cs-CZ" i="1" dirty="0"/>
              <a:t> </a:t>
            </a:r>
            <a:r>
              <a:rPr lang="cs-CZ" i="1" dirty="0" err="1"/>
              <a:t>welchen</a:t>
            </a:r>
            <a:r>
              <a:rPr lang="cs-CZ" i="1" dirty="0"/>
              <a:t> </a:t>
            </a:r>
            <a:r>
              <a:rPr lang="cs-CZ" i="1" dirty="0" err="1"/>
              <a:t>Absichten</a:t>
            </a:r>
            <a:r>
              <a:rPr lang="cs-CZ" i="1" dirty="0"/>
              <a:t> </a:t>
            </a:r>
            <a:r>
              <a:rPr lang="cs-CZ" i="1" dirty="0" err="1"/>
              <a:t>und</a:t>
            </a:r>
            <a:r>
              <a:rPr lang="cs-CZ" i="1" dirty="0"/>
              <a:t> </a:t>
            </a:r>
            <a:r>
              <a:rPr lang="cs-CZ" i="1" dirty="0" err="1"/>
              <a:t>Konsequenzen</a:t>
            </a:r>
            <a:r>
              <a:rPr lang="cs-CZ" i="1" dirty="0"/>
              <a:t>?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err="1"/>
              <a:t>Mikrobereich</a:t>
            </a:r>
            <a:r>
              <a:rPr lang="cs-CZ" dirty="0"/>
              <a:t>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Die </a:t>
            </a:r>
            <a:r>
              <a:rPr lang="cs-CZ" i="1" dirty="0" err="1">
                <a:hlinkClick r:id="rId2" tooltip="Varietätenlinguistik"/>
              </a:rPr>
              <a:t>Varietätenlinguistik</a:t>
            </a:r>
            <a:r>
              <a:rPr lang="cs-CZ" dirty="0"/>
              <a:t> </a:t>
            </a:r>
            <a:r>
              <a:rPr lang="cs-CZ" dirty="0" err="1"/>
              <a:t>beschreibt</a:t>
            </a:r>
            <a:r>
              <a:rPr lang="cs-CZ" dirty="0"/>
              <a:t> </a:t>
            </a:r>
            <a:r>
              <a:rPr lang="cs-CZ" dirty="0" err="1"/>
              <a:t>Variation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Wandel</a:t>
            </a:r>
            <a:r>
              <a:rPr lang="cs-CZ" dirty="0"/>
              <a:t> des </a:t>
            </a:r>
            <a:r>
              <a:rPr lang="cs-CZ" dirty="0" err="1"/>
              <a:t>Sprachgebrauchs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erklärt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Funktion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den </a:t>
            </a:r>
            <a:r>
              <a:rPr lang="cs-CZ" dirty="0" err="1"/>
              <a:t>Gebrauch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 err="1">
                <a:hlinkClick r:id="rId3" tooltip="Dialekt"/>
              </a:rPr>
              <a:t>Dialekten</a:t>
            </a:r>
            <a:r>
              <a:rPr lang="cs-CZ" dirty="0"/>
              <a:t>, </a:t>
            </a:r>
            <a:r>
              <a:rPr lang="cs-CZ" dirty="0" err="1">
                <a:hlinkClick r:id="rId4" tooltip="Soziolekt"/>
              </a:rPr>
              <a:t>Soziolekten</a:t>
            </a:r>
            <a:r>
              <a:rPr lang="cs-CZ" dirty="0"/>
              <a:t> 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Regiolekten</a:t>
            </a:r>
            <a:r>
              <a:rPr lang="cs-CZ" dirty="0"/>
              <a:t>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Mikrobereich</a:t>
            </a:r>
            <a:r>
              <a:rPr lang="cs-CZ" dirty="0" smtClean="0"/>
              <a:t>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Unter</a:t>
            </a:r>
            <a:r>
              <a:rPr lang="cs-CZ" dirty="0"/>
              <a:t> </a:t>
            </a:r>
            <a:r>
              <a:rPr lang="cs-CZ" i="1" dirty="0" err="1">
                <a:hlinkClick r:id="rId2" tooltip="Interaktionale Soziolinguistik (Seite nicht vorhanden)"/>
              </a:rPr>
              <a:t>Interaktionaler</a:t>
            </a:r>
            <a:r>
              <a:rPr lang="cs-CZ" i="1" dirty="0">
                <a:hlinkClick r:id="rId2" tooltip="Interaktionale Soziolinguistik (Seite nicht vorhanden)"/>
              </a:rPr>
              <a:t> </a:t>
            </a:r>
            <a:r>
              <a:rPr lang="cs-CZ" i="1" dirty="0" err="1">
                <a:hlinkClick r:id="rId2" tooltip="Interaktionale Soziolinguistik (Seite nicht vorhanden)"/>
              </a:rPr>
              <a:t>Soziolinguistik</a:t>
            </a:r>
            <a:r>
              <a:rPr lang="cs-CZ" dirty="0"/>
              <a:t> </a:t>
            </a:r>
            <a:r>
              <a:rPr lang="cs-CZ" dirty="0" err="1"/>
              <a:t>versteht</a:t>
            </a:r>
            <a:r>
              <a:rPr lang="cs-CZ" dirty="0"/>
              <a:t> man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soziale</a:t>
            </a:r>
            <a:r>
              <a:rPr lang="cs-CZ" dirty="0"/>
              <a:t> </a:t>
            </a:r>
            <a:r>
              <a:rPr lang="cs-CZ" dirty="0" err="1"/>
              <a:t>Bedeutung</a:t>
            </a:r>
            <a:r>
              <a:rPr lang="cs-CZ" dirty="0"/>
              <a:t> </a:t>
            </a:r>
            <a:r>
              <a:rPr lang="cs-CZ" dirty="0" err="1"/>
              <a:t>sprachlichen</a:t>
            </a:r>
            <a:r>
              <a:rPr lang="cs-CZ" dirty="0"/>
              <a:t> </a:t>
            </a:r>
            <a:r>
              <a:rPr lang="cs-CZ" dirty="0" err="1"/>
              <a:t>Handelns</a:t>
            </a:r>
            <a:r>
              <a:rPr lang="cs-CZ" dirty="0"/>
              <a:t> in der </a:t>
            </a:r>
            <a:r>
              <a:rPr lang="cs-CZ" dirty="0" err="1">
                <a:hlinkClick r:id="rId3" tooltip="Interaktion"/>
              </a:rPr>
              <a:t>Interaktion</a:t>
            </a:r>
            <a:r>
              <a:rPr lang="cs-CZ" dirty="0"/>
              <a:t>. </a:t>
            </a:r>
            <a:r>
              <a:rPr lang="cs-CZ" dirty="0" err="1"/>
              <a:t>Untersucht</a:t>
            </a:r>
            <a:r>
              <a:rPr lang="cs-CZ" dirty="0"/>
              <a:t> </a:t>
            </a:r>
            <a:r>
              <a:rPr lang="cs-CZ" dirty="0" err="1"/>
              <a:t>werden</a:t>
            </a:r>
            <a:r>
              <a:rPr lang="cs-CZ" dirty="0"/>
              <a:t> </a:t>
            </a:r>
            <a:r>
              <a:rPr lang="cs-CZ" dirty="0" err="1"/>
              <a:t>konstituierende</a:t>
            </a:r>
            <a:r>
              <a:rPr lang="cs-CZ" dirty="0"/>
              <a:t> </a:t>
            </a:r>
            <a:r>
              <a:rPr lang="cs-CZ" dirty="0" err="1"/>
              <a:t>Prozesse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Sprachproduktion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Sprachverstehen</a:t>
            </a:r>
            <a:r>
              <a:rPr lang="cs-CZ" dirty="0"/>
              <a:t> in der </a:t>
            </a:r>
            <a:r>
              <a:rPr lang="cs-CZ" dirty="0" err="1"/>
              <a:t>wechselseitigen</a:t>
            </a:r>
            <a:r>
              <a:rPr lang="cs-CZ" dirty="0"/>
              <a:t> </a:t>
            </a:r>
            <a:r>
              <a:rPr lang="cs-CZ" dirty="0" err="1"/>
              <a:t>Interaktion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Handlungsträgern</a:t>
            </a:r>
            <a:r>
              <a:rPr lang="cs-CZ" dirty="0"/>
              <a:t>.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interaktionalen</a:t>
            </a:r>
            <a:r>
              <a:rPr lang="cs-CZ" dirty="0"/>
              <a:t> </a:t>
            </a:r>
            <a:r>
              <a:rPr lang="cs-CZ" dirty="0" err="1"/>
              <a:t>Soziolinguistik</a:t>
            </a:r>
            <a:r>
              <a:rPr lang="cs-CZ" dirty="0"/>
              <a:t> </a:t>
            </a:r>
            <a:r>
              <a:rPr lang="cs-CZ" dirty="0" err="1"/>
              <a:t>zählt</a:t>
            </a:r>
            <a:r>
              <a:rPr lang="cs-CZ" dirty="0"/>
              <a:t> man </a:t>
            </a:r>
            <a:r>
              <a:rPr lang="cs-CZ" dirty="0" err="1">
                <a:hlinkClick r:id="rId4" tooltip="Diskursanalyse"/>
              </a:rPr>
              <a:t>Diskursanalyse</a:t>
            </a:r>
            <a:r>
              <a:rPr lang="cs-CZ" dirty="0"/>
              <a:t>, </a:t>
            </a:r>
            <a:r>
              <a:rPr lang="cs-CZ" dirty="0" err="1">
                <a:hlinkClick r:id="rId5" tooltip="Ethnographie des Sprechens"/>
              </a:rPr>
              <a:t>Ethnographie</a:t>
            </a:r>
            <a:r>
              <a:rPr lang="cs-CZ" dirty="0">
                <a:hlinkClick r:id="rId5" tooltip="Ethnographie des Sprechens"/>
              </a:rPr>
              <a:t> des </a:t>
            </a:r>
            <a:r>
              <a:rPr lang="cs-CZ" dirty="0" err="1">
                <a:hlinkClick r:id="rId5" tooltip="Ethnographie des Sprechens"/>
              </a:rPr>
              <a:t>Sprechens</a:t>
            </a:r>
            <a:r>
              <a:rPr lang="cs-CZ" dirty="0"/>
              <a:t> (</a:t>
            </a:r>
            <a:r>
              <a:rPr lang="cs-CZ" dirty="0" err="1"/>
              <a:t>auch</a:t>
            </a:r>
            <a:r>
              <a:rPr lang="cs-CZ" dirty="0"/>
              <a:t>: </a:t>
            </a:r>
            <a:r>
              <a:rPr lang="cs-CZ" dirty="0" err="1"/>
              <a:t>Ethnographie</a:t>
            </a:r>
            <a:r>
              <a:rPr lang="cs-CZ" dirty="0"/>
              <a:t> der </a:t>
            </a:r>
            <a:r>
              <a:rPr lang="cs-CZ" dirty="0" err="1"/>
              <a:t>Kommunikation</a:t>
            </a:r>
            <a:r>
              <a:rPr lang="cs-CZ" dirty="0"/>
              <a:t>),</a:t>
            </a:r>
            <a:r>
              <a:rPr lang="cs-CZ" dirty="0" err="1">
                <a:hlinkClick r:id="rId6" tooltip="Konversationsanalyse"/>
              </a:rPr>
              <a:t>Konversationsanalyse</a:t>
            </a:r>
            <a:r>
              <a:rPr lang="cs-CZ" dirty="0"/>
              <a:t> </a:t>
            </a:r>
            <a:r>
              <a:rPr lang="cs-CZ" dirty="0" err="1"/>
              <a:t>und</a:t>
            </a:r>
            <a:r>
              <a:rPr lang="cs-CZ" dirty="0"/>
              <a:t> </a:t>
            </a:r>
            <a:r>
              <a:rPr lang="cs-CZ" dirty="0" err="1">
                <a:hlinkClick r:id="rId7" tooltip="Interkulturelle Kommunikation"/>
              </a:rPr>
              <a:t>interkulturelle</a:t>
            </a:r>
            <a:r>
              <a:rPr lang="cs-CZ" dirty="0">
                <a:hlinkClick r:id="rId7" tooltip="Interkulturelle Kommunikation"/>
              </a:rPr>
              <a:t> </a:t>
            </a:r>
            <a:r>
              <a:rPr lang="cs-CZ" dirty="0" err="1">
                <a:hlinkClick r:id="rId7" tooltip="Interkulturelle Kommunikation"/>
              </a:rPr>
              <a:t>Kommunikation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Teildisziplinen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Die </a:t>
            </a:r>
            <a:r>
              <a:rPr lang="cs-CZ" dirty="0" err="1"/>
              <a:t>philosophisch</a:t>
            </a:r>
            <a:r>
              <a:rPr lang="cs-CZ" dirty="0"/>
              <a:t>-</a:t>
            </a:r>
            <a:r>
              <a:rPr lang="cs-CZ" dirty="0" err="1"/>
              <a:t>anthropologische</a:t>
            </a:r>
            <a:r>
              <a:rPr lang="cs-CZ" dirty="0"/>
              <a:t> </a:t>
            </a:r>
            <a:r>
              <a:rPr lang="cs-CZ" dirty="0" err="1"/>
              <a:t>Soziolinguistik</a:t>
            </a:r>
            <a:r>
              <a:rPr lang="cs-CZ" dirty="0"/>
              <a:t> </a:t>
            </a:r>
            <a:r>
              <a:rPr lang="cs-CZ" dirty="0" err="1"/>
              <a:t>betrachtet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Sprache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Träger</a:t>
            </a:r>
            <a:r>
              <a:rPr lang="cs-CZ" dirty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wichtigen</a:t>
            </a:r>
            <a:r>
              <a:rPr lang="cs-CZ" dirty="0"/>
              <a:t> </a:t>
            </a:r>
            <a:r>
              <a:rPr lang="cs-CZ" dirty="0" err="1"/>
              <a:t>Funktion</a:t>
            </a:r>
            <a:r>
              <a:rPr lang="cs-CZ" dirty="0"/>
              <a:t> in den </a:t>
            </a:r>
            <a:r>
              <a:rPr lang="cs-CZ" dirty="0" err="1"/>
              <a:t>Bereichen</a:t>
            </a:r>
            <a:r>
              <a:rPr lang="cs-CZ" dirty="0"/>
              <a:t> </a:t>
            </a:r>
            <a:r>
              <a:rPr lang="cs-CZ" dirty="0" err="1"/>
              <a:t>Weltsicht</a:t>
            </a:r>
            <a:r>
              <a:rPr lang="cs-CZ" dirty="0"/>
              <a:t>, Kultur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Gesellschaft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Teilbereiche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Die </a:t>
            </a:r>
            <a:r>
              <a:rPr lang="cs-CZ" dirty="0" err="1"/>
              <a:t>psychologische</a:t>
            </a:r>
            <a:r>
              <a:rPr lang="cs-CZ" dirty="0"/>
              <a:t> </a:t>
            </a:r>
            <a:r>
              <a:rPr lang="cs-CZ" dirty="0" err="1"/>
              <a:t>Soziolinguistik</a:t>
            </a:r>
            <a:r>
              <a:rPr lang="cs-CZ" dirty="0"/>
              <a:t> </a:t>
            </a:r>
            <a:r>
              <a:rPr lang="cs-CZ" dirty="0" err="1"/>
              <a:t>beschäftigt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menschlichem</a:t>
            </a:r>
            <a:r>
              <a:rPr lang="cs-CZ" dirty="0"/>
              <a:t> </a:t>
            </a:r>
            <a:r>
              <a:rPr lang="cs-CZ" dirty="0" err="1"/>
              <a:t>Denken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Zusammenhang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</a:t>
            </a:r>
            <a:r>
              <a:rPr lang="cs-CZ" dirty="0" err="1"/>
              <a:t>Sprache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betrachtet</a:t>
            </a:r>
            <a:r>
              <a:rPr lang="cs-CZ" dirty="0"/>
              <a:t> den </a:t>
            </a:r>
            <a:r>
              <a:rPr lang="cs-CZ" dirty="0" err="1"/>
              <a:t>Spracherwerb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Spracherziehung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den </a:t>
            </a:r>
            <a:r>
              <a:rPr lang="cs-CZ" dirty="0" err="1"/>
              <a:t>Bezug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Sprache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Teilbereiche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Die </a:t>
            </a:r>
            <a:r>
              <a:rPr lang="cs-CZ" dirty="0" err="1"/>
              <a:t>soziologisch</a:t>
            </a:r>
            <a:r>
              <a:rPr lang="cs-CZ" dirty="0"/>
              <a:t>-</a:t>
            </a:r>
            <a:r>
              <a:rPr lang="cs-CZ" dirty="0" err="1"/>
              <a:t>gesellschaftswissenschaftliche</a:t>
            </a:r>
            <a:r>
              <a:rPr lang="cs-CZ" dirty="0"/>
              <a:t> </a:t>
            </a:r>
            <a:r>
              <a:rPr lang="cs-CZ" dirty="0" err="1"/>
              <a:t>Soziolinguistik</a:t>
            </a:r>
            <a:r>
              <a:rPr lang="cs-CZ" dirty="0"/>
              <a:t> </a:t>
            </a:r>
            <a:r>
              <a:rPr lang="cs-CZ" dirty="0" err="1"/>
              <a:t>setzt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der </a:t>
            </a:r>
            <a:r>
              <a:rPr lang="cs-CZ" dirty="0" err="1"/>
              <a:t>Gesellschaftsstruktur</a:t>
            </a:r>
            <a:r>
              <a:rPr lang="cs-CZ" dirty="0"/>
              <a:t> </a:t>
            </a:r>
            <a:r>
              <a:rPr lang="cs-CZ" dirty="0" err="1"/>
              <a:t>auseinander</a:t>
            </a:r>
            <a:r>
              <a:rPr lang="cs-CZ" dirty="0"/>
              <a:t>. Die </a:t>
            </a:r>
            <a:r>
              <a:rPr lang="cs-CZ" dirty="0" err="1"/>
              <a:t>Sprache</a:t>
            </a:r>
            <a:r>
              <a:rPr lang="cs-CZ" dirty="0"/>
              <a:t> </a:t>
            </a:r>
            <a:r>
              <a:rPr lang="cs-CZ" dirty="0" err="1"/>
              <a:t>innerhalb</a:t>
            </a:r>
            <a:r>
              <a:rPr lang="cs-CZ" dirty="0"/>
              <a:t>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Gruppen</a:t>
            </a:r>
            <a:r>
              <a:rPr lang="cs-CZ" dirty="0"/>
              <a:t>, </a:t>
            </a:r>
            <a:r>
              <a:rPr lang="cs-CZ" dirty="0" err="1"/>
              <a:t>Ethnien</a:t>
            </a:r>
            <a:r>
              <a:rPr lang="cs-CZ" dirty="0"/>
              <a:t> oder </a:t>
            </a:r>
            <a:r>
              <a:rPr lang="cs-CZ" dirty="0" err="1"/>
              <a:t>Minderheiten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hier</a:t>
            </a:r>
            <a:r>
              <a:rPr lang="cs-CZ" dirty="0"/>
              <a:t> </a:t>
            </a:r>
            <a:r>
              <a:rPr lang="cs-CZ" dirty="0" err="1"/>
              <a:t>zentrales</a:t>
            </a:r>
            <a:r>
              <a:rPr lang="cs-CZ" dirty="0"/>
              <a:t> </a:t>
            </a:r>
            <a:r>
              <a:rPr lang="cs-CZ" dirty="0" err="1"/>
              <a:t>Thema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Teilbereiche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Die </a:t>
            </a:r>
            <a:r>
              <a:rPr lang="cs-CZ" dirty="0" err="1"/>
              <a:t>interaktionistisch</a:t>
            </a:r>
            <a:r>
              <a:rPr lang="cs-CZ" dirty="0"/>
              <a:t>-</a:t>
            </a:r>
            <a:r>
              <a:rPr lang="cs-CZ" dirty="0" err="1"/>
              <a:t>kommunikationstheoretische</a:t>
            </a:r>
            <a:r>
              <a:rPr lang="cs-CZ" dirty="0"/>
              <a:t> </a:t>
            </a:r>
            <a:r>
              <a:rPr lang="cs-CZ" dirty="0" err="1"/>
              <a:t>Soziolinguistik</a:t>
            </a:r>
            <a:r>
              <a:rPr lang="cs-CZ" dirty="0"/>
              <a:t> </a:t>
            </a:r>
            <a:r>
              <a:rPr lang="cs-CZ" dirty="0" err="1"/>
              <a:t>beschäftigt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mit</a:t>
            </a:r>
            <a:r>
              <a:rPr lang="cs-CZ" dirty="0"/>
              <a:t> der Analyse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Gesprächen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130</Words>
  <Application>Microsoft Office PowerPoint</Application>
  <PresentationFormat>Předvádění na obrazovce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Sociolinguistics Soziolinvistik</vt:lpstr>
      <vt:lpstr>Snímek 2</vt:lpstr>
      <vt:lpstr>Makrobereich: </vt:lpstr>
      <vt:lpstr>Mikrobereich: </vt:lpstr>
      <vt:lpstr>Mikrobereich: </vt:lpstr>
      <vt:lpstr>Teildisziplinen</vt:lpstr>
      <vt:lpstr>Teilbereiche</vt:lpstr>
      <vt:lpstr>Teilbereiche!</vt:lpstr>
      <vt:lpstr>Teilbereiche</vt:lpstr>
      <vt:lpstr>Teilbereiche!</vt:lpstr>
    </vt:vector>
  </TitlesOfParts>
  <Company>ffmu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Sociolinguistics Soziolinvistik</dc:title>
  <dc:creator>nordistika</dc:creator>
  <cp:lastModifiedBy>nordistika</cp:lastModifiedBy>
  <cp:revision>2</cp:revision>
  <dcterms:created xsi:type="dcterms:W3CDTF">2011-10-12T09:42:08Z</dcterms:created>
  <dcterms:modified xsi:type="dcterms:W3CDTF">2011-10-12T09:53:01Z</dcterms:modified>
</cp:coreProperties>
</file>