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61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0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CFB77-7C99-408E-B8ED-DEC9B0678964}" type="doc">
      <dgm:prSet loTypeId="urn:microsoft.com/office/officeart/2005/8/layout/process2" loCatId="process" qsTypeId="urn:microsoft.com/office/officeart/2005/8/quickstyle/simple1" qsCatId="simple" csTypeId="urn:microsoft.com/office/officeart/2005/8/colors/colorful1#1" csCatId="colorful" phldr="1"/>
      <dgm:spPr/>
    </dgm:pt>
    <dgm:pt modelId="{377BA3E3-B360-4996-B798-D392BBD6E398}">
      <dgm:prSet phldrT="[Text]"/>
      <dgm:spPr/>
      <dgm:t>
        <a:bodyPr/>
        <a:lstStyle/>
        <a:p>
          <a:r>
            <a:rPr lang="cs-CZ" dirty="0" smtClean="0"/>
            <a:t>ŘEKNETE, CO BUDETE ŘÍKAT</a:t>
          </a:r>
          <a:endParaRPr lang="cs-CZ" dirty="0"/>
        </a:p>
      </dgm:t>
    </dgm:pt>
    <dgm:pt modelId="{1B9DF4D8-77F2-4C17-8593-4B5F15679EEA}" type="parTrans" cxnId="{49453E1D-4250-4199-BAB8-574815CC1022}">
      <dgm:prSet/>
      <dgm:spPr/>
      <dgm:t>
        <a:bodyPr/>
        <a:lstStyle/>
        <a:p>
          <a:endParaRPr lang="cs-CZ"/>
        </a:p>
      </dgm:t>
    </dgm:pt>
    <dgm:pt modelId="{378865FD-1F90-4EDB-B6C5-06A3059DE201}" type="sibTrans" cxnId="{49453E1D-4250-4199-BAB8-574815CC1022}">
      <dgm:prSet/>
      <dgm:spPr/>
      <dgm:t>
        <a:bodyPr/>
        <a:lstStyle/>
        <a:p>
          <a:endParaRPr lang="cs-CZ"/>
        </a:p>
      </dgm:t>
    </dgm:pt>
    <dgm:pt modelId="{151C53A4-82FD-4244-93AD-E8E932CB8D54}">
      <dgm:prSet phldrT="[Text]"/>
      <dgm:spPr/>
      <dgm:t>
        <a:bodyPr/>
        <a:lstStyle/>
        <a:p>
          <a:r>
            <a:rPr lang="cs-CZ" dirty="0" smtClean="0"/>
            <a:t>ŘEKNETE TO</a:t>
          </a:r>
          <a:endParaRPr lang="cs-CZ" dirty="0"/>
        </a:p>
      </dgm:t>
    </dgm:pt>
    <dgm:pt modelId="{C324951E-F40A-4FCD-8F75-C931337529F6}" type="parTrans" cxnId="{AAD5E2CC-C535-4E6D-B60E-656017BB7A19}">
      <dgm:prSet/>
      <dgm:spPr/>
      <dgm:t>
        <a:bodyPr/>
        <a:lstStyle/>
        <a:p>
          <a:endParaRPr lang="cs-CZ"/>
        </a:p>
      </dgm:t>
    </dgm:pt>
    <dgm:pt modelId="{3D92EFAB-6381-457D-81CF-952DE2E99AEF}" type="sibTrans" cxnId="{AAD5E2CC-C535-4E6D-B60E-656017BB7A19}">
      <dgm:prSet/>
      <dgm:spPr/>
      <dgm:t>
        <a:bodyPr/>
        <a:lstStyle/>
        <a:p>
          <a:endParaRPr lang="cs-CZ"/>
        </a:p>
      </dgm:t>
    </dgm:pt>
    <dgm:pt modelId="{FAB93AE8-8F75-4B6E-ABE3-76A36AA268DA}">
      <dgm:prSet phldrT="[Text]"/>
      <dgm:spPr/>
      <dgm:t>
        <a:bodyPr/>
        <a:lstStyle/>
        <a:p>
          <a:r>
            <a:rPr lang="cs-CZ" dirty="0" smtClean="0"/>
            <a:t>ŘEKNETE, CO JSTE ŘEKLI</a:t>
          </a:r>
          <a:endParaRPr lang="cs-CZ" dirty="0"/>
        </a:p>
      </dgm:t>
    </dgm:pt>
    <dgm:pt modelId="{17D69B84-C350-4F55-9FE3-04475344CD4A}" type="parTrans" cxnId="{F142DDA3-C09E-438E-AA75-9B3528865B48}">
      <dgm:prSet/>
      <dgm:spPr/>
      <dgm:t>
        <a:bodyPr/>
        <a:lstStyle/>
        <a:p>
          <a:endParaRPr lang="cs-CZ"/>
        </a:p>
      </dgm:t>
    </dgm:pt>
    <dgm:pt modelId="{B47FA26D-4E81-40E9-B4B3-A3CC4D0DB8CE}" type="sibTrans" cxnId="{F142DDA3-C09E-438E-AA75-9B3528865B48}">
      <dgm:prSet/>
      <dgm:spPr/>
      <dgm:t>
        <a:bodyPr/>
        <a:lstStyle/>
        <a:p>
          <a:endParaRPr lang="cs-CZ"/>
        </a:p>
      </dgm:t>
    </dgm:pt>
    <dgm:pt modelId="{4711E6B6-38A8-41D8-AC5A-E9BAB2AB39FB}" type="pres">
      <dgm:prSet presAssocID="{A7ECFB77-7C99-408E-B8ED-DEC9B0678964}" presName="linearFlow" presStyleCnt="0">
        <dgm:presLayoutVars>
          <dgm:resizeHandles val="exact"/>
        </dgm:presLayoutVars>
      </dgm:prSet>
      <dgm:spPr/>
    </dgm:pt>
    <dgm:pt modelId="{26955B05-5C29-437F-AD79-8C6BDFE7C782}" type="pres">
      <dgm:prSet presAssocID="{377BA3E3-B360-4996-B798-D392BBD6E398}" presName="node" presStyleLbl="node1" presStyleIdx="0" presStyleCnt="3" custScaleX="181866" custScaleY="1431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1C5486-D0DF-4870-B4F9-853281B78FBC}" type="pres">
      <dgm:prSet presAssocID="{378865FD-1F90-4EDB-B6C5-06A3059DE201}" presName="sibTrans" presStyleLbl="sibTrans2D1" presStyleIdx="0" presStyleCnt="2"/>
      <dgm:spPr/>
      <dgm:t>
        <a:bodyPr/>
        <a:lstStyle/>
        <a:p>
          <a:endParaRPr lang="cs-CZ"/>
        </a:p>
      </dgm:t>
    </dgm:pt>
    <dgm:pt modelId="{57146F3E-70C9-4602-AF63-7BB3B5FC1FE4}" type="pres">
      <dgm:prSet presAssocID="{378865FD-1F90-4EDB-B6C5-06A3059DE201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9A8B3F80-E720-4806-A232-2EE9F99ACA2E}" type="pres">
      <dgm:prSet presAssocID="{151C53A4-82FD-4244-93AD-E8E932CB8D54}" presName="node" presStyleLbl="node1" presStyleIdx="1" presStyleCnt="3" custScaleX="173648" custScaleY="975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FC04A8-ECFC-4FC1-9CB1-68B15985A596}" type="pres">
      <dgm:prSet presAssocID="{3D92EFAB-6381-457D-81CF-952DE2E99AEF}" presName="sibTrans" presStyleLbl="sibTrans2D1" presStyleIdx="1" presStyleCnt="2"/>
      <dgm:spPr/>
      <dgm:t>
        <a:bodyPr/>
        <a:lstStyle/>
        <a:p>
          <a:endParaRPr lang="cs-CZ"/>
        </a:p>
      </dgm:t>
    </dgm:pt>
    <dgm:pt modelId="{E8D6F35C-BB25-4874-BB06-AD33A2074D92}" type="pres">
      <dgm:prSet presAssocID="{3D92EFAB-6381-457D-81CF-952DE2E99AEF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46BECB96-8313-4E3E-B0F6-F52EF71ADFF7}" type="pres">
      <dgm:prSet presAssocID="{FAB93AE8-8F75-4B6E-ABE3-76A36AA268DA}" presName="node" presStyleLbl="node1" presStyleIdx="2" presStyleCnt="3" custScaleX="18159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7DC39BB-A2A5-4C0D-8393-0DF1FCB41BF9}" type="presOf" srcId="{378865FD-1F90-4EDB-B6C5-06A3059DE201}" destId="{57146F3E-70C9-4602-AF63-7BB3B5FC1FE4}" srcOrd="1" destOrd="0" presId="urn:microsoft.com/office/officeart/2005/8/layout/process2"/>
    <dgm:cxn modelId="{50EAF3C2-5CFF-4342-94FC-568982168AC9}" type="presOf" srcId="{FAB93AE8-8F75-4B6E-ABE3-76A36AA268DA}" destId="{46BECB96-8313-4E3E-B0F6-F52EF71ADFF7}" srcOrd="0" destOrd="0" presId="urn:microsoft.com/office/officeart/2005/8/layout/process2"/>
    <dgm:cxn modelId="{CEF40EE7-A31D-4010-9B44-FC6C83BDC20C}" type="presOf" srcId="{377BA3E3-B360-4996-B798-D392BBD6E398}" destId="{26955B05-5C29-437F-AD79-8C6BDFE7C782}" srcOrd="0" destOrd="0" presId="urn:microsoft.com/office/officeart/2005/8/layout/process2"/>
    <dgm:cxn modelId="{4465DD1B-8653-4E68-B8A5-BB7DEB1BF70F}" type="presOf" srcId="{3D92EFAB-6381-457D-81CF-952DE2E99AEF}" destId="{E8D6F35C-BB25-4874-BB06-AD33A2074D92}" srcOrd="1" destOrd="0" presId="urn:microsoft.com/office/officeart/2005/8/layout/process2"/>
    <dgm:cxn modelId="{AAD5E2CC-C535-4E6D-B60E-656017BB7A19}" srcId="{A7ECFB77-7C99-408E-B8ED-DEC9B0678964}" destId="{151C53A4-82FD-4244-93AD-E8E932CB8D54}" srcOrd="1" destOrd="0" parTransId="{C324951E-F40A-4FCD-8F75-C931337529F6}" sibTransId="{3D92EFAB-6381-457D-81CF-952DE2E99AEF}"/>
    <dgm:cxn modelId="{01EF40BE-FC87-4360-8751-17D8C191A1C3}" type="presOf" srcId="{A7ECFB77-7C99-408E-B8ED-DEC9B0678964}" destId="{4711E6B6-38A8-41D8-AC5A-E9BAB2AB39FB}" srcOrd="0" destOrd="0" presId="urn:microsoft.com/office/officeart/2005/8/layout/process2"/>
    <dgm:cxn modelId="{49453E1D-4250-4199-BAB8-574815CC1022}" srcId="{A7ECFB77-7C99-408E-B8ED-DEC9B0678964}" destId="{377BA3E3-B360-4996-B798-D392BBD6E398}" srcOrd="0" destOrd="0" parTransId="{1B9DF4D8-77F2-4C17-8593-4B5F15679EEA}" sibTransId="{378865FD-1F90-4EDB-B6C5-06A3059DE201}"/>
    <dgm:cxn modelId="{C78C1C00-0A1F-4AF2-B9C9-88D270119FB4}" type="presOf" srcId="{3D92EFAB-6381-457D-81CF-952DE2E99AEF}" destId="{08FC04A8-ECFC-4FC1-9CB1-68B15985A596}" srcOrd="0" destOrd="0" presId="urn:microsoft.com/office/officeart/2005/8/layout/process2"/>
    <dgm:cxn modelId="{B5F24FC5-503C-4A94-A7B4-C1E1F4E4807F}" type="presOf" srcId="{151C53A4-82FD-4244-93AD-E8E932CB8D54}" destId="{9A8B3F80-E720-4806-A232-2EE9F99ACA2E}" srcOrd="0" destOrd="0" presId="urn:microsoft.com/office/officeart/2005/8/layout/process2"/>
    <dgm:cxn modelId="{F142DDA3-C09E-438E-AA75-9B3528865B48}" srcId="{A7ECFB77-7C99-408E-B8ED-DEC9B0678964}" destId="{FAB93AE8-8F75-4B6E-ABE3-76A36AA268DA}" srcOrd="2" destOrd="0" parTransId="{17D69B84-C350-4F55-9FE3-04475344CD4A}" sibTransId="{B47FA26D-4E81-40E9-B4B3-A3CC4D0DB8CE}"/>
    <dgm:cxn modelId="{983FE7B0-0757-4218-80EC-DA0ADFD70CD1}" type="presOf" srcId="{378865FD-1F90-4EDB-B6C5-06A3059DE201}" destId="{281C5486-D0DF-4870-B4F9-853281B78FBC}" srcOrd="0" destOrd="0" presId="urn:microsoft.com/office/officeart/2005/8/layout/process2"/>
    <dgm:cxn modelId="{3FB805AC-EF89-458E-B65B-6B5CA4612EB9}" type="presParOf" srcId="{4711E6B6-38A8-41D8-AC5A-E9BAB2AB39FB}" destId="{26955B05-5C29-437F-AD79-8C6BDFE7C782}" srcOrd="0" destOrd="0" presId="urn:microsoft.com/office/officeart/2005/8/layout/process2"/>
    <dgm:cxn modelId="{E56B7F43-6A9E-4361-8882-999B8E60F25B}" type="presParOf" srcId="{4711E6B6-38A8-41D8-AC5A-E9BAB2AB39FB}" destId="{281C5486-D0DF-4870-B4F9-853281B78FBC}" srcOrd="1" destOrd="0" presId="urn:microsoft.com/office/officeart/2005/8/layout/process2"/>
    <dgm:cxn modelId="{A7E3986C-9F9A-4F6C-91D6-8E9D05A89497}" type="presParOf" srcId="{281C5486-D0DF-4870-B4F9-853281B78FBC}" destId="{57146F3E-70C9-4602-AF63-7BB3B5FC1FE4}" srcOrd="0" destOrd="0" presId="urn:microsoft.com/office/officeart/2005/8/layout/process2"/>
    <dgm:cxn modelId="{FD7BD8B9-831D-40F2-8839-C7D240644F6E}" type="presParOf" srcId="{4711E6B6-38A8-41D8-AC5A-E9BAB2AB39FB}" destId="{9A8B3F80-E720-4806-A232-2EE9F99ACA2E}" srcOrd="2" destOrd="0" presId="urn:microsoft.com/office/officeart/2005/8/layout/process2"/>
    <dgm:cxn modelId="{6DE4A76E-4925-4A20-AB32-F2A5676AFAFB}" type="presParOf" srcId="{4711E6B6-38A8-41D8-AC5A-E9BAB2AB39FB}" destId="{08FC04A8-ECFC-4FC1-9CB1-68B15985A596}" srcOrd="3" destOrd="0" presId="urn:microsoft.com/office/officeart/2005/8/layout/process2"/>
    <dgm:cxn modelId="{AA79A047-EC7D-4E36-A726-F8294DC93EE2}" type="presParOf" srcId="{08FC04A8-ECFC-4FC1-9CB1-68B15985A596}" destId="{E8D6F35C-BB25-4874-BB06-AD33A2074D92}" srcOrd="0" destOrd="0" presId="urn:microsoft.com/office/officeart/2005/8/layout/process2"/>
    <dgm:cxn modelId="{B162AC0F-F00D-4599-BE41-FCD6BEF6375D}" type="presParOf" srcId="{4711E6B6-38A8-41D8-AC5A-E9BAB2AB39FB}" destId="{46BECB96-8313-4E3E-B0F6-F52EF71ADFF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55B05-5C29-437F-AD79-8C6BDFE7C782}">
      <dsp:nvSpPr>
        <dsp:cNvPr id="0" name=""/>
        <dsp:cNvSpPr/>
      </dsp:nvSpPr>
      <dsp:spPr>
        <a:xfrm>
          <a:off x="2309216" y="1138"/>
          <a:ext cx="3528616" cy="15426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ŘEKNETE, CO BUDETE ŘÍKAT</a:t>
          </a:r>
          <a:endParaRPr lang="cs-CZ" sz="2100" kern="1200" dirty="0"/>
        </a:p>
      </dsp:txBody>
      <dsp:txXfrm>
        <a:off x="2354398" y="46320"/>
        <a:ext cx="3438252" cy="1452268"/>
      </dsp:txXfrm>
    </dsp:sp>
    <dsp:sp modelId="{281C5486-D0DF-4870-B4F9-853281B78FBC}">
      <dsp:nvSpPr>
        <dsp:cNvPr id="0" name=""/>
        <dsp:cNvSpPr/>
      </dsp:nvSpPr>
      <dsp:spPr>
        <a:xfrm rot="5400000">
          <a:off x="3871417" y="1570718"/>
          <a:ext cx="404214" cy="485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-5400000">
        <a:off x="3928007" y="1611139"/>
        <a:ext cx="291035" cy="282950"/>
      </dsp:txXfrm>
    </dsp:sp>
    <dsp:sp modelId="{9A8B3F80-E720-4806-A232-2EE9F99ACA2E}">
      <dsp:nvSpPr>
        <dsp:cNvPr id="0" name=""/>
        <dsp:cNvSpPr/>
      </dsp:nvSpPr>
      <dsp:spPr>
        <a:xfrm>
          <a:off x="2388940" y="2082723"/>
          <a:ext cx="3369168" cy="10518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ŘEKNETE TO</a:t>
          </a:r>
          <a:endParaRPr lang="cs-CZ" sz="2100" kern="1200" dirty="0"/>
        </a:p>
      </dsp:txBody>
      <dsp:txXfrm>
        <a:off x="2419746" y="2113529"/>
        <a:ext cx="3307556" cy="990196"/>
      </dsp:txXfrm>
    </dsp:sp>
    <dsp:sp modelId="{08FC04A8-ECFC-4FC1-9CB1-68B15985A596}">
      <dsp:nvSpPr>
        <dsp:cNvPr id="0" name=""/>
        <dsp:cNvSpPr/>
      </dsp:nvSpPr>
      <dsp:spPr>
        <a:xfrm rot="5400000">
          <a:off x="3871417" y="3161480"/>
          <a:ext cx="404214" cy="485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-5400000">
        <a:off x="3928007" y="3201901"/>
        <a:ext cx="291035" cy="282950"/>
      </dsp:txXfrm>
    </dsp:sp>
    <dsp:sp modelId="{46BECB96-8313-4E3E-B0F6-F52EF71ADFF7}">
      <dsp:nvSpPr>
        <dsp:cNvPr id="0" name=""/>
        <dsp:cNvSpPr/>
      </dsp:nvSpPr>
      <dsp:spPr>
        <a:xfrm>
          <a:off x="2311826" y="3673484"/>
          <a:ext cx="3523397" cy="10779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ŘEKNETE, CO JSTE ŘEKLI</a:t>
          </a:r>
          <a:endParaRPr lang="cs-CZ" sz="2100" kern="1200" dirty="0"/>
        </a:p>
      </dsp:txBody>
      <dsp:txXfrm>
        <a:off x="2343397" y="3705055"/>
        <a:ext cx="3460255" cy="1014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lný tvar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Přímá spojovací čára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1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3964DEA-F578-4BFA-90C7-25911C3F45E7}" type="datetimeFigureOut">
              <a:rPr lang="cs-CZ"/>
              <a:pPr>
                <a:defRPr/>
              </a:pPr>
              <a:t>25.9.2011</a:t>
            </a:fld>
            <a:endParaRPr lang="cs-CZ"/>
          </a:p>
        </p:txBody>
      </p:sp>
      <p:sp>
        <p:nvSpPr>
          <p:cNvPr id="12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2E9D305-82CB-40BB-AA9A-665C297E5C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C43AE-4ED1-45CF-A169-E7337FEAB74A}" type="datetimeFigureOut">
              <a:rPr lang="cs-CZ"/>
              <a:pPr>
                <a:defRPr/>
              </a:pPr>
              <a:t>25.9.2011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591DC-A093-4183-8A30-6900EBAB3B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E6EE2-F2B3-4FA0-9884-00D91A7A6EF0}" type="datetimeFigureOut">
              <a:rPr lang="cs-CZ"/>
              <a:pPr>
                <a:defRPr/>
              </a:pPr>
              <a:t>25.9.2011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3A8C-FF01-48CF-948E-EE2563C306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7F7AC-63D8-4022-9354-426B1F46E27F}" type="datetimeFigureOut">
              <a:rPr lang="cs-CZ"/>
              <a:pPr>
                <a:defRPr/>
              </a:pPr>
              <a:t>25.9.2011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68FEA-177D-4EB9-9DC2-F4A4C82227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vojitá šipk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vojitá šipk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F90C93-B6E4-472D-A3CA-010F343385C4}" type="datetimeFigureOut">
              <a:rPr lang="cs-CZ"/>
              <a:pPr>
                <a:defRPr/>
              </a:pPr>
              <a:t>25.9.2011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0527ED-129C-4C71-8CA1-E8BFB87F3C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B5DB55-955F-4F59-B472-79DA1E7FA886}" type="datetimeFigureOut">
              <a:rPr lang="cs-CZ"/>
              <a:pPr>
                <a:defRPr/>
              </a:pPr>
              <a:t>25.9.2011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7DF9F2-158F-4794-860D-89E5D79528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5BC19E-3852-425B-B34E-8A386D343C32}" type="datetimeFigureOut">
              <a:rPr lang="cs-CZ"/>
              <a:pPr>
                <a:defRPr/>
              </a:pPr>
              <a:t>25.9.2011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8F7BE2-5723-4A51-B46D-DAF7DCC649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CFBCAD-B353-4A42-B817-D98670C776B2}" type="datetimeFigureOut">
              <a:rPr lang="cs-CZ"/>
              <a:pPr>
                <a:defRPr/>
              </a:pPr>
              <a:t>25.9.2011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4972F9-4F53-4EA6-BF03-E15B8B101B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6764-14DC-4A1F-82A5-7FA9AF7CE382}" type="datetimeFigureOut">
              <a:rPr lang="cs-CZ"/>
              <a:pPr>
                <a:defRPr/>
              </a:pPr>
              <a:t>25.9.2011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7FC63-3031-465F-BE3F-7A49D4B826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5DAA7A-7C30-4604-82DD-73957CFAF3E2}" type="datetimeFigureOut">
              <a:rPr lang="cs-CZ"/>
              <a:pPr>
                <a:defRPr/>
              </a:pPr>
              <a:t>25.9.2011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F04014-1D7F-40E8-BA1E-4F6CF6B405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Volný tvar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Pravoúhlý trojúhelní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vojitá šipk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vojitá šipk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6064937-C382-4F9E-A613-C8D2778B6D3F}" type="datetimeFigureOut">
              <a:rPr lang="cs-CZ"/>
              <a:pPr>
                <a:defRPr/>
              </a:pPr>
              <a:t>25.9.2011</a:t>
            </a:fld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C3345E3-27B0-41B4-9E0E-C248382D04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CFF36F2-94AC-4ACD-892A-EF3AEBD99F42}" type="datetimeFigureOut">
              <a:rPr lang="cs-CZ"/>
              <a:pPr>
                <a:defRPr/>
              </a:pPr>
              <a:t>25.9.2011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1D3088B-FE37-430A-A117-56E746E42F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7" r:id="rId4"/>
    <p:sldLayoutId id="2147483698" r:id="rId5"/>
    <p:sldLayoutId id="2147483699" r:id="rId6"/>
    <p:sldLayoutId id="2147483692" r:id="rId7"/>
    <p:sldLayoutId id="2147483700" r:id="rId8"/>
    <p:sldLayoutId id="2147483701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829761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PREZENTAČNÍ DOVEDNOSTI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219" name="TextovéPole 3"/>
          <p:cNvSpPr txBox="1">
            <a:spLocks noChangeArrowheads="1"/>
          </p:cNvSpPr>
          <p:nvPr/>
        </p:nvSpPr>
        <p:spPr bwMode="auto">
          <a:xfrm>
            <a:off x="2916238" y="4437063"/>
            <a:ext cx="5832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sz="2400" dirty="0">
                <a:latin typeface="Lucida Sans Unicode" pitchFamily="34" charset="0"/>
              </a:rPr>
              <a:t>Vyučující : PhDr. Iva Burešová </a:t>
            </a:r>
            <a:r>
              <a:rPr lang="cs-CZ" sz="2400" dirty="0" err="1">
                <a:latin typeface="Lucida Sans Unicode" pitchFamily="34" charset="0"/>
              </a:rPr>
              <a:t>Ph.D</a:t>
            </a:r>
            <a:r>
              <a:rPr lang="cs-CZ" sz="2400" dirty="0">
                <a:latin typeface="Lucida Sans Unicode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0019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nepřehlcovat slidy informacemi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dostatečně velké čitelné písmo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mezery mezi řádky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pozor na světlé barvy </a:t>
            </a:r>
            <a:r>
              <a:rPr lang="cs-CZ" dirty="0" smtClean="0"/>
              <a:t>písma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názorné ukázky (videa, hudba, obrázky)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ukládat raději ve starší verzi Microsoft PowerPoint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u="sng" dirty="0" smtClean="0">
                <a:solidFill>
                  <a:schemeClr val="tx1"/>
                </a:solidFill>
              </a:rPr>
              <a:t>MICROSOFT POWERPOINT</a:t>
            </a:r>
            <a:endParaRPr lang="cs-CZ" u="sng" dirty="0">
              <a:solidFill>
                <a:schemeClr val="tx1"/>
              </a:solidFill>
            </a:endParaRPr>
          </a:p>
        </p:txBody>
      </p:sp>
      <p:pic>
        <p:nvPicPr>
          <p:cNvPr id="18436" name="Picture 2" descr="C:\Program Files\Microsoft Office 2007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484313"/>
            <a:ext cx="222885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cs-CZ" u="sng" smtClean="0"/>
              <a:t>TAKTO ANO…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u="sng" dirty="0" smtClean="0">
                <a:solidFill>
                  <a:schemeClr val="tx1"/>
                </a:solidFill>
              </a:rPr>
              <a:t>MICROSOFT POWERPOINT</a:t>
            </a:r>
            <a:endParaRPr lang="cs-CZ" u="sng" dirty="0">
              <a:solidFill>
                <a:schemeClr val="tx1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" y="3325655"/>
            <a:ext cx="4710435" cy="353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975"/>
            <a:ext cx="4427984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5" y="3889375"/>
            <a:ext cx="442798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6862" cy="342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30581"/>
            <a:ext cx="4566862" cy="342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32711"/>
            <a:ext cx="4572000" cy="342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cs-CZ" u="sng" smtClean="0"/>
              <a:t>TAKTO NE…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u="sng" dirty="0" smtClean="0">
                <a:solidFill>
                  <a:schemeClr val="tx1"/>
                </a:solidFill>
              </a:rPr>
              <a:t>MICROSOFT POWERPOINT</a:t>
            </a:r>
            <a:endParaRPr lang="cs-CZ" u="sng" dirty="0">
              <a:solidFill>
                <a:schemeClr val="tx1"/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349500"/>
            <a:ext cx="420687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125538"/>
            <a:ext cx="3833813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076700"/>
            <a:ext cx="38433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BARKER, A. </a:t>
            </a:r>
            <a:r>
              <a:rPr lang="cs-CZ" i="1" dirty="0" smtClean="0"/>
              <a:t>Umíte přesvědčit</a:t>
            </a:r>
            <a:r>
              <a:rPr lang="cs-CZ" dirty="0" smtClean="0"/>
              <a:t>. 2. </a:t>
            </a:r>
            <a:r>
              <a:rPr lang="cs-CZ" dirty="0" err="1" smtClean="0"/>
              <a:t>vyd</a:t>
            </a:r>
            <a:r>
              <a:rPr lang="cs-CZ" dirty="0" smtClean="0"/>
              <a:t>. Brno: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2007. ISBN 80-251-1600-5.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BĚLOHLÁVKOVÁ, V. </a:t>
            </a:r>
            <a:r>
              <a:rPr lang="cs-CZ" i="1" dirty="0" smtClean="0"/>
              <a:t>33 základních rad jak úspěšně prezentovat</a:t>
            </a:r>
            <a:r>
              <a:rPr lang="cs-CZ" dirty="0" smtClean="0"/>
              <a:t>. 1. </a:t>
            </a:r>
            <a:r>
              <a:rPr lang="cs-CZ" dirty="0" err="1" smtClean="0"/>
              <a:t>vyd</a:t>
            </a:r>
            <a:r>
              <a:rPr lang="cs-CZ" dirty="0" smtClean="0"/>
              <a:t>. Brno: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2004. ISBN 80-251-0326-9.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HIERHOLD, E. </a:t>
            </a:r>
            <a:r>
              <a:rPr lang="cs-CZ" i="1" dirty="0" smtClean="0"/>
              <a:t>Rétorika a prezentace</a:t>
            </a:r>
            <a:r>
              <a:rPr lang="cs-CZ" dirty="0" smtClean="0"/>
              <a:t>. 1. </a:t>
            </a:r>
            <a:r>
              <a:rPr lang="cs-CZ" dirty="0" err="1" smtClean="0"/>
              <a:t>vyd</a:t>
            </a:r>
            <a:r>
              <a:rPr lang="cs-CZ" dirty="0" smtClean="0"/>
              <a:t>. Praha: </a:t>
            </a:r>
            <a:r>
              <a:rPr lang="cs-CZ" dirty="0" err="1" smtClean="0"/>
              <a:t>Grada</a:t>
            </a:r>
            <a:r>
              <a:rPr lang="cs-CZ" dirty="0" smtClean="0"/>
              <a:t>, 2005. ISBN 80-247-0782-9.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HOSPODÁŘOVÁ, I. </a:t>
            </a:r>
            <a:r>
              <a:rPr lang="cs-CZ" i="1" dirty="0" smtClean="0"/>
              <a:t>Prezentační dovednosti</a:t>
            </a:r>
            <a:r>
              <a:rPr lang="cs-CZ" dirty="0" smtClean="0"/>
              <a:t>. 2. </a:t>
            </a:r>
            <a:r>
              <a:rPr lang="cs-CZ" dirty="0" err="1" smtClean="0"/>
              <a:t>vyd</a:t>
            </a:r>
            <a:r>
              <a:rPr lang="cs-CZ" dirty="0" smtClean="0"/>
              <a:t>. Praha: </a:t>
            </a:r>
            <a:r>
              <a:rPr lang="cs-CZ" dirty="0" err="1" smtClean="0"/>
              <a:t>Kernberg</a:t>
            </a:r>
            <a:r>
              <a:rPr lang="cs-CZ" dirty="0" smtClean="0"/>
              <a:t> </a:t>
            </a:r>
            <a:r>
              <a:rPr lang="cs-CZ" dirty="0" err="1" smtClean="0"/>
              <a:t>Publishing</a:t>
            </a:r>
            <a:r>
              <a:rPr lang="cs-CZ" dirty="0" smtClean="0"/>
              <a:t>, 2007.</a:t>
            </a:r>
            <a:r>
              <a:rPr lang="cs-CZ" i="1" dirty="0" smtClean="0"/>
              <a:t> </a:t>
            </a:r>
            <a:r>
              <a:rPr lang="cs-CZ" dirty="0" smtClean="0"/>
              <a:t>ISBN 80-903962-9-6.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u="sng" dirty="0" smtClean="0">
                <a:solidFill>
                  <a:schemeClr val="tx1"/>
                </a:solidFill>
              </a:rPr>
              <a:t>SEZNAM POUŽITÉ LITERATURY</a:t>
            </a:r>
            <a:r>
              <a:rPr lang="cs-CZ" dirty="0" smtClean="0">
                <a:solidFill>
                  <a:schemeClr val="tx1"/>
                </a:solidFill>
              </a:rPr>
              <a:t>: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0825" y="1484313"/>
            <a:ext cx="8893175" cy="4525962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1. </a:t>
            </a:r>
            <a:r>
              <a:rPr lang="cs-CZ" dirty="0" smtClean="0"/>
              <a:t>vytvořit </a:t>
            </a:r>
            <a:r>
              <a:rPr lang="cs-CZ" dirty="0" smtClean="0"/>
              <a:t>strukturu odborné 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    prezentace</a:t>
            </a:r>
            <a:br>
              <a:rPr lang="cs-CZ" dirty="0" smtClean="0"/>
            </a:b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2. </a:t>
            </a:r>
            <a:r>
              <a:rPr lang="cs-CZ" dirty="0" smtClean="0"/>
              <a:t>prezentovat </a:t>
            </a:r>
            <a:r>
              <a:rPr lang="cs-CZ" dirty="0" smtClean="0"/>
              <a:t>výsledky vědecké práce   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    na konferencích a odborných seminářích, apod.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3. </a:t>
            </a:r>
            <a:r>
              <a:rPr lang="cs-CZ" dirty="0"/>
              <a:t>efektivně využívat prezentační pomůcky a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/>
              <a:t>    techniku </a:t>
            </a: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4. </a:t>
            </a:r>
            <a:r>
              <a:rPr lang="cs-CZ" dirty="0" smtClean="0"/>
              <a:t>zaujmout posluchače, </a:t>
            </a:r>
            <a:r>
              <a:rPr lang="cs-CZ" dirty="0" smtClean="0"/>
              <a:t>reagovat </a:t>
            </a:r>
            <a:r>
              <a:rPr lang="cs-CZ" dirty="0"/>
              <a:t>na </a:t>
            </a:r>
            <a:r>
              <a:rPr lang="cs-CZ" dirty="0" smtClean="0"/>
              <a:t>dotazy, zvládat   námitky….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u="sng" dirty="0" smtClean="0">
                <a:solidFill>
                  <a:schemeClr val="tx1"/>
                </a:solidFill>
              </a:rPr>
              <a:t>CÍLE PŘEDMĚTU</a:t>
            </a:r>
            <a:endParaRPr lang="cs-CZ" u="sng" dirty="0">
              <a:solidFill>
                <a:schemeClr val="tx1"/>
              </a:solidFill>
            </a:endParaRPr>
          </a:p>
        </p:txBody>
      </p:sp>
      <p:pic>
        <p:nvPicPr>
          <p:cNvPr id="10244" name="Picture 2" descr="C:\Users\Anula\AppData\Local\Microsoft\Windows\Temporary Internet Files\Content.IE5\Z2CUD87E\MC9003126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476250"/>
            <a:ext cx="16446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1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r>
              <a:rPr lang="cs-CZ" u="sng" dirty="0" smtClean="0"/>
              <a:t>aktivní účast na seminářích (80 %)</a:t>
            </a:r>
          </a:p>
          <a:p>
            <a:pPr>
              <a:buFont typeface="Wingdings 3" pitchFamily="18" charset="2"/>
              <a:buNone/>
            </a:pPr>
            <a:endParaRPr lang="cs-CZ" u="sng" dirty="0" smtClean="0"/>
          </a:p>
          <a:p>
            <a:r>
              <a:rPr lang="cs-CZ" u="sng" dirty="0" smtClean="0"/>
              <a:t>předvedení 2 vlastních prezentací</a:t>
            </a:r>
            <a:r>
              <a:rPr lang="cs-CZ" dirty="0" smtClean="0"/>
              <a:t>:</a:t>
            </a:r>
          </a:p>
          <a:p>
            <a:pPr>
              <a:buFont typeface="Wingdings 3" pitchFamily="18" charset="2"/>
              <a:buNone/>
            </a:pPr>
            <a:endParaRPr lang="cs-CZ" dirty="0" smtClean="0"/>
          </a:p>
          <a:p>
            <a:pPr lvl="3">
              <a:buFont typeface="Courier New" pitchFamily="49" charset="0"/>
              <a:buChar char="o"/>
            </a:pPr>
            <a:r>
              <a:rPr lang="cs-CZ" sz="2400" dirty="0" smtClean="0"/>
              <a:t> </a:t>
            </a:r>
            <a:r>
              <a:rPr lang="cs-CZ" sz="2400" b="1" dirty="0" smtClean="0"/>
              <a:t>1 na volné téma</a:t>
            </a:r>
          </a:p>
          <a:p>
            <a:pPr lvl="3">
              <a:buFont typeface="Courier New" pitchFamily="49" charset="0"/>
              <a:buChar char="o"/>
            </a:pPr>
            <a:r>
              <a:rPr lang="cs-CZ" sz="2400" dirty="0" smtClean="0"/>
              <a:t> </a:t>
            </a:r>
            <a:r>
              <a:rPr lang="cs-CZ" sz="2400" b="1" dirty="0" smtClean="0"/>
              <a:t>1 </a:t>
            </a:r>
            <a:r>
              <a:rPr lang="cs-CZ" sz="2400" b="1" dirty="0" smtClean="0"/>
              <a:t>odborná</a:t>
            </a:r>
            <a:endParaRPr lang="cs-CZ" sz="2400" dirty="0" smtClean="0"/>
          </a:p>
          <a:p>
            <a:pPr lvl="3">
              <a:buFont typeface="Courier New" pitchFamily="49" charset="0"/>
              <a:buChar char="o"/>
            </a:pPr>
            <a:r>
              <a:rPr lang="cs-CZ" sz="2400" dirty="0" smtClean="0"/>
              <a:t> alespoň 1 z nich v </a:t>
            </a:r>
            <a:r>
              <a:rPr lang="cs-CZ" sz="2400" b="1" dirty="0" smtClean="0"/>
              <a:t>Microsoft </a:t>
            </a:r>
            <a:r>
              <a:rPr lang="cs-CZ" sz="2400" b="1" dirty="0" smtClean="0"/>
              <a:t>PowerPoint</a:t>
            </a:r>
          </a:p>
          <a:p>
            <a:pPr lvl="3">
              <a:buFont typeface="Wingdings 2" pitchFamily="18" charset="2"/>
              <a:buNone/>
            </a:pPr>
            <a:endParaRPr lang="cs-CZ" sz="2400" dirty="0" smtClean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u="sng" dirty="0" smtClean="0">
                <a:solidFill>
                  <a:schemeClr val="tx1"/>
                </a:solidFill>
              </a:rPr>
              <a:t>POŽADAVKY</a:t>
            </a:r>
            <a:endParaRPr lang="cs-CZ" u="sng" dirty="0">
              <a:solidFill>
                <a:schemeClr val="tx1"/>
              </a:solidFill>
            </a:endParaRPr>
          </a:p>
        </p:txBody>
      </p:sp>
      <p:pic>
        <p:nvPicPr>
          <p:cNvPr id="11268" name="Picture 3" descr="C:\Users\Anula\AppData\Local\Microsoft\Windows\Temporary Internet Files\Content.IE5\4NY4EXJW\MC9002382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03966"/>
            <a:ext cx="1640334" cy="215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C:\Users\Anula\AppData\Local\Microsoft\Windows\Temporary Internet Files\Content.IE5\E8P59BCH\MC9002810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16632"/>
            <a:ext cx="15176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82976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METODICKÉ LISTY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u="sng" dirty="0" smtClean="0">
                <a:solidFill>
                  <a:schemeClr val="tx1"/>
                </a:solidFill>
              </a:rPr>
              <a:t>BEZ PRAXE TO NEPŮJDE</a:t>
            </a:r>
            <a:endParaRPr lang="cs-CZ" u="sng" dirty="0">
              <a:solidFill>
                <a:schemeClr val="tx1"/>
              </a:solidFill>
            </a:endParaRPr>
          </a:p>
        </p:txBody>
      </p:sp>
      <p:pic>
        <p:nvPicPr>
          <p:cNvPr id="13316" name="Picture 2" descr="C:\Users\Anula\AppData\Local\Microsoft\Windows\Temporary Internet Files\Content.IE5\J5BQTQXG\MC9002524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349500"/>
            <a:ext cx="14081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Users\Anula\AppData\Local\Microsoft\Windows\Temporary Internet Files\Content.IE5\E8P59BCH\MC9003340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628775"/>
            <a:ext cx="152082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C:\Users\Anula\AppData\Local\Microsoft\Windows\Temporary Internet Files\Content.IE5\Z2CUD87E\MP90028491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581525"/>
            <a:ext cx="288131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 descr="C:\Users\Anula\AppData\Local\Microsoft\Windows\Temporary Internet Files\Content.IE5\J5BQTQXG\MC90025062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125538"/>
            <a:ext cx="25876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6" descr="C:\Users\Anula\AppData\Local\Microsoft\Windows\Temporary Internet Files\Content.IE5\E8P59BCH\MP90042303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292600"/>
            <a:ext cx="295275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u="sng" dirty="0" smtClean="0">
                <a:solidFill>
                  <a:schemeClr val="tx1"/>
                </a:solidFill>
              </a:rPr>
              <a:t>JAK SE ZBAVIT TRÉMY</a:t>
            </a:r>
            <a:endParaRPr lang="cs-CZ" u="sng" dirty="0">
              <a:solidFill>
                <a:schemeClr val="tx1"/>
              </a:solidFill>
            </a:endParaRPr>
          </a:p>
        </p:txBody>
      </p:sp>
      <p:sp>
        <p:nvSpPr>
          <p:cNvPr id="14339" name="Zástupný symbol pro obsah 5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900612"/>
          </a:xfrm>
        </p:spPr>
        <p:txBody>
          <a:bodyPr/>
          <a:lstStyle/>
          <a:p>
            <a:r>
              <a:rPr lang="cs-CZ" smtClean="0"/>
              <a:t>perfektní připravenost</a:t>
            </a:r>
          </a:p>
          <a:p>
            <a:pPr>
              <a:buFont typeface="Wingdings 3" pitchFamily="18" charset="2"/>
              <a:buNone/>
            </a:pPr>
            <a:endParaRPr lang="cs-CZ" sz="1400" smtClean="0"/>
          </a:p>
          <a:p>
            <a:r>
              <a:rPr lang="cs-CZ" smtClean="0"/>
              <a:t>opakování a praxe</a:t>
            </a:r>
          </a:p>
          <a:p>
            <a:pPr>
              <a:buFont typeface="Wingdings 3" pitchFamily="18" charset="2"/>
              <a:buNone/>
            </a:pPr>
            <a:endParaRPr lang="cs-CZ" sz="1400" smtClean="0"/>
          </a:p>
          <a:p>
            <a:r>
              <a:rPr lang="cs-CZ" smtClean="0"/>
              <a:t>pevný postoj a pravidelné dýchání</a:t>
            </a:r>
          </a:p>
          <a:p>
            <a:pPr>
              <a:buFont typeface="Wingdings 3" pitchFamily="18" charset="2"/>
              <a:buNone/>
            </a:pPr>
            <a:endParaRPr lang="cs-CZ" sz="1400" smtClean="0"/>
          </a:p>
          <a:p>
            <a:r>
              <a:rPr lang="cs-CZ" smtClean="0"/>
              <a:t>pozitivní postoj</a:t>
            </a:r>
          </a:p>
          <a:p>
            <a:pPr>
              <a:buFont typeface="Wingdings 3" pitchFamily="18" charset="2"/>
              <a:buNone/>
            </a:pPr>
            <a:endParaRPr lang="cs-CZ" sz="1400" smtClean="0"/>
          </a:p>
          <a:p>
            <a:r>
              <a:rPr lang="cs-CZ" smtClean="0"/>
              <a:t>aktivní zrakový kontakt (metoda W nebo M)</a:t>
            </a:r>
          </a:p>
          <a:p>
            <a:pPr>
              <a:buFont typeface="Wingdings 3" pitchFamily="18" charset="2"/>
              <a:buNone/>
            </a:pPr>
            <a:endParaRPr lang="cs-CZ" sz="1400" smtClean="0"/>
          </a:p>
          <a:p>
            <a:r>
              <a:rPr lang="cs-CZ" smtClean="0"/>
              <a:t>technika těla</a:t>
            </a:r>
          </a:p>
        </p:txBody>
      </p:sp>
      <p:pic>
        <p:nvPicPr>
          <p:cNvPr id="14340" name="Picture 5" descr="C:\Users\Anula\Desktop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7" y="5082347"/>
            <a:ext cx="1547664" cy="177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http://img.blesk.cz/img/1/gallery/207954_strach-zena-divka-kri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124744"/>
            <a:ext cx="2271889" cy="339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1"/>
          <p:cNvSpPr>
            <a:spLocks noGrp="1"/>
          </p:cNvSpPr>
          <p:nvPr>
            <p:ph idx="1"/>
          </p:nvPr>
        </p:nvSpPr>
        <p:spPr>
          <a:xfrm>
            <a:off x="323850" y="1481138"/>
            <a:ext cx="8640763" cy="4525962"/>
          </a:xfrm>
        </p:spPr>
        <p:txBody>
          <a:bodyPr/>
          <a:lstStyle/>
          <a:p>
            <a:r>
              <a:rPr lang="cs-CZ" dirty="0" smtClean="0"/>
              <a:t>řídíme se jazykovou úrovní našich </a:t>
            </a:r>
            <a:r>
              <a:rPr lang="cs-CZ" dirty="0" smtClean="0"/>
              <a:t>posluchačů</a:t>
            </a:r>
          </a:p>
          <a:p>
            <a:endParaRPr lang="cs-CZ" dirty="0" smtClean="0"/>
          </a:p>
          <a:p>
            <a:r>
              <a:rPr lang="cs-CZ" dirty="0" smtClean="0"/>
              <a:t>pozor na užívání cizích slov</a:t>
            </a:r>
          </a:p>
          <a:p>
            <a:pPr>
              <a:buFont typeface="Wingdings 3" pitchFamily="18" charset="2"/>
              <a:buNone/>
            </a:pPr>
            <a:endParaRPr lang="cs-CZ" dirty="0" smtClean="0"/>
          </a:p>
          <a:p>
            <a:r>
              <a:rPr lang="cs-CZ" dirty="0" smtClean="0"/>
              <a:t>omezení nářečních </a:t>
            </a:r>
            <a:r>
              <a:rPr lang="cs-CZ" dirty="0" smtClean="0"/>
              <a:t>prvků a slangových výrazů</a:t>
            </a:r>
            <a:endParaRPr lang="cs-CZ" dirty="0" smtClean="0"/>
          </a:p>
          <a:p>
            <a:pPr>
              <a:buFont typeface="Wingdings 3" pitchFamily="18" charset="2"/>
              <a:buNone/>
            </a:pPr>
            <a:endParaRPr lang="cs-CZ" dirty="0" smtClean="0"/>
          </a:p>
          <a:p>
            <a:r>
              <a:rPr lang="cs-CZ" dirty="0" smtClean="0"/>
              <a:t>přirovnávání a příklady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u="sng" dirty="0" smtClean="0">
                <a:solidFill>
                  <a:schemeClr val="tx1"/>
                </a:solidFill>
              </a:rPr>
              <a:t>VOLBA JAZYKA</a:t>
            </a:r>
            <a:endParaRPr lang="cs-CZ" u="sng" dirty="0">
              <a:solidFill>
                <a:schemeClr val="tx1"/>
              </a:solidFill>
            </a:endParaRPr>
          </a:p>
        </p:txBody>
      </p:sp>
      <p:pic>
        <p:nvPicPr>
          <p:cNvPr id="15364" name="Picture 2" descr="C:\Users\Anula\AppData\Local\Microsoft\Windows\Temporary Internet Files\Content.IE5\4NY4EXJW\MP9004318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005263"/>
            <a:ext cx="39608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850" y="1481138"/>
            <a:ext cx="8362950" cy="452596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přizpůsobujeme se profesi a místu prezentace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o něco lépe oblečení než publikum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vhodné jsou decentní doplňky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upravenost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pozor na maličkosti (desky na materiály, ne v igelitové tašce…)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u="sng" dirty="0" smtClean="0">
                <a:solidFill>
                  <a:schemeClr val="tx1"/>
                </a:solidFill>
              </a:rPr>
              <a:t>OBLEČENÍ A DOPLŇKY</a:t>
            </a:r>
            <a:endParaRPr lang="cs-CZ" u="sng" dirty="0">
              <a:solidFill>
                <a:schemeClr val="tx1"/>
              </a:solidFill>
            </a:endParaRPr>
          </a:p>
        </p:txBody>
      </p:sp>
      <p:pic>
        <p:nvPicPr>
          <p:cNvPr id="16388" name="Picture 2" descr="C:\Users\Anula\AppData\Local\Microsoft\Windows\Temporary Internet Files\Content.IE5\Z2CUD87E\MC9004332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8600" y="2205038"/>
            <a:ext cx="25654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555776" y="1844824"/>
          <a:ext cx="814705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9817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u="sng" dirty="0" smtClean="0">
                <a:solidFill>
                  <a:schemeClr val="tx1"/>
                </a:solidFill>
              </a:rPr>
              <a:t>PUBLIKUM SI INFORMACE ZAPAMATUJE LÉPE, KDYŽ</a:t>
            </a:r>
            <a:r>
              <a:rPr lang="cs-CZ" dirty="0" smtClean="0">
                <a:solidFill>
                  <a:schemeClr val="tx1"/>
                </a:solidFill>
              </a:rPr>
              <a:t>: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7412" name="Picture 2" descr="C:\Users\Anula\AppData\Local\Microsoft\Windows\Temporary Internet Files\Content.IE5\4NY4EXJW\MC900432526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2276475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185</TotalTime>
  <Words>289</Words>
  <Application>Microsoft Office PowerPoint</Application>
  <PresentationFormat>Předvádění na obrazovce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Shluk</vt:lpstr>
      <vt:lpstr> PREZENTAČNÍ DOVEDNOSTI</vt:lpstr>
      <vt:lpstr>CÍLE PŘEDMĚTU</vt:lpstr>
      <vt:lpstr>POŽADAVKY</vt:lpstr>
      <vt:lpstr>METODICKÉ LISTY</vt:lpstr>
      <vt:lpstr>BEZ PRAXE TO NEPŮJDE</vt:lpstr>
      <vt:lpstr>JAK SE ZBAVIT TRÉMY</vt:lpstr>
      <vt:lpstr>VOLBA JAZYKA</vt:lpstr>
      <vt:lpstr>OBLEČENÍ A DOPLŇKY</vt:lpstr>
      <vt:lpstr>PUBLIKUM SI INFORMACE ZAPAMATUJE LÉPE, KDYŽ:</vt:lpstr>
      <vt:lpstr>MICROSOFT POWERPOINT</vt:lpstr>
      <vt:lpstr>MICROSOFT POWERPOINT</vt:lpstr>
      <vt:lpstr>Prezentace aplikace PowerPoint</vt:lpstr>
      <vt:lpstr>MICROSOFT POWERPOINT</vt:lpstr>
      <vt:lpstr>SEZNAM POUŽITÉ LITERATURY: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PSB_10  PREZENTAČNÍ DOVEDNOSTI</dc:title>
  <dc:creator>Anula</dc:creator>
  <cp:lastModifiedBy>Iva Burešová</cp:lastModifiedBy>
  <cp:revision>11</cp:revision>
  <dcterms:created xsi:type="dcterms:W3CDTF">2010-07-20T12:41:42Z</dcterms:created>
  <dcterms:modified xsi:type="dcterms:W3CDTF">2011-09-25T18:51:59Z</dcterms:modified>
</cp:coreProperties>
</file>