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by.cz/index.php?option=com_content&amp;view=article&amp;id=35&amp;Itemid=1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nesia-litera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kk.cz/suk-cteme-vsichn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jlp.jugendliteratur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by.org/index.php?id=270" TargetMode="External"/><Relationship Id="rId2" Type="http://schemas.openxmlformats.org/officeDocument/2006/relationships/hyperlink" Target="http://www.ibby.org/index.php?id=118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ma.s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ldrenslibrary.org/servlet/WhiteRavens?title=Czech&amp;nbsp;Republic&amp;where=country='Czech+Republic'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Literární ceny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Zlatá stuha</a:t>
            </a:r>
            <a:endParaRPr lang="cs-CZ" dirty="0" smtClean="0"/>
          </a:p>
          <a:p>
            <a:pPr lvl="1"/>
            <a:r>
              <a:rPr lang="cs-CZ" dirty="0" smtClean="0"/>
              <a:t>Vznik: 1992</a:t>
            </a:r>
          </a:p>
          <a:p>
            <a:pPr lvl="1"/>
            <a:r>
              <a:rPr lang="cs-CZ" dirty="0" smtClean="0"/>
              <a:t>Vyhlašuje se jednou za rok (za uplynulé období)</a:t>
            </a:r>
          </a:p>
          <a:p>
            <a:pPr lvl="1"/>
            <a:r>
              <a:rPr lang="cs-CZ" dirty="0" smtClean="0"/>
              <a:t>Každá kategorie má svou nezávislou porotu</a:t>
            </a:r>
          </a:p>
          <a:p>
            <a:pPr lvl="1"/>
            <a:r>
              <a:rPr lang="cs-CZ" dirty="0" smtClean="0"/>
              <a:t>Nominaci: v Liberci</a:t>
            </a:r>
          </a:p>
          <a:p>
            <a:pPr lvl="1"/>
            <a:r>
              <a:rPr lang="cs-CZ" dirty="0" smtClean="0"/>
              <a:t>Vyhlášení výsledků: v Praze</a:t>
            </a:r>
          </a:p>
          <a:p>
            <a:pPr lvl="1"/>
            <a:r>
              <a:rPr lang="cs-CZ" dirty="0" smtClean="0"/>
              <a:t>Zaštiťují Česká sekce IBBY, Obec spisovatelů, Klub ilustrátorů dětské knihy a Obec překladatelů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„Domácí“ ceny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Zlatá stuha (2)</a:t>
            </a:r>
          </a:p>
          <a:p>
            <a:pPr lvl="1"/>
            <a:r>
              <a:rPr lang="cs-CZ" dirty="0" smtClean="0"/>
              <a:t>Kategorie:</a:t>
            </a:r>
          </a:p>
          <a:p>
            <a:pPr lvl="2"/>
            <a:r>
              <a:rPr lang="cs-CZ" dirty="0" smtClean="0"/>
              <a:t>Výtvarná část</a:t>
            </a:r>
          </a:p>
          <a:p>
            <a:pPr lvl="3"/>
            <a:r>
              <a:rPr lang="cs-CZ" dirty="0" smtClean="0"/>
              <a:t>Knihy pro začínající čtenáře</a:t>
            </a:r>
          </a:p>
          <a:p>
            <a:pPr lvl="3"/>
            <a:r>
              <a:rPr lang="cs-CZ" dirty="0" smtClean="0"/>
              <a:t>Beletrie pro děti a mládež</a:t>
            </a:r>
          </a:p>
          <a:p>
            <a:pPr lvl="3"/>
            <a:r>
              <a:rPr lang="cs-CZ" dirty="0" smtClean="0"/>
              <a:t>Literatura faktu pro děti a mládež</a:t>
            </a:r>
          </a:p>
          <a:p>
            <a:pPr lvl="3"/>
            <a:r>
              <a:rPr lang="cs-CZ" dirty="0" smtClean="0"/>
              <a:t>Výtvarný počin</a:t>
            </a:r>
          </a:p>
          <a:p>
            <a:pPr lvl="2"/>
            <a:r>
              <a:rPr lang="cs-CZ" dirty="0" smtClean="0"/>
              <a:t>Literární část</a:t>
            </a:r>
          </a:p>
          <a:p>
            <a:pPr lvl="3"/>
            <a:r>
              <a:rPr lang="cs-CZ" dirty="0" smtClean="0"/>
              <a:t>Knihy pro začínající čtenáře</a:t>
            </a:r>
          </a:p>
          <a:p>
            <a:pPr lvl="3"/>
            <a:r>
              <a:rPr lang="cs-CZ" dirty="0" smtClean="0"/>
              <a:t>Beletrie pro děti a mládež</a:t>
            </a:r>
          </a:p>
          <a:p>
            <a:pPr lvl="3"/>
            <a:r>
              <a:rPr lang="cs-CZ" dirty="0" smtClean="0"/>
              <a:t>Literatura faktu pro děti a mládež</a:t>
            </a:r>
          </a:p>
          <a:p>
            <a:pPr lvl="2"/>
            <a:r>
              <a:rPr lang="cs-CZ" dirty="0" smtClean="0"/>
              <a:t>Překladová část</a:t>
            </a:r>
          </a:p>
          <a:p>
            <a:pPr lvl="3"/>
            <a:r>
              <a:rPr lang="cs-CZ" dirty="0" smtClean="0"/>
              <a:t>Beletrie pro děti a mládež</a:t>
            </a:r>
          </a:p>
          <a:p>
            <a:pPr lvl="3"/>
            <a:r>
              <a:rPr lang="cs-CZ" dirty="0" smtClean="0"/>
              <a:t>Literatura faktu pro děti a mládež</a:t>
            </a:r>
          </a:p>
          <a:p>
            <a:pPr lvl="2"/>
            <a:r>
              <a:rPr lang="cs-CZ" dirty="0" smtClean="0"/>
              <a:t>Zvláštní ocenění</a:t>
            </a:r>
          </a:p>
          <a:p>
            <a:pPr lvl="3"/>
            <a:r>
              <a:rPr lang="cs-CZ" dirty="0" smtClean="0"/>
              <a:t>Nakladatelský počin</a:t>
            </a:r>
          </a:p>
          <a:p>
            <a:pPr lvl="2"/>
            <a:r>
              <a:rPr lang="cs-CZ" dirty="0" smtClean="0"/>
              <a:t>Zlatá stuha za celoživotní přínos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2"/>
              </a:rPr>
              <a:t>Magnesia Litera</a:t>
            </a:r>
            <a:endParaRPr lang="cs-CZ" dirty="0" smtClean="0"/>
          </a:p>
          <a:p>
            <a:pPr lvl="1"/>
            <a:r>
              <a:rPr lang="cs-CZ" dirty="0" smtClean="0"/>
              <a:t>Od 2002</a:t>
            </a:r>
          </a:p>
          <a:p>
            <a:pPr lvl="1"/>
            <a:r>
              <a:rPr lang="cs-CZ" dirty="0" smtClean="0"/>
              <a:t>Vyhlašuje ji občanské sdružení Litera, podílejí se Akademie věd ČR, České centrum PEN klubu, Obec překladatelů, Obec spisovatelů, Svaz českých nakladatelů a knihkupců, česká sekce IBBY, nadace Český literární fond</a:t>
            </a:r>
          </a:p>
          <a:p>
            <a:pPr lvl="1"/>
            <a:r>
              <a:rPr lang="cs-CZ" dirty="0" smtClean="0"/>
              <a:t>Není cenou výhradně za literaturu pro děti a mládež!</a:t>
            </a:r>
          </a:p>
          <a:p>
            <a:pPr lvl="1"/>
            <a:r>
              <a:rPr lang="cs-CZ" dirty="0" smtClean="0"/>
              <a:t>Kategorie: </a:t>
            </a:r>
          </a:p>
          <a:p>
            <a:pPr lvl="2"/>
            <a:r>
              <a:rPr lang="cs-CZ" dirty="0" smtClean="0"/>
              <a:t>Litera za prózu</a:t>
            </a:r>
          </a:p>
          <a:p>
            <a:pPr lvl="2"/>
            <a:r>
              <a:rPr lang="cs-CZ" dirty="0" smtClean="0"/>
              <a:t>Litera za poezii</a:t>
            </a:r>
          </a:p>
          <a:p>
            <a:pPr lvl="2"/>
            <a:r>
              <a:rPr lang="cs-CZ" dirty="0" smtClean="0"/>
              <a:t>Litera za literaturu pro děti a mládež</a:t>
            </a:r>
          </a:p>
          <a:p>
            <a:pPr lvl="2"/>
            <a:r>
              <a:rPr lang="cs-CZ" dirty="0" smtClean="0"/>
              <a:t>Litera za objev roku</a:t>
            </a:r>
          </a:p>
          <a:p>
            <a:pPr lvl="2"/>
            <a:r>
              <a:rPr lang="cs-CZ" dirty="0" smtClean="0"/>
              <a:t>Litera za překladovou knihu</a:t>
            </a:r>
          </a:p>
          <a:p>
            <a:pPr lvl="2"/>
            <a:r>
              <a:rPr lang="cs-CZ" dirty="0" smtClean="0"/>
              <a:t>Litera za literaturu faktu</a:t>
            </a:r>
          </a:p>
          <a:p>
            <a:pPr lvl="2"/>
            <a:r>
              <a:rPr lang="cs-CZ" dirty="0" smtClean="0"/>
              <a:t>Litera za nakladatelský čin</a:t>
            </a:r>
          </a:p>
          <a:p>
            <a:pPr lvl="2"/>
            <a:r>
              <a:rPr lang="cs-CZ" dirty="0" smtClean="0"/>
              <a:t>Magnesia Litera – Kniha roku</a:t>
            </a:r>
          </a:p>
          <a:p>
            <a:pPr lvl="2"/>
            <a:r>
              <a:rPr lang="cs-CZ" dirty="0" smtClean="0"/>
              <a:t>Cena čtenářů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r>
              <a:rPr lang="cs-CZ" dirty="0" smtClean="0"/>
              <a:t>Anketa (!) </a:t>
            </a:r>
            <a:r>
              <a:rPr lang="cs-CZ" dirty="0" smtClean="0">
                <a:hlinkClick r:id="rId2"/>
              </a:rPr>
              <a:t>SUK – Čteme všichni</a:t>
            </a:r>
            <a:endParaRPr lang="cs-CZ" dirty="0" smtClean="0"/>
          </a:p>
          <a:p>
            <a:pPr lvl="1"/>
            <a:r>
              <a:rPr lang="cs-CZ" dirty="0" smtClean="0"/>
              <a:t>Vznik: 1993</a:t>
            </a:r>
          </a:p>
          <a:p>
            <a:pPr lvl="1"/>
            <a:r>
              <a:rPr lang="cs-CZ" dirty="0" smtClean="0"/>
              <a:t>O nejoblíbenější knihu uplynulého roku</a:t>
            </a:r>
          </a:p>
          <a:p>
            <a:pPr lvl="1"/>
            <a:r>
              <a:rPr lang="cs-CZ" dirty="0" smtClean="0"/>
              <a:t>Od ledna do března</a:t>
            </a:r>
          </a:p>
          <a:p>
            <a:pPr lvl="1"/>
            <a:r>
              <a:rPr lang="cs-CZ" dirty="0" smtClean="0"/>
              <a:t>Kategorie:</a:t>
            </a:r>
          </a:p>
          <a:p>
            <a:pPr lvl="2"/>
            <a:r>
              <a:rPr lang="cs-CZ" dirty="0" smtClean="0"/>
              <a:t>Cena dětí</a:t>
            </a:r>
          </a:p>
          <a:p>
            <a:pPr lvl="2"/>
            <a:r>
              <a:rPr lang="cs-CZ" dirty="0" smtClean="0"/>
              <a:t>Cena knihovníků</a:t>
            </a:r>
          </a:p>
          <a:p>
            <a:pPr lvl="2"/>
            <a:r>
              <a:rPr lang="cs-CZ" dirty="0" smtClean="0"/>
              <a:t>Cena Noci s Andersenem</a:t>
            </a:r>
          </a:p>
          <a:p>
            <a:pPr lvl="2"/>
            <a:r>
              <a:rPr lang="cs-CZ" dirty="0" smtClean="0"/>
              <a:t>Cena ministra školství, mládeže a tělovýchovy za přínos k rozvoji dětského čtenářství – na základě poroty složené z učitelů českého jazyka a literatury (pro spisovatele, ilustrátory, nakladatele)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cs-CZ" dirty="0" smtClean="0"/>
              <a:t>Další:</a:t>
            </a:r>
          </a:p>
          <a:p>
            <a:pPr lvl="1"/>
            <a:r>
              <a:rPr lang="cs-CZ" dirty="0" smtClean="0"/>
              <a:t>Moje kniha</a:t>
            </a:r>
          </a:p>
          <a:p>
            <a:pPr lvl="1"/>
            <a:r>
              <a:rPr lang="cs-CZ" dirty="0" smtClean="0"/>
              <a:t>Kniha mého srdce</a:t>
            </a:r>
          </a:p>
          <a:p>
            <a:pPr lvl="1"/>
            <a:r>
              <a:rPr lang="cs-CZ" dirty="0" smtClean="0"/>
              <a:t>Cena nakladatelství Albatros</a:t>
            </a:r>
          </a:p>
          <a:p>
            <a:pPr lvl="1"/>
            <a:r>
              <a:rPr lang="cs-CZ" sz="1400" dirty="0" smtClean="0"/>
              <a:t>(a mnohé jiné)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Funkce:</a:t>
            </a:r>
          </a:p>
          <a:p>
            <a:pPr lvl="1"/>
            <a:r>
              <a:rPr lang="cs-CZ" dirty="0" smtClean="0"/>
              <a:t>Informační a orientační</a:t>
            </a:r>
          </a:p>
          <a:p>
            <a:pPr lvl="1"/>
            <a:r>
              <a:rPr lang="cs-CZ" dirty="0" smtClean="0"/>
              <a:t>Propagační</a:t>
            </a:r>
          </a:p>
          <a:p>
            <a:pPr lvl="1"/>
            <a:r>
              <a:rPr lang="cs-CZ" dirty="0" smtClean="0"/>
              <a:t>Regulační</a:t>
            </a:r>
          </a:p>
          <a:p>
            <a:pPr lvl="1"/>
            <a:r>
              <a:rPr lang="cs-CZ" dirty="0" smtClean="0"/>
              <a:t>Obranná</a:t>
            </a:r>
          </a:p>
          <a:p>
            <a:pPr lvl="1"/>
            <a:r>
              <a:rPr lang="cs-CZ" dirty="0" err="1" smtClean="0"/>
              <a:t>Autoreferenční</a:t>
            </a:r>
            <a:endParaRPr lang="cs-CZ" dirty="0" smtClean="0"/>
          </a:p>
          <a:p>
            <a:pPr lvl="1"/>
            <a:r>
              <a:rPr lang="cs-CZ" dirty="0" smtClean="0"/>
              <a:t>Selektivní</a:t>
            </a:r>
          </a:p>
          <a:p>
            <a:r>
              <a:rPr lang="cs-CZ" dirty="0" smtClean="0"/>
              <a:t>Typologie: mnohost kritérií</a:t>
            </a:r>
          </a:p>
          <a:p>
            <a:pPr lvl="1"/>
            <a:r>
              <a:rPr lang="cs-CZ" dirty="0" smtClean="0"/>
              <a:t>Podle literárních druhů</a:t>
            </a:r>
          </a:p>
          <a:p>
            <a:pPr lvl="1"/>
            <a:r>
              <a:rPr lang="cs-CZ" dirty="0" smtClean="0"/>
              <a:t>Podle žánrů</a:t>
            </a:r>
          </a:p>
          <a:p>
            <a:pPr lvl="1"/>
            <a:r>
              <a:rPr lang="cs-CZ" dirty="0" smtClean="0"/>
              <a:t>Podle jazyka díla</a:t>
            </a:r>
          </a:p>
          <a:p>
            <a:pPr lvl="1"/>
            <a:r>
              <a:rPr lang="cs-CZ" dirty="0" smtClean="0"/>
              <a:t>(relativně) bez limitů X vázáno – na věk/pohlaví/původ autora</a:t>
            </a:r>
          </a:p>
          <a:p>
            <a:pPr lvl="1"/>
            <a:r>
              <a:rPr lang="cs-CZ" dirty="0" smtClean="0"/>
              <a:t>Podle lokality: národní, mezinárodní, (internacionální)</a:t>
            </a:r>
          </a:p>
          <a:p>
            <a:pPr lvl="1"/>
            <a:r>
              <a:rPr lang="cs-CZ" dirty="0" smtClean="0"/>
              <a:t>Podle toho, kdo rozhoduje: odborníci X recipienti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bez názv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325582"/>
            <a:ext cx="3886200" cy="625324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životopi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2857" b="12756"/>
          <a:stretch>
            <a:fillRect/>
          </a:stretch>
        </p:blipFill>
        <p:spPr>
          <a:xfrm>
            <a:off x="1828800" y="457200"/>
            <a:ext cx="6033228" cy="6172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Ceny za literaturu</a:t>
            </a:r>
            <a:br>
              <a:rPr lang="cs-CZ" dirty="0" smtClean="0"/>
            </a:br>
            <a:r>
              <a:rPr lang="cs-CZ" dirty="0" smtClean="0"/>
              <a:t> pro děti a mládež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USA: </a:t>
            </a:r>
            <a:r>
              <a:rPr lang="cs-CZ" dirty="0" err="1" smtClean="0"/>
              <a:t>The</a:t>
            </a:r>
            <a:r>
              <a:rPr lang="cs-CZ" dirty="0" smtClean="0"/>
              <a:t> John </a:t>
            </a:r>
            <a:r>
              <a:rPr lang="cs-CZ" dirty="0" err="1" smtClean="0"/>
              <a:t>Newbery</a:t>
            </a:r>
            <a:r>
              <a:rPr lang="cs-CZ" dirty="0" smtClean="0"/>
              <a:t> </a:t>
            </a:r>
            <a:r>
              <a:rPr lang="cs-CZ" dirty="0" err="1" smtClean="0"/>
              <a:t>Medal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Randolph</a:t>
            </a:r>
            <a:r>
              <a:rPr lang="cs-CZ" dirty="0" smtClean="0"/>
              <a:t> </a:t>
            </a:r>
            <a:r>
              <a:rPr lang="cs-CZ" dirty="0" err="1" smtClean="0"/>
              <a:t>Caldecott</a:t>
            </a:r>
            <a:r>
              <a:rPr lang="cs-CZ" dirty="0" smtClean="0"/>
              <a:t> </a:t>
            </a:r>
            <a:r>
              <a:rPr lang="cs-CZ" dirty="0" err="1" smtClean="0"/>
              <a:t>Medal</a:t>
            </a:r>
            <a:endParaRPr lang="cs-CZ" dirty="0" smtClean="0"/>
          </a:p>
          <a:p>
            <a:r>
              <a:rPr lang="cs-CZ" dirty="0" smtClean="0"/>
              <a:t>Velká Británie: </a:t>
            </a:r>
            <a:r>
              <a:rPr lang="cs-CZ" dirty="0" err="1" smtClean="0"/>
              <a:t>Guardian</a:t>
            </a:r>
            <a:r>
              <a:rPr lang="cs-CZ" dirty="0" smtClean="0"/>
              <a:t> </a:t>
            </a:r>
            <a:r>
              <a:rPr lang="cs-CZ" dirty="0" err="1" smtClean="0"/>
              <a:t>Awards</a:t>
            </a:r>
            <a:r>
              <a:rPr lang="cs-CZ" dirty="0" smtClean="0"/>
              <a:t>, Carnegie </a:t>
            </a:r>
            <a:r>
              <a:rPr lang="cs-CZ" dirty="0" err="1" smtClean="0"/>
              <a:t>Medal</a:t>
            </a:r>
            <a:r>
              <a:rPr lang="cs-CZ" dirty="0" smtClean="0"/>
              <a:t> in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smtClean="0"/>
              <a:t>Francie: </a:t>
            </a:r>
            <a:r>
              <a:rPr lang="cs-CZ" dirty="0" err="1" smtClean="0"/>
              <a:t>Prix</a:t>
            </a:r>
            <a:r>
              <a:rPr lang="cs-CZ" dirty="0" smtClean="0"/>
              <a:t> </a:t>
            </a:r>
            <a:r>
              <a:rPr lang="cs-CZ" dirty="0" err="1" smtClean="0"/>
              <a:t>Sorcière</a:t>
            </a:r>
            <a:endParaRPr lang="cs-CZ" dirty="0" smtClean="0"/>
          </a:p>
          <a:p>
            <a:r>
              <a:rPr lang="cs-CZ" dirty="0" smtClean="0"/>
              <a:t>N: </a:t>
            </a:r>
            <a:r>
              <a:rPr lang="cs-CZ" dirty="0" err="1" smtClean="0">
                <a:hlinkClick r:id="rId2"/>
              </a:rPr>
              <a:t>Deutscher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Jugendliteraturpreis</a:t>
            </a:r>
            <a:r>
              <a:rPr lang="cs-CZ" dirty="0" smtClean="0">
                <a:hlinkClick r:id="rId2"/>
              </a:rPr>
              <a:t> </a:t>
            </a:r>
            <a:r>
              <a:rPr lang="cs-CZ" dirty="0" smtClean="0"/>
              <a:t>– získala ji Iva Procházková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zahraničí - příklady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Cena Hanse Christiana Andersena (Hans Christian Andersen </a:t>
            </a:r>
            <a:r>
              <a:rPr lang="cs-CZ" dirty="0" err="1" smtClean="0">
                <a:hlinkClick r:id="rId2"/>
              </a:rPr>
              <a:t>Awards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pPr lvl="1"/>
            <a:r>
              <a:rPr lang="cs-CZ" dirty="0" smtClean="0"/>
              <a:t>Iniciátorka: </a:t>
            </a:r>
            <a:r>
              <a:rPr lang="cs-CZ" dirty="0" err="1" smtClean="0"/>
              <a:t>Jella</a:t>
            </a:r>
            <a:r>
              <a:rPr lang="cs-CZ" dirty="0" smtClean="0"/>
              <a:t> </a:t>
            </a:r>
            <a:r>
              <a:rPr lang="cs-CZ" dirty="0" err="1" smtClean="0"/>
              <a:t>Lepman</a:t>
            </a:r>
            <a:endParaRPr lang="cs-CZ" dirty="0" smtClean="0"/>
          </a:p>
          <a:p>
            <a:pPr lvl="1"/>
            <a:r>
              <a:rPr lang="cs-CZ" dirty="0" smtClean="0"/>
              <a:t>Vznik: 1956</a:t>
            </a:r>
          </a:p>
          <a:p>
            <a:pPr lvl="1"/>
            <a:r>
              <a:rPr lang="cs-CZ" dirty="0" smtClean="0"/>
              <a:t>Od 1966 kategorie ilustrátorů</a:t>
            </a:r>
          </a:p>
          <a:p>
            <a:pPr lvl="1"/>
            <a:r>
              <a:rPr lang="cs-CZ" dirty="0" smtClean="0"/>
              <a:t>IBBY (z dalších ocenění: IBBY-</a:t>
            </a:r>
            <a:r>
              <a:rPr lang="cs-CZ" dirty="0" err="1" smtClean="0"/>
              <a:t>Asahi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r>
              <a:rPr lang="cs-CZ" dirty="0" err="1" smtClean="0"/>
              <a:t>Promotion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IBBY </a:t>
            </a:r>
            <a:r>
              <a:rPr lang="cs-CZ" dirty="0" err="1" smtClean="0">
                <a:hlinkClick r:id="rId3"/>
              </a:rPr>
              <a:t>Honour</a:t>
            </a:r>
            <a:r>
              <a:rPr lang="cs-CZ" dirty="0" smtClean="0">
                <a:hlinkClick r:id="rId3"/>
              </a:rPr>
              <a:t> List</a:t>
            </a:r>
            <a:r>
              <a:rPr lang="cs-CZ" dirty="0" smtClean="0"/>
              <a:t>)  </a:t>
            </a:r>
          </a:p>
          <a:p>
            <a:pPr lvl="1"/>
            <a:r>
              <a:rPr lang="cs-CZ" dirty="0" smtClean="0"/>
              <a:t>Za celoživotní přínos</a:t>
            </a:r>
          </a:p>
          <a:p>
            <a:pPr lvl="1"/>
            <a:r>
              <a:rPr lang="cs-CZ" dirty="0" smtClean="0"/>
              <a:t>Každé dva roky</a:t>
            </a:r>
          </a:p>
          <a:p>
            <a:pPr lvl="1"/>
            <a:r>
              <a:rPr lang="cs-CZ" dirty="0" smtClean="0"/>
              <a:t>Nominace: jednotlivé národní sekce IBBY</a:t>
            </a:r>
          </a:p>
          <a:p>
            <a:pPr lvl="1"/>
            <a:r>
              <a:rPr lang="cs-CZ" dirty="0" smtClean="0"/>
              <a:t>Vítěze vybírá mezinárodní porota složená z odborníků</a:t>
            </a:r>
          </a:p>
          <a:p>
            <a:pPr lvl="1"/>
            <a:r>
              <a:rPr lang="cs-CZ" dirty="0" smtClean="0"/>
              <a:t>Časopis </a:t>
            </a:r>
            <a:r>
              <a:rPr lang="cs-CZ" dirty="0" err="1" smtClean="0"/>
              <a:t>Bookbird</a:t>
            </a:r>
            <a:endParaRPr lang="cs-CZ" dirty="0" smtClean="0"/>
          </a:p>
          <a:p>
            <a:pPr lvl="1"/>
            <a:r>
              <a:rPr lang="cs-CZ" dirty="0" smtClean="0"/>
              <a:t>1980 Bohumil Říha; 1968 Jiří Trnka, 1988 Dušan </a:t>
            </a:r>
            <a:r>
              <a:rPr lang="cs-CZ" dirty="0" err="1" smtClean="0"/>
              <a:t>Kállay</a:t>
            </a:r>
            <a:r>
              <a:rPr lang="cs-CZ" dirty="0" smtClean="0"/>
              <a:t>, 1992 Květa </a:t>
            </a:r>
            <a:r>
              <a:rPr lang="cs-CZ" dirty="0" smtClean="0"/>
              <a:t>Pacovská, 2012 Petr </a:t>
            </a:r>
            <a:r>
              <a:rPr lang="cs-CZ" dirty="0" err="1" smtClean="0"/>
              <a:t>Sís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Mezinárodní ceny za literaturu pro D + M</a:t>
            </a:r>
            <a:endParaRPr lang="cs-CZ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Cena </a:t>
            </a:r>
            <a:r>
              <a:rPr lang="cs-CZ" dirty="0" err="1" smtClean="0">
                <a:hlinkClick r:id="rId2"/>
              </a:rPr>
              <a:t>Astrid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Lindgrenové</a:t>
            </a:r>
            <a:r>
              <a:rPr lang="cs-CZ" dirty="0" smtClean="0">
                <a:hlinkClick r:id="rId2"/>
              </a:rPr>
              <a:t> (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Astrid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Lindgren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Memorial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Award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pPr lvl="1"/>
            <a:r>
              <a:rPr lang="cs-CZ" dirty="0" smtClean="0"/>
              <a:t>Od 2002</a:t>
            </a:r>
          </a:p>
          <a:p>
            <a:pPr lvl="1"/>
            <a:r>
              <a:rPr lang="cs-CZ" dirty="0" smtClean="0"/>
              <a:t>Podpora literatury pro mladé recipienty, příspěvek k posílení mezinárodních práv dítěte</a:t>
            </a:r>
          </a:p>
          <a:p>
            <a:pPr lvl="1"/>
            <a:r>
              <a:rPr lang="cs-CZ" dirty="0" smtClean="0"/>
              <a:t>Rozhoduje porota</a:t>
            </a:r>
          </a:p>
          <a:p>
            <a:pPr lvl="1"/>
            <a:r>
              <a:rPr lang="cs-CZ" dirty="0" smtClean="0"/>
              <a:t>Ocenění bez ohledu na jazyk, v němž autoři píší, nebo národnost, k níž se hlásí</a:t>
            </a:r>
          </a:p>
          <a:p>
            <a:pPr lvl="1"/>
            <a:r>
              <a:rPr lang="cs-CZ" dirty="0" smtClean="0"/>
              <a:t>Spisovatelé, ilustrátoři, další podporovatelé čtení</a:t>
            </a:r>
          </a:p>
          <a:p>
            <a:pPr lvl="1"/>
            <a:r>
              <a:rPr lang="cs-CZ" dirty="0" smtClean="0"/>
              <a:t>Mezi nominovanými mj. Petr </a:t>
            </a:r>
            <a:r>
              <a:rPr lang="cs-CZ" dirty="0" err="1" smtClean="0"/>
              <a:t>Sís</a:t>
            </a:r>
            <a:r>
              <a:rPr lang="cs-CZ" dirty="0" smtClean="0"/>
              <a:t>, Květa Pacovská, Josef Paleček, Iva Procházková, projekt Noc s Andersenem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cs-CZ" dirty="0" err="1" smtClean="0">
                <a:hlinkClick r:id="rId2"/>
              </a:rPr>
              <a:t>White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Raven</a:t>
            </a:r>
            <a:endParaRPr lang="cs-CZ" dirty="0" smtClean="0"/>
          </a:p>
          <a:p>
            <a:pPr lvl="1"/>
            <a:r>
              <a:rPr lang="cs-CZ" dirty="0" err="1" smtClean="0"/>
              <a:t>Internationalen</a:t>
            </a:r>
            <a:r>
              <a:rPr lang="cs-CZ" dirty="0" smtClean="0"/>
              <a:t> </a:t>
            </a:r>
            <a:r>
              <a:rPr lang="cs-CZ" dirty="0" err="1" smtClean="0"/>
              <a:t>Bibliothek</a:t>
            </a:r>
            <a:r>
              <a:rPr lang="cs-CZ" dirty="0" smtClean="0"/>
              <a:t> v Mnichově</a:t>
            </a:r>
          </a:p>
          <a:p>
            <a:pPr lvl="1"/>
            <a:r>
              <a:rPr lang="cs-CZ" dirty="0" smtClean="0"/>
              <a:t>Každoročně sestavován list knih, který je zveřejňován ve výročním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Ravens</a:t>
            </a:r>
            <a:r>
              <a:rPr lang="cs-CZ" dirty="0" smtClean="0"/>
              <a:t> </a:t>
            </a:r>
            <a:r>
              <a:rPr lang="cs-CZ" dirty="0" err="1" smtClean="0"/>
              <a:t>Catalogue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</TotalTime>
  <Words>548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Papír</vt:lpstr>
      <vt:lpstr>Literární ceny</vt:lpstr>
      <vt:lpstr>Snímek 2</vt:lpstr>
      <vt:lpstr>Snímek 3</vt:lpstr>
      <vt:lpstr>Snímek 4</vt:lpstr>
      <vt:lpstr>Ceny za literaturu  pro děti a mládež</vt:lpstr>
      <vt:lpstr>V zahraničí - příklady</vt:lpstr>
      <vt:lpstr>Mezinárodní ceny za literaturu pro D + M</vt:lpstr>
      <vt:lpstr>Snímek 8</vt:lpstr>
      <vt:lpstr>Snímek 9</vt:lpstr>
      <vt:lpstr>„Domácí“ ceny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ceny</dc:title>
  <dc:creator>sony vaio</dc:creator>
  <cp:lastModifiedBy>Windows User</cp:lastModifiedBy>
  <cp:revision>9</cp:revision>
  <dcterms:created xsi:type="dcterms:W3CDTF">2006-08-16T00:00:00Z</dcterms:created>
  <dcterms:modified xsi:type="dcterms:W3CDTF">2012-12-05T08:07:19Z</dcterms:modified>
</cp:coreProperties>
</file>