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F4F14-AB1E-4DA6-A8ED-CB014B06E5D5}" type="datetimeFigureOut">
              <a:rPr lang="cs-CZ" smtClean="0"/>
              <a:pPr/>
              <a:t>13.11.2012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35080-E3E8-483C-8925-07F345F59B0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F4F14-AB1E-4DA6-A8ED-CB014B06E5D5}" type="datetimeFigureOut">
              <a:rPr lang="cs-CZ" smtClean="0"/>
              <a:pPr/>
              <a:t>13.11.2012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35080-E3E8-483C-8925-07F345F59B0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F4F14-AB1E-4DA6-A8ED-CB014B06E5D5}" type="datetimeFigureOut">
              <a:rPr lang="cs-CZ" smtClean="0"/>
              <a:pPr/>
              <a:t>13.11.2012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35080-E3E8-483C-8925-07F345F59B0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F4F14-AB1E-4DA6-A8ED-CB014B06E5D5}" type="datetimeFigureOut">
              <a:rPr lang="cs-CZ" smtClean="0"/>
              <a:pPr/>
              <a:t>13.11.2012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35080-E3E8-483C-8925-07F345F59B0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F4F14-AB1E-4DA6-A8ED-CB014B06E5D5}" type="datetimeFigureOut">
              <a:rPr lang="cs-CZ" smtClean="0"/>
              <a:pPr/>
              <a:t>13.11.2012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35080-E3E8-483C-8925-07F345F59B0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F4F14-AB1E-4DA6-A8ED-CB014B06E5D5}" type="datetimeFigureOut">
              <a:rPr lang="cs-CZ" smtClean="0"/>
              <a:pPr/>
              <a:t>13.11.2012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35080-E3E8-483C-8925-07F345F59B0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F4F14-AB1E-4DA6-A8ED-CB014B06E5D5}" type="datetimeFigureOut">
              <a:rPr lang="cs-CZ" smtClean="0"/>
              <a:pPr/>
              <a:t>13.11.2012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35080-E3E8-483C-8925-07F345F59B0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F4F14-AB1E-4DA6-A8ED-CB014B06E5D5}" type="datetimeFigureOut">
              <a:rPr lang="cs-CZ" smtClean="0"/>
              <a:pPr/>
              <a:t>13.11.2012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35080-E3E8-483C-8925-07F345F59B0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F4F14-AB1E-4DA6-A8ED-CB014B06E5D5}" type="datetimeFigureOut">
              <a:rPr lang="cs-CZ" smtClean="0"/>
              <a:pPr/>
              <a:t>13.11.2012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35080-E3E8-483C-8925-07F345F59B0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F4F14-AB1E-4DA6-A8ED-CB014B06E5D5}" type="datetimeFigureOut">
              <a:rPr lang="cs-CZ" smtClean="0"/>
              <a:pPr/>
              <a:t>13.11.2012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35080-E3E8-483C-8925-07F345F59B0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F4F14-AB1E-4DA6-A8ED-CB014B06E5D5}" type="datetimeFigureOut">
              <a:rPr lang="cs-CZ" smtClean="0"/>
              <a:pPr/>
              <a:t>13.11.2012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9BA35080-E3E8-483C-8925-07F345F59B0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EDF4F14-AB1E-4DA6-A8ED-CB014B06E5D5}" type="datetimeFigureOut">
              <a:rPr lang="cs-CZ" smtClean="0"/>
              <a:pPr/>
              <a:t>13.11.2012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BA35080-E3E8-483C-8925-07F345F59B06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Autorské právo</a:t>
            </a:r>
            <a:endParaRPr lang="cs-CZ" dirty="0"/>
          </a:p>
        </p:txBody>
      </p:sp>
      <p:pic>
        <p:nvPicPr>
          <p:cNvPr id="14338" name="Picture 2" descr="http://upload.wikimedia.org/wikipedia/commons/b/bf/Copyright_(Simple_English)_Wikibook_heade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60032" y="3284984"/>
            <a:ext cx="2997840" cy="309800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Dualistické pojetí autorského zákona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Osobnostní autorská práva (</a:t>
            </a:r>
            <a:r>
              <a:rPr lang="cs-CZ" dirty="0" smtClean="0">
                <a:latin typeface="Times New Roman"/>
                <a:cs typeface="Times New Roman"/>
              </a:rPr>
              <a:t>§ 11 AZ)</a:t>
            </a:r>
          </a:p>
          <a:p>
            <a:pPr lvl="1"/>
            <a:r>
              <a:rPr lang="cs-CZ" dirty="0" smtClean="0">
                <a:latin typeface="Times New Roman"/>
                <a:cs typeface="Times New Roman"/>
              </a:rPr>
              <a:t>Právo zveřejnit a rozhodnout o zveřejnění</a:t>
            </a:r>
          </a:p>
          <a:p>
            <a:pPr lvl="1"/>
            <a:r>
              <a:rPr lang="cs-CZ" dirty="0" smtClean="0">
                <a:latin typeface="Times New Roman"/>
                <a:cs typeface="Times New Roman"/>
              </a:rPr>
              <a:t>Osobovat si autorství (anonym a pseudonym - §7)</a:t>
            </a:r>
          </a:p>
          <a:p>
            <a:pPr lvl="1"/>
            <a:r>
              <a:rPr lang="cs-CZ" dirty="0" smtClean="0">
                <a:latin typeface="Times New Roman"/>
                <a:cs typeface="Times New Roman"/>
              </a:rPr>
              <a:t>Nedotknutelnost díla</a:t>
            </a:r>
          </a:p>
          <a:p>
            <a:pPr lvl="1">
              <a:buNone/>
            </a:pPr>
            <a:endParaRPr lang="cs-CZ" dirty="0" smtClean="0">
              <a:latin typeface="Times New Roman"/>
              <a:cs typeface="Times New Roman"/>
            </a:endParaRPr>
          </a:p>
          <a:p>
            <a:r>
              <a:rPr lang="cs-CZ" dirty="0" smtClean="0">
                <a:latin typeface="Times New Roman"/>
                <a:cs typeface="Times New Roman"/>
              </a:rPr>
              <a:t>Majetková autorská práva (§ 12 a </a:t>
            </a:r>
            <a:r>
              <a:rPr lang="cs-CZ" dirty="0" err="1" smtClean="0">
                <a:latin typeface="Times New Roman"/>
                <a:cs typeface="Times New Roman"/>
              </a:rPr>
              <a:t>násl</a:t>
            </a:r>
            <a:r>
              <a:rPr lang="cs-CZ" dirty="0" smtClean="0">
                <a:latin typeface="Times New Roman"/>
                <a:cs typeface="Times New Roman"/>
              </a:rPr>
              <a:t>.) -70 let po smrti autora</a:t>
            </a:r>
          </a:p>
          <a:p>
            <a:pPr lvl="1"/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Zákonná omezení AP</a:t>
            </a:r>
            <a:br>
              <a:rPr lang="cs-CZ" dirty="0" smtClean="0"/>
            </a:br>
            <a:r>
              <a:rPr lang="cs-CZ" dirty="0" smtClean="0"/>
              <a:t> (zákonné licence)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Volné užití (</a:t>
            </a:r>
            <a:r>
              <a:rPr lang="cs-CZ" dirty="0" smtClean="0">
                <a:latin typeface="Times New Roman"/>
                <a:cs typeface="Times New Roman"/>
              </a:rPr>
              <a:t>§ 30 AZ)</a:t>
            </a:r>
          </a:p>
          <a:p>
            <a:r>
              <a:rPr lang="cs-CZ" dirty="0" smtClean="0">
                <a:latin typeface="Times New Roman"/>
                <a:cs typeface="Times New Roman"/>
              </a:rPr>
              <a:t>Zákonné licence bezúplatné</a:t>
            </a:r>
          </a:p>
          <a:p>
            <a:pPr lvl="1"/>
            <a:r>
              <a:rPr lang="cs-CZ" dirty="0" smtClean="0">
                <a:latin typeface="Times New Roman"/>
                <a:cs typeface="Times New Roman"/>
              </a:rPr>
              <a:t>Rozmnožovací licence</a:t>
            </a:r>
          </a:p>
          <a:p>
            <a:pPr lvl="1"/>
            <a:r>
              <a:rPr lang="cs-CZ" dirty="0" smtClean="0">
                <a:latin typeface="Times New Roman"/>
                <a:cs typeface="Times New Roman"/>
              </a:rPr>
              <a:t>Propagační licence</a:t>
            </a:r>
          </a:p>
          <a:p>
            <a:pPr lvl="1"/>
            <a:r>
              <a:rPr lang="cs-CZ" dirty="0" smtClean="0">
                <a:latin typeface="Times New Roman"/>
                <a:cs typeface="Times New Roman"/>
              </a:rPr>
              <a:t>Citační licence</a:t>
            </a:r>
          </a:p>
          <a:p>
            <a:pPr lvl="1"/>
            <a:r>
              <a:rPr lang="cs-CZ" dirty="0" smtClean="0">
                <a:latin typeface="Times New Roman"/>
                <a:cs typeface="Times New Roman"/>
              </a:rPr>
              <a:t>Užití díla umístěného na veřejném prostranství</a:t>
            </a:r>
          </a:p>
          <a:p>
            <a:pPr lvl="1"/>
            <a:r>
              <a:rPr lang="cs-CZ" dirty="0" smtClean="0">
                <a:latin typeface="Times New Roman"/>
                <a:cs typeface="Times New Roman"/>
              </a:rPr>
              <a:t>Úřední a zpravodajská licence</a:t>
            </a:r>
          </a:p>
          <a:p>
            <a:pPr lvl="1"/>
            <a:r>
              <a:rPr lang="cs-CZ" dirty="0" smtClean="0">
                <a:latin typeface="Times New Roman"/>
                <a:cs typeface="Times New Roman"/>
              </a:rPr>
              <a:t>Další</a:t>
            </a:r>
          </a:p>
          <a:p>
            <a:r>
              <a:rPr lang="cs-CZ" dirty="0" smtClean="0">
                <a:latin typeface="Times New Roman"/>
                <a:cs typeface="Times New Roman"/>
              </a:rPr>
              <a:t>Zákonná licence úplatná</a:t>
            </a:r>
          </a:p>
          <a:p>
            <a:pPr lvl="1"/>
            <a:r>
              <a:rPr lang="cs-CZ" dirty="0" smtClean="0">
                <a:latin typeface="Times New Roman"/>
                <a:cs typeface="Times New Roman"/>
              </a:rPr>
              <a:t>Knihovní licence</a:t>
            </a:r>
          </a:p>
          <a:p>
            <a:pPr lvl="1"/>
            <a:r>
              <a:rPr lang="cs-CZ" dirty="0" smtClean="0">
                <a:latin typeface="Times New Roman"/>
                <a:cs typeface="Times New Roman"/>
              </a:rPr>
              <a:t>Částečně licence rozmnožovací</a:t>
            </a:r>
          </a:p>
          <a:p>
            <a:pPr lvl="1"/>
            <a:endParaRPr lang="cs-CZ" dirty="0" smtClean="0">
              <a:latin typeface="Times New Roman"/>
              <a:cs typeface="Times New Roman"/>
            </a:endParaRPr>
          </a:p>
          <a:p>
            <a:pPr lvl="1"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000" dirty="0" smtClean="0"/>
              <a:t>Ochrana investice do vytvořeného díla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Zaměstnanecké dílo (</a:t>
            </a:r>
            <a:r>
              <a:rPr lang="cs-CZ" dirty="0" smtClean="0">
                <a:latin typeface="Times New Roman"/>
                <a:cs typeface="Times New Roman"/>
              </a:rPr>
              <a:t>§ 58)</a:t>
            </a:r>
          </a:p>
          <a:p>
            <a:r>
              <a:rPr lang="cs-CZ" dirty="0" smtClean="0">
                <a:latin typeface="Times New Roman"/>
                <a:cs typeface="Times New Roman"/>
              </a:rPr>
              <a:t>Kolektivní dílo (§ 59)</a:t>
            </a:r>
          </a:p>
          <a:p>
            <a:r>
              <a:rPr lang="cs-CZ" dirty="0" smtClean="0">
                <a:latin typeface="Times New Roman"/>
                <a:cs typeface="Times New Roman"/>
              </a:rPr>
              <a:t>Školní dílo (§ 60)</a:t>
            </a:r>
          </a:p>
          <a:p>
            <a:r>
              <a:rPr lang="cs-CZ" dirty="0" smtClean="0">
                <a:latin typeface="Times New Roman"/>
                <a:cs typeface="Times New Roman"/>
              </a:rPr>
              <a:t>Dílo na objednávku a soutěžní dílo (§ 61)</a:t>
            </a: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Zvláštní ochrana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Počítačové programy</a:t>
            </a:r>
          </a:p>
          <a:p>
            <a:r>
              <a:rPr lang="cs-CZ" dirty="0" smtClean="0"/>
              <a:t>Audiovizuální díla</a:t>
            </a: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Kolektivní správa práv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 ČR 5 kolektivních správců:</a:t>
            </a:r>
          </a:p>
          <a:p>
            <a:pPr lvl="1"/>
            <a:r>
              <a:rPr lang="cs-CZ" dirty="0" smtClean="0"/>
              <a:t>OSA = Ochranný svaz autorský</a:t>
            </a:r>
          </a:p>
          <a:p>
            <a:pPr lvl="1"/>
            <a:r>
              <a:rPr lang="cs-CZ" dirty="0" err="1" smtClean="0"/>
              <a:t>Dilia</a:t>
            </a:r>
            <a:r>
              <a:rPr lang="cs-CZ" dirty="0" smtClean="0"/>
              <a:t> = Divadelní, literární, audiovizuální agentura</a:t>
            </a:r>
          </a:p>
          <a:p>
            <a:pPr lvl="1"/>
            <a:r>
              <a:rPr lang="cs-CZ" dirty="0" smtClean="0"/>
              <a:t>INTERGRAM = Nezávislá společnost výkonných umělců</a:t>
            </a:r>
          </a:p>
          <a:p>
            <a:pPr lvl="1"/>
            <a:r>
              <a:rPr lang="cs-CZ" dirty="0" smtClean="0"/>
              <a:t>Gestor = kolektivní správce autorského práva na odměnu při opětném prodeji originálu výtvarného díla uměleckého)</a:t>
            </a:r>
          </a:p>
          <a:p>
            <a:pPr lvl="1"/>
            <a:r>
              <a:rPr lang="cs-CZ" dirty="0" smtClean="0"/>
              <a:t>OOA-S = Ochranná </a:t>
            </a:r>
            <a:r>
              <a:rPr lang="cs-CZ" smtClean="0"/>
              <a:t>organizace autorská</a:t>
            </a:r>
            <a:endParaRPr 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PISTORIUS, Vladimír. Jak se dělá kniha. </a:t>
            </a:r>
            <a:r>
              <a:rPr lang="cs-CZ" dirty="0" err="1" smtClean="0"/>
              <a:t>Praha</a:t>
            </a:r>
            <a:r>
              <a:rPr lang="cs-CZ" dirty="0" smtClean="0"/>
              <a:t>/Litomyšl, 2005.</a:t>
            </a:r>
          </a:p>
          <a:p>
            <a:r>
              <a:rPr lang="cs-CZ" dirty="0" smtClean="0"/>
              <a:t>TELEC, Ivo – TŮMA, Pavel. Přehled práva duševního vlastnictví 1. Brno: Doplněk, 2002.</a:t>
            </a:r>
          </a:p>
          <a:p>
            <a:r>
              <a:rPr lang="cs-CZ" dirty="0" smtClean="0"/>
              <a:t>TELEC, Ivo – TŮMA, Pavel. Přehled práva duševního vlastnictví 2. Brno: Doplněk, 2006.</a:t>
            </a:r>
          </a:p>
          <a:p>
            <a:endParaRPr lang="cs-CZ" dirty="0" smtClean="0"/>
          </a:p>
          <a:p>
            <a:r>
              <a:rPr lang="cs-CZ" dirty="0" smtClean="0"/>
              <a:t>Zákon číslo </a:t>
            </a:r>
            <a:r>
              <a:rPr lang="cs-CZ" dirty="0" smtClean="0"/>
              <a:t>121/2000 Sb., </a:t>
            </a:r>
            <a:r>
              <a:rPr lang="cs-CZ" dirty="0" smtClean="0"/>
              <a:t>o právu autorském, o právech souvisejících s právem autorským a o změně některých zákonů (autorský zákon)</a:t>
            </a:r>
          </a:p>
          <a:p>
            <a:r>
              <a:rPr lang="cs-CZ" dirty="0" smtClean="0"/>
              <a:t>Občanský zákoník</a:t>
            </a:r>
          </a:p>
          <a:p>
            <a:r>
              <a:rPr lang="cs-CZ" dirty="0" smtClean="0"/>
              <a:t>Ústava ČR</a:t>
            </a:r>
          </a:p>
          <a:p>
            <a:r>
              <a:rPr lang="cs-CZ" dirty="0" smtClean="0"/>
              <a:t>Listina základních práv a svobod</a:t>
            </a:r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Autorské právo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Součást systému českého práva</a:t>
            </a:r>
          </a:p>
          <a:p>
            <a:r>
              <a:rPr lang="cs-CZ" dirty="0" smtClean="0"/>
              <a:t>Soukromé právo</a:t>
            </a:r>
          </a:p>
          <a:p>
            <a:r>
              <a:rPr lang="cs-CZ" dirty="0" smtClean="0"/>
              <a:t>Imperativ mravného jednání v soukromém právu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Ústavněprávní základy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Čl. 11  LZPS: „Každý má právo vlastnit majetek.“</a:t>
            </a:r>
          </a:p>
          <a:p>
            <a:r>
              <a:rPr lang="cs-CZ" dirty="0" smtClean="0"/>
              <a:t>Čl. 34, </a:t>
            </a:r>
            <a:r>
              <a:rPr lang="cs-CZ" dirty="0" err="1" smtClean="0"/>
              <a:t>ods</a:t>
            </a:r>
            <a:r>
              <a:rPr lang="cs-CZ" dirty="0" smtClean="0"/>
              <a:t>. 1 LZPS: „Práva k výsledkům tvůrčí duševní činnosti jsou chráněna zákonem.“</a:t>
            </a:r>
          </a:p>
          <a:p>
            <a:r>
              <a:rPr lang="cs-CZ" dirty="0" smtClean="0"/>
              <a:t>Čl. 10 Ústavy: ČR je vázána mezinárodními smlouvami, které ratifikoval Parlament (jejich aplikační přednost)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Příklady mezinárodní ochrany autorských práv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 smtClean="0"/>
              <a:t>Mezinárodní pakt o hospodářských, sociální a kulturních právech </a:t>
            </a:r>
            <a:r>
              <a:rPr lang="cs-CZ" dirty="0" smtClean="0"/>
              <a:t>(1966)</a:t>
            </a:r>
          </a:p>
          <a:p>
            <a:r>
              <a:rPr lang="cs-CZ" i="1" dirty="0" smtClean="0"/>
              <a:t>Všeobecná deklarace lidských práv </a:t>
            </a:r>
            <a:r>
              <a:rPr lang="cs-CZ" dirty="0" smtClean="0"/>
              <a:t>(1948)</a:t>
            </a:r>
          </a:p>
          <a:p>
            <a:r>
              <a:rPr lang="cs-CZ" dirty="0" smtClean="0"/>
              <a:t>Světová organizace duševního vlastnictví (WIPO/OMPI)</a:t>
            </a:r>
          </a:p>
          <a:p>
            <a:r>
              <a:rPr lang="cs-CZ" dirty="0" smtClean="0"/>
              <a:t>EU</a:t>
            </a:r>
          </a:p>
          <a:p>
            <a:r>
              <a:rPr lang="cs-CZ" dirty="0" smtClean="0"/>
              <a:t>2stranné dohody</a:t>
            </a:r>
          </a:p>
          <a:p>
            <a:r>
              <a:rPr lang="cs-CZ" i="1" dirty="0" smtClean="0"/>
              <a:t>Bernská úmluva o ochraně literárních a uměleckých </a:t>
            </a:r>
            <a:r>
              <a:rPr lang="cs-CZ" i="1" dirty="0" smtClean="0"/>
              <a:t>děl </a:t>
            </a:r>
            <a:r>
              <a:rPr lang="cs-CZ" dirty="0" smtClean="0"/>
              <a:t>(1886)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 historie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1811 – nakladatelská smlouva v ABGB</a:t>
            </a:r>
          </a:p>
          <a:p>
            <a:r>
              <a:rPr lang="cs-CZ" dirty="0" smtClean="0"/>
              <a:t>1846 – ochrana některých druhů děl proti jejich rozmnožování a veřejnému provozování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Zákon č. 121/2000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smtClean="0"/>
              <a:t>Předmět</a:t>
            </a:r>
            <a:r>
              <a:rPr lang="cs-CZ" dirty="0" smtClean="0"/>
              <a:t>: autorská díla (literární, umělecká, vědecká) – pojmové znaky:</a:t>
            </a:r>
          </a:p>
          <a:p>
            <a:pPr lvl="1"/>
            <a:r>
              <a:rPr lang="cs-CZ" dirty="0" smtClean="0"/>
              <a:t>Výsledek tvůrčí činnosti autora</a:t>
            </a:r>
          </a:p>
          <a:p>
            <a:pPr lvl="1"/>
            <a:r>
              <a:rPr lang="cs-CZ" dirty="0" smtClean="0"/>
              <a:t>Vlastnost díla být objektivně vnímáno jako výsledek a zároveň součást tvůrčí kategorie umění nebo tvůrčí kategorie vědy</a:t>
            </a:r>
          </a:p>
          <a:p>
            <a:pPr lvl="1"/>
            <a:r>
              <a:rPr lang="cs-CZ" dirty="0" smtClean="0"/>
              <a:t>Smysly vnímatelná podoba</a:t>
            </a:r>
          </a:p>
          <a:p>
            <a:pPr lvl="1"/>
            <a:r>
              <a:rPr lang="cs-CZ" dirty="0" smtClean="0"/>
              <a:t>Jedinečnost výsledku tvůrčí činnosti</a:t>
            </a:r>
          </a:p>
          <a:p>
            <a:pPr lvl="1"/>
            <a:r>
              <a:rPr lang="cs-CZ" dirty="0" smtClean="0"/>
              <a:t>Nesmí být vyloučen z rozsahu ochrany</a:t>
            </a:r>
          </a:p>
          <a:p>
            <a:pPr lvl="2"/>
            <a:r>
              <a:rPr lang="cs-CZ" dirty="0" smtClean="0"/>
              <a:t>Vyloučeno: výtvory nezpůsobilé autorskoprávní ochrany (</a:t>
            </a:r>
            <a:r>
              <a:rPr lang="cs-CZ" dirty="0" smtClean="0">
                <a:latin typeface="Times New Roman"/>
                <a:cs typeface="Times New Roman"/>
              </a:rPr>
              <a:t>§  2 </a:t>
            </a:r>
            <a:r>
              <a:rPr lang="cs-CZ" dirty="0" err="1" smtClean="0">
                <a:latin typeface="Times New Roman"/>
                <a:cs typeface="Times New Roman"/>
              </a:rPr>
              <a:t>ods</a:t>
            </a:r>
            <a:r>
              <a:rPr lang="cs-CZ" dirty="0" smtClean="0">
                <a:latin typeface="Times New Roman"/>
                <a:cs typeface="Times New Roman"/>
              </a:rPr>
              <a:t>. 6 AZ), díla vyloučená zejména z veřejného zájmu (§ 3 AZ)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691680" y="1268760"/>
            <a:ext cx="4248472" cy="5055840"/>
          </a:xfrm>
        </p:spPr>
        <p:txBody>
          <a:bodyPr/>
          <a:lstStyle/>
          <a:p>
            <a:r>
              <a:rPr lang="cs-CZ" dirty="0" smtClean="0"/>
              <a:t>Autorské právo 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		X 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vlastnické či jiné věcné</a:t>
            </a:r>
          </a:p>
          <a:p>
            <a:pPr>
              <a:buNone/>
            </a:pPr>
            <a:r>
              <a:rPr lang="cs-CZ" dirty="0" smtClean="0"/>
              <a:t>právo k předmětu, jehož</a:t>
            </a:r>
          </a:p>
          <a:p>
            <a:pPr>
              <a:buNone/>
            </a:pPr>
            <a:r>
              <a:rPr lang="cs-CZ" dirty="0" smtClean="0"/>
              <a:t>prostřednictvím je dílo</a:t>
            </a:r>
          </a:p>
          <a:p>
            <a:pPr>
              <a:buNone/>
            </a:pPr>
            <a:r>
              <a:rPr lang="cs-CZ" dirty="0" smtClean="0"/>
              <a:t>vyjádřeno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Autor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Times New Roman"/>
                <a:cs typeface="Times New Roman"/>
              </a:rPr>
              <a:t>§ 5 </a:t>
            </a:r>
            <a:r>
              <a:rPr lang="cs-CZ" dirty="0" err="1" smtClean="0">
                <a:latin typeface="Times New Roman"/>
                <a:cs typeface="Times New Roman"/>
              </a:rPr>
              <a:t>ods</a:t>
            </a:r>
            <a:r>
              <a:rPr lang="cs-CZ" dirty="0" smtClean="0">
                <a:latin typeface="Times New Roman"/>
                <a:cs typeface="Times New Roman"/>
              </a:rPr>
              <a:t>. 1 AZ</a:t>
            </a:r>
          </a:p>
          <a:p>
            <a:r>
              <a:rPr lang="cs-CZ" dirty="0" smtClean="0">
                <a:latin typeface="Times New Roman"/>
                <a:cs typeface="Times New Roman"/>
              </a:rPr>
              <a:t>FO, která dílo vytvořila</a:t>
            </a:r>
          </a:p>
          <a:p>
            <a:r>
              <a:rPr lang="cs-CZ" dirty="0" smtClean="0">
                <a:latin typeface="Times New Roman"/>
                <a:cs typeface="Times New Roman"/>
              </a:rPr>
              <a:t>Autorské právo vzniká okamžikem vytvoření díla</a:t>
            </a:r>
          </a:p>
          <a:p>
            <a:r>
              <a:rPr lang="cs-CZ" dirty="0" smtClean="0">
                <a:latin typeface="Times New Roman"/>
                <a:cs typeface="Times New Roman"/>
              </a:rPr>
              <a:t>Spoluautorství (§ 8 AZ)</a:t>
            </a: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38</TotalTime>
  <Words>488</Words>
  <Application>Microsoft Office PowerPoint</Application>
  <PresentationFormat>Předvádění na obrazovce (4:3)</PresentationFormat>
  <Paragraphs>83</Paragraphs>
  <Slides>14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Tok</vt:lpstr>
      <vt:lpstr>Autorské právo</vt:lpstr>
      <vt:lpstr>Základní literatura</vt:lpstr>
      <vt:lpstr>Autorské právo</vt:lpstr>
      <vt:lpstr>Ústavněprávní základy</vt:lpstr>
      <vt:lpstr>Příklady mezinárodní ochrany autorských práv</vt:lpstr>
      <vt:lpstr>Z historie</vt:lpstr>
      <vt:lpstr>Zákon č. 121/2000</vt:lpstr>
      <vt:lpstr>Snímek 8</vt:lpstr>
      <vt:lpstr>Autor</vt:lpstr>
      <vt:lpstr>Dualistické pojetí autorského zákona</vt:lpstr>
      <vt:lpstr>Zákonná omezení AP  (zákonné licence)</vt:lpstr>
      <vt:lpstr>Ochrana investice do vytvořeného díla</vt:lpstr>
      <vt:lpstr>Zvláštní ochrana</vt:lpstr>
      <vt:lpstr>Kolektivní správa práv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Autorské právo</dc:title>
  <dc:creator>Windows User</dc:creator>
  <cp:lastModifiedBy>Windows User</cp:lastModifiedBy>
  <cp:revision>5</cp:revision>
  <dcterms:created xsi:type="dcterms:W3CDTF">2011-10-26T11:10:13Z</dcterms:created>
  <dcterms:modified xsi:type="dcterms:W3CDTF">2012-11-13T22:37:36Z</dcterms:modified>
</cp:coreProperties>
</file>