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71" r:id="rId8"/>
    <p:sldId id="272" r:id="rId9"/>
    <p:sldId id="273" r:id="rId10"/>
    <p:sldId id="263" r:id="rId11"/>
    <p:sldId id="264" r:id="rId12"/>
    <p:sldId id="265" r:id="rId13"/>
    <p:sldId id="266" r:id="rId14"/>
    <p:sldId id="267" r:id="rId15"/>
    <p:sldId id="268" r:id="rId16"/>
    <p:sldId id="269" r:id="rId17"/>
    <p:sldId id="274" r:id="rId18"/>
    <p:sldId id="270" r:id="rId19"/>
    <p:sldId id="277" r:id="rId20"/>
    <p:sldId id="276" r:id="rId2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k-S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k-SK"/>
          </a:p>
        </p:txBody>
      </p:sp>
      <p:sp>
        <p:nvSpPr>
          <p:cNvPr id="4" name="Date Placeholder 3"/>
          <p:cNvSpPr>
            <a:spLocks noGrp="1"/>
          </p:cNvSpPr>
          <p:nvPr>
            <p:ph type="dt" sz="half" idx="10"/>
          </p:nvPr>
        </p:nvSpPr>
        <p:spPr/>
        <p:txBody>
          <a:bodyPr/>
          <a:lstStyle/>
          <a:p>
            <a:fld id="{6175BB2A-4645-4CDB-86D9-AAB7D3320F5F}" type="datetimeFigureOut">
              <a:rPr lang="sk-SK" smtClean="0"/>
              <a:t>24. 10. 2012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2088268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6175BB2A-4645-4CDB-86D9-AAB7D3320F5F}" type="datetimeFigureOut">
              <a:rPr lang="sk-SK" smtClean="0"/>
              <a:t>24. 10. 2012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193713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k-S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6175BB2A-4645-4CDB-86D9-AAB7D3320F5F}" type="datetimeFigureOut">
              <a:rPr lang="sk-SK" smtClean="0"/>
              <a:t>24. 10. 2012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410630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6175BB2A-4645-4CDB-86D9-AAB7D3320F5F}" type="datetimeFigureOut">
              <a:rPr lang="sk-SK" smtClean="0"/>
              <a:t>24. 10. 2012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2908174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k-S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75BB2A-4645-4CDB-86D9-AAB7D3320F5F}" type="datetimeFigureOut">
              <a:rPr lang="sk-SK" smtClean="0"/>
              <a:t>24. 10. 2012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348021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Date Placeholder 4"/>
          <p:cNvSpPr>
            <a:spLocks noGrp="1"/>
          </p:cNvSpPr>
          <p:nvPr>
            <p:ph type="dt" sz="half" idx="10"/>
          </p:nvPr>
        </p:nvSpPr>
        <p:spPr/>
        <p:txBody>
          <a:bodyPr/>
          <a:lstStyle/>
          <a:p>
            <a:fld id="{6175BB2A-4645-4CDB-86D9-AAB7D3320F5F}" type="datetimeFigureOut">
              <a:rPr lang="sk-SK" smtClean="0"/>
              <a:t>24. 10. 2012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612121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k-S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7" name="Date Placeholder 6"/>
          <p:cNvSpPr>
            <a:spLocks noGrp="1"/>
          </p:cNvSpPr>
          <p:nvPr>
            <p:ph type="dt" sz="half" idx="10"/>
          </p:nvPr>
        </p:nvSpPr>
        <p:spPr/>
        <p:txBody>
          <a:bodyPr/>
          <a:lstStyle/>
          <a:p>
            <a:fld id="{6175BB2A-4645-4CDB-86D9-AAB7D3320F5F}" type="datetimeFigureOut">
              <a:rPr lang="sk-SK" smtClean="0"/>
              <a:t>24. 10. 2012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921360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Date Placeholder 2"/>
          <p:cNvSpPr>
            <a:spLocks noGrp="1"/>
          </p:cNvSpPr>
          <p:nvPr>
            <p:ph type="dt" sz="half" idx="10"/>
          </p:nvPr>
        </p:nvSpPr>
        <p:spPr/>
        <p:txBody>
          <a:bodyPr/>
          <a:lstStyle/>
          <a:p>
            <a:fld id="{6175BB2A-4645-4CDB-86D9-AAB7D3320F5F}" type="datetimeFigureOut">
              <a:rPr lang="sk-SK" smtClean="0"/>
              <a:t>24. 10. 2012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3386407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75BB2A-4645-4CDB-86D9-AAB7D3320F5F}" type="datetimeFigureOut">
              <a:rPr lang="sk-SK" smtClean="0"/>
              <a:t>24. 10. 2012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3844684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k-S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75BB2A-4645-4CDB-86D9-AAB7D3320F5F}" type="datetimeFigureOut">
              <a:rPr lang="sk-SK" smtClean="0"/>
              <a:t>24. 10. 2012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3417443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k-S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75BB2A-4645-4CDB-86D9-AAB7D3320F5F}" type="datetimeFigureOut">
              <a:rPr lang="sk-SK" smtClean="0"/>
              <a:t>24. 10. 2012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58432BD2-B45C-43D8-8825-00D6369853B1}" type="slidenum">
              <a:rPr lang="sk-SK" smtClean="0"/>
              <a:t>‹#›</a:t>
            </a:fld>
            <a:endParaRPr lang="sk-SK"/>
          </a:p>
        </p:txBody>
      </p:sp>
    </p:spTree>
    <p:extLst>
      <p:ext uri="{BB962C8B-B14F-4D97-AF65-F5344CB8AC3E}">
        <p14:creationId xmlns:p14="http://schemas.microsoft.com/office/powerpoint/2010/main" val="1587665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100000">
              <a:srgbClr val="7D8496"/>
            </a:gs>
            <a:gs pos="47000">
              <a:srgbClr val="E6E6E6"/>
            </a:gs>
            <a:gs pos="0">
              <a:srgbClr val="7D8496"/>
            </a:gs>
            <a:gs pos="100000">
              <a:srgbClr val="E6E6E6"/>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k-S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75BB2A-4645-4CDB-86D9-AAB7D3320F5F}" type="datetimeFigureOut">
              <a:rPr lang="sk-SK" smtClean="0"/>
              <a:t>24. 10. 2012</a:t>
            </a:fld>
            <a:endParaRPr lang="sk-S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432BD2-B45C-43D8-8825-00D6369853B1}" type="slidenum">
              <a:rPr lang="sk-SK" smtClean="0"/>
              <a:t>‹#›</a:t>
            </a:fld>
            <a:endParaRPr lang="sk-SK"/>
          </a:p>
        </p:txBody>
      </p:sp>
    </p:spTree>
    <p:extLst>
      <p:ext uri="{BB962C8B-B14F-4D97-AF65-F5344CB8AC3E}">
        <p14:creationId xmlns:p14="http://schemas.microsoft.com/office/powerpoint/2010/main" val="3123041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youtube.com/watch?v=RgPriGH6RxI&amp;feature=relmf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VmZf03_avq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0069"/>
            <a:ext cx="9144000"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p:txBody>
          <a:bodyPr>
            <a:noAutofit/>
          </a:bodyPr>
          <a:lstStyle/>
          <a:p>
            <a:r>
              <a:rPr lang="sk-SK" sz="4800" b="1" dirty="0" smtClean="0">
                <a:solidFill>
                  <a:srgbClr val="FF0000"/>
                </a:solidFill>
                <a:latin typeface="Times New Roman" pitchFamily="18" charset="0"/>
                <a:cs typeface="Times New Roman" pitchFamily="18" charset="0"/>
              </a:rPr>
              <a:t>Das Fräulein von Scuderi</a:t>
            </a:r>
            <a:r>
              <a:rPr lang="sk-SK" sz="4000" b="1" dirty="0" smtClean="0">
                <a:solidFill>
                  <a:srgbClr val="FF0000"/>
                </a:solidFill>
                <a:latin typeface="Times New Roman" pitchFamily="18" charset="0"/>
                <a:cs typeface="Times New Roman" pitchFamily="18" charset="0"/>
              </a:rPr>
              <a:t>	</a:t>
            </a:r>
            <a:br>
              <a:rPr lang="sk-SK" sz="4000" b="1" dirty="0" smtClean="0">
                <a:solidFill>
                  <a:srgbClr val="FF0000"/>
                </a:solidFill>
                <a:latin typeface="Times New Roman" pitchFamily="18" charset="0"/>
                <a:cs typeface="Times New Roman" pitchFamily="18" charset="0"/>
              </a:rPr>
            </a:br>
            <a:r>
              <a:rPr lang="de-DE" sz="4000" b="1" dirty="0" smtClean="0">
                <a:solidFill>
                  <a:srgbClr val="FF0000"/>
                </a:solidFill>
                <a:latin typeface="Times New Roman" pitchFamily="18" charset="0"/>
                <a:cs typeface="Times New Roman" pitchFamily="18" charset="0"/>
              </a:rPr>
              <a:t>Erzählung aus dem Zeitalter Ludwig des Vierzehnten</a:t>
            </a:r>
            <a:r>
              <a:rPr lang="de-DE" sz="3600" b="1" dirty="0" smtClean="0">
                <a:solidFill>
                  <a:schemeClr val="tx1"/>
                </a:solidFill>
                <a:latin typeface="Times New Roman" pitchFamily="18" charset="0"/>
                <a:cs typeface="Times New Roman" pitchFamily="18" charset="0"/>
              </a:rPr>
              <a:t/>
            </a:r>
            <a:br>
              <a:rPr lang="de-DE" sz="3600" b="1" dirty="0" smtClean="0">
                <a:solidFill>
                  <a:schemeClr val="tx1"/>
                </a:solidFill>
                <a:latin typeface="Times New Roman" pitchFamily="18" charset="0"/>
                <a:cs typeface="Times New Roman" pitchFamily="18" charset="0"/>
              </a:rPr>
            </a:br>
            <a:endParaRPr lang="sk-SK" sz="3600" dirty="0"/>
          </a:p>
        </p:txBody>
      </p:sp>
      <p:sp>
        <p:nvSpPr>
          <p:cNvPr id="3" name="Subtitle 2"/>
          <p:cNvSpPr>
            <a:spLocks noGrp="1"/>
          </p:cNvSpPr>
          <p:nvPr>
            <p:ph type="subTitle" idx="1"/>
          </p:nvPr>
        </p:nvSpPr>
        <p:spPr/>
        <p:txBody>
          <a:bodyPr>
            <a:normAutofit/>
          </a:bodyPr>
          <a:lstStyle/>
          <a:p>
            <a:r>
              <a:rPr lang="sk-SK" sz="3600" b="1" dirty="0" smtClean="0">
                <a:solidFill>
                  <a:srgbClr val="FF0000"/>
                </a:solidFill>
                <a:latin typeface="Times New Roman" pitchFamily="18" charset="0"/>
              </a:rPr>
              <a:t>E. T. A. Hoffmann</a:t>
            </a:r>
          </a:p>
          <a:p>
            <a:endParaRPr lang="sk-SK" dirty="0">
              <a:solidFill>
                <a:schemeClr val="tx1"/>
              </a:solidFill>
              <a:latin typeface="Times New Roman" pitchFamily="18" charset="0"/>
            </a:endParaRPr>
          </a:p>
          <a:p>
            <a:pPr algn="r"/>
            <a:r>
              <a:rPr lang="sk-SK" sz="1400" dirty="0" smtClean="0">
                <a:solidFill>
                  <a:srgbClr val="FF0000"/>
                </a:solidFill>
                <a:latin typeface="Times New Roman" pitchFamily="18" charset="0"/>
              </a:rPr>
              <a:t>Mária Iľková</a:t>
            </a:r>
          </a:p>
          <a:p>
            <a:pPr algn="r"/>
            <a:r>
              <a:rPr lang="sk-SK" sz="1400" dirty="0" smtClean="0">
                <a:solidFill>
                  <a:srgbClr val="FF0000"/>
                </a:solidFill>
                <a:latin typeface="Times New Roman" pitchFamily="18" charset="0"/>
              </a:rPr>
              <a:t>UČO:383270</a:t>
            </a:r>
          </a:p>
          <a:p>
            <a:endParaRPr lang="sk-SK" dirty="0">
              <a:solidFill>
                <a:schemeClr val="tx1"/>
              </a:solidFill>
              <a:latin typeface="Times New Roman" pitchFamily="18" charset="0"/>
            </a:endParaRPr>
          </a:p>
        </p:txBody>
      </p:sp>
    </p:spTree>
    <p:extLst>
      <p:ext uri="{BB962C8B-B14F-4D97-AF65-F5344CB8AC3E}">
        <p14:creationId xmlns:p14="http://schemas.microsoft.com/office/powerpoint/2010/main" val="310362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p:sp>
        <p:nvSpPr>
          <p:cNvPr id="3" name="Content Placeholder 2"/>
          <p:cNvSpPr>
            <a:spLocks noGrp="1"/>
          </p:cNvSpPr>
          <p:nvPr>
            <p:ph idx="1"/>
          </p:nvPr>
        </p:nvSpPr>
        <p:spPr/>
        <p:txBody>
          <a:bodyPr>
            <a:normAutofit fontScale="92500" lnSpcReduction="20000"/>
          </a:bodyPr>
          <a:lstStyle/>
          <a:p>
            <a:endParaRPr lang="sk-SK" dirty="0" smtClean="0"/>
          </a:p>
          <a:p>
            <a:endParaRPr lang="sk-SK" dirty="0">
              <a:latin typeface="Times New Roman" pitchFamily="18" charset="0"/>
              <a:cs typeface="Times New Roman" pitchFamily="18" charset="0"/>
            </a:endParaRPr>
          </a:p>
          <a:p>
            <a:r>
              <a:rPr lang="de-DE" dirty="0" smtClean="0">
                <a:latin typeface="Times New Roman" pitchFamily="18" charset="0"/>
                <a:cs typeface="Times New Roman" pitchFamily="18" charset="0"/>
              </a:rPr>
              <a:t>"</a:t>
            </a:r>
            <a:r>
              <a:rPr lang="de-DE" dirty="0">
                <a:latin typeface="Times New Roman" pitchFamily="18" charset="0"/>
                <a:cs typeface="Times New Roman" pitchFamily="18" charset="0"/>
              </a:rPr>
              <a:t>Entsetzliches Weib, du willst mein Verderben - nun ist alles Aus, alles aus! - nimm! - nimm; gib das dem Fräulein heute noch - morgen, wenn du willst" - dies leise murmelnd, hatte der Mensch der Martinière den Leuchter weggerissen, die Kerzen verlöscht und ihr ein Kästchen in die Hände gedrückt. "Um deiner Seligkeit willen, gib das Kästchen dem Fräulein", rief der Mensch und sprang zum Hause hinaus.</a:t>
            </a:r>
            <a:endParaRPr lang="sk-SK"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81283"/>
            <a:ext cx="3241311" cy="1885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9307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endParaRPr lang="sk-SK" dirty="0"/>
          </a:p>
        </p:txBody>
      </p:sp>
      <p:sp>
        <p:nvSpPr>
          <p:cNvPr id="3" name="Content Placeholder 2"/>
          <p:cNvSpPr>
            <a:spLocks noGrp="1"/>
          </p:cNvSpPr>
          <p:nvPr>
            <p:ph idx="1"/>
          </p:nvPr>
        </p:nvSpPr>
        <p:spPr>
          <a:xfrm>
            <a:off x="0" y="16171"/>
            <a:ext cx="9144000" cy="6841829"/>
          </a:xfrm>
        </p:spPr>
        <p:txBody>
          <a:bodyPr>
            <a:normAutofit fontScale="40000" lnSpcReduction="20000"/>
          </a:bodyPr>
          <a:lstStyle/>
          <a:p>
            <a:endParaRPr lang="sk-SK" dirty="0" smtClean="0">
              <a:latin typeface="Times New Roman" pitchFamily="18" charset="0"/>
              <a:cs typeface="Times New Roman" pitchFamily="18" charset="0"/>
            </a:endParaRPr>
          </a:p>
          <a:p>
            <a:endParaRPr lang="sk-SK" dirty="0">
              <a:latin typeface="Times New Roman" pitchFamily="18" charset="0"/>
              <a:cs typeface="Times New Roman" pitchFamily="18" charset="0"/>
            </a:endParaRPr>
          </a:p>
          <a:p>
            <a:endParaRPr lang="sk-SK" sz="4500" dirty="0" smtClean="0">
              <a:latin typeface="Times New Roman" pitchFamily="18" charset="0"/>
              <a:cs typeface="Times New Roman" pitchFamily="18" charset="0"/>
            </a:endParaRPr>
          </a:p>
          <a:p>
            <a:r>
              <a:rPr lang="sk-SK" sz="4500" dirty="0" smtClean="0">
                <a:latin typeface="Times New Roman" pitchFamily="18" charset="0"/>
                <a:cs typeface="Times New Roman" pitchFamily="18" charset="0"/>
              </a:rPr>
              <a:t>                                   </a:t>
            </a:r>
            <a:r>
              <a:rPr lang="de-DE" sz="4500" dirty="0" smtClean="0">
                <a:latin typeface="Times New Roman" pitchFamily="18" charset="0"/>
                <a:cs typeface="Times New Roman" pitchFamily="18" charset="0"/>
              </a:rPr>
              <a:t>René </a:t>
            </a:r>
            <a:r>
              <a:rPr lang="de-DE" sz="4500" dirty="0">
                <a:latin typeface="Times New Roman" pitchFamily="18" charset="0"/>
                <a:cs typeface="Times New Roman" pitchFamily="18" charset="0"/>
              </a:rPr>
              <a:t>Cardillac war damals </a:t>
            </a:r>
            <a:r>
              <a:rPr lang="de-DE" sz="4500" b="1" dirty="0">
                <a:latin typeface="Times New Roman" pitchFamily="18" charset="0"/>
                <a:cs typeface="Times New Roman" pitchFamily="18" charset="0"/>
              </a:rPr>
              <a:t>der geschickteste Goldarbeiter in </a:t>
            </a:r>
            <a:r>
              <a:rPr lang="sk-SK" sz="4500" b="1" dirty="0" smtClean="0">
                <a:latin typeface="Times New Roman" pitchFamily="18" charset="0"/>
                <a:cs typeface="Times New Roman" pitchFamily="18" charset="0"/>
              </a:rPr>
              <a:t>                             		         P</a:t>
            </a:r>
            <a:r>
              <a:rPr lang="de-DE" sz="4500" b="1" dirty="0" smtClean="0">
                <a:latin typeface="Times New Roman" pitchFamily="18" charset="0"/>
                <a:cs typeface="Times New Roman" pitchFamily="18" charset="0"/>
              </a:rPr>
              <a:t>aris</a:t>
            </a:r>
            <a:r>
              <a:rPr lang="de-DE" sz="4500" b="1" dirty="0">
                <a:latin typeface="Times New Roman" pitchFamily="18" charset="0"/>
                <a:cs typeface="Times New Roman" pitchFamily="18" charset="0"/>
              </a:rPr>
              <a:t>, </a:t>
            </a:r>
            <a:r>
              <a:rPr lang="de-DE" sz="4500" dirty="0">
                <a:latin typeface="Times New Roman" pitchFamily="18" charset="0"/>
                <a:cs typeface="Times New Roman" pitchFamily="18" charset="0"/>
              </a:rPr>
              <a:t>einer der </a:t>
            </a:r>
            <a:r>
              <a:rPr lang="de-DE" sz="4500" b="1" dirty="0">
                <a:latin typeface="Times New Roman" pitchFamily="18" charset="0"/>
                <a:cs typeface="Times New Roman" pitchFamily="18" charset="0"/>
              </a:rPr>
              <a:t>kunstreichsten und zugleich sonderbarsten </a:t>
            </a:r>
            <a:r>
              <a:rPr lang="sk-SK" sz="4500" b="1" dirty="0" smtClean="0">
                <a:latin typeface="Times New Roman" pitchFamily="18" charset="0"/>
                <a:cs typeface="Times New Roman" pitchFamily="18" charset="0"/>
              </a:rPr>
              <a:t>                                                   		         M</a:t>
            </a:r>
            <a:r>
              <a:rPr lang="de-DE" sz="4500" b="1" dirty="0" smtClean="0">
                <a:latin typeface="Times New Roman" pitchFamily="18" charset="0"/>
                <a:cs typeface="Times New Roman" pitchFamily="18" charset="0"/>
              </a:rPr>
              <a:t>enschen </a:t>
            </a:r>
            <a:r>
              <a:rPr lang="de-DE" sz="4500" dirty="0">
                <a:latin typeface="Times New Roman" pitchFamily="18" charset="0"/>
                <a:cs typeface="Times New Roman" pitchFamily="18" charset="0"/>
              </a:rPr>
              <a:t>seiner Zeit. Eher klein als groß, aber </a:t>
            </a:r>
            <a:r>
              <a:rPr lang="sk-SK" sz="4500" dirty="0">
                <a:latin typeface="Times New Roman" pitchFamily="18" charset="0"/>
                <a:cs typeface="Times New Roman" pitchFamily="18" charset="0"/>
              </a:rPr>
              <a:t> </a:t>
            </a:r>
            <a:r>
              <a:rPr lang="sk-SK" sz="4500" dirty="0" smtClean="0">
                <a:latin typeface="Times New Roman" pitchFamily="18" charset="0"/>
                <a:cs typeface="Times New Roman" pitchFamily="18" charset="0"/>
              </a:rPr>
              <a:t> 	             			         b</a:t>
            </a:r>
            <a:r>
              <a:rPr lang="de-DE" sz="4500" dirty="0" smtClean="0">
                <a:latin typeface="Times New Roman" pitchFamily="18" charset="0"/>
                <a:cs typeface="Times New Roman" pitchFamily="18" charset="0"/>
              </a:rPr>
              <a:t>reitschultrig </a:t>
            </a:r>
            <a:r>
              <a:rPr lang="de-DE" sz="4500" dirty="0">
                <a:latin typeface="Times New Roman" pitchFamily="18" charset="0"/>
                <a:cs typeface="Times New Roman" pitchFamily="18" charset="0"/>
              </a:rPr>
              <a:t>und von starkem, muskulösem Körperbau hatte Cardillac, </a:t>
            </a:r>
            <a:r>
              <a:rPr lang="sk-SK" sz="4500" dirty="0" smtClean="0">
                <a:latin typeface="Times New Roman" pitchFamily="18" charset="0"/>
                <a:cs typeface="Times New Roman" pitchFamily="18" charset="0"/>
              </a:rPr>
              <a:t>      		         </a:t>
            </a:r>
            <a:r>
              <a:rPr lang="de-DE" sz="4500" dirty="0" smtClean="0">
                <a:latin typeface="Times New Roman" pitchFamily="18" charset="0"/>
                <a:cs typeface="Times New Roman" pitchFamily="18" charset="0"/>
              </a:rPr>
              <a:t>hoch </a:t>
            </a:r>
            <a:r>
              <a:rPr lang="de-DE" sz="4500" dirty="0">
                <a:latin typeface="Times New Roman" pitchFamily="18" charset="0"/>
                <a:cs typeface="Times New Roman" pitchFamily="18" charset="0"/>
              </a:rPr>
              <a:t>in die </a:t>
            </a:r>
            <a:r>
              <a:rPr lang="de-DE" sz="4500" dirty="0" smtClean="0">
                <a:latin typeface="Times New Roman" pitchFamily="18" charset="0"/>
                <a:cs typeface="Times New Roman" pitchFamily="18" charset="0"/>
              </a:rPr>
              <a:t>fünfziger </a:t>
            </a:r>
            <a:r>
              <a:rPr lang="de-DE" sz="4500" dirty="0">
                <a:latin typeface="Times New Roman" pitchFamily="18" charset="0"/>
                <a:cs typeface="Times New Roman" pitchFamily="18" charset="0"/>
              </a:rPr>
              <a:t>Jahre vorgerückt, noch die Kraft, die </a:t>
            </a:r>
            <a:r>
              <a:rPr lang="sk-SK" sz="4500" dirty="0" smtClean="0">
                <a:latin typeface="Times New Roman" pitchFamily="18" charset="0"/>
                <a:cs typeface="Times New Roman" pitchFamily="18" charset="0"/>
              </a:rPr>
              <a:t>			         </a:t>
            </a:r>
            <a:r>
              <a:rPr lang="de-DE" sz="4500" dirty="0" smtClean="0">
                <a:latin typeface="Times New Roman" pitchFamily="18" charset="0"/>
                <a:cs typeface="Times New Roman" pitchFamily="18" charset="0"/>
              </a:rPr>
              <a:t>Beweglichkeit </a:t>
            </a:r>
            <a:r>
              <a:rPr lang="de-DE" sz="4500" dirty="0">
                <a:latin typeface="Times New Roman" pitchFamily="18" charset="0"/>
                <a:cs typeface="Times New Roman" pitchFamily="18" charset="0"/>
              </a:rPr>
              <a:t>des Jünglings. Von dieser </a:t>
            </a:r>
            <a:r>
              <a:rPr lang="de-DE" sz="4500" dirty="0" smtClean="0">
                <a:latin typeface="Times New Roman" pitchFamily="18" charset="0"/>
                <a:cs typeface="Times New Roman" pitchFamily="18" charset="0"/>
              </a:rPr>
              <a:t>Kraft</a:t>
            </a:r>
            <a:r>
              <a:rPr lang="de-DE" sz="4500" dirty="0">
                <a:latin typeface="Times New Roman" pitchFamily="18" charset="0"/>
                <a:cs typeface="Times New Roman" pitchFamily="18" charset="0"/>
              </a:rPr>
              <a:t>, die ungewöhnlich zu </a:t>
            </a:r>
            <a:r>
              <a:rPr lang="sk-SK" sz="4500" dirty="0" smtClean="0">
                <a:latin typeface="Times New Roman" pitchFamily="18" charset="0"/>
                <a:cs typeface="Times New Roman" pitchFamily="18" charset="0"/>
              </a:rPr>
              <a:t>		         </a:t>
            </a:r>
            <a:r>
              <a:rPr lang="de-DE" sz="4500" dirty="0" smtClean="0">
                <a:latin typeface="Times New Roman" pitchFamily="18" charset="0"/>
                <a:cs typeface="Times New Roman" pitchFamily="18" charset="0"/>
              </a:rPr>
              <a:t>nennen</a:t>
            </a:r>
            <a:r>
              <a:rPr lang="de-DE" sz="4500" dirty="0">
                <a:latin typeface="Times New Roman" pitchFamily="18" charset="0"/>
                <a:cs typeface="Times New Roman" pitchFamily="18" charset="0"/>
              </a:rPr>
              <a:t>, zeugte auch das dicke, krause, rötliche Haupthaar und das </a:t>
            </a:r>
            <a:r>
              <a:rPr lang="sk-SK" sz="4500" dirty="0" smtClean="0">
                <a:latin typeface="Times New Roman" pitchFamily="18" charset="0"/>
                <a:cs typeface="Times New Roman" pitchFamily="18" charset="0"/>
              </a:rPr>
              <a:t>		         </a:t>
            </a:r>
            <a:r>
              <a:rPr lang="de-DE" sz="4500" dirty="0" smtClean="0">
                <a:latin typeface="Times New Roman" pitchFamily="18" charset="0"/>
                <a:cs typeface="Times New Roman" pitchFamily="18" charset="0"/>
              </a:rPr>
              <a:t>gedrungene</a:t>
            </a:r>
            <a:r>
              <a:rPr lang="de-DE" sz="4500" dirty="0">
                <a:latin typeface="Times New Roman" pitchFamily="18" charset="0"/>
                <a:cs typeface="Times New Roman" pitchFamily="18" charset="0"/>
              </a:rPr>
              <a:t>, gleißende Antlitz. Wäre Cardillac nicht in ganz Paris als der </a:t>
            </a:r>
            <a:r>
              <a:rPr lang="de-DE" sz="4500" b="1" dirty="0">
                <a:latin typeface="Times New Roman" pitchFamily="18" charset="0"/>
                <a:cs typeface="Times New Roman" pitchFamily="18" charset="0"/>
              </a:rPr>
              <a:t>rechtliche Ehrenmann</a:t>
            </a:r>
            <a:r>
              <a:rPr lang="de-DE" sz="4500" dirty="0">
                <a:latin typeface="Times New Roman" pitchFamily="18" charset="0"/>
                <a:cs typeface="Times New Roman" pitchFamily="18" charset="0"/>
              </a:rPr>
              <a:t>, uneigennützig, offen, ohne Hinterhalt, </a:t>
            </a:r>
            <a:r>
              <a:rPr lang="de-DE" sz="4500" b="1" dirty="0">
                <a:latin typeface="Times New Roman" pitchFamily="18" charset="0"/>
                <a:cs typeface="Times New Roman" pitchFamily="18" charset="0"/>
              </a:rPr>
              <a:t>stets zu helfen bereit, </a:t>
            </a:r>
            <a:r>
              <a:rPr lang="de-DE" sz="4500" dirty="0">
                <a:latin typeface="Times New Roman" pitchFamily="18" charset="0"/>
                <a:cs typeface="Times New Roman" pitchFamily="18" charset="0"/>
              </a:rPr>
              <a:t>bekannt gewesen, </a:t>
            </a:r>
            <a:r>
              <a:rPr lang="de-DE" sz="4500" b="1" dirty="0">
                <a:latin typeface="Times New Roman" pitchFamily="18" charset="0"/>
                <a:cs typeface="Times New Roman" pitchFamily="18" charset="0"/>
              </a:rPr>
              <a:t>sein ganz besonderer Blick aus kleinen, tiefliegenden, grün funkelnden Augen hätten ihn in den Verdacht heimlicher Tücke und Bosheit bringen können. </a:t>
            </a:r>
            <a:r>
              <a:rPr lang="de-DE" sz="4500" dirty="0">
                <a:latin typeface="Times New Roman" pitchFamily="18" charset="0"/>
                <a:cs typeface="Times New Roman" pitchFamily="18" charset="0"/>
              </a:rPr>
              <a:t>Wie gesagt, Cardillac war in seiner Kunst der Geschickteste nicht sowohl in Paris, als vielleicht überhaupt seiner Zeit. Innig vertraut mit der Natur der Edelsteine, wußte er sie auf eine Art zu behandeln und zu fassen, daß der Schmuck, der erst für unscheinbar gegolten, aus Cardillacs Werkstatt hervorging in glänzender Pracht. </a:t>
            </a:r>
            <a:r>
              <a:rPr lang="de-DE" sz="4500" b="1" dirty="0">
                <a:latin typeface="Times New Roman" pitchFamily="18" charset="0"/>
                <a:cs typeface="Times New Roman" pitchFamily="18" charset="0"/>
              </a:rPr>
              <a:t>Jeden Auftrag übernahm er mit brennender Begierde </a:t>
            </a:r>
            <a:r>
              <a:rPr lang="de-DE" sz="4500" dirty="0">
                <a:latin typeface="Times New Roman" pitchFamily="18" charset="0"/>
                <a:cs typeface="Times New Roman" pitchFamily="18" charset="0"/>
              </a:rPr>
              <a:t>und machte einen Preis, der, so geringe war er, mit der Arbeit in keinem Verhältnis zu stehen schien. Dann ließ ihm das Werk keine Ruhe</a:t>
            </a:r>
            <a:r>
              <a:rPr lang="de-DE" sz="4500" b="1" dirty="0">
                <a:latin typeface="Times New Roman" pitchFamily="18" charset="0"/>
                <a:cs typeface="Times New Roman" pitchFamily="18" charset="0"/>
              </a:rPr>
              <a:t>, Tag und Nacht hörte man ihn in seiner Werkstatt hämmern und oft, war die Arbeit beinahe vollendet, mißfiel ihm plötzlich die Form, er zweifelte an der Zierlichkeit irgendeiner Fassung der Juwelen, irgendeines kleinen Häkchens - Anlaß genug, die ganze Arbeit wieder in den Schmelztiegel zu werfen und von neuem anzufangen</a:t>
            </a:r>
            <a:r>
              <a:rPr lang="de-DE" sz="4500" dirty="0">
                <a:latin typeface="Times New Roman" pitchFamily="18" charset="0"/>
                <a:cs typeface="Times New Roman" pitchFamily="18" charset="0"/>
              </a:rPr>
              <a:t>. So wurde jede Arbeit ein reines unübertreffliches </a:t>
            </a:r>
            <a:r>
              <a:rPr lang="de-DE" sz="4500" b="1" dirty="0">
                <a:latin typeface="Times New Roman" pitchFamily="18" charset="0"/>
                <a:cs typeface="Times New Roman" pitchFamily="18" charset="0"/>
              </a:rPr>
              <a:t>Meisterwerk</a:t>
            </a:r>
            <a:r>
              <a:rPr lang="de-DE" sz="4500" dirty="0">
                <a:latin typeface="Times New Roman" pitchFamily="18" charset="0"/>
                <a:cs typeface="Times New Roman" pitchFamily="18" charset="0"/>
              </a:rPr>
              <a:t>, das den Besteller in Erstaunen setzte.</a:t>
            </a:r>
            <a:endParaRPr lang="sk-SK" sz="4500" dirty="0">
              <a:latin typeface="Times New Roman" pitchFamily="18" charset="0"/>
              <a:cs typeface="Times New Roman" pitchFamily="18" charset="0"/>
            </a:endParaRPr>
          </a:p>
        </p:txBody>
      </p:sp>
      <p:pic>
        <p:nvPicPr>
          <p:cNvPr id="2050" name="Picture 2" descr="Hoffmann/Scuderi: Gavarni (1843) -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2333625" cy="2185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480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dirty="0"/>
          </a:p>
        </p:txBody>
      </p:sp>
      <p:sp>
        <p:nvSpPr>
          <p:cNvPr id="3" name="Content Placeholder 2"/>
          <p:cNvSpPr>
            <a:spLocks noGrp="1"/>
          </p:cNvSpPr>
          <p:nvPr>
            <p:ph idx="1"/>
          </p:nvPr>
        </p:nvSpPr>
        <p:spPr/>
        <p:txBody>
          <a:bodyPr>
            <a:normAutofit fontScale="77500" lnSpcReduction="20000"/>
          </a:bodyPr>
          <a:lstStyle/>
          <a:p>
            <a:endParaRPr lang="sk-SK" dirty="0" smtClean="0"/>
          </a:p>
          <a:p>
            <a:endParaRPr lang="sk-SK" dirty="0" smtClean="0"/>
          </a:p>
          <a:p>
            <a:endParaRPr lang="sk-SK" dirty="0" smtClean="0"/>
          </a:p>
          <a:p>
            <a:endParaRPr lang="sk-SK" dirty="0"/>
          </a:p>
          <a:p>
            <a:r>
              <a:rPr lang="de-DE" dirty="0" smtClean="0">
                <a:latin typeface="Times New Roman" pitchFamily="18" charset="0"/>
                <a:cs typeface="Times New Roman" pitchFamily="18" charset="0"/>
              </a:rPr>
              <a:t>Währenddessen </a:t>
            </a:r>
            <a:r>
              <a:rPr lang="de-DE" dirty="0">
                <a:latin typeface="Times New Roman" pitchFamily="18" charset="0"/>
                <a:cs typeface="Times New Roman" pitchFamily="18" charset="0"/>
              </a:rPr>
              <a:t>sei des Vaters Besinnung zurückgekehrt, er habe zu röcheln aufgehört und sie, dann aber Olivier mit seelenvollem Blick angeschaut, ihre Hand ergriffen, sie in Oliviers Hand gelegt und beide heftig gedrückt. Beide, Olivier und sie, wären bei dem Lager des Vaters auf die Knie gefallen, er habe sich mit einem schneidenden Laut in die Höhe gerichtet, sei aber gleich wieder zurückgesunken und mit einem tiefen Seufzer verschieden. Nun hätten sie beide laut gejammert und geklagt.</a:t>
            </a:r>
            <a:endParaRPr lang="sk-SK"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364"/>
            <a:ext cx="3563888" cy="3001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25922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dirty="0"/>
          </a:p>
        </p:txBody>
      </p:sp>
      <p:sp>
        <p:nvSpPr>
          <p:cNvPr id="3" name="Content Placeholder 2"/>
          <p:cNvSpPr>
            <a:spLocks noGrp="1"/>
          </p:cNvSpPr>
          <p:nvPr>
            <p:ph idx="1"/>
          </p:nvPr>
        </p:nvSpPr>
        <p:spPr/>
        <p:txBody>
          <a:bodyPr>
            <a:normAutofit fontScale="70000" lnSpcReduction="20000"/>
          </a:bodyPr>
          <a:lstStyle/>
          <a:p>
            <a:endParaRPr lang="sk-SK" dirty="0" smtClean="0"/>
          </a:p>
          <a:p>
            <a:endParaRPr lang="sk-SK" dirty="0"/>
          </a:p>
          <a:p>
            <a:endParaRPr lang="sk-SK" dirty="0" smtClean="0"/>
          </a:p>
          <a:p>
            <a:endParaRPr lang="sk-SK" dirty="0"/>
          </a:p>
          <a:p>
            <a:endParaRPr lang="sk-SK" dirty="0" smtClean="0"/>
          </a:p>
          <a:p>
            <a:r>
              <a:rPr lang="de-DE" dirty="0" smtClean="0">
                <a:latin typeface="Times New Roman" pitchFamily="18" charset="0"/>
                <a:cs typeface="Times New Roman" pitchFamily="18" charset="0"/>
              </a:rPr>
              <a:t>Sie </a:t>
            </a:r>
            <a:r>
              <a:rPr lang="de-DE" dirty="0">
                <a:latin typeface="Times New Roman" pitchFamily="18" charset="0"/>
                <a:cs typeface="Times New Roman" pitchFamily="18" charset="0"/>
              </a:rPr>
              <a:t>vernahm, wie die Martinière Madelon fortbrachte, die leise seufzte und jammerte: "Ach! - auch sie - auch sie haben die Grausamen betört. - Ich Elende - armer, unglücklicher Olivier!" - Die Töne drangen der Scudéri ins Herz, und aufs neue regte sich aus dem tiefsten Innern heraus die Ahnung eines Geheimnisses, der Glaube an Oliviers Unschuld. Bedrängt von den widersprechendsten Gefühlen, ganz außer sich rief die Scudéri: "Welcher Geist der Hölle hat mich in die entsetzliche Geschichte verwickelt, die mir das Leben kosten wird!"</a:t>
            </a:r>
          </a:p>
          <a:p>
            <a:endParaRPr lang="sk-SK"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88640"/>
            <a:ext cx="3456384" cy="3022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6014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dirty="0"/>
          </a:p>
        </p:txBody>
      </p:sp>
      <p:sp>
        <p:nvSpPr>
          <p:cNvPr id="3" name="Content Placeholder 2"/>
          <p:cNvSpPr>
            <a:spLocks noGrp="1"/>
          </p:cNvSpPr>
          <p:nvPr>
            <p:ph idx="1"/>
          </p:nvPr>
        </p:nvSpPr>
        <p:spPr/>
        <p:txBody>
          <a:bodyPr>
            <a:normAutofit fontScale="85000" lnSpcReduction="20000"/>
          </a:bodyPr>
          <a:lstStyle/>
          <a:p>
            <a:endParaRPr lang="sk-SK" dirty="0" smtClean="0"/>
          </a:p>
          <a:p>
            <a:endParaRPr lang="sk-SK" dirty="0"/>
          </a:p>
          <a:p>
            <a:endParaRPr lang="sk-SK" dirty="0" smtClean="0"/>
          </a:p>
          <a:p>
            <a:r>
              <a:rPr lang="de-DE" dirty="0" smtClean="0">
                <a:latin typeface="Times New Roman" pitchFamily="18" charset="0"/>
                <a:cs typeface="Times New Roman" pitchFamily="18" charset="0"/>
              </a:rPr>
              <a:t>"</a:t>
            </a:r>
            <a:r>
              <a:rPr lang="de-DE" dirty="0">
                <a:latin typeface="Times New Roman" pitchFamily="18" charset="0"/>
                <a:cs typeface="Times New Roman" pitchFamily="18" charset="0"/>
              </a:rPr>
              <a:t>'Meister Cardillac, was tut Ihr?' rufe ich laut. 'Vermaledeiter!' brüllt Cardillac, rennt mit Blitzesschnelle bei mir vorbei und verschwindet. Ganz außer mir, kaum der Schritte mächtig, nähere ich mich denn Niedergeworfenen. Ich knie bei ihm nieder, vielleicht, denke ich, ist er noch zu retten, aber keine Spur des Lebens ist mehr in ihm. In meiner Todesangst gewahre ich kaum, daß mich die Marechaussée umringt hat.</a:t>
            </a:r>
            <a:endParaRPr lang="sk-SK"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0"/>
            <a:ext cx="3777977" cy="2643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77982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p:sp>
        <p:nvSpPr>
          <p:cNvPr id="3" name="Content Placeholder 2"/>
          <p:cNvSpPr>
            <a:spLocks noGrp="1"/>
          </p:cNvSpPr>
          <p:nvPr>
            <p:ph idx="1"/>
          </p:nvPr>
        </p:nvSpPr>
        <p:spPr>
          <a:xfrm>
            <a:off x="395536" y="260648"/>
            <a:ext cx="8291264" cy="5865515"/>
          </a:xfrm>
        </p:spPr>
        <p:txBody>
          <a:bodyPr>
            <a:noAutofit/>
          </a:bodyPr>
          <a:lstStyle/>
          <a:p>
            <a:r>
              <a:rPr lang="de-DE" sz="1800" dirty="0" smtClean="0">
                <a:latin typeface="Times New Roman" pitchFamily="18" charset="0"/>
                <a:cs typeface="Times New Roman" pitchFamily="18" charset="0"/>
              </a:rPr>
              <a:t>Von </a:t>
            </a:r>
            <a:r>
              <a:rPr lang="de-DE" sz="1800" dirty="0">
                <a:latin typeface="Times New Roman" pitchFamily="18" charset="0"/>
                <a:cs typeface="Times New Roman" pitchFamily="18" charset="0"/>
              </a:rPr>
              <a:t>meiner Mutter erzählte man mir eine wunderliche Geschichte Als die mit mir im ersten Monat schwanger ging, schaute sie mit andern Weibern einem glänzenden Hoffest zu, das in Trianon gegeben wurde. Da fiel ihr Blick auf einen Kavalier in spanischer Kleidung mit einer blitzenden Juwelenkette um den Hals, von der sie die Augen gar nicht mehr abwenden konnte. Ihr ganzes Wesen war Begierde nach den funkelnden Steinen, die ihr ein überirdisches Gut dünkten. Derselbe Kavalier hatte vor mehreren Jahren, als meine Mutter noch nicht verheiratet, ihrer Tugend nachgestellt, war aber mit Abscheu zurückgewiesen worden. Meine Mutter erkannte ihn wieder, aber jetzt war es ihr, als sei er im Glanz der strahlenden Diamanten ein Wesen höherer Art, der Inbegriff aller Schönheit. Der Kavalier bemerkte die sehnsuchtsvollen, feurigen Blicke meiner Mutter. Er glaubte jetzt glücklicher zu sein als vormals.</a:t>
            </a:r>
          </a:p>
          <a:p>
            <a:r>
              <a:rPr lang="de-DE" sz="1800" dirty="0">
                <a:latin typeface="Times New Roman" pitchFamily="18" charset="0"/>
                <a:cs typeface="Times New Roman" pitchFamily="18" charset="0"/>
              </a:rPr>
              <a:t>"'Er wußte sich ihr zu nähern, noch mehr, sie von ihren Bekannten fort an einen einsamen Ort zu locken. Dort schloß er sie brünstig in seine Arme, meine Mutter faßte nach der schönen Kette, aber in demselben Augenblick sank er nieder und riß meine Mutter mit sich zu Boden. Sei es, daß ihn der Schlag plötzlich getroffen, oder aus einer andern Ursache; genug, er war tot. Vergebens war das Mühen meiner Mutter, sich den im Todeskrampf erstarrten Armen des Leichnams zu entwinden. Die hohlen Augen, deren Sehkraft erloschen, auf sie gerichtet, wälzte der Tote sich mit ihr auf dem Boden. Ihr gellendes Hilfegeschrei drang endlich bis zu in der Ferne Vorübergehenden, die herbeieilten und sie retteten aus den Armen des grausigen Liebhabers.</a:t>
            </a:r>
          </a:p>
          <a:p>
            <a:endParaRPr lang="sk-SK" sz="1800" dirty="0">
              <a:latin typeface="Times New Roman" pitchFamily="18" charset="0"/>
              <a:cs typeface="Times New Roman" pitchFamily="18" charset="0"/>
            </a:endParaRPr>
          </a:p>
        </p:txBody>
      </p:sp>
    </p:spTree>
    <p:extLst>
      <p:ext uri="{BB962C8B-B14F-4D97-AF65-F5344CB8AC3E}">
        <p14:creationId xmlns:p14="http://schemas.microsoft.com/office/powerpoint/2010/main" val="3549119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dirty="0"/>
          </a:p>
        </p:txBody>
      </p:sp>
      <p:sp>
        <p:nvSpPr>
          <p:cNvPr id="3" name="Content Placeholder 2"/>
          <p:cNvSpPr>
            <a:spLocks noGrp="1"/>
          </p:cNvSpPr>
          <p:nvPr>
            <p:ph idx="1"/>
          </p:nvPr>
        </p:nvSpPr>
        <p:spPr/>
        <p:txBody>
          <a:bodyPr>
            <a:normAutofit fontScale="70000" lnSpcReduction="20000"/>
          </a:bodyPr>
          <a:lstStyle/>
          <a:p>
            <a:r>
              <a:rPr lang="de-DE" dirty="0">
                <a:latin typeface="Times New Roman" pitchFamily="18" charset="0"/>
                <a:cs typeface="Times New Roman" pitchFamily="18" charset="0"/>
              </a:rPr>
              <a:t>"'Eben hatt' ich einem Herrn vom Hofe einen reichen Schmuck abgeliefert, der, ich weiß es, einer Operntänzerin bestimmt war. Die Todesfolter blieb nicht aus - das Gespenst hing sich an meine Schritte - der lispelnde Satan an mein Ohr! - Ich zog ein in das Haus. In blutigem Angstschweiß gebadet, wälzte ich mich schlaflos auf dem Lager! Ich seh' im Geiste den Menschen zu der Tänzerin schleichen mit meinem Schmuck. Voller Wut springe ich auf - werfe den Mantel um - steige herab die geheime Treppe - fort durch die Mauer nach der Straße Nicaise. - Er kommt, ich falle über ihn her, er schreit auf, doch, von hinten festgepackt, stoße ich ihm den Dolch ins Herz - der Schmuck ist mein! - Dies getan, fühlte ich eine Ruhe, eine Zufriedenheit in meiner Seele, wie sonst niemals. Das Gespenst war verschwunden, die Stimme des Satans schwieg. Nun wußte ich, was mein böser Stern wollte, ich mußt' ihm nachgeben oder untergehen!</a:t>
            </a:r>
            <a:endParaRPr lang="sk-SK"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2320" y="32970"/>
            <a:ext cx="1475656" cy="1603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67993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latin typeface="Times New Roman" pitchFamily="18" charset="0"/>
                <a:cs typeface="Times New Roman" pitchFamily="18" charset="0"/>
              </a:rPr>
              <a:t>Cardillacs Bekenntnis</a:t>
            </a:r>
            <a:endParaRPr lang="sk-SK"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sk-SK" dirty="0" smtClean="0">
                <a:hlinkClick r:id="rId2"/>
              </a:rPr>
              <a:t>http://www.youtube.com/watch?v=RgPriGH6RxI&amp;feature=relmfu</a:t>
            </a:r>
            <a:endParaRPr lang="sk-SK" dirty="0" smtClean="0"/>
          </a:p>
          <a:p>
            <a:r>
              <a:rPr lang="sk-SK" dirty="0" smtClean="0"/>
              <a:t>(03:20)</a:t>
            </a:r>
          </a:p>
          <a:p>
            <a:endParaRPr lang="sk-SK" dirty="0"/>
          </a:p>
          <a:p>
            <a:pPr lvl="0"/>
            <a:r>
              <a:rPr lang="cs-CZ" dirty="0"/>
              <a:t>Ist Cardillac eurer Meinung nach eher ein Opfer seiner Sehnsucht oder nur ein brutaler Mörder?</a:t>
            </a:r>
            <a:endParaRPr lang="sk-SK" dirty="0"/>
          </a:p>
          <a:p>
            <a:endParaRPr lang="sk-SK" dirty="0"/>
          </a:p>
        </p:txBody>
      </p:sp>
    </p:spTree>
    <p:extLst>
      <p:ext uri="{BB962C8B-B14F-4D97-AF65-F5344CB8AC3E}">
        <p14:creationId xmlns:p14="http://schemas.microsoft.com/office/powerpoint/2010/main" val="9891895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dirty="0"/>
          </a:p>
        </p:txBody>
      </p:sp>
      <p:sp>
        <p:nvSpPr>
          <p:cNvPr id="3" name="Content Placeholder 2"/>
          <p:cNvSpPr>
            <a:spLocks noGrp="1"/>
          </p:cNvSpPr>
          <p:nvPr>
            <p:ph idx="1"/>
          </p:nvPr>
        </p:nvSpPr>
        <p:spPr/>
        <p:txBody>
          <a:bodyPr>
            <a:normAutofit fontScale="77500" lnSpcReduction="20000"/>
          </a:bodyPr>
          <a:lstStyle/>
          <a:p>
            <a:endParaRPr lang="sk-SK" dirty="0" smtClean="0"/>
          </a:p>
          <a:p>
            <a:endParaRPr lang="sk-SK" dirty="0"/>
          </a:p>
          <a:p>
            <a:endParaRPr lang="sk-SK" dirty="0" smtClean="0"/>
          </a:p>
          <a:p>
            <a:endParaRPr lang="sk-SK" dirty="0"/>
          </a:p>
          <a:p>
            <a:r>
              <a:rPr lang="de-DE" dirty="0" smtClean="0">
                <a:latin typeface="Times New Roman" pitchFamily="18" charset="0"/>
                <a:cs typeface="Times New Roman" pitchFamily="18" charset="0"/>
              </a:rPr>
              <a:t>"</a:t>
            </a:r>
            <a:r>
              <a:rPr lang="de-DE" dirty="0">
                <a:latin typeface="Times New Roman" pitchFamily="18" charset="0"/>
                <a:cs typeface="Times New Roman" pitchFamily="18" charset="0"/>
              </a:rPr>
              <a:t>Außerdem", erwiderte Miossens, "daß ich in der mondhellen Nacht den Goldschmied recht gut erkannte, habe ich auch bei la Regnie selbst den Dolch gesehen, mit dem Cardillac niedergestoßen wurde. Es ist der meinige, ausgezeichnet durch die zierliche Arbeit des Griffs. Nur einen Schritt von ihm stehend, gewahrte ich alle Züge des Jünglings, dem der Hut vom Kopf gefallen, und würde ihn allerdings wiedererkennnen können."</a:t>
            </a:r>
            <a:endParaRPr lang="sk-SK" dirty="0">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0648"/>
            <a:ext cx="23241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4884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p:sp>
        <p:nvSpPr>
          <p:cNvPr id="3" name="Content Placeholder 2"/>
          <p:cNvSpPr>
            <a:spLocks noGrp="1"/>
          </p:cNvSpPr>
          <p:nvPr>
            <p:ph idx="1"/>
          </p:nvPr>
        </p:nvSpPr>
        <p:spPr>
          <a:xfrm>
            <a:off x="0" y="1600200"/>
            <a:ext cx="9144000" cy="5257800"/>
          </a:xfrm>
        </p:spPr>
        <p:txBody>
          <a:bodyPr>
            <a:noAutofit/>
          </a:bodyPr>
          <a:lstStyle/>
          <a:p>
            <a:r>
              <a:rPr lang="de-DE" sz="2100" dirty="0">
                <a:latin typeface="Times New Roman" pitchFamily="18" charset="0"/>
                <a:cs typeface="Times New Roman" pitchFamily="18" charset="0"/>
              </a:rPr>
              <a:t>Die Scudéri erzählte nun mit kurzen Worten, wie sie der Zufall (noch erwähnte sie nicht der Einmischung Brussons) vor Cardillacs Haus gebracht, als eben der Mord entdeckt worden. Sie schilderte Madelons wilden Schmerz, den tiefen Eindruck, den das Hinmmelskind auf sie gemacht, die Art, wie sie die Arme unter Zujauchzen des Volks aus Desgrais' Händen gerettet. Mit immer steigendem und steigendem Interesse begannen nun die Szenen mit la Ragnie- mit Desgrais - mit Oliver Brusson selbst. D</a:t>
            </a:r>
            <a:r>
              <a:rPr lang="de-DE" sz="2100" b="1" dirty="0">
                <a:latin typeface="Times New Roman" pitchFamily="18" charset="0"/>
                <a:cs typeface="Times New Roman" pitchFamily="18" charset="0"/>
              </a:rPr>
              <a:t>er König, hingerissen von der Gewalt des lebendigsten Lebens, das in der Scudéri Rede glühte, gewahrte nicht, daß von dem gehässigen Prozeß des ihm abscheulichen Brussons die Rede war, vermochte nicht ein Wort hervorzubringen, konnte nur dann und wann mit einem Ausruf Luft machen der innern Bewegung</a:t>
            </a:r>
            <a:r>
              <a:rPr lang="de-DE" sz="2100" dirty="0">
                <a:latin typeface="Times New Roman" pitchFamily="18" charset="0"/>
                <a:cs typeface="Times New Roman" pitchFamily="18" charset="0"/>
              </a:rPr>
              <a:t>. Ehe er sich's versah, ganz außer sich über das Unerhörte, was er erfahren, und noch nicht vermögend, alles zu ordnen, lag die Scudéri schon zu seinen Füßen und flehte um Gnade für Olivier Brusson</a:t>
            </a:r>
            <a:endParaRPr lang="sk-SK" sz="2100" dirty="0">
              <a:latin typeface="Times New Roman" pitchFamily="18" charset="0"/>
              <a:cs typeface="Times New Roman" pitchFamily="18" charset="0"/>
            </a:endParaRPr>
          </a:p>
        </p:txBody>
      </p:sp>
    </p:spTree>
    <p:extLst>
      <p:ext uri="{BB962C8B-B14F-4D97-AF65-F5344CB8AC3E}">
        <p14:creationId xmlns:p14="http://schemas.microsoft.com/office/powerpoint/2010/main" val="46943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229600" cy="1143000"/>
          </a:xfrm>
        </p:spPr>
        <p:txBody>
          <a:bodyPr>
            <a:normAutofit fontScale="90000"/>
          </a:bodyPr>
          <a:lstStyle/>
          <a:p>
            <a:r>
              <a:rPr lang="de-DE" dirty="0">
                <a:latin typeface="Times New Roman" pitchFamily="18" charset="0"/>
              </a:rPr>
              <a:t>E.T.A Hofmann </a:t>
            </a:r>
            <a:r>
              <a:rPr lang="cs-CZ" dirty="0">
                <a:latin typeface="Times New Roman" pitchFamily="18" charset="0"/>
              </a:rPr>
              <a:t>(1776-1822)</a:t>
            </a:r>
            <a:r>
              <a:rPr lang="cs-CZ" b="1" dirty="0"/>
              <a:t> </a:t>
            </a:r>
            <a:r>
              <a:rPr lang="sk-SK" dirty="0"/>
              <a:t/>
            </a:r>
            <a:br>
              <a:rPr lang="sk-SK" dirty="0"/>
            </a:br>
            <a:endParaRPr lang="sk-SK" dirty="0"/>
          </a:p>
        </p:txBody>
      </p:sp>
      <p:sp>
        <p:nvSpPr>
          <p:cNvPr id="3" name="Content Placeholder 2"/>
          <p:cNvSpPr>
            <a:spLocks noGrp="1"/>
          </p:cNvSpPr>
          <p:nvPr>
            <p:ph idx="1"/>
          </p:nvPr>
        </p:nvSpPr>
        <p:spPr/>
        <p:txBody>
          <a:bodyPr>
            <a:normAutofit/>
          </a:bodyPr>
          <a:lstStyle/>
          <a:p>
            <a:pPr lvl="0"/>
            <a:r>
              <a:rPr lang="sk-SK" sz="2400" dirty="0">
                <a:latin typeface="Times New Roman" pitchFamily="18" charset="0"/>
                <a:cs typeface="Times New Roman" pitchFamily="18" charset="0"/>
              </a:rPr>
              <a:t>1776 in Königsberg als E.T.W. geboren</a:t>
            </a:r>
          </a:p>
          <a:p>
            <a:pPr lvl="0"/>
            <a:r>
              <a:rPr lang="sk-SK" sz="2400" dirty="0">
                <a:latin typeface="Times New Roman" pitchFamily="18" charset="0"/>
                <a:cs typeface="Times New Roman" pitchFamily="18" charset="0"/>
              </a:rPr>
              <a:t>Kompositionen als 13jähriger </a:t>
            </a:r>
          </a:p>
          <a:p>
            <a:pPr lvl="0"/>
            <a:r>
              <a:rPr lang="sk-SK" sz="2400" dirty="0">
                <a:latin typeface="Times New Roman" pitchFamily="18" charset="0"/>
                <a:cs typeface="Times New Roman" pitchFamily="18" charset="0"/>
              </a:rPr>
              <a:t>1782: reformierte Burgschule</a:t>
            </a:r>
          </a:p>
          <a:p>
            <a:pPr lvl="0"/>
            <a:r>
              <a:rPr lang="sk-SK" sz="2400" dirty="0">
                <a:latin typeface="Times New Roman" pitchFamily="18" charset="0"/>
                <a:cs typeface="Times New Roman" pitchFamily="18" charset="0"/>
              </a:rPr>
              <a:t>1795 Abschluß des Studiums und Beginn der Amtstätigkeit am Gericht in Glogau, 1798 in Berlin</a:t>
            </a:r>
          </a:p>
          <a:p>
            <a:pPr lvl="0"/>
            <a:r>
              <a:rPr lang="sk-SK" sz="2400" dirty="0">
                <a:latin typeface="Times New Roman" pitchFamily="18" charset="0"/>
                <a:cs typeface="Times New Roman" pitchFamily="18" charset="0"/>
              </a:rPr>
              <a:t>1798: Verlobung mit Cousine</a:t>
            </a:r>
          </a:p>
          <a:p>
            <a:pPr lvl="0"/>
            <a:r>
              <a:rPr lang="sk-SK" sz="2400" dirty="0">
                <a:latin typeface="Times New Roman" pitchFamily="18" charset="0"/>
                <a:cs typeface="Times New Roman" pitchFamily="18" charset="0"/>
              </a:rPr>
              <a:t>Heirat mit Maria Thekla Rorer-Trzynska</a:t>
            </a:r>
          </a:p>
          <a:p>
            <a:pPr lvl="0"/>
            <a:r>
              <a:rPr lang="sk-SK" sz="2400" dirty="0">
                <a:latin typeface="Times New Roman" pitchFamily="18" charset="0"/>
                <a:cs typeface="Times New Roman" pitchFamily="18" charset="0"/>
              </a:rPr>
              <a:t>1809: erstes Werk als Schriftsteller</a:t>
            </a:r>
          </a:p>
          <a:p>
            <a:pPr lvl="0"/>
            <a:r>
              <a:rPr lang="sk-SK" sz="2400" dirty="0">
                <a:latin typeface="Times New Roman" pitchFamily="18" charset="0"/>
                <a:cs typeface="Times New Roman" pitchFamily="18" charset="0"/>
              </a:rPr>
              <a:t>vielseitig künstlerisch begabt: Musiker, Dichter, Zeichner</a:t>
            </a:r>
          </a:p>
          <a:p>
            <a:pPr lvl="0"/>
            <a:r>
              <a:rPr lang="sk-SK" sz="2400" dirty="0">
                <a:latin typeface="Times New Roman" pitchFamily="18" charset="0"/>
                <a:cs typeface="Times New Roman" pitchFamily="18" charset="0"/>
              </a:rPr>
              <a:t>Schriftstellertätigkeit bis 1820</a:t>
            </a:r>
          </a:p>
          <a:p>
            <a:endParaRPr lang="sk-SK" sz="2400" dirty="0">
              <a:latin typeface="Times New Roman" pitchFamily="18" charset="0"/>
              <a:cs typeface="Times New Roman" pitchFamily="18" charset="0"/>
            </a:endParaRPr>
          </a:p>
        </p:txBody>
      </p:sp>
    </p:spTree>
    <p:extLst>
      <p:ext uri="{BB962C8B-B14F-4D97-AF65-F5344CB8AC3E}">
        <p14:creationId xmlns:p14="http://schemas.microsoft.com/office/powerpoint/2010/main" val="2376670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p:sp>
        <p:nvSpPr>
          <p:cNvPr id="3" name="Content Placeholder 2"/>
          <p:cNvSpPr>
            <a:spLocks noGrp="1"/>
          </p:cNvSpPr>
          <p:nvPr>
            <p:ph idx="1"/>
          </p:nvPr>
        </p:nvSpPr>
        <p:spPr/>
        <p:txBody>
          <a:bodyPr/>
          <a:lstStyle/>
          <a:p>
            <a:endParaRPr lang="sk-SK"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836712"/>
            <a:ext cx="4896544"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7887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latin typeface="Times New Roman" pitchFamily="18" charset="0"/>
                <a:cs typeface="Times New Roman" pitchFamily="18" charset="0"/>
              </a:rPr>
              <a:t>Hoffmann in Bamberg</a:t>
            </a:r>
            <a:endParaRPr lang="sk-SK"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sk-SK" dirty="0" smtClean="0">
                <a:hlinkClick r:id="rId2"/>
              </a:rPr>
              <a:t>http://www.youtube.com/watch?v=VmZf03_avqw</a:t>
            </a:r>
            <a:endParaRPr lang="sk-SK" dirty="0"/>
          </a:p>
        </p:txBody>
      </p:sp>
    </p:spTree>
    <p:extLst>
      <p:ext uri="{BB962C8B-B14F-4D97-AF65-F5344CB8AC3E}">
        <p14:creationId xmlns:p14="http://schemas.microsoft.com/office/powerpoint/2010/main" val="154445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latin typeface="Times New Roman" pitchFamily="18" charset="0"/>
                <a:cs typeface="Times New Roman" pitchFamily="18" charset="0"/>
              </a:rPr>
              <a:t>Der goldene Topf</a:t>
            </a:r>
            <a:endParaRPr lang="sk-SK"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de-DE" sz="1800" dirty="0">
                <a:latin typeface="Times New Roman" pitchFamily="18" charset="0"/>
                <a:cs typeface="Times New Roman" pitchFamily="18" charset="0"/>
              </a:rPr>
              <a:t>Aus Versehen kommt es vor dem Schwarzen Tor in Dresden zu einem kleinen Unfall, als der Student Anselmus über die Waren einer alten Marktfrau stolpert. Wütend über die Beschädigungen ihrer knappen Lebensmittel ruft sie dem flüchtenden Anselmus die Worte »Ja renne – renne nur zu, Satanskind – ins Kristall bald dein Fall – ins Kristall!« hinterher</a:t>
            </a:r>
            <a:r>
              <a:rPr lang="de-DE" sz="1800" dirty="0" smtClean="0">
                <a:latin typeface="Times New Roman" pitchFamily="18" charset="0"/>
                <a:cs typeface="Times New Roman" pitchFamily="18" charset="0"/>
              </a:rPr>
              <a:t>.</a:t>
            </a:r>
            <a:endParaRPr lang="sk-SK" sz="1800" dirty="0" smtClean="0">
              <a:latin typeface="Times New Roman" pitchFamily="18" charset="0"/>
              <a:cs typeface="Times New Roman" pitchFamily="18" charset="0"/>
            </a:endParaRPr>
          </a:p>
          <a:p>
            <a:r>
              <a:rPr lang="de-DE" sz="1800" dirty="0">
                <a:latin typeface="Times New Roman" pitchFamily="18" charset="0"/>
                <a:cs typeface="Times New Roman" pitchFamily="18" charset="0"/>
              </a:rPr>
              <a:t>Er rennt weg und hält erst am Ende einer Allee unter einem Holunderbusch. Aus diesem hört er liebliche Stimmen und Geräusche wie von Kristallglocken. Er blickt auf und sieht in die blauen Augen einer Schlange, in die er sich auf der Stelle verliebt</a:t>
            </a:r>
            <a:r>
              <a:rPr lang="de-DE" sz="1800" dirty="0" smtClean="0">
                <a:latin typeface="Times New Roman" pitchFamily="18" charset="0"/>
                <a:cs typeface="Times New Roman" pitchFamily="18" charset="0"/>
              </a:rPr>
              <a:t>.</a:t>
            </a:r>
            <a:endParaRPr lang="sk-SK" sz="1800" dirty="0" smtClean="0">
              <a:latin typeface="Times New Roman" pitchFamily="18" charset="0"/>
              <a:cs typeface="Times New Roman" pitchFamily="18" charset="0"/>
            </a:endParaRPr>
          </a:p>
          <a:p>
            <a:r>
              <a:rPr lang="de-DE" sz="1800" dirty="0" smtClean="0">
                <a:latin typeface="Times New Roman" pitchFamily="18" charset="0"/>
                <a:cs typeface="Times New Roman" pitchFamily="18" charset="0"/>
              </a:rPr>
              <a:t>Durch Zufall begegnet Anselmus seinem Freund, dem Konrektor Paulmann, der ihn zu sich nach Hause einlädt. Dort trifft er die sechzehnjährige Tochter des Konrektors, Veronika</a:t>
            </a:r>
            <a:r>
              <a:rPr lang="sk-SK" sz="1800" dirty="0" smtClean="0">
                <a:latin typeface="Times New Roman" pitchFamily="18" charset="0"/>
                <a:cs typeface="Times New Roman" pitchFamily="18" charset="0"/>
              </a:rPr>
              <a:t>.</a:t>
            </a:r>
          </a:p>
          <a:p>
            <a:r>
              <a:rPr lang="de-DE" sz="1800" dirty="0" smtClean="0">
                <a:latin typeface="Times New Roman" pitchFamily="18" charset="0"/>
                <a:cs typeface="Times New Roman" pitchFamily="18" charset="0"/>
              </a:rPr>
              <a:t>An</a:t>
            </a:r>
            <a:r>
              <a:rPr lang="sk-SK" sz="1800" dirty="0" smtClean="0">
                <a:latin typeface="Times New Roman" pitchFamily="18" charset="0"/>
                <a:cs typeface="Times New Roman" pitchFamily="18" charset="0"/>
              </a:rPr>
              <a:t>gestellt</a:t>
            </a:r>
            <a:r>
              <a:rPr lang="de-DE" sz="1800" dirty="0" smtClean="0">
                <a:latin typeface="Times New Roman" pitchFamily="18" charset="0"/>
                <a:cs typeface="Times New Roman" pitchFamily="18" charset="0"/>
              </a:rPr>
              <a:t> als Kopierer alter Schriften bei dem Geheimen Archivarius Lindhorst, einem verschrobenen Alchemisten und Zauberer.</a:t>
            </a:r>
            <a:r>
              <a:rPr lang="de-DE" sz="1800" dirty="0">
                <a:latin typeface="Times New Roman" pitchFamily="18" charset="0"/>
                <a:cs typeface="Times New Roman" pitchFamily="18" charset="0"/>
              </a:rPr>
              <a:t/>
            </a:r>
            <a:br>
              <a:rPr lang="de-DE" sz="1800" dirty="0">
                <a:latin typeface="Times New Roman" pitchFamily="18" charset="0"/>
                <a:cs typeface="Times New Roman" pitchFamily="18" charset="0"/>
              </a:rPr>
            </a:br>
            <a:endParaRPr lang="sk-SK" sz="1800" dirty="0">
              <a:latin typeface="Times New Roman" pitchFamily="18" charset="0"/>
              <a:cs typeface="Times New Roman" pitchFamily="18" charset="0"/>
            </a:endParaRPr>
          </a:p>
        </p:txBody>
      </p:sp>
    </p:spTree>
    <p:extLst>
      <p:ext uri="{BB962C8B-B14F-4D97-AF65-F5344CB8AC3E}">
        <p14:creationId xmlns:p14="http://schemas.microsoft.com/office/powerpoint/2010/main" val="721526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latin typeface="Times New Roman" pitchFamily="18" charset="0"/>
                <a:cs typeface="Times New Roman" pitchFamily="18" charset="0"/>
              </a:rPr>
              <a:t>Frühromantik x Spätromantik</a:t>
            </a:r>
            <a:endParaRPr lang="sk-SK"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3783489"/>
              </p:ext>
            </p:extLst>
          </p:nvPr>
        </p:nvGraphicFramePr>
        <p:xfrm>
          <a:off x="457200" y="1600200"/>
          <a:ext cx="8229600" cy="43992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sk-SK" dirty="0" smtClean="0">
                          <a:latin typeface="Times New Roman" pitchFamily="18" charset="0"/>
                          <a:cs typeface="Times New Roman" pitchFamily="18" charset="0"/>
                        </a:rPr>
                        <a:t>Frühromantik</a:t>
                      </a:r>
                      <a:endParaRPr lang="sk-SK" dirty="0">
                        <a:latin typeface="Times New Roman" pitchFamily="18" charset="0"/>
                        <a:cs typeface="Times New Roman" pitchFamily="18" charset="0"/>
                      </a:endParaRPr>
                    </a:p>
                  </a:txBody>
                  <a:tcPr/>
                </a:tc>
                <a:tc>
                  <a:txBody>
                    <a:bodyPr/>
                    <a:lstStyle/>
                    <a:p>
                      <a:r>
                        <a:rPr lang="sk-SK" dirty="0" smtClean="0">
                          <a:latin typeface="Times New Roman" pitchFamily="18" charset="0"/>
                          <a:cs typeface="Times New Roman" pitchFamily="18" charset="0"/>
                        </a:rPr>
                        <a:t>Spätromantik</a:t>
                      </a:r>
                      <a:endParaRPr lang="sk-SK" dirty="0">
                        <a:latin typeface="Times New Roman" pitchFamily="18" charset="0"/>
                        <a:cs typeface="Times New Roman" pitchFamily="18" charset="0"/>
                      </a:endParaRPr>
                    </a:p>
                  </a:txBody>
                  <a:tcPr/>
                </a:tc>
              </a:tr>
              <a:tr h="370840">
                <a:tc>
                  <a:txBody>
                    <a:bodyPr/>
                    <a:lstStyle/>
                    <a:p>
                      <a:r>
                        <a:rPr lang="sk-SK" sz="1800" kern="1200" dirty="0" smtClean="0">
                          <a:solidFill>
                            <a:schemeClr val="dk1"/>
                          </a:solidFill>
                          <a:effectLst/>
                          <a:latin typeface="Times New Roman" pitchFamily="18" charset="0"/>
                          <a:ea typeface="+mn-ea"/>
                          <a:cs typeface="Times New Roman" pitchFamily="18" charset="0"/>
                        </a:rPr>
                        <a:t>manchmal auch die Jenaer Romantik genannt</a:t>
                      </a:r>
                      <a:endParaRPr lang="sk-SK" dirty="0">
                        <a:latin typeface="Times New Roman" pitchFamily="18" charset="0"/>
                        <a:cs typeface="Times New Roman" pitchFamily="18" charset="0"/>
                      </a:endParaRPr>
                    </a:p>
                  </a:txBody>
                  <a:tcPr/>
                </a:tc>
                <a:tc>
                  <a:txBody>
                    <a:bodyPr/>
                    <a:lstStyle/>
                    <a:p>
                      <a:r>
                        <a:rPr lang="sk-SK" sz="1800" kern="1200" dirty="0" smtClean="0">
                          <a:solidFill>
                            <a:schemeClr val="dk1"/>
                          </a:solidFill>
                          <a:effectLst/>
                          <a:latin typeface="Times New Roman" pitchFamily="18" charset="0"/>
                          <a:ea typeface="+mn-ea"/>
                          <a:cs typeface="Times New Roman" pitchFamily="18" charset="0"/>
                        </a:rPr>
                        <a:t>Der Beginn der Spätromantik</a:t>
                      </a:r>
                      <a:r>
                        <a:rPr lang="sk-SK" sz="1800" kern="1200" baseline="0" dirty="0" smtClean="0">
                          <a:solidFill>
                            <a:schemeClr val="dk1"/>
                          </a:solidFill>
                          <a:effectLst/>
                          <a:latin typeface="Times New Roman" pitchFamily="18" charset="0"/>
                          <a:ea typeface="+mn-ea"/>
                          <a:cs typeface="Times New Roman" pitchFamily="18" charset="0"/>
                        </a:rPr>
                        <a:t> entfaltete</a:t>
                      </a:r>
                      <a:r>
                        <a:rPr lang="sk-SK" sz="1800" kern="1200" dirty="0" smtClean="0">
                          <a:solidFill>
                            <a:schemeClr val="dk1"/>
                          </a:solidFill>
                          <a:effectLst/>
                          <a:latin typeface="Times New Roman" pitchFamily="18" charset="0"/>
                          <a:ea typeface="+mn-ea"/>
                          <a:cs typeface="Times New Roman" pitchFamily="18" charset="0"/>
                        </a:rPr>
                        <a:t> sich vor allem in Heidelberg</a:t>
                      </a:r>
                      <a:endParaRPr lang="sk-SK" dirty="0">
                        <a:latin typeface="Times New Roman" pitchFamily="18" charset="0"/>
                        <a:cs typeface="Times New Roman" pitchFamily="18" charset="0"/>
                      </a:endParaRPr>
                    </a:p>
                  </a:txBody>
                  <a:tcPr/>
                </a:tc>
              </a:tr>
              <a:tr h="370840">
                <a:tc>
                  <a:txBody>
                    <a:bodyPr/>
                    <a:lstStyle/>
                    <a:p>
                      <a:r>
                        <a:rPr lang="sk-SK" sz="1800" kern="1200" dirty="0" smtClean="0">
                          <a:solidFill>
                            <a:schemeClr val="dk1"/>
                          </a:solidFill>
                          <a:effectLst/>
                          <a:latin typeface="Times New Roman" pitchFamily="18" charset="0"/>
                          <a:ea typeface="+mn-ea"/>
                          <a:cs typeface="Times New Roman" pitchFamily="18" charset="0"/>
                        </a:rPr>
                        <a:t>Friedrich und Dorothea Schlegel, August Wilhelm und Caroline Schlegel, Novalis, Tieck, Wackenroder und Schelling </a:t>
                      </a:r>
                      <a:endParaRPr lang="sk-SK" dirty="0">
                        <a:latin typeface="Times New Roman" pitchFamily="18" charset="0"/>
                        <a:cs typeface="Times New Roman" pitchFamily="18" charset="0"/>
                      </a:endParaRPr>
                    </a:p>
                  </a:txBody>
                  <a:tcPr/>
                </a:tc>
                <a:tc>
                  <a:txBody>
                    <a:bodyPr/>
                    <a:lstStyle/>
                    <a:p>
                      <a:r>
                        <a:rPr lang="sk-SK" sz="1800" kern="1200" dirty="0" smtClean="0">
                          <a:solidFill>
                            <a:schemeClr val="dk1"/>
                          </a:solidFill>
                          <a:effectLst/>
                          <a:latin typeface="Times New Roman" pitchFamily="18" charset="0"/>
                          <a:ea typeface="+mn-ea"/>
                          <a:cs typeface="Times New Roman" pitchFamily="18" charset="0"/>
                        </a:rPr>
                        <a:t>Brentano, Arnim, Eichendorff, den Brüdern Grimm und E. T. A. Hoffmann </a:t>
                      </a:r>
                      <a:endParaRPr lang="sk-SK" dirty="0">
                        <a:latin typeface="Times New Roman" pitchFamily="18" charset="0"/>
                        <a:cs typeface="Times New Roman" pitchFamily="18" charset="0"/>
                      </a:endParaRPr>
                    </a:p>
                  </a:txBody>
                  <a:tcPr/>
                </a:tc>
              </a:tr>
              <a:tr h="370840">
                <a:tc>
                  <a:txBody>
                    <a:bodyPr/>
                    <a:lstStyle/>
                    <a:p>
                      <a:r>
                        <a:rPr lang="sk-SK" sz="1800" kern="1200" dirty="0" smtClean="0">
                          <a:solidFill>
                            <a:schemeClr val="dk1"/>
                          </a:solidFill>
                          <a:effectLst/>
                          <a:latin typeface="Times New Roman" pitchFamily="18" charset="0"/>
                          <a:ea typeface="+mn-ea"/>
                          <a:cs typeface="Times New Roman" pitchFamily="18" charset="0"/>
                        </a:rPr>
                        <a:t>mehr europäisch gesinnt als national</a:t>
                      </a:r>
                      <a:endParaRPr lang="sk-SK" dirty="0">
                        <a:latin typeface="Times New Roman" pitchFamily="18" charset="0"/>
                        <a:cs typeface="Times New Roman" pitchFamily="18" charset="0"/>
                      </a:endParaRPr>
                    </a:p>
                  </a:txBody>
                  <a:tcPr/>
                </a:tc>
                <a:tc>
                  <a:txBody>
                    <a:bodyPr/>
                    <a:lstStyle/>
                    <a:p>
                      <a:r>
                        <a:rPr lang="sk-SK" sz="1800" kern="1200" dirty="0" smtClean="0">
                          <a:solidFill>
                            <a:schemeClr val="dk1"/>
                          </a:solidFill>
                          <a:effectLst/>
                          <a:latin typeface="Times New Roman" pitchFamily="18" charset="0"/>
                          <a:ea typeface="+mn-ea"/>
                          <a:cs typeface="Times New Roman" pitchFamily="18" charset="0"/>
                        </a:rPr>
                        <a:t>Wendung zum Volkstümlichen und zu den literarischen Denkmälern der nationalen Vergangenheit</a:t>
                      </a:r>
                      <a:endParaRPr lang="sk-SK" dirty="0">
                        <a:latin typeface="Times New Roman" pitchFamily="18" charset="0"/>
                        <a:cs typeface="Times New Roman" pitchFamily="18" charset="0"/>
                      </a:endParaRPr>
                    </a:p>
                  </a:txBody>
                  <a:tcPr/>
                </a:tc>
              </a:tr>
              <a:tr h="370840">
                <a:tc>
                  <a:txBody>
                    <a:bodyPr/>
                    <a:lstStyle/>
                    <a:p>
                      <a:r>
                        <a:rPr lang="sk-SK" sz="1800" kern="1200" dirty="0" smtClean="0">
                          <a:solidFill>
                            <a:schemeClr val="dk1"/>
                          </a:solidFill>
                          <a:effectLst/>
                          <a:latin typeface="Times New Roman" pitchFamily="18" charset="0"/>
                          <a:ea typeface="+mn-ea"/>
                          <a:cs typeface="Times New Roman" pitchFamily="18" charset="0"/>
                        </a:rPr>
                        <a:t>nicht eben volkstümlich, eher intellektuell und spekulativ</a:t>
                      </a:r>
                      <a:endParaRPr lang="sk-SK" dirty="0">
                        <a:latin typeface="Times New Roman" pitchFamily="18" charset="0"/>
                        <a:cs typeface="Times New Roman" pitchFamily="18" charset="0"/>
                      </a:endParaRPr>
                    </a:p>
                  </a:txBody>
                  <a:tcPr/>
                </a:tc>
                <a:tc>
                  <a:txBody>
                    <a:bodyPr/>
                    <a:lstStyle/>
                    <a:p>
                      <a:r>
                        <a:rPr lang="sk-SK" sz="1800" kern="1200" dirty="0" smtClean="0">
                          <a:solidFill>
                            <a:schemeClr val="dk1"/>
                          </a:solidFill>
                          <a:effectLst/>
                          <a:latin typeface="Times New Roman" pitchFamily="18" charset="0"/>
                          <a:ea typeface="+mn-ea"/>
                          <a:cs typeface="Times New Roman" pitchFamily="18" charset="0"/>
                        </a:rPr>
                        <a:t>Vorliebe für Irrationales und Okkultes nahm zu und so auch das Interesse für die Nachtseite der Natur und der menschlichen Psyche</a:t>
                      </a:r>
                      <a:endParaRPr lang="sk-SK" dirty="0">
                        <a:latin typeface="Times New Roman" pitchFamily="18" charset="0"/>
                        <a:cs typeface="Times New Roman" pitchFamily="18" charset="0"/>
                      </a:endParaRPr>
                    </a:p>
                  </a:txBody>
                  <a:tcPr/>
                </a:tc>
              </a:tr>
              <a:tr h="370840">
                <a:tc>
                  <a:txBody>
                    <a:bodyPr/>
                    <a:lstStyle/>
                    <a:p>
                      <a:endParaRPr lang="sk-SK" dirty="0"/>
                    </a:p>
                  </a:txBody>
                  <a:tcPr/>
                </a:tc>
                <a:tc>
                  <a:txBody>
                    <a:bodyPr/>
                    <a:lstStyle/>
                    <a:p>
                      <a:endParaRPr lang="sk-SK" dirty="0"/>
                    </a:p>
                  </a:txBody>
                  <a:tcPr/>
                </a:tc>
              </a:tr>
            </a:tbl>
          </a:graphicData>
        </a:graphic>
      </p:graphicFrame>
    </p:spTree>
    <p:extLst>
      <p:ext uri="{BB962C8B-B14F-4D97-AF65-F5344CB8AC3E}">
        <p14:creationId xmlns:p14="http://schemas.microsoft.com/office/powerpoint/2010/main" val="3154362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latin typeface="Times New Roman" pitchFamily="18" charset="0"/>
                <a:cs typeface="Times New Roman" pitchFamily="18" charset="0"/>
              </a:rPr>
              <a:t>Das Fräulein von Scuderi</a:t>
            </a:r>
            <a:endParaRPr lang="sk-SK"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de-DE" sz="2000" b="1" dirty="0" smtClean="0">
                <a:effectLst/>
                <a:latin typeface="Times New Roman"/>
                <a:ea typeface="Times New Roman"/>
              </a:rPr>
              <a:t>Madeleine de Scudéry</a:t>
            </a:r>
            <a:r>
              <a:rPr lang="de-DE" sz="2000" dirty="0" smtClean="0">
                <a:effectLst/>
                <a:latin typeface="Times New Roman"/>
                <a:ea typeface="Times New Roman"/>
              </a:rPr>
              <a:t>, genannt Mademoiselle de Scudéry (1607 </a:t>
            </a:r>
            <a:r>
              <a:rPr lang="sk-SK" sz="2000" dirty="0" smtClean="0">
                <a:effectLst/>
                <a:latin typeface="Times New Roman"/>
                <a:ea typeface="Times New Roman"/>
              </a:rPr>
              <a:t>- 1</a:t>
            </a:r>
            <a:r>
              <a:rPr lang="de-DE" sz="2000" dirty="0" smtClean="0">
                <a:effectLst/>
                <a:latin typeface="Times New Roman"/>
                <a:ea typeface="Times New Roman"/>
              </a:rPr>
              <a:t>701) war eine </a:t>
            </a:r>
            <a:r>
              <a:rPr lang="de-DE" sz="2000" b="1" dirty="0" smtClean="0">
                <a:effectLst/>
                <a:latin typeface="Times New Roman"/>
                <a:ea typeface="Times New Roman"/>
              </a:rPr>
              <a:t>französische Schriftstellerin des Barock</a:t>
            </a:r>
            <a:r>
              <a:rPr lang="de-DE" sz="2000" dirty="0" smtClean="0">
                <a:effectLst/>
                <a:latin typeface="Times New Roman"/>
                <a:ea typeface="Times New Roman"/>
              </a:rPr>
              <a:t>. Sie zählt zu den bedeutendsten französischen Autoren des 17. Jahrhunderts und war die </a:t>
            </a:r>
            <a:r>
              <a:rPr lang="de-DE" sz="2000" b="1" dirty="0" smtClean="0">
                <a:effectLst/>
                <a:latin typeface="Times New Roman"/>
                <a:ea typeface="Times New Roman"/>
              </a:rPr>
              <a:t>erste französische Autorin, die auch außerhalb Frankreichs viel gelesen wurde.</a:t>
            </a:r>
            <a:endParaRPr lang="sk-SK" sz="2000" b="1" dirty="0"/>
          </a:p>
        </p:txBody>
      </p:sp>
    </p:spTree>
    <p:extLst>
      <p:ext uri="{BB962C8B-B14F-4D97-AF65-F5344CB8AC3E}">
        <p14:creationId xmlns:p14="http://schemas.microsoft.com/office/powerpoint/2010/main" val="530978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Detektivroman</a:t>
            </a:r>
            <a:endParaRPr lang="sk-SK" dirty="0"/>
          </a:p>
        </p:txBody>
      </p:sp>
      <p:sp>
        <p:nvSpPr>
          <p:cNvPr id="3" name="Content Placeholder 2"/>
          <p:cNvSpPr>
            <a:spLocks noGrp="1"/>
          </p:cNvSpPr>
          <p:nvPr>
            <p:ph idx="1"/>
          </p:nvPr>
        </p:nvSpPr>
        <p:spPr/>
        <p:txBody>
          <a:bodyPr>
            <a:normAutofit fontScale="85000" lnSpcReduction="10000"/>
          </a:bodyPr>
          <a:lstStyle/>
          <a:p>
            <a:r>
              <a:rPr lang="de-DE" dirty="0" smtClean="0">
                <a:latin typeface="Times New Roman" pitchFamily="18" charset="0"/>
                <a:cs typeface="Times New Roman" pitchFamily="18" charset="0"/>
              </a:rPr>
              <a:t>Das ist d</a:t>
            </a:r>
            <a:r>
              <a:rPr lang="sk-SK" dirty="0" smtClean="0">
                <a:latin typeface="Times New Roman" pitchFamily="18" charset="0"/>
                <a:cs typeface="Times New Roman" pitchFamily="18" charset="0"/>
              </a:rPr>
              <a:t>ie</a:t>
            </a:r>
            <a:r>
              <a:rPr lang="de-DE" dirty="0" smtClean="0">
                <a:latin typeface="Times New Roman" pitchFamily="18" charset="0"/>
                <a:cs typeface="Times New Roman" pitchFamily="18" charset="0"/>
              </a:rPr>
              <a:t> erste deutschsprachige </a:t>
            </a:r>
            <a:r>
              <a:rPr lang="sk-SK" dirty="0" smtClean="0">
                <a:latin typeface="Times New Roman" pitchFamily="18" charset="0"/>
                <a:cs typeface="Times New Roman" pitchFamily="18" charset="0"/>
              </a:rPr>
              <a:t>Detektivnovelle.</a:t>
            </a:r>
            <a:endParaRPr lang="de-DE"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rPr>
              <a:t>Man kann </a:t>
            </a:r>
            <a:r>
              <a:rPr lang="de-DE" b="1" dirty="0" smtClean="0">
                <a:latin typeface="Times New Roman" pitchFamily="18" charset="0"/>
                <a:cs typeface="Times New Roman" pitchFamily="18" charset="0"/>
              </a:rPr>
              <a:t>Kriminalromane und Detektivromane </a:t>
            </a:r>
            <a:r>
              <a:rPr lang="de-DE" dirty="0" smtClean="0">
                <a:latin typeface="Times New Roman" pitchFamily="18" charset="0"/>
                <a:cs typeface="Times New Roman" pitchFamily="18" charset="0"/>
              </a:rPr>
              <a:t>unterscheiden. In einem Kriminalroman steht die Tat eines Verbrechens im Mittelpunkt und in einem Detektivroman handelt es sich um die Aufklärung eines Verbrechens. So ist "Das Fräulein von Scuderi" eine Detektivgeschichte. Es gibt Morde, Verbrecher, Ermittler, auch bekannt als Detektive, Verdächtige, versteckte Hinweise, Auflösung des Verbrechens und natürlich den Schuldigen.</a:t>
            </a:r>
            <a:endParaRPr lang="sk-SK" dirty="0">
              <a:latin typeface="Times New Roman" pitchFamily="18" charset="0"/>
              <a:cs typeface="Times New Roman" pitchFamily="18" charset="0"/>
            </a:endParaRPr>
          </a:p>
        </p:txBody>
      </p:sp>
    </p:spTree>
    <p:extLst>
      <p:ext uri="{BB962C8B-B14F-4D97-AF65-F5344CB8AC3E}">
        <p14:creationId xmlns:p14="http://schemas.microsoft.com/office/powerpoint/2010/main" val="4257738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latin typeface="Times New Roman" pitchFamily="18" charset="0"/>
                <a:cs typeface="Times New Roman" pitchFamily="18" charset="0"/>
              </a:rPr>
              <a:t>Handlung</a:t>
            </a:r>
            <a:endParaRPr lang="sk-SK"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sk-SK" dirty="0" smtClean="0">
                <a:latin typeface="Times New Roman" pitchFamily="18" charset="0"/>
                <a:cs typeface="Times New Roman" pitchFamily="18" charset="0"/>
              </a:rPr>
              <a:t>                 I</a:t>
            </a:r>
            <a:r>
              <a:rPr lang="de-DE" dirty="0" smtClean="0">
                <a:latin typeface="Times New Roman" pitchFamily="18" charset="0"/>
                <a:cs typeface="Times New Roman" pitchFamily="18" charset="0"/>
              </a:rPr>
              <a:t>ch </a:t>
            </a:r>
            <a:r>
              <a:rPr lang="de-DE" dirty="0">
                <a:latin typeface="Times New Roman" pitchFamily="18" charset="0"/>
                <a:cs typeface="Times New Roman" pitchFamily="18" charset="0"/>
              </a:rPr>
              <a:t>beschwöre Euch, Frau </a:t>
            </a:r>
            <a:r>
              <a:rPr lang="de-DE" dirty="0" smtClean="0">
                <a:latin typeface="Times New Roman" pitchFamily="18" charset="0"/>
                <a:cs typeface="Times New Roman" pitchFamily="18" charset="0"/>
              </a:rPr>
              <a:t>Martinière,</a:t>
            </a:r>
            <a:r>
              <a:rPr lang="sk-SK"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a:t>
            </a:r>
            <a:r>
              <a:rPr lang="sk-SK"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habt </a:t>
            </a:r>
            <a:r>
              <a:rPr lang="de-DE" dirty="0">
                <a:latin typeface="Times New Roman" pitchFamily="18" charset="0"/>
                <a:cs typeface="Times New Roman" pitchFamily="18" charset="0"/>
              </a:rPr>
              <a:t>die Barmherzigkeit und öffnet mir </a:t>
            </a:r>
            <a:r>
              <a:rPr lang="sk-SK"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die </a:t>
            </a:r>
            <a:r>
              <a:rPr lang="de-DE" dirty="0">
                <a:latin typeface="Times New Roman" pitchFamily="18" charset="0"/>
                <a:cs typeface="Times New Roman" pitchFamily="18" charset="0"/>
              </a:rPr>
              <a:t>Türe. Wißt, daß es darauf ankommt, </a:t>
            </a:r>
            <a:r>
              <a:rPr lang="sk-SK"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einen </a:t>
            </a:r>
            <a:r>
              <a:rPr lang="de-DE" dirty="0">
                <a:latin typeface="Times New Roman" pitchFamily="18" charset="0"/>
                <a:cs typeface="Times New Roman" pitchFamily="18" charset="0"/>
              </a:rPr>
              <a:t>Unglücklichen vom Verderben zu </a:t>
            </a:r>
            <a:r>
              <a:rPr lang="de-DE" dirty="0" smtClean="0">
                <a:latin typeface="Times New Roman" pitchFamily="18" charset="0"/>
                <a:cs typeface="Times New Roman" pitchFamily="18" charset="0"/>
              </a:rPr>
              <a:t>r</a:t>
            </a:r>
            <a:r>
              <a:rPr lang="sk-SK" dirty="0" smtClean="0">
                <a:latin typeface="Times New Roman" pitchFamily="18" charset="0"/>
                <a:cs typeface="Times New Roman" pitchFamily="18" charset="0"/>
              </a:rPr>
              <a:t>		r</a:t>
            </a:r>
            <a:r>
              <a:rPr lang="de-DE" dirty="0" smtClean="0">
                <a:latin typeface="Times New Roman" pitchFamily="18" charset="0"/>
                <a:cs typeface="Times New Roman" pitchFamily="18" charset="0"/>
              </a:rPr>
              <a:t>etten</a:t>
            </a:r>
            <a:r>
              <a:rPr lang="de-DE" dirty="0">
                <a:latin typeface="Times New Roman" pitchFamily="18" charset="0"/>
                <a:cs typeface="Times New Roman" pitchFamily="18" charset="0"/>
              </a:rPr>
              <a:t>, wißt, daß Ehre, Freiheit, ja das </a:t>
            </a:r>
            <a:r>
              <a:rPr lang="sk-SK"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Leben </a:t>
            </a:r>
            <a:r>
              <a:rPr lang="de-DE" dirty="0">
                <a:latin typeface="Times New Roman" pitchFamily="18" charset="0"/>
                <a:cs typeface="Times New Roman" pitchFamily="18" charset="0"/>
              </a:rPr>
              <a:t>eines Menschen abhängt von diesem Augenblick, in dem ich Euer Fräulein sprechen muß. Bedenkt, daß Eurer Gebieterin Zorn ewig auf Euch lasten würde, wenn sie erführe daß Ihr es waret, die den Unglücklichen, welcher kam, ihre Hilfe zu erflehen, hartherzig von der Türe wieset."</a:t>
            </a:r>
            <a:endParaRPr lang="sk-SK" dirty="0">
              <a:latin typeface="Times New Roman" pitchFamily="18" charset="0"/>
              <a:cs typeface="Times New Roman" pitchFamily="18"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93"/>
            <a:ext cx="2232248" cy="3652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699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endParaRPr lang="sk-SK" dirty="0"/>
          </a:p>
        </p:txBody>
      </p:sp>
      <p:pic>
        <p:nvPicPr>
          <p:cNvPr id="10242" name="Picture 2" descr="Hoffmann/Scuderi: Gavarni (1843) -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4846" y="193886"/>
            <a:ext cx="3177105" cy="625945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r>
              <a:rPr lang="de-DE" sz="2400" dirty="0">
                <a:latin typeface="Times New Roman" pitchFamily="18" charset="0"/>
                <a:cs typeface="Times New Roman" pitchFamily="18" charset="0"/>
              </a:rPr>
              <a:t>"Tut, was Ihr wollt", </a:t>
            </a:r>
            <a:r>
              <a:rPr lang="de-DE" sz="2400" dirty="0" smtClean="0">
                <a:latin typeface="Times New Roman" pitchFamily="18" charset="0"/>
                <a:cs typeface="Times New Roman" pitchFamily="18" charset="0"/>
              </a:rPr>
              <a:t>erwiderte </a:t>
            </a:r>
            <a:r>
              <a:rPr lang="de-DE" sz="2400" dirty="0">
                <a:latin typeface="Times New Roman" pitchFamily="18" charset="0"/>
                <a:cs typeface="Times New Roman" pitchFamily="18" charset="0"/>
              </a:rPr>
              <a:t>die </a:t>
            </a:r>
            <a:r>
              <a:rPr lang="sk-SK" sz="2400" dirty="0" smtClean="0">
                <a:latin typeface="Times New Roman" pitchFamily="18" charset="0"/>
                <a:cs typeface="Times New Roman" pitchFamily="18" charset="0"/>
              </a:rPr>
              <a:t>                                            </a:t>
            </a:r>
            <a:r>
              <a:rPr lang="de-DE" sz="2400" dirty="0" smtClean="0">
                <a:latin typeface="Times New Roman" pitchFamily="18" charset="0"/>
                <a:cs typeface="Times New Roman" pitchFamily="18" charset="0"/>
              </a:rPr>
              <a:t>Martinière</a:t>
            </a:r>
            <a:r>
              <a:rPr lang="de-DE" sz="2400" dirty="0">
                <a:latin typeface="Times New Roman" pitchFamily="18" charset="0"/>
                <a:cs typeface="Times New Roman" pitchFamily="18" charset="0"/>
              </a:rPr>
              <a:t>, </a:t>
            </a:r>
            <a:r>
              <a:rPr lang="de-DE" sz="2400" dirty="0" smtClean="0">
                <a:latin typeface="Times New Roman" pitchFamily="18" charset="0"/>
                <a:cs typeface="Times New Roman" pitchFamily="18" charset="0"/>
              </a:rPr>
              <a:t>"</a:t>
            </a:r>
            <a:r>
              <a:rPr lang="de-DE" sz="2400" dirty="0">
                <a:latin typeface="Times New Roman" pitchFamily="18" charset="0"/>
                <a:cs typeface="Times New Roman" pitchFamily="18" charset="0"/>
              </a:rPr>
              <a:t>ich weiche nicht von </a:t>
            </a:r>
            <a:r>
              <a:rPr lang="sk-SK" sz="2400" dirty="0" smtClean="0">
                <a:latin typeface="Times New Roman" pitchFamily="18" charset="0"/>
                <a:cs typeface="Times New Roman" pitchFamily="18" charset="0"/>
              </a:rPr>
              <a:t>                                                     </a:t>
            </a:r>
            <a:r>
              <a:rPr lang="de-DE" sz="2400" dirty="0" smtClean="0">
                <a:latin typeface="Times New Roman" pitchFamily="18" charset="0"/>
                <a:cs typeface="Times New Roman" pitchFamily="18" charset="0"/>
              </a:rPr>
              <a:t>diesem </a:t>
            </a:r>
            <a:r>
              <a:rPr lang="de-DE" sz="2400" dirty="0">
                <a:latin typeface="Times New Roman" pitchFamily="18" charset="0"/>
                <a:cs typeface="Times New Roman" pitchFamily="18" charset="0"/>
              </a:rPr>
              <a:t>Platz, vollendet nur die </a:t>
            </a:r>
            <a:r>
              <a:rPr lang="de-DE" sz="2400" dirty="0" smtClean="0">
                <a:latin typeface="Times New Roman" pitchFamily="18" charset="0"/>
                <a:cs typeface="Times New Roman" pitchFamily="18" charset="0"/>
              </a:rPr>
              <a:t>böse</a:t>
            </a:r>
            <a:r>
              <a:rPr lang="sk-SK" sz="2400" dirty="0" smtClean="0">
                <a:latin typeface="Times New Roman" pitchFamily="18" charset="0"/>
                <a:cs typeface="Times New Roman" pitchFamily="18" charset="0"/>
              </a:rPr>
              <a:t>                                                               </a:t>
            </a:r>
            <a:r>
              <a:rPr lang="de-DE" sz="2400" dirty="0" smtClean="0">
                <a:latin typeface="Times New Roman" pitchFamily="18" charset="0"/>
                <a:cs typeface="Times New Roman" pitchFamily="18" charset="0"/>
              </a:rPr>
              <a:t> </a:t>
            </a:r>
            <a:r>
              <a:rPr lang="de-DE" sz="2400" dirty="0">
                <a:latin typeface="Times New Roman" pitchFamily="18" charset="0"/>
                <a:cs typeface="Times New Roman" pitchFamily="18" charset="0"/>
              </a:rPr>
              <a:t>Tat, die Ihr begonnen, auch Ihr </a:t>
            </a:r>
            <a:r>
              <a:rPr lang="sk-SK" sz="2400" dirty="0" smtClean="0">
                <a:latin typeface="Times New Roman" pitchFamily="18" charset="0"/>
                <a:cs typeface="Times New Roman" pitchFamily="18" charset="0"/>
              </a:rPr>
              <a:t>                                                       </a:t>
            </a:r>
            <a:r>
              <a:rPr lang="de-DE" sz="2400" dirty="0" smtClean="0">
                <a:latin typeface="Times New Roman" pitchFamily="18" charset="0"/>
                <a:cs typeface="Times New Roman" pitchFamily="18" charset="0"/>
              </a:rPr>
              <a:t>werdet </a:t>
            </a:r>
            <a:r>
              <a:rPr lang="de-DE" sz="2400" dirty="0">
                <a:latin typeface="Times New Roman" pitchFamily="18" charset="0"/>
                <a:cs typeface="Times New Roman" pitchFamily="18" charset="0"/>
              </a:rPr>
              <a:t>den schmachvollen Tod </a:t>
            </a:r>
            <a:r>
              <a:rPr lang="sk-SK" sz="2400" dirty="0" smtClean="0">
                <a:latin typeface="Times New Roman" pitchFamily="18" charset="0"/>
                <a:cs typeface="Times New Roman" pitchFamily="18" charset="0"/>
              </a:rPr>
              <a:t>                                                          </a:t>
            </a:r>
            <a:r>
              <a:rPr lang="de-DE" sz="2400" dirty="0" smtClean="0">
                <a:latin typeface="Times New Roman" pitchFamily="18" charset="0"/>
                <a:cs typeface="Times New Roman" pitchFamily="18" charset="0"/>
              </a:rPr>
              <a:t>finden </a:t>
            </a:r>
            <a:r>
              <a:rPr lang="de-DE" sz="2400" dirty="0">
                <a:latin typeface="Times New Roman" pitchFamily="18" charset="0"/>
                <a:cs typeface="Times New Roman" pitchFamily="18" charset="0"/>
              </a:rPr>
              <a:t>auf dem Grèveplatz, wie </a:t>
            </a:r>
            <a:r>
              <a:rPr lang="sk-SK" sz="2400" dirty="0" smtClean="0">
                <a:latin typeface="Times New Roman" pitchFamily="18" charset="0"/>
                <a:cs typeface="Times New Roman" pitchFamily="18" charset="0"/>
              </a:rPr>
              <a:t>                                                 </a:t>
            </a:r>
            <a:r>
              <a:rPr lang="de-DE" sz="2400" dirty="0" smtClean="0">
                <a:latin typeface="Times New Roman" pitchFamily="18" charset="0"/>
                <a:cs typeface="Times New Roman" pitchFamily="18" charset="0"/>
              </a:rPr>
              <a:t>Eure </a:t>
            </a:r>
            <a:r>
              <a:rPr lang="de-DE" sz="2400" dirty="0">
                <a:latin typeface="Times New Roman" pitchFamily="18" charset="0"/>
                <a:cs typeface="Times New Roman" pitchFamily="18" charset="0"/>
              </a:rPr>
              <a:t>verruchten Spießgesellen."</a:t>
            </a:r>
            <a:endParaRPr lang="sk-SK" sz="2400" dirty="0">
              <a:latin typeface="Times New Roman" pitchFamily="18" charset="0"/>
              <a:cs typeface="Times New Roman" pitchFamily="18" charset="0"/>
            </a:endParaRPr>
          </a:p>
        </p:txBody>
      </p:sp>
    </p:spTree>
    <p:extLst>
      <p:ext uri="{BB962C8B-B14F-4D97-AF65-F5344CB8AC3E}">
        <p14:creationId xmlns:p14="http://schemas.microsoft.com/office/powerpoint/2010/main" val="3889951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1576</Words>
  <Application>Microsoft Office PowerPoint</Application>
  <PresentationFormat>On-screen Show (4:3)</PresentationFormat>
  <Paragraphs>77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Das Fräulein von Scuderi  Erzählung aus dem Zeitalter Ludwig des Vierzehnten </vt:lpstr>
      <vt:lpstr>E.T.A Hofmann (1776-1822)  </vt:lpstr>
      <vt:lpstr>Hoffmann in Bamberg</vt:lpstr>
      <vt:lpstr>Der goldene Topf</vt:lpstr>
      <vt:lpstr>Frühromantik x Spätromantik</vt:lpstr>
      <vt:lpstr>Das Fräulein von Scuderi</vt:lpstr>
      <vt:lpstr>Detektivroman</vt:lpstr>
      <vt:lpstr>Handlung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Cardillacs Bekenntnis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Fräulein von Scuderi</dc:title>
  <dc:creator>Vlastnik</dc:creator>
  <cp:lastModifiedBy>Vlastnik</cp:lastModifiedBy>
  <cp:revision>16</cp:revision>
  <dcterms:created xsi:type="dcterms:W3CDTF">2012-10-24T21:18:41Z</dcterms:created>
  <dcterms:modified xsi:type="dcterms:W3CDTF">2012-10-25T01:00:00Z</dcterms:modified>
</cp:coreProperties>
</file>