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70" r:id="rId4"/>
    <p:sldId id="271" r:id="rId5"/>
    <p:sldId id="274" r:id="rId6"/>
    <p:sldId id="275" r:id="rId7"/>
    <p:sldId id="282" r:id="rId8"/>
    <p:sldId id="283" r:id="rId9"/>
    <p:sldId id="285" r:id="rId10"/>
    <p:sldId id="286" r:id="rId11"/>
    <p:sldId id="287" r:id="rId12"/>
    <p:sldId id="288" r:id="rId13"/>
    <p:sldId id="290" r:id="rId14"/>
    <p:sldId id="289" r:id="rId15"/>
    <p:sldId id="284" r:id="rId16"/>
    <p:sldId id="269"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6" autoAdjust="0"/>
    <p:restoredTop sz="94660"/>
  </p:normalViewPr>
  <p:slideViewPr>
    <p:cSldViewPr>
      <p:cViewPr varScale="1">
        <p:scale>
          <a:sx n="74" d="100"/>
          <a:sy n="74" d="100"/>
        </p:scale>
        <p:origin x="-106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p:txBody>
          <a:bodyPr/>
          <a:lstStyle/>
          <a:p>
            <a:fld id="{15CFF4FB-170D-496A-B31A-DAF248AB84A3}" type="datetimeFigureOut">
              <a:rPr lang="cs-CZ" smtClean="0"/>
              <a:pPr/>
              <a:t>22.10.2012</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ovací čára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AFF1C7D-96C4-4EC2-9403-5C7E456B51ED}" type="slidenum">
              <a:rPr lang="cs-CZ" smtClean="0"/>
              <a:pPr/>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5CFF4FB-170D-496A-B31A-DAF248AB84A3}" type="datetimeFigureOut">
              <a:rPr lang="cs-CZ" smtClean="0"/>
              <a:pPr/>
              <a:t>22.10.2012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AFF1C7D-96C4-4EC2-9403-5C7E456B51ED}"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ovací čára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8AFF1C7D-96C4-4EC2-9403-5C7E456B51ED}" type="slidenum">
              <a:rPr lang="cs-CZ" smtClean="0"/>
              <a:pPr/>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5CFF4FB-170D-496A-B31A-DAF248AB84A3}" type="datetimeFigureOut">
              <a:rPr lang="cs-CZ" smtClean="0"/>
              <a:pPr/>
              <a:t>22.10.2012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15CFF4FB-170D-496A-B31A-DAF248AB84A3}" type="datetimeFigureOut">
              <a:rPr lang="cs-CZ" smtClean="0"/>
              <a:pPr/>
              <a:t>22.10.2012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8AFF1C7D-96C4-4EC2-9403-5C7E456B51ED}" type="slidenum">
              <a:rPr lang="cs-CZ" smtClean="0"/>
              <a:pPr/>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15CFF4FB-170D-496A-B31A-DAF248AB84A3}" type="datetimeFigureOut">
              <a:rPr lang="cs-CZ" smtClean="0"/>
              <a:pPr/>
              <a:t>22.10.2012</a:t>
            </a:fld>
            <a:endParaRPr lang="cs-CZ"/>
          </a:p>
        </p:txBody>
      </p:sp>
      <p:sp>
        <p:nvSpPr>
          <p:cNvPr id="8" name="Přímá spojovací čára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AFF1C7D-96C4-4EC2-9403-5C7E456B51ED}" type="slidenum">
              <a:rPr lang="cs-CZ" smtClean="0"/>
              <a:pPr/>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15CFF4FB-170D-496A-B31A-DAF248AB84A3}" type="datetimeFigureOut">
              <a:rPr lang="cs-CZ" smtClean="0"/>
              <a:pPr/>
              <a:t>22.10.2012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AFF1C7D-96C4-4EC2-9403-5C7E456B51ED}" type="slidenum">
              <a:rPr lang="cs-CZ" smtClean="0"/>
              <a:pPr/>
              <a:t>‹#›</a:t>
            </a:fld>
            <a:endParaRPr lang="cs-CZ"/>
          </a:p>
        </p:txBody>
      </p:sp>
      <p:sp>
        <p:nvSpPr>
          <p:cNvPr id="8" name="Přímá spojovací čára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fld id="{15CFF4FB-170D-496A-B31A-DAF248AB84A3}" type="datetimeFigureOut">
              <a:rPr lang="cs-CZ" smtClean="0"/>
              <a:pPr/>
              <a:t>22.10.2012</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ovací čára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8AFF1C7D-96C4-4EC2-9403-5C7E456B51ED}" type="slidenum">
              <a:rPr lang="cs-CZ" smtClean="0"/>
              <a:pPr/>
              <a:t>‹#›</a:t>
            </a:fld>
            <a:endParaRPr lang="cs-CZ"/>
          </a:p>
        </p:txBody>
      </p:sp>
      <p:sp>
        <p:nvSpPr>
          <p:cNvPr id="23" name="Nadpis 22"/>
          <p:cNvSpPr>
            <a:spLocks noGrp="1"/>
          </p:cNvSpPr>
          <p:nvPr>
            <p:ph type="title"/>
          </p:nvPr>
        </p:nvSpPr>
        <p:spPr/>
        <p:txBody>
          <a:bodyPr rtlCol="0" anchor="b" anchorCtr="0"/>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15CFF4FB-170D-496A-B31A-DAF248AB84A3}" type="datetimeFigureOut">
              <a:rPr lang="cs-CZ" smtClean="0"/>
              <a:pPr/>
              <a:t>22.10.2012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8AFF1C7D-96C4-4EC2-9403-5C7E456B51ED}"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15CFF4FB-170D-496A-B31A-DAF248AB84A3}" type="datetimeFigureOut">
              <a:rPr lang="cs-CZ" smtClean="0"/>
              <a:pPr/>
              <a:t>22.10.2012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AFF1C7D-96C4-4EC2-9403-5C7E456B51E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ovací čára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AFF1C7D-96C4-4EC2-9403-5C7E456B51ED}" type="slidenum">
              <a:rPr lang="cs-CZ" smtClean="0"/>
              <a:pPr/>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15CFF4FB-170D-496A-B31A-DAF248AB84A3}" type="datetimeFigureOut">
              <a:rPr lang="cs-CZ" smtClean="0"/>
              <a:pPr/>
              <a:t>22.10.2012</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ovací čára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8AFF1C7D-96C4-4EC2-9403-5C7E456B51ED}" type="slidenum">
              <a:rPr lang="cs-CZ" smtClean="0"/>
              <a:pPr/>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15CFF4FB-170D-496A-B31A-DAF248AB84A3}" type="datetimeFigureOut">
              <a:rPr lang="cs-CZ" smtClean="0"/>
              <a:pPr/>
              <a:t>22.10.2012</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5CFF4FB-170D-496A-B31A-DAF248AB84A3}" type="datetimeFigureOut">
              <a:rPr lang="cs-CZ" smtClean="0"/>
              <a:pPr/>
              <a:t>22.10.2012</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ovací čára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AFF1C7D-96C4-4EC2-9403-5C7E456B51ED}" type="slidenum">
              <a:rPr lang="cs-CZ" smtClean="0"/>
              <a:pPr/>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a:xfrm>
            <a:off x="1907704" y="2819400"/>
            <a:ext cx="5328592" cy="1041648"/>
          </a:xfrm>
        </p:spPr>
        <p:txBody>
          <a:bodyPr>
            <a:normAutofit/>
          </a:bodyPr>
          <a:lstStyle/>
          <a:p>
            <a:r>
              <a:rPr lang="pt-PT" dirty="0" smtClean="0"/>
              <a:t>PSANÍ ODBORNÉ PRÁCE v PORTUGAL</a:t>
            </a:r>
            <a:r>
              <a:rPr lang="cs-CZ" dirty="0" smtClean="0"/>
              <a:t>Š</a:t>
            </a:r>
            <a:r>
              <a:rPr lang="pt-PT" dirty="0" smtClean="0"/>
              <a:t>TIN</a:t>
            </a:r>
            <a:r>
              <a:rPr lang="cs-CZ" dirty="0" smtClean="0"/>
              <a:t>Ě (praktický kurz pro studenty Bc. cyklu)</a:t>
            </a:r>
            <a:endParaRPr lang="cs-CZ" dirty="0"/>
          </a:p>
        </p:txBody>
      </p:sp>
      <p:sp>
        <p:nvSpPr>
          <p:cNvPr id="3" name="Nadpis 2"/>
          <p:cNvSpPr>
            <a:spLocks noGrp="1"/>
          </p:cNvSpPr>
          <p:nvPr>
            <p:ph type="ctrTitle"/>
          </p:nvPr>
        </p:nvSpPr>
        <p:spPr>
          <a:xfrm>
            <a:off x="685800" y="381000"/>
            <a:ext cx="7772400" cy="1103784"/>
          </a:xfrm>
          <a:noFill/>
        </p:spPr>
        <p:txBody>
          <a:bodyPr/>
          <a:lstStyle/>
          <a:p>
            <a:r>
              <a:rPr lang="cs-CZ" dirty="0" smtClean="0"/>
              <a:t>Praktická portugalština I</a:t>
            </a:r>
            <a:endParaRPr lang="cs-CZ" dirty="0"/>
          </a:p>
        </p:txBody>
      </p:sp>
      <p:pic>
        <p:nvPicPr>
          <p:cNvPr id="5" name="Picture 2" descr="Z:\prace\opvk\loga\loga\plna-verze\opvk_mu_rgb.t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79712" y="5157192"/>
            <a:ext cx="5306437" cy="1014608"/>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dirty="0" smtClean="0"/>
              <a:t>úkol 2: komentujte</a:t>
            </a:r>
            <a:endParaRPr lang="cs-CZ" dirty="0"/>
          </a:p>
        </p:txBody>
      </p:sp>
      <p:sp>
        <p:nvSpPr>
          <p:cNvPr id="3" name="Zástupný symbol pro obsah 2"/>
          <p:cNvSpPr>
            <a:spLocks noGrp="1"/>
          </p:cNvSpPr>
          <p:nvPr>
            <p:ph sz="quarter" idx="1"/>
          </p:nvPr>
        </p:nvSpPr>
        <p:spPr/>
        <p:txBody>
          <a:bodyPr>
            <a:normAutofit fontScale="85000" lnSpcReduction="10000"/>
          </a:bodyPr>
          <a:lstStyle/>
          <a:p>
            <a:pPr algn="just">
              <a:buNone/>
            </a:pPr>
            <a:r>
              <a:rPr lang="cs-CZ" dirty="0" smtClean="0"/>
              <a:t>   </a:t>
            </a:r>
            <a:r>
              <a:rPr lang="pt-BR" dirty="0" smtClean="0"/>
              <a:t>Maria Teresa Horta representou uma luta pela igualdade. Era presa pela sua</a:t>
            </a:r>
            <a:r>
              <a:rPr lang="cs-CZ" dirty="0" smtClean="0"/>
              <a:t> </a:t>
            </a:r>
            <a:r>
              <a:rPr lang="pt-BR" dirty="0" smtClean="0"/>
              <a:t>poesia, demonstrava pelos direitos das mulheres e proclamava as suas ideias da</a:t>
            </a:r>
            <a:r>
              <a:rPr lang="cs-CZ" dirty="0" smtClean="0"/>
              <a:t> </a:t>
            </a:r>
            <a:r>
              <a:rPr lang="pt-BR" dirty="0" smtClean="0"/>
              <a:t>emancipação (nos jornais, na poesia, nas estradas).</a:t>
            </a:r>
          </a:p>
          <a:p>
            <a:pPr lvl="2" algn="just">
              <a:buNone/>
            </a:pPr>
            <a:r>
              <a:rPr lang="cs-CZ" i="1" dirty="0" smtClean="0"/>
              <a:t>    </a:t>
            </a:r>
            <a:r>
              <a:rPr lang="pt-BR" i="1" dirty="0" smtClean="0"/>
              <a:t>[...] a fama feminista trouxe-lhe poucos proveitos. A sua luta pela igualdade de direitos</a:t>
            </a:r>
            <a:r>
              <a:rPr lang="cs-CZ" i="1" dirty="0" smtClean="0"/>
              <a:t> </a:t>
            </a:r>
            <a:r>
              <a:rPr lang="pt-BR" i="1" dirty="0" smtClean="0"/>
              <a:t>das mulheres e pelo direito à diferença, a sua verdadeira cruzada contra o machismo,</a:t>
            </a:r>
            <a:r>
              <a:rPr lang="cs-CZ" i="1" dirty="0" smtClean="0"/>
              <a:t> </a:t>
            </a:r>
            <a:r>
              <a:rPr lang="pt-BR" i="1" dirty="0" smtClean="0"/>
              <a:t>do mais ostensivo ao mais velado, rendeu-lhe mesmo alguns amargos de boca.</a:t>
            </a:r>
            <a:r>
              <a:rPr lang="cs-CZ" i="1" dirty="0" smtClean="0"/>
              <a:t> </a:t>
            </a:r>
            <a:r>
              <a:rPr lang="cs-CZ" dirty="0" smtClean="0"/>
              <a:t>(</a:t>
            </a:r>
            <a:r>
              <a:rPr lang="cs-CZ" dirty="0" err="1" smtClean="0"/>
              <a:t>Sant</a:t>
            </a:r>
            <a:r>
              <a:rPr lang="cs-CZ" dirty="0" smtClean="0"/>
              <a:t>'</a:t>
            </a:r>
            <a:r>
              <a:rPr lang="cs-CZ" dirty="0" err="1" smtClean="0"/>
              <a:t>anna</a:t>
            </a:r>
            <a:r>
              <a:rPr lang="cs-CZ" dirty="0" smtClean="0"/>
              <a:t>, 2009)</a:t>
            </a:r>
            <a:endParaRPr lang="pt-PT" dirty="0" smtClean="0"/>
          </a:p>
          <a:p>
            <a:pPr>
              <a:buNone/>
            </a:pPr>
            <a:r>
              <a:rPr lang="pt-BR" sz="2800" dirty="0" smtClean="0"/>
              <a:t>   Maria Teresa Horta é feminista e poeta, ensaísta,  ficcionista e jornalista.</a:t>
            </a:r>
          </a:p>
          <a:p>
            <a:pPr lvl="2" algn="just">
              <a:buNone/>
            </a:pPr>
            <a:r>
              <a:rPr lang="pt-BR" sz="2100" dirty="0" smtClean="0"/>
              <a:t>   (</a:t>
            </a:r>
            <a:r>
              <a:rPr lang="pt-BR" sz="2100" i="1" dirty="0" smtClean="0"/>
              <a:t>Enquanto jornalista, coordenou o suplemento Literatura &amp; Arte do jornal A Capital, também chefiou a revista Mulheres e colaborou ainda em outros jornais e revistas como Diário de Notícias, Diário de Lisboa, O Século ou República, Seara Nova, Vértice, Colóquio/Letras e Eva. (</a:t>
            </a:r>
            <a:r>
              <a:rPr lang="pt-BR" sz="2100" dirty="0" smtClean="0"/>
              <a:t>Instituto de Literatura Comparada Margarida </a:t>
            </a:r>
            <a:r>
              <a:rPr lang="cs-CZ" sz="2100" dirty="0" smtClean="0"/>
              <a:t>Losa. 2011))</a:t>
            </a:r>
            <a:endParaRPr lang="cs-CZ" i="1" dirty="0" smtClean="0"/>
          </a:p>
          <a:p>
            <a:pPr lvl="2" algn="just">
              <a:buNone/>
            </a:pP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dirty="0" smtClean="0"/>
              <a:t>úkol 3: komentujte </a:t>
            </a:r>
            <a:endParaRPr lang="cs-CZ" dirty="0"/>
          </a:p>
        </p:txBody>
      </p:sp>
      <p:sp>
        <p:nvSpPr>
          <p:cNvPr id="3" name="Zástupný symbol pro obsah 2"/>
          <p:cNvSpPr>
            <a:spLocks noGrp="1"/>
          </p:cNvSpPr>
          <p:nvPr>
            <p:ph sz="quarter" idx="1"/>
          </p:nvPr>
        </p:nvSpPr>
        <p:spPr/>
        <p:txBody>
          <a:bodyPr/>
          <a:lstStyle/>
          <a:p>
            <a:pPr algn="just">
              <a:buNone/>
            </a:pPr>
            <a:r>
              <a:rPr lang="pt-PT" dirty="0" smtClean="0"/>
              <a:t>   Luísa não sente amor puro e desinteressado, parece que o objectivo dela é o próprio casamento. Segundo Marie-Hélène Piwnick “que, entre as Vilaças, a necessidade faz lei, encontramos a prova no facto de Luísa interditar a sua porta a Macário quando o futuro deste parece definitivamente comprometido”. </a:t>
            </a:r>
            <a:endParaRPr lang="cs-CZ" dirty="0" smtClean="0"/>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pt-PT" sz="2800" dirty="0" smtClean="0"/>
              <a:t>úkol 4: za</a:t>
            </a:r>
            <a:r>
              <a:rPr lang="cs-CZ" sz="2800" dirty="0" smtClean="0"/>
              <a:t>č</a:t>
            </a:r>
            <a:r>
              <a:rPr lang="pt-PT" sz="2800" dirty="0" smtClean="0"/>
              <a:t>le</a:t>
            </a:r>
            <a:r>
              <a:rPr lang="cs-CZ" sz="2800" dirty="0" smtClean="0"/>
              <a:t>ň</a:t>
            </a:r>
            <a:r>
              <a:rPr lang="pt-PT" sz="2800" dirty="0" smtClean="0"/>
              <a:t>te do textu</a:t>
            </a:r>
            <a:r>
              <a:rPr lang="cs-CZ" sz="2800" dirty="0" smtClean="0"/>
              <a:t> </a:t>
            </a:r>
            <a:r>
              <a:rPr lang="cs-CZ" sz="2800" dirty="0" err="1" smtClean="0"/>
              <a:t>info</a:t>
            </a:r>
            <a:r>
              <a:rPr lang="cs-CZ" sz="2800" dirty="0" smtClean="0"/>
              <a:t> a komentujte následnou práci se zdroji</a:t>
            </a:r>
            <a:endParaRPr lang="cs-CZ" sz="2800" dirty="0"/>
          </a:p>
        </p:txBody>
      </p:sp>
      <p:sp>
        <p:nvSpPr>
          <p:cNvPr id="3" name="Zástupný symbol pro obsah 2"/>
          <p:cNvSpPr>
            <a:spLocks noGrp="1"/>
          </p:cNvSpPr>
          <p:nvPr>
            <p:ph sz="quarter" idx="1"/>
          </p:nvPr>
        </p:nvSpPr>
        <p:spPr/>
        <p:txBody>
          <a:bodyPr>
            <a:normAutofit fontScale="62500" lnSpcReduction="20000"/>
          </a:bodyPr>
          <a:lstStyle/>
          <a:p>
            <a:pPr algn="just"/>
            <a:r>
              <a:rPr lang="pt-PT" dirty="0" smtClean="0"/>
              <a:t>“(...)hoje, lendo os processos de inúmeros condenados, vê-se que a fé nem sempre foi o motivo primeiro que levou a Inquisição a perseguir e matar tantos inocentes.” </a:t>
            </a:r>
          </a:p>
          <a:p>
            <a:pPr algn="just"/>
            <a:endParaRPr lang="pt-PT" dirty="0" smtClean="0"/>
          </a:p>
          <a:p>
            <a:pPr algn="just">
              <a:buNone/>
            </a:pPr>
            <a:r>
              <a:rPr lang="cs-CZ" dirty="0" smtClean="0"/>
              <a:t>                </a:t>
            </a:r>
            <a:r>
              <a:rPr lang="pt-PT" dirty="0" smtClean="0"/>
              <a:t>Comprovámos que, além do facto que os cristãos-novos eram quase em todos os casos judaizantes, possuíam uma riqueza imensa o que levava consigo uma inveja enorme que chamava atenção não só da gente geral, mas também da Inquisição e, muitas vezes, da corte real, incluindo o próprio rei.</a:t>
            </a:r>
          </a:p>
          <a:p>
            <a:pPr algn="just">
              <a:buNone/>
            </a:pPr>
            <a:r>
              <a:rPr lang="pt-PT" dirty="0" smtClean="0"/>
              <a:t>                Em consequência disto, quando falamos da literatura ficcional portuguesa que trata do Santo Ofício quase não dá para separar esta instituição do fenómeno cristão-novo. Parece que estes dois são inseparávelmente ligados um ao outro. Este facto comprovam vários títulos que apareceram ao longo do desenvolvimento da literatura portuguesa. Um dos exemplos que justifica a nossa afirmação é </a:t>
            </a:r>
            <a:r>
              <a:rPr lang="pt-PT" i="1" dirty="0" smtClean="0"/>
              <a:t>O Físico Prodigioso</a:t>
            </a:r>
            <a:r>
              <a:rPr lang="pt-PT" dirty="0" smtClean="0"/>
              <a:t> de Jorge Sena que retra</a:t>
            </a:r>
            <a:r>
              <a:rPr lang="cs-CZ" dirty="0" smtClean="0"/>
              <a:t>t</a:t>
            </a:r>
            <a:r>
              <a:rPr lang="pt-PT" dirty="0" smtClean="0"/>
              <a:t>a uma história de um médico da Idade Média que acaba por ser condenado pelo Santo Ofício por possuir poderes mágicos prestados pelo demónio. “(...)A associação do médico ao demónio que aparece na obra nada tem de fantástico, uma vez que grande número de médicos judeus foram condenados à fogueira sob a acusação de pacto com o diabo no período de vigência da Inquisição em Portugal.(...)”. </a:t>
            </a:r>
            <a:endParaRPr lang="cs-CZ" dirty="0" smtClean="0"/>
          </a:p>
          <a:p>
            <a:pPr algn="just">
              <a:buNone/>
            </a:pP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pt-PT" sz="2400" dirty="0" smtClean="0"/>
              <a:t>úkol 5: </a:t>
            </a:r>
            <a:r>
              <a:rPr lang="cs-CZ" sz="2400" dirty="0" smtClean="0"/>
              <a:t>komentujte práci </a:t>
            </a:r>
            <a:r>
              <a:rPr lang="pt-PT" sz="2400" dirty="0" smtClean="0"/>
              <a:t>s citátem</a:t>
            </a:r>
            <a:endParaRPr lang="cs-CZ" sz="2400" dirty="0"/>
          </a:p>
        </p:txBody>
      </p:sp>
      <p:sp>
        <p:nvSpPr>
          <p:cNvPr id="3" name="Zástupný symbol pro obsah 2"/>
          <p:cNvSpPr>
            <a:spLocks noGrp="1"/>
          </p:cNvSpPr>
          <p:nvPr>
            <p:ph sz="quarter" idx="1"/>
          </p:nvPr>
        </p:nvSpPr>
        <p:spPr/>
        <p:txBody>
          <a:bodyPr>
            <a:normAutofit fontScale="92500"/>
          </a:bodyPr>
          <a:lstStyle/>
          <a:p>
            <a:pPr algn="just">
              <a:buNone/>
            </a:pPr>
            <a:r>
              <a:rPr lang="cs-CZ" dirty="0" smtClean="0"/>
              <a:t>         </a:t>
            </a:r>
            <a:r>
              <a:rPr lang="pt-PT" dirty="0" smtClean="0"/>
              <a:t>Logo no início do romance é acentuado o isolamento do Mayombe, a solitude dos guerrilheiros, mas, por outro lado, sentimos a forte convivência dos guerrilheiros e do povo cabidense com a natureza, ao contrário com os portugueses, que se encontraram perdidos no meio da floresta densa:</a:t>
            </a:r>
            <a:endParaRPr lang="cs-CZ" dirty="0" smtClean="0"/>
          </a:p>
          <a:p>
            <a:pPr algn="just">
              <a:buNone/>
            </a:pPr>
            <a:r>
              <a:rPr lang="pt-PT" dirty="0" smtClean="0"/>
              <a:t>	</a:t>
            </a:r>
            <a:r>
              <a:rPr lang="cs-CZ" dirty="0" smtClean="0"/>
              <a:t>      </a:t>
            </a:r>
            <a:r>
              <a:rPr lang="pt-PT" dirty="0" smtClean="0"/>
              <a:t>“... </a:t>
            </a:r>
            <a:r>
              <a:rPr lang="pt-PT" i="1" dirty="0" smtClean="0"/>
              <a:t>Os morteiros, aliás, não eram utilizados como arma ofensiva, mas apenas para levantarem o moral dos soldados tugas, cercados numa mata desconhecida e temível, que escondia monstros aterrorizadores</a:t>
            </a:r>
            <a:r>
              <a:rPr lang="pt-PT" dirty="0" smtClean="0"/>
              <a:t>...”</a:t>
            </a:r>
            <a:endParaRPr lang="cs-CZ" dirty="0" smtClean="0"/>
          </a:p>
          <a:p>
            <a:pPr>
              <a:buNone/>
            </a:pP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dirty="0" smtClean="0"/>
              <a:t>srovnejte, komentujte</a:t>
            </a:r>
            <a:endParaRPr lang="cs-CZ" dirty="0"/>
          </a:p>
        </p:txBody>
      </p:sp>
      <p:sp>
        <p:nvSpPr>
          <p:cNvPr id="3" name="Zástupný symbol pro obsah 2"/>
          <p:cNvSpPr>
            <a:spLocks noGrp="1"/>
          </p:cNvSpPr>
          <p:nvPr>
            <p:ph sz="quarter" idx="1"/>
          </p:nvPr>
        </p:nvSpPr>
        <p:spPr/>
        <p:txBody>
          <a:bodyPr/>
          <a:lstStyle/>
          <a:p>
            <a:pPr algn="just">
              <a:buNone/>
            </a:pPr>
            <a:r>
              <a:rPr lang="pt-PT" dirty="0" smtClean="0"/>
              <a:t>   Pereira, P.: </a:t>
            </a:r>
            <a:r>
              <a:rPr lang="pt-PT" i="1" dirty="0" smtClean="0"/>
              <a:t>Inquisição: Entre história e ficção na narrativa portuguesa</a:t>
            </a:r>
            <a:r>
              <a:rPr lang="pt-PT" dirty="0" smtClean="0"/>
              <a:t>. Em Colóquio Letras, número 120.  Lisboa: Lisboa Codex, 1991. p. 122</a:t>
            </a:r>
            <a:endParaRPr lang="cs-CZ" dirty="0" smtClean="0"/>
          </a:p>
          <a:p>
            <a:pPr algn="just">
              <a:buNone/>
            </a:pPr>
            <a:endParaRPr lang="cs-CZ" dirty="0" smtClean="0"/>
          </a:p>
          <a:p>
            <a:pPr algn="just">
              <a:buNone/>
            </a:pPr>
            <a:r>
              <a:rPr lang="cs-CZ" dirty="0" smtClean="0"/>
              <a:t>   PEREIRA, Paulo: </a:t>
            </a:r>
            <a:r>
              <a:rPr lang="pt-BR" dirty="0" smtClean="0"/>
              <a:t>"Inquisição : entre história e ficção na narrativa portuguesa“</a:t>
            </a:r>
            <a:r>
              <a:rPr lang="cs-CZ" dirty="0" smtClean="0"/>
              <a:t>,</a:t>
            </a:r>
            <a:r>
              <a:rPr lang="pt-BR" dirty="0" smtClean="0"/>
              <a:t> </a:t>
            </a:r>
            <a:r>
              <a:rPr lang="pt-BR" i="1" dirty="0" smtClean="0"/>
              <a:t>Revista Colóquio/Letras</a:t>
            </a:r>
            <a:r>
              <a:rPr lang="pt-BR" dirty="0" smtClean="0"/>
              <a:t>. Ensaio, </a:t>
            </a:r>
            <a:r>
              <a:rPr lang="cs-CZ" dirty="0" smtClean="0"/>
              <a:t>n</a:t>
            </a:r>
            <a:r>
              <a:rPr lang="pt-PT" dirty="0" smtClean="0"/>
              <a:t>.º 120</a:t>
            </a:r>
            <a:r>
              <a:rPr lang="pt-BR" dirty="0" smtClean="0"/>
              <a:t>, Abr. 1991, p. 117-123. </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dirty="0" smtClean="0"/>
              <a:t>domácí </a:t>
            </a:r>
            <a:r>
              <a:rPr lang="cs-CZ" dirty="0" smtClean="0"/>
              <a:t>úkol</a:t>
            </a:r>
            <a:endParaRPr lang="cs-CZ" dirty="0"/>
          </a:p>
        </p:txBody>
      </p:sp>
      <p:sp>
        <p:nvSpPr>
          <p:cNvPr id="3" name="Zástupný symbol pro obsah 2"/>
          <p:cNvSpPr>
            <a:spLocks noGrp="1"/>
          </p:cNvSpPr>
          <p:nvPr>
            <p:ph sz="quarter" idx="1"/>
          </p:nvPr>
        </p:nvSpPr>
        <p:spPr/>
        <p:txBody>
          <a:bodyPr/>
          <a:lstStyle/>
          <a:p>
            <a:r>
              <a:rPr lang="cs-CZ" dirty="0" smtClean="0"/>
              <a:t>zpracovat cvičně jeden zdroj:</a:t>
            </a:r>
          </a:p>
          <a:p>
            <a:pPr>
              <a:buNone/>
            </a:pPr>
            <a:r>
              <a:rPr lang="cs-CZ" dirty="0" smtClean="0"/>
              <a:t>   kartotéka s </a:t>
            </a:r>
            <a:r>
              <a:rPr lang="cs-CZ" dirty="0" err="1" smtClean="0"/>
              <a:t>bibl</a:t>
            </a:r>
            <a:r>
              <a:rPr lang="cs-CZ" dirty="0" smtClean="0"/>
              <a:t>. údaji, citáty, </a:t>
            </a:r>
            <a:r>
              <a:rPr lang="cs-CZ" dirty="0" smtClean="0"/>
              <a:t>parafrázemi</a:t>
            </a:r>
          </a:p>
          <a:p>
            <a:r>
              <a:rPr lang="cs-CZ" smtClean="0"/>
              <a:t>osnova</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4" name="Picture 2" descr="Z:\prace\opvk\loga\loga\plna-verze\opvk_mu_rgb.tif"/>
          <p:cNvPicPr>
            <a:picLocks noGrp="1" noChangeAspect="1" noChangeArrowheads="1"/>
          </p:cNvPicPr>
          <p:nvPr>
            <p:ph sz="quarter"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843808" y="5445224"/>
            <a:ext cx="3931920" cy="752302"/>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náležitosti práce </a:t>
            </a:r>
            <a:endParaRPr lang="cs-CZ" dirty="0"/>
          </a:p>
        </p:txBody>
      </p:sp>
      <p:sp>
        <p:nvSpPr>
          <p:cNvPr id="3" name="Zástupný symbol pro obsah 2"/>
          <p:cNvSpPr>
            <a:spLocks noGrp="1"/>
          </p:cNvSpPr>
          <p:nvPr>
            <p:ph sz="quarter" idx="1"/>
          </p:nvPr>
        </p:nvSpPr>
        <p:spPr>
          <a:solidFill>
            <a:schemeClr val="tx2">
              <a:lumMod val="60000"/>
              <a:lumOff val="40000"/>
            </a:schemeClr>
          </a:solidFill>
        </p:spPr>
        <p:txBody>
          <a:bodyPr>
            <a:normAutofit fontScale="70000" lnSpcReduction="20000"/>
          </a:bodyPr>
          <a:lstStyle/>
          <a:p>
            <a:r>
              <a:rPr lang="cs-CZ" sz="3600" dirty="0" smtClean="0"/>
              <a:t>titulní strana (univerzita, fakulta,název práce, typ práce, autor/</a:t>
            </a:r>
            <a:r>
              <a:rPr lang="cs-CZ" sz="3600" dirty="0" err="1" smtClean="0"/>
              <a:t>ka</a:t>
            </a:r>
            <a:r>
              <a:rPr lang="cs-CZ" sz="3600" dirty="0" smtClean="0"/>
              <a:t>, rok)</a:t>
            </a:r>
          </a:p>
          <a:p>
            <a:r>
              <a:rPr lang="cs-CZ" sz="3600" dirty="0" smtClean="0"/>
              <a:t>čestné prohlášení</a:t>
            </a:r>
          </a:p>
          <a:p>
            <a:r>
              <a:rPr lang="cs-CZ" sz="3600" dirty="0" smtClean="0"/>
              <a:t>poděkování</a:t>
            </a:r>
          </a:p>
          <a:p>
            <a:r>
              <a:rPr lang="cs-CZ" sz="3600" dirty="0" smtClean="0"/>
              <a:t>obsah (</a:t>
            </a:r>
            <a:r>
              <a:rPr lang="cs-CZ" sz="3600" dirty="0" err="1" smtClean="0"/>
              <a:t>Índice</a:t>
            </a:r>
            <a:r>
              <a:rPr lang="cs-CZ" sz="3600" dirty="0" smtClean="0"/>
              <a:t>)</a:t>
            </a:r>
          </a:p>
          <a:p>
            <a:r>
              <a:rPr lang="cs-CZ" sz="3600" dirty="0" smtClean="0"/>
              <a:t>úvod (</a:t>
            </a:r>
            <a:r>
              <a:rPr lang="pt-PT" sz="3600" dirty="0" smtClean="0"/>
              <a:t>Introdução)</a:t>
            </a:r>
          </a:p>
          <a:p>
            <a:r>
              <a:rPr lang="cs-CZ" sz="3600" dirty="0" smtClean="0"/>
              <a:t>hlavní text práce - a</a:t>
            </a:r>
            <a:r>
              <a:rPr lang="pt-PT" sz="3600" dirty="0" smtClean="0"/>
              <a:t>rgumentace</a:t>
            </a:r>
          </a:p>
          <a:p>
            <a:r>
              <a:rPr lang="cs-CZ" sz="3600" dirty="0" smtClean="0"/>
              <a:t>závěr </a:t>
            </a:r>
            <a:r>
              <a:rPr lang="pt-PT" sz="3600" dirty="0" smtClean="0"/>
              <a:t>(conclusão)</a:t>
            </a:r>
            <a:endParaRPr lang="cs-CZ" sz="3600" dirty="0" smtClean="0"/>
          </a:p>
          <a:p>
            <a:r>
              <a:rPr lang="cs-CZ" sz="3600" dirty="0" smtClean="0"/>
              <a:t>bibliografie</a:t>
            </a:r>
          </a:p>
          <a:p>
            <a:endParaRPr lang="cs-CZ" sz="3000" dirty="0" smtClean="0"/>
          </a:p>
          <a:p>
            <a:endParaRPr lang="cs-CZ" dirty="0" smtClean="0"/>
          </a:p>
          <a:p>
            <a:pPr>
              <a:buNone/>
            </a:pPr>
            <a:r>
              <a:rPr lang="cs-CZ" dirty="0" smtClean="0"/>
              <a:t> důležitá součást práce: poznámkový aparát</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a:t>
            </a:r>
            <a:endParaRPr lang="cs-CZ" dirty="0"/>
          </a:p>
        </p:txBody>
      </p:sp>
      <p:sp>
        <p:nvSpPr>
          <p:cNvPr id="3" name="Zástupný symbol pro obsah 2"/>
          <p:cNvSpPr>
            <a:spLocks noGrp="1"/>
          </p:cNvSpPr>
          <p:nvPr>
            <p:ph sz="quarter" idx="1"/>
          </p:nvPr>
        </p:nvSpPr>
        <p:spPr/>
        <p:txBody>
          <a:bodyPr>
            <a:normAutofit/>
          </a:bodyPr>
          <a:lstStyle/>
          <a:p>
            <a:pPr>
              <a:buNone/>
            </a:pPr>
            <a:r>
              <a:rPr lang="pt-PT" dirty="0" smtClean="0"/>
              <a:t>1</a:t>
            </a:r>
            <a:r>
              <a:rPr lang="cs-CZ" dirty="0" smtClean="0"/>
              <a:t>. </a:t>
            </a:r>
            <a:r>
              <a:rPr lang="cs-CZ" dirty="0" err="1" smtClean="0"/>
              <a:t>Introdu</a:t>
            </a:r>
            <a:r>
              <a:rPr lang="pt-PT" dirty="0" smtClean="0"/>
              <a:t>ção</a:t>
            </a:r>
          </a:p>
          <a:p>
            <a:pPr>
              <a:buNone/>
            </a:pPr>
            <a:r>
              <a:rPr lang="pt-PT" dirty="0" smtClean="0"/>
              <a:t>2. </a:t>
            </a:r>
            <a:r>
              <a:rPr lang="cs-CZ" dirty="0" err="1" smtClean="0"/>
              <a:t>Argumenta</a:t>
            </a:r>
            <a:r>
              <a:rPr lang="pt-PT" dirty="0" smtClean="0"/>
              <a:t>ção</a:t>
            </a:r>
          </a:p>
          <a:p>
            <a:pPr>
              <a:buNone/>
            </a:pPr>
            <a:r>
              <a:rPr lang="pt-PT" dirty="0" smtClean="0"/>
              <a:t>     2.1. </a:t>
            </a:r>
          </a:p>
          <a:p>
            <a:pPr>
              <a:buNone/>
            </a:pPr>
            <a:r>
              <a:rPr lang="pt-PT" dirty="0" smtClean="0"/>
              <a:t>     2.1.1</a:t>
            </a:r>
          </a:p>
          <a:p>
            <a:pPr>
              <a:buNone/>
            </a:pPr>
            <a:r>
              <a:rPr lang="pt-PT" dirty="0" smtClean="0"/>
              <a:t>     2.1.1.1.</a:t>
            </a:r>
          </a:p>
          <a:p>
            <a:pPr>
              <a:buNone/>
            </a:pPr>
            <a:r>
              <a:rPr lang="pt-PT" dirty="0" smtClean="0"/>
              <a:t>     </a:t>
            </a:r>
            <a:r>
              <a:rPr lang="cs-CZ" dirty="0" smtClean="0"/>
              <a:t>2.2.</a:t>
            </a:r>
            <a:endParaRPr lang="pt-PT" dirty="0" smtClean="0"/>
          </a:p>
          <a:p>
            <a:pPr>
              <a:buNone/>
            </a:pPr>
            <a:r>
              <a:rPr lang="pt-PT" dirty="0" smtClean="0"/>
              <a:t>3. Conclusão</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dirty="0" smtClean="0"/>
              <a:t>poznámkový aparát</a:t>
            </a:r>
            <a:endParaRPr lang="cs-CZ" dirty="0"/>
          </a:p>
        </p:txBody>
      </p:sp>
      <p:sp>
        <p:nvSpPr>
          <p:cNvPr id="3" name="Zástupný symbol pro obsah 2"/>
          <p:cNvSpPr>
            <a:spLocks noGrp="1"/>
          </p:cNvSpPr>
          <p:nvPr>
            <p:ph sz="quarter" idx="1"/>
          </p:nvPr>
        </p:nvSpPr>
        <p:spPr/>
        <p:txBody>
          <a:bodyPr>
            <a:normAutofit fontScale="92500" lnSpcReduction="20000"/>
          </a:bodyPr>
          <a:lstStyle/>
          <a:p>
            <a:pPr algn="just"/>
            <a:r>
              <a:rPr lang="cs-CZ" dirty="0" smtClean="0"/>
              <a:t>slouží k:</a:t>
            </a:r>
          </a:p>
          <a:p>
            <a:pPr algn="just"/>
            <a:r>
              <a:rPr lang="cs-CZ" dirty="0" smtClean="0"/>
              <a:t>1. </a:t>
            </a:r>
            <a:r>
              <a:rPr lang="cs-CZ" dirty="0" err="1" smtClean="0"/>
              <a:t>bibl</a:t>
            </a:r>
            <a:r>
              <a:rPr lang="cs-CZ" dirty="0" smtClean="0"/>
              <a:t>. údajům (viz Bibliografie)</a:t>
            </a:r>
          </a:p>
          <a:p>
            <a:pPr algn="just"/>
            <a:r>
              <a:rPr lang="cs-CZ" dirty="0" smtClean="0"/>
              <a:t>2. upřesnění informace (např. definice nějakého pojmu, kterou nelze vložit přímo do textu)</a:t>
            </a:r>
          </a:p>
          <a:p>
            <a:pPr algn="just"/>
            <a:r>
              <a:rPr lang="cs-CZ" dirty="0" smtClean="0"/>
              <a:t>3. doplnění nějaké informace; může jít např. o stručný nástin odborné literatury k danému problému; stručný popis, jak je daná tematika rozvíjena u jiného autora atd.</a:t>
            </a:r>
          </a:p>
          <a:p>
            <a:pPr algn="just"/>
            <a:r>
              <a:rPr lang="cs-CZ" dirty="0" smtClean="0"/>
              <a:t>není vhodné používat k základním, všeobecně známým informacím nebo informacím, které by případný čtenář textu měl znát (např. kdo byl král Manuel I, kdo byl </a:t>
            </a:r>
            <a:r>
              <a:rPr lang="cs-CZ" dirty="0" err="1" smtClean="0"/>
              <a:t>Guy</a:t>
            </a:r>
            <a:r>
              <a:rPr lang="cs-CZ" dirty="0" smtClean="0"/>
              <a:t> de </a:t>
            </a:r>
            <a:r>
              <a:rPr lang="cs-CZ" dirty="0" err="1" smtClean="0"/>
              <a:t>Maupassant</a:t>
            </a:r>
            <a:r>
              <a:rPr lang="cs-CZ" dirty="0" smtClean="0"/>
              <a:t> atd.)</a:t>
            </a:r>
          </a:p>
          <a:p>
            <a:pPr algn="just"/>
            <a:r>
              <a:rPr lang="cs-CZ" dirty="0" smtClean="0"/>
              <a:t>forma: automatická (Word, TNR 10)</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smtClean="0"/>
              <a:t>práce se zdroji: přímá citace (a)</a:t>
            </a:r>
            <a:endParaRPr lang="cs-CZ" sz="2800" dirty="0"/>
          </a:p>
        </p:txBody>
      </p:sp>
      <p:sp>
        <p:nvSpPr>
          <p:cNvPr id="3" name="Zástupný symbol pro obsah 2"/>
          <p:cNvSpPr>
            <a:spLocks noGrp="1"/>
          </p:cNvSpPr>
          <p:nvPr>
            <p:ph sz="quarter" idx="1"/>
          </p:nvPr>
        </p:nvSpPr>
        <p:spPr/>
        <p:txBody>
          <a:bodyPr>
            <a:normAutofit fontScale="92500" lnSpcReduction="10000"/>
          </a:bodyPr>
          <a:lstStyle/>
          <a:p>
            <a:r>
              <a:rPr lang="cs-CZ" dirty="0" smtClean="0"/>
              <a:t>1. </a:t>
            </a:r>
            <a:r>
              <a:rPr lang="cs-CZ" b="1" dirty="0" smtClean="0"/>
              <a:t>krátká</a:t>
            </a:r>
            <a:r>
              <a:rPr lang="cs-CZ" dirty="0" smtClean="0"/>
              <a:t> (3 řádky a méně) – musí být přímo začleněna do textu (s uvozovkami): </a:t>
            </a:r>
          </a:p>
          <a:p>
            <a:endParaRPr lang="cs-CZ" dirty="0" smtClean="0"/>
          </a:p>
          <a:p>
            <a:pPr algn="just">
              <a:buNone/>
            </a:pPr>
            <a:r>
              <a:rPr lang="cs-CZ" sz="2200" dirty="0" smtClean="0"/>
              <a:t>   </a:t>
            </a:r>
            <a:r>
              <a:rPr lang="pt-BR" sz="2200" dirty="0" smtClean="0"/>
              <a:t>Maria Ortiz, moradora da Ladeira do Pelourinho, em Salvador, que de sua janela jogou água fervendo nos invasores holandeses, incentivando os homens a continuarem a luta. Detalhe pitoresco é que na hora do almoço, enquanto os maridos comiam, as mulheres lutavam em seu lugar. Este fato levou os europeus a acreditarem que “o baiano ao meio dia vira mulher</a:t>
            </a:r>
            <a:r>
              <a:rPr lang="pt-BR" sz="2200" i="1" dirty="0" smtClean="0"/>
              <a:t>” </a:t>
            </a:r>
            <a:r>
              <a:rPr lang="pt-BR" sz="2200" dirty="0" smtClean="0"/>
              <a:t>(MOTT, 1988, p. 13).</a:t>
            </a:r>
            <a:endParaRPr lang="cs-CZ" sz="2200" dirty="0" smtClean="0"/>
          </a:p>
          <a:p>
            <a:pPr algn="just">
              <a:buNone/>
            </a:pPr>
            <a:endParaRPr lang="cs-CZ" sz="2200" i="1" dirty="0" smtClean="0"/>
          </a:p>
          <a:p>
            <a:pPr algn="just">
              <a:buNone/>
            </a:pPr>
            <a:r>
              <a:rPr lang="cs-CZ" sz="2200" i="1" dirty="0" smtClean="0"/>
              <a:t>In:</a:t>
            </a:r>
          </a:p>
          <a:p>
            <a:pPr algn="just">
              <a:buNone/>
            </a:pPr>
            <a:r>
              <a:rPr lang="cs-CZ" sz="2200" i="1" dirty="0" smtClean="0"/>
              <a:t>Poznámka: </a:t>
            </a:r>
            <a:r>
              <a:rPr lang="cs-CZ" sz="2200" dirty="0" smtClean="0"/>
              <a:t>(MOTT, 1988: 13). Je-li údaj v poznámce pod čarou, musí být kompletní. </a:t>
            </a:r>
            <a:endParaRPr lang="cs-CZ"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práce se zdroji: přímá citace (b)</a:t>
            </a:r>
            <a:endParaRPr lang="cs-CZ" sz="2800" dirty="0"/>
          </a:p>
        </p:txBody>
      </p:sp>
      <p:sp>
        <p:nvSpPr>
          <p:cNvPr id="3" name="Zástupný symbol pro obsah 2"/>
          <p:cNvSpPr>
            <a:spLocks noGrp="1"/>
          </p:cNvSpPr>
          <p:nvPr>
            <p:ph sz="quarter" idx="1"/>
          </p:nvPr>
        </p:nvSpPr>
        <p:spPr/>
        <p:txBody>
          <a:bodyPr>
            <a:normAutofit/>
          </a:bodyPr>
          <a:lstStyle/>
          <a:p>
            <a:pPr algn="just">
              <a:buNone/>
            </a:pPr>
            <a:r>
              <a:rPr lang="cs-CZ" sz="2400" dirty="0" smtClean="0"/>
              <a:t>2. </a:t>
            </a:r>
            <a:r>
              <a:rPr lang="cs-CZ" sz="2400" b="1" dirty="0" smtClean="0"/>
              <a:t>dlouhá</a:t>
            </a:r>
            <a:r>
              <a:rPr lang="cs-CZ" sz="2400" dirty="0" smtClean="0"/>
              <a:t> (více než 3 řádky) – odražení, řádek 1, písmo menší (běžně TNR 11), bez uvozovek a bez kurzívy. Vhodné propojit s hlavním textem, např. dvojtečkou jako ilustrace daného tvrzení. Dbát, aby citace nepůsobila násilně, jako „vlepená“ část, která hlavní myšlenku nerozvíjí, anebo s ní autor nepolemizuje. </a:t>
            </a:r>
            <a:endParaRPr lang="cs-CZ"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práce se zdroji: citace </a:t>
            </a:r>
            <a:r>
              <a:rPr lang="cs-CZ" sz="2800" dirty="0" err="1" smtClean="0"/>
              <a:t>citace</a:t>
            </a:r>
            <a:endParaRPr lang="cs-CZ" sz="2800" dirty="0"/>
          </a:p>
        </p:txBody>
      </p:sp>
      <p:sp>
        <p:nvSpPr>
          <p:cNvPr id="3" name="Zástupný symbol pro obsah 2"/>
          <p:cNvSpPr>
            <a:spLocks noGrp="1"/>
          </p:cNvSpPr>
          <p:nvPr>
            <p:ph sz="quarter" idx="1"/>
          </p:nvPr>
        </p:nvSpPr>
        <p:spPr/>
        <p:txBody>
          <a:bodyPr/>
          <a:lstStyle/>
          <a:p>
            <a:r>
              <a:rPr lang="cs-CZ" dirty="0" smtClean="0"/>
              <a:t>přepis citace, kterou použil jiný badatel:</a:t>
            </a:r>
          </a:p>
          <a:p>
            <a:endParaRPr lang="cs-CZ" dirty="0" smtClean="0"/>
          </a:p>
          <a:p>
            <a:pPr algn="just">
              <a:buNone/>
            </a:pPr>
            <a:r>
              <a:rPr lang="pt-BR" sz="2000" dirty="0" smtClean="0"/>
              <a:t>O Imperador Napoleão Bonaparte dizia que “as mulheres nada mais são do que máquinas de fazer filhos</a:t>
            </a:r>
            <a:r>
              <a:rPr lang="pt-BR" sz="2000" i="1" dirty="0" smtClean="0"/>
              <a:t>” </a:t>
            </a:r>
            <a:r>
              <a:rPr lang="pt-BR" sz="2000" dirty="0" smtClean="0"/>
              <a:t>(apud LOI, 1988, p. 35). </a:t>
            </a:r>
          </a:p>
          <a:p>
            <a:pPr algn="just">
              <a:buNone/>
            </a:pPr>
            <a:endParaRPr lang="pt-BR" sz="2000" dirty="0" smtClean="0"/>
          </a:p>
          <a:p>
            <a:pPr algn="just">
              <a:buNone/>
            </a:pPr>
            <a:endParaRPr lang="pt-BR" sz="2000" dirty="0" smtClean="0"/>
          </a:p>
          <a:p>
            <a:pPr algn="just">
              <a:buNone/>
            </a:pPr>
            <a:endParaRPr lang="pt-BR" sz="2000" dirty="0" smtClean="0"/>
          </a:p>
          <a:p>
            <a:pPr algn="just">
              <a:buNone/>
            </a:pPr>
            <a:endParaRPr lang="pt-BR" sz="2000" dirty="0" smtClean="0"/>
          </a:p>
          <a:p>
            <a:pPr algn="just">
              <a:buNone/>
            </a:pPr>
            <a:endParaRPr lang="pt-BR" sz="2000" dirty="0" smtClean="0"/>
          </a:p>
          <a:p>
            <a:pPr algn="just">
              <a:buNone/>
            </a:pPr>
            <a:endParaRPr lang="pt-BR" sz="2000" dirty="0" smtClean="0"/>
          </a:p>
          <a:p>
            <a:pPr algn="just">
              <a:buNone/>
            </a:pPr>
            <a:endParaRPr lang="pt-BR" sz="2000" dirty="0" smtClean="0"/>
          </a:p>
          <a:p>
            <a:pPr algn="just">
              <a:buNone/>
            </a:pPr>
            <a:endParaRPr lang="cs-CZ" sz="2000" dirty="0" smtClean="0"/>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práce se zdroji: nepřímá citace (parafráze)</a:t>
            </a:r>
            <a:endParaRPr lang="cs-CZ" sz="2800" dirty="0"/>
          </a:p>
        </p:txBody>
      </p:sp>
      <p:sp>
        <p:nvSpPr>
          <p:cNvPr id="3" name="Zástupný symbol pro obsah 2"/>
          <p:cNvSpPr>
            <a:spLocks noGrp="1"/>
          </p:cNvSpPr>
          <p:nvPr>
            <p:ph sz="quarter" idx="1"/>
          </p:nvPr>
        </p:nvSpPr>
        <p:spPr/>
        <p:txBody>
          <a:bodyPr>
            <a:normAutofit/>
          </a:bodyPr>
          <a:lstStyle/>
          <a:p>
            <a:r>
              <a:rPr lang="cs-CZ" dirty="0" smtClean="0"/>
              <a:t>autor cituje někoho jiného vlastními slovy (pozor –neoznačená přepsaná formulace je plagiát!) :</a:t>
            </a:r>
          </a:p>
          <a:p>
            <a:endParaRPr lang="cs-CZ" dirty="0" smtClean="0"/>
          </a:p>
          <a:p>
            <a:pPr algn="just">
              <a:buNone/>
            </a:pPr>
            <a:r>
              <a:rPr lang="cs-CZ" sz="2000" dirty="0" smtClean="0"/>
              <a:t>     </a:t>
            </a:r>
            <a:r>
              <a:rPr lang="pt-BR" sz="2000" dirty="0" smtClean="0"/>
              <a:t>Somente em 15 de outubro de 1827, depois de longa luta, foi concedido às mulheres o direito à educação primária, mas mesmo assim, o ensino da aritmética nas escolas de meninas ficou restrito às quatro operações. Note-se que o ensino da geometria era limitado às escolas de meninos, caracterizando uma diferenciação curricular (COSENZA, 1993, p. 6). </a:t>
            </a:r>
            <a:endParaRPr lang="cs-CZ" sz="2000" dirty="0" smtClean="0"/>
          </a:p>
          <a:p>
            <a:pPr algn="just">
              <a:buNone/>
            </a:pPr>
            <a:endParaRPr lang="cs-CZ"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1: komentujte</a:t>
            </a:r>
            <a:endParaRPr lang="cs-CZ" dirty="0"/>
          </a:p>
        </p:txBody>
      </p:sp>
      <p:sp>
        <p:nvSpPr>
          <p:cNvPr id="3" name="Zástupný symbol pro obsah 2"/>
          <p:cNvSpPr>
            <a:spLocks noGrp="1"/>
          </p:cNvSpPr>
          <p:nvPr>
            <p:ph sz="quarter" idx="1"/>
          </p:nvPr>
        </p:nvSpPr>
        <p:spPr/>
        <p:txBody>
          <a:bodyPr>
            <a:normAutofit/>
          </a:bodyPr>
          <a:lstStyle/>
          <a:p>
            <a:pPr algn="just">
              <a:buNone/>
            </a:pPr>
            <a:r>
              <a:rPr lang="cs-CZ" dirty="0" smtClean="0"/>
              <a:t>   </a:t>
            </a:r>
            <a:r>
              <a:rPr lang="pt-BR" dirty="0" smtClean="0"/>
              <a:t>Já como uma criança tendia a lidar</a:t>
            </a:r>
            <a:r>
              <a:rPr lang="cs-CZ" dirty="0" smtClean="0"/>
              <a:t> </a:t>
            </a:r>
            <a:r>
              <a:rPr lang="pt-BR" dirty="0" smtClean="0"/>
              <a:t>com as questões femininas, com os estereótipos divididos por gênero.</a:t>
            </a:r>
          </a:p>
          <a:p>
            <a:pPr lvl="2" algn="just">
              <a:buNone/>
            </a:pPr>
            <a:r>
              <a:rPr lang="cs-CZ" dirty="0" smtClean="0"/>
              <a:t>   </a:t>
            </a:r>
            <a:r>
              <a:rPr lang="pt-BR" i="1" dirty="0" smtClean="0"/>
              <a:t>Desde muito pequena, ao longo de toda a minha vida, contestei muito a situação da</a:t>
            </a:r>
            <a:r>
              <a:rPr lang="cs-CZ" i="1" dirty="0" smtClean="0"/>
              <a:t> </a:t>
            </a:r>
            <a:r>
              <a:rPr lang="pt-BR" i="1" dirty="0" smtClean="0"/>
              <a:t>mulher, embora de uma maneira, digamos, infantil ou primária. Era ver os primos fazer</a:t>
            </a:r>
            <a:r>
              <a:rPr lang="cs-CZ" i="1" dirty="0" smtClean="0"/>
              <a:t> </a:t>
            </a:r>
            <a:r>
              <a:rPr lang="pt-BR" i="1" dirty="0" smtClean="0"/>
              <a:t>umas coisas e as primas não poderem fazer, os meus irmãos fazerem umas coisas e nós</a:t>
            </a:r>
            <a:r>
              <a:rPr lang="cs-CZ" i="1" dirty="0" smtClean="0"/>
              <a:t> i</a:t>
            </a:r>
            <a:r>
              <a:rPr lang="pt-BR" i="1" dirty="0" smtClean="0"/>
              <a:t>rmãs não podermos fazer. Os homens tinham uma posição, as mulheres tinham outra,</a:t>
            </a:r>
            <a:r>
              <a:rPr lang="cs-CZ" i="1" dirty="0" smtClean="0"/>
              <a:t> </a:t>
            </a:r>
            <a:r>
              <a:rPr lang="pt-BR" i="1" dirty="0" smtClean="0"/>
              <a:t>eles iam para as faculdades e elas não... (</a:t>
            </a:r>
            <a:r>
              <a:rPr lang="pt-BR" dirty="0" smtClean="0"/>
              <a:t>Portal da Literatura</a:t>
            </a:r>
            <a:r>
              <a:rPr lang="pt-BR" i="1" dirty="0" smtClean="0"/>
              <a:t>. </a:t>
            </a:r>
            <a:r>
              <a:rPr lang="pt-BR" dirty="0" smtClean="0"/>
              <a:t>2011</a:t>
            </a:r>
            <a:r>
              <a:rPr lang="pt-BR" i="1" dirty="0" smtClean="0"/>
              <a:t>)</a:t>
            </a:r>
          </a:p>
          <a:p>
            <a:pPr lvl="2" algn="just">
              <a:buNone/>
            </a:pPr>
            <a:endParaRPr lang="cs-CZ" i="1"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Bohat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1521</TotalTime>
  <Words>1258</Words>
  <Application>Microsoft Office PowerPoint</Application>
  <PresentationFormat>Předvádění na obrazovce (4:3)</PresentationFormat>
  <Paragraphs>79</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Administrativní</vt:lpstr>
      <vt:lpstr>Praktická portugalština I</vt:lpstr>
      <vt:lpstr>náležitosti práce </vt:lpstr>
      <vt:lpstr>Obsah </vt:lpstr>
      <vt:lpstr>poznámkový aparát</vt:lpstr>
      <vt:lpstr>práce se zdroji: přímá citace (a)</vt:lpstr>
      <vt:lpstr>práce se zdroji: přímá citace (b)</vt:lpstr>
      <vt:lpstr>práce se zdroji: citace citace</vt:lpstr>
      <vt:lpstr>práce se zdroji: nepřímá citace (parafráze)</vt:lpstr>
      <vt:lpstr>úkol 1: komentujte</vt:lpstr>
      <vt:lpstr>úkol 2: komentujte</vt:lpstr>
      <vt:lpstr>úkol 3: komentujte </vt:lpstr>
      <vt:lpstr>úkol 4: začleňte do textu info a komentujte následnou práci se zdroji</vt:lpstr>
      <vt:lpstr>úkol 5: komentujte práci s citátem</vt:lpstr>
      <vt:lpstr>srovnejte, komentujte</vt:lpstr>
      <vt:lpstr>domácí úkol</vt:lpstr>
      <vt:lpstr>Snímek 16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Filip</dc:title>
  <dc:creator>slunce</dc:creator>
  <cp:lastModifiedBy>Vaclavik</cp:lastModifiedBy>
  <cp:revision>170</cp:revision>
  <dcterms:created xsi:type="dcterms:W3CDTF">2010-10-04T16:54:23Z</dcterms:created>
  <dcterms:modified xsi:type="dcterms:W3CDTF">2012-10-22T17:49:07Z</dcterms:modified>
</cp:coreProperties>
</file>