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4" r:id="rId9"/>
    <p:sldId id="268" r:id="rId10"/>
    <p:sldId id="267" r:id="rId11"/>
    <p:sldId id="269" r:id="rId12"/>
    <p:sldId id="270" r:id="rId13"/>
    <p:sldId id="271" r:id="rId14"/>
    <p:sldId id="263" r:id="rId15"/>
    <p:sldId id="273" r:id="rId16"/>
    <p:sldId id="261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05.12.12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-distance.syr.edu/quantproposal.html" TargetMode="External"/><Relationship Id="rId2" Type="http://schemas.openxmlformats.org/officeDocument/2006/relationships/hyperlink" Target="http://www2.fiu.edu/~levittmj/Sample%20Propos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agepub.com/lichtman2estudy/samples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Sběr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lnSpcReduction="10000"/>
          </a:bodyPr>
          <a:lstStyle/>
          <a:p>
            <a:r>
              <a:rPr lang="en-US"/>
              <a:t>potencionální přínos výzkumu</a:t>
            </a:r>
          </a:p>
          <a:p>
            <a:r>
              <a:rPr lang="en-US"/>
              <a:t>faktory, které potencionálně mohou ovlivnit validitu našeho výzkumu (interní i externí)</a:t>
            </a:r>
          </a:p>
          <a:p>
            <a:r>
              <a:rPr lang="en-US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en-US"/>
              <a:t>zamyslet se i nad etickými aspekty výzkumného projektu – opět buď v diskusi nebo v příslušném oddíle (např. Soubor)</a:t>
            </a:r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(či působící zcela nahodile)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(buď opomenutím nebo nedostatečně promyšlená)</a:t>
            </a:r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Výzkumný projekt ke zkoušce </a:t>
            </a:r>
            <a:br>
              <a:rPr lang="en-US"/>
            </a:br>
            <a:r>
              <a:rPr lang="en-US"/>
              <a:t>z Metodologie psychologie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větší</a:t>
            </a:r>
            <a:r>
              <a:rPr lang="en-US" dirty="0"/>
              <a:t> </a:t>
            </a:r>
            <a:r>
              <a:rPr lang="en-US" dirty="0" err="1"/>
              <a:t>důraz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ideový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technický</a:t>
            </a:r>
            <a:r>
              <a:rPr lang="en-US" dirty="0"/>
              <a:t> </a:t>
            </a:r>
            <a:r>
              <a:rPr lang="en-US" dirty="0" err="1"/>
              <a:t>plán</a:t>
            </a:r>
            <a:endParaRPr lang="en-US" dirty="0"/>
          </a:p>
          <a:p>
            <a:r>
              <a:rPr lang="en-US" dirty="0" err="1"/>
              <a:t>důležité</a:t>
            </a:r>
            <a:r>
              <a:rPr lang="en-US" dirty="0"/>
              <a:t> </a:t>
            </a:r>
          </a:p>
          <a:p>
            <a:pPr lvl="1"/>
            <a:r>
              <a:rPr lang="en-US" b="1" dirty="0" err="1"/>
              <a:t>kvalitní</a:t>
            </a:r>
            <a:r>
              <a:rPr lang="en-US" b="1" dirty="0"/>
              <a:t> </a:t>
            </a:r>
            <a:r>
              <a:rPr lang="en-US" b="1" dirty="0" err="1"/>
              <a:t>zpracování</a:t>
            </a:r>
            <a:r>
              <a:rPr lang="en-US" b="1" dirty="0"/>
              <a:t> </a:t>
            </a:r>
            <a:r>
              <a:rPr lang="en-US" b="1" dirty="0" err="1"/>
              <a:t>teoretických</a:t>
            </a:r>
            <a:r>
              <a:rPr lang="en-US" b="1" dirty="0"/>
              <a:t> </a:t>
            </a:r>
            <a:r>
              <a:rPr lang="en-US" b="1" dirty="0" err="1"/>
              <a:t>východisek</a:t>
            </a:r>
            <a:endParaRPr lang="en-US" b="1" dirty="0"/>
          </a:p>
          <a:p>
            <a:pPr lvl="1"/>
            <a:r>
              <a:rPr lang="cs-CZ" dirty="0"/>
              <a:t>volba kvantitativního nebo kvalitativního přístupu</a:t>
            </a:r>
          </a:p>
          <a:p>
            <a:pPr lvl="2"/>
            <a:r>
              <a:rPr lang="cs-CZ" dirty="0"/>
              <a:t>zdůvodnění volby přístupu (argumenty pro zvolený přístup a proti nezvolenému, popř. uveďte alternativy vycházející z  obou přístupů)</a:t>
            </a:r>
          </a:p>
          <a:p>
            <a:pPr lvl="1"/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odpovídající</a:t>
            </a:r>
            <a:r>
              <a:rPr lang="en-US" dirty="0"/>
              <a:t> </a:t>
            </a:r>
            <a:r>
              <a:rPr lang="en-US" dirty="0" err="1"/>
              <a:t>výzkumné</a:t>
            </a:r>
            <a:r>
              <a:rPr lang="en-US" dirty="0"/>
              <a:t> </a:t>
            </a:r>
            <a:r>
              <a:rPr lang="en-US" dirty="0" err="1"/>
              <a:t>otázce</a:t>
            </a:r>
            <a:endParaRPr lang="cs-CZ" dirty="0"/>
          </a:p>
          <a:p>
            <a:pPr lvl="1"/>
            <a:r>
              <a:rPr lang="en-US" dirty="0" err="1"/>
              <a:t>práce</a:t>
            </a:r>
            <a:r>
              <a:rPr lang="en-US" dirty="0"/>
              <a:t> se </a:t>
            </a:r>
            <a:r>
              <a:rPr lang="en-US" dirty="0" err="1"/>
              <a:t>zdroji</a:t>
            </a:r>
            <a:endParaRPr lang="en-US" dirty="0"/>
          </a:p>
          <a:p>
            <a:r>
              <a:rPr lang="en-US" dirty="0"/>
              <a:t>max. </a:t>
            </a:r>
            <a:r>
              <a:rPr lang="en-US" dirty="0" err="1"/>
              <a:t>rozsah</a:t>
            </a:r>
            <a:r>
              <a:rPr lang="en-US" dirty="0"/>
              <a:t> 10 </a:t>
            </a:r>
            <a:r>
              <a:rPr lang="en-US" dirty="0" err="1"/>
              <a:t>normostran</a:t>
            </a:r>
            <a:endParaRPr lang="en-US" dirty="0"/>
          </a:p>
          <a:p>
            <a:r>
              <a:rPr lang="en-US" dirty="0" err="1"/>
              <a:t>odevzdat</a:t>
            </a:r>
            <a:r>
              <a:rPr lang="en-US" dirty="0"/>
              <a:t> do </a:t>
            </a:r>
            <a:r>
              <a:rPr lang="en-US" dirty="0" err="1"/>
              <a:t>odevzdávárny</a:t>
            </a:r>
            <a:r>
              <a:rPr lang="en-US" dirty="0"/>
              <a:t> min. 7 </a:t>
            </a:r>
            <a:r>
              <a:rPr lang="en-US" dirty="0" err="1"/>
              <a:t>dnů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termínem</a:t>
            </a:r>
            <a:r>
              <a:rPr lang="en-US" dirty="0"/>
              <a:t> </a:t>
            </a:r>
            <a:r>
              <a:rPr lang="en-US" dirty="0" err="1"/>
              <a:t>zkoušky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34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východiska</a:t>
            </a:r>
          </a:p>
          <a:p>
            <a:pPr lvl="1"/>
            <a:r>
              <a:rPr lang="en-US"/>
              <a:t>přehled současných, relevantních poznatků</a:t>
            </a:r>
          </a:p>
          <a:p>
            <a:pPr lvl="1"/>
            <a:r>
              <a:rPr lang="en-US"/>
              <a:t>východiska jasně a srozumitelně strukturována</a:t>
            </a:r>
          </a:p>
          <a:p>
            <a:r>
              <a:rPr lang="en-US"/>
              <a:t>výzkumná otázka</a:t>
            </a:r>
          </a:p>
          <a:p>
            <a:pPr lvl="1"/>
            <a:r>
              <a:rPr lang="en-US"/>
              <a:t>vyplývá z teoretických východisek</a:t>
            </a:r>
          </a:p>
          <a:p>
            <a:pPr lvl="1"/>
            <a:r>
              <a:rPr lang="en-US"/>
              <a:t>jasně vymezená</a:t>
            </a:r>
          </a:p>
          <a:p>
            <a:pPr lvl="1"/>
            <a:r>
              <a:rPr lang="en-US"/>
              <a:t>jsou uvedeny hypotézy (pokud to odpovídá typu výzkumu)</a:t>
            </a:r>
          </a:p>
          <a:p>
            <a:r>
              <a:rPr lang="en-US"/>
              <a:t>metoda</a:t>
            </a:r>
          </a:p>
          <a:p>
            <a:pPr lvl="1"/>
            <a:r>
              <a:rPr lang="en-US"/>
              <a:t>přiměřená výzkumné otázce</a:t>
            </a:r>
          </a:p>
          <a:p>
            <a:pPr lvl="1"/>
            <a:r>
              <a:rPr lang="en-US"/>
              <a:t>konkrétně popsaný postup výzkumu, včetně etických aspektů a zdrojů ohrožení validity výzkumu</a:t>
            </a:r>
          </a:p>
          <a:p>
            <a:r>
              <a:rPr lang="en-US"/>
              <a:t>zdroje</a:t>
            </a:r>
          </a:p>
          <a:p>
            <a:pPr lvl="1"/>
            <a:r>
              <a:rPr lang="en-US"/>
              <a:t>správně odkazovány podle citační normy</a:t>
            </a:r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Doplňující materiály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příklad </a:t>
            </a:r>
            <a:r>
              <a:rPr lang="en-US">
                <a:hlinkClick r:id="rId2"/>
              </a:rPr>
              <a:t>výzkumného projektu v kvantitativním výzkumu</a:t>
            </a:r>
            <a:r>
              <a:rPr lang="en-US"/>
              <a:t> (</a:t>
            </a:r>
            <a:r>
              <a:rPr lang="en-US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http://www2.fiu.edu/~levittmj/Sample%20Proposal.pdf)</a:t>
            </a:r>
            <a:endParaRPr lang="en-US"/>
          </a:p>
          <a:p>
            <a:r>
              <a:rPr lang="en-US"/>
              <a:t>jiný </a:t>
            </a:r>
            <a:r>
              <a:rPr lang="en-US">
                <a:hlinkClick r:id="rId3"/>
              </a:rPr>
              <a:t>příklad </a:t>
            </a:r>
            <a:r>
              <a:rPr lang="en-US"/>
              <a:t>(</a:t>
            </a:r>
            <a:r>
              <a:rPr lang="en-US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http://www-distance.syr.edu/quantproposal.html)</a:t>
            </a:r>
            <a:endParaRPr lang="en-US"/>
          </a:p>
          <a:p>
            <a:endParaRPr lang="en-US"/>
          </a:p>
          <a:p>
            <a:r>
              <a:rPr lang="en-US"/>
              <a:t>odkazy k </a:t>
            </a:r>
            <a:r>
              <a:rPr lang="en-US">
                <a:hlinkClick r:id="rId4"/>
              </a:rPr>
              <a:t>výzkumným projektům v kvalitativním výzkumu</a:t>
            </a:r>
            <a:r>
              <a:rPr lang="en-US"/>
              <a:t> (</a:t>
            </a:r>
            <a:r>
              <a:rPr lang="en-US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http://www.sagepub.com/lichtman2estudy/samples.htm)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8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 je výzkumný projekt?</a:t>
            </a:r>
          </a:p>
          <a:p>
            <a:pPr lvl="1"/>
            <a:r>
              <a:rPr lang="en-US"/>
              <a:t>co chceme zkoumat? (výzkumná otázka)</a:t>
            </a:r>
          </a:p>
          <a:p>
            <a:pPr lvl="1"/>
            <a:r>
              <a:rPr lang="en-US"/>
              <a:t>proč je to důležité a co už víme? (východiska a zdroje)</a:t>
            </a:r>
          </a:p>
          <a:p>
            <a:pPr lvl="1"/>
            <a:r>
              <a:rPr lang="en-US"/>
              <a:t>jak to budeme zkoumat (metoda)</a:t>
            </a:r>
          </a:p>
          <a:p>
            <a:endParaRPr lang="en-US"/>
          </a:p>
          <a:p>
            <a:r>
              <a:rPr lang="en-US"/>
              <a:t>proč výzkumný projekt?</a:t>
            </a:r>
          </a:p>
          <a:p>
            <a:r>
              <a:rPr lang="en-US"/>
              <a:t>ideový a technický plán výzkumu</a:t>
            </a:r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/>
          <a:lstStyle/>
          <a:p>
            <a:r>
              <a:rPr lang="en-US"/>
              <a:t>název (+příp. anotace)</a:t>
            </a:r>
          </a:p>
          <a:p>
            <a:r>
              <a:rPr lang="en-US"/>
              <a:t>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ideálně pojmenovat </a:t>
            </a:r>
            <a:r>
              <a:rPr lang="en-US" b="1"/>
              <a:t>až po dopsání projektu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konzultace s vedoucím práce </a:t>
            </a:r>
          </a:p>
          <a:p>
            <a:r>
              <a:rPr lang="en-US"/>
              <a:t>vlastní vyhledávání zdrojů – podle klíčových slov, odkazů v už vyhledaných zdrojích…</a:t>
            </a:r>
          </a:p>
          <a:p>
            <a:pPr lvl="1"/>
            <a:r>
              <a:rPr lang="en-US"/>
              <a:t>knihovna</a:t>
            </a:r>
          </a:p>
          <a:p>
            <a:pPr lvl="1"/>
            <a:r>
              <a:rPr lang="en-US"/>
              <a:t>časopisecké databáze (EBSCO, PROQUEST atd.)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obvykle nezpracujeme jednorázově, se zpřesňováním výzkumné otázky měníme strukturu, vyřazujemea zařazujeme  informace… můžeme využít např. mentální mapy</a:t>
            </a:r>
          </a:p>
        </p:txBody>
      </p:sp>
    </p:spTree>
    <p:extLst>
      <p:ext uri="{BB962C8B-B14F-4D97-AF65-F5344CB8AC3E}">
        <p14:creationId xmlns:p14="http://schemas.microsoft.com/office/powerpoint/2010/main" val="204051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Příklad mentální mapy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811" b="2811"/>
          <a:stretch>
            <a:fillRect/>
          </a:stretch>
        </p:blipFill>
        <p:spPr>
          <a:xfrm>
            <a:off x="751417" y="2420474"/>
            <a:ext cx="7973483" cy="3845856"/>
          </a:xfrm>
        </p:spPr>
      </p:pic>
    </p:spTree>
    <p:extLst>
      <p:ext uri="{BB962C8B-B14F-4D97-AF65-F5344CB8AC3E}">
        <p14:creationId xmlns:p14="http://schemas.microsoft.com/office/powerpoint/2010/main" val="383143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určuje jak podobu východisek, tak části Metoda</a:t>
            </a:r>
          </a:p>
          <a:p>
            <a:r>
              <a:rPr lang="en-US"/>
              <a:t>postupně zpřesňována</a:t>
            </a:r>
          </a:p>
          <a:p>
            <a:r>
              <a:rPr lang="en-US"/>
              <a:t>ve formě otázek nebo deklarace cíle</a:t>
            </a:r>
          </a:p>
          <a:p>
            <a:r>
              <a:rPr lang="en-US"/>
              <a:t>volba výzkumné otázky </a:t>
            </a:r>
          </a:p>
          <a:p>
            <a:pPr lvl="1"/>
            <a:r>
              <a:rPr lang="en-US"/>
              <a:t>nevolit již jasně odpovězené (ani pro DP)</a:t>
            </a:r>
          </a:p>
          <a:p>
            <a:pPr lvl="1"/>
            <a:r>
              <a:rPr lang="en-US"/>
              <a:t>jednodušší je volba v rámci aktuálně zkoumaného tématu – hodně zdrojů, přehledové studie</a:t>
            </a:r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308</TotalTime>
  <Words>788</Words>
  <Application>Microsoft Office PowerPoint</Application>
  <PresentationFormat>Předvádění na obrazovce (4:3)</PresentationFormat>
  <Paragraphs>126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Jak východiska zpracovat?</vt:lpstr>
      <vt:lpstr>Příklad mentální mapy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Seznam zdrojů</vt:lpstr>
      <vt:lpstr>Časté chyby v projektu</vt:lpstr>
      <vt:lpstr>Výzkumný projekt ke zkoušce  z Metodologie psychologie II</vt:lpstr>
      <vt:lpstr>Kritéria hodnocení</vt:lpstr>
      <vt:lpstr>Doplňující materiály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Martin Jelínek</cp:lastModifiedBy>
  <cp:revision>31</cp:revision>
  <dcterms:created xsi:type="dcterms:W3CDTF">2012-12-02T21:55:30Z</dcterms:created>
  <dcterms:modified xsi:type="dcterms:W3CDTF">2012-12-05T12:18:57Z</dcterms:modified>
</cp:coreProperties>
</file>