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0DB7-6FC0-4C3E-84CB-9A7146349C5B}" type="datetimeFigureOut">
              <a:rPr lang="cs-CZ" smtClean="0"/>
              <a:t>16.10.2012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F21E-DEA4-467D-87B8-EDD2166508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0DB7-6FC0-4C3E-84CB-9A7146349C5B}" type="datetimeFigureOut">
              <a:rPr lang="cs-CZ" smtClean="0"/>
              <a:t>16.10.2012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F21E-DEA4-467D-87B8-EDD2166508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0DB7-6FC0-4C3E-84CB-9A7146349C5B}" type="datetimeFigureOut">
              <a:rPr lang="cs-CZ" smtClean="0"/>
              <a:t>16.10.2012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F21E-DEA4-467D-87B8-EDD2166508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0DB7-6FC0-4C3E-84CB-9A7146349C5B}" type="datetimeFigureOut">
              <a:rPr lang="cs-CZ" smtClean="0"/>
              <a:t>16.10.2012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F21E-DEA4-467D-87B8-EDD2166508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0DB7-6FC0-4C3E-84CB-9A7146349C5B}" type="datetimeFigureOut">
              <a:rPr lang="cs-CZ" smtClean="0"/>
              <a:t>16.10.2012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F21E-DEA4-467D-87B8-EDD2166508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0DB7-6FC0-4C3E-84CB-9A7146349C5B}" type="datetimeFigureOut">
              <a:rPr lang="cs-CZ" smtClean="0"/>
              <a:t>16.10.2012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F21E-DEA4-467D-87B8-EDD2166508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0DB7-6FC0-4C3E-84CB-9A7146349C5B}" type="datetimeFigureOut">
              <a:rPr lang="cs-CZ" smtClean="0"/>
              <a:t>16.10.2012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F21E-DEA4-467D-87B8-EDD2166508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0DB7-6FC0-4C3E-84CB-9A7146349C5B}" type="datetimeFigureOut">
              <a:rPr lang="cs-CZ" smtClean="0"/>
              <a:t>16.10.2012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F21E-DEA4-467D-87B8-EDD2166508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0DB7-6FC0-4C3E-84CB-9A7146349C5B}" type="datetimeFigureOut">
              <a:rPr lang="cs-CZ" smtClean="0"/>
              <a:t>16.10.2012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F21E-DEA4-467D-87B8-EDD2166508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0DB7-6FC0-4C3E-84CB-9A7146349C5B}" type="datetimeFigureOut">
              <a:rPr lang="cs-CZ" smtClean="0"/>
              <a:t>16.10.2012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F21E-DEA4-467D-87B8-EDD2166508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0DB7-6FC0-4C3E-84CB-9A7146349C5B}" type="datetimeFigureOut">
              <a:rPr lang="cs-CZ" smtClean="0"/>
              <a:t>16.10.2012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F21E-DEA4-467D-87B8-EDD2166508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F0DB7-6FC0-4C3E-84CB-9A7146349C5B}" type="datetimeFigureOut">
              <a:rPr lang="cs-CZ" smtClean="0"/>
              <a:t>16.10.2012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FF21E-DEA4-467D-87B8-EDD21665084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Funkční poruchy GIT</a:t>
            </a:r>
            <a:endParaRPr lang="en-GB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Syndrom dráždivého tračníku </a:t>
            </a:r>
          </a:p>
          <a:p>
            <a:pPr lvl="1" eaLnBrk="1" hangingPunct="1"/>
            <a:r>
              <a:rPr lang="cs-CZ" i="1" smtClean="0"/>
              <a:t>Osobnostní charakteristiky</a:t>
            </a:r>
            <a:r>
              <a:rPr lang="cs-CZ" smtClean="0"/>
              <a:t> </a:t>
            </a:r>
          </a:p>
          <a:p>
            <a:pPr lvl="2" eaLnBrk="1" hangingPunct="1"/>
            <a:r>
              <a:rPr lang="cs-CZ" smtClean="0"/>
              <a:t>Neurastenie, obsedantně - kompulsivní symp.</a:t>
            </a:r>
          </a:p>
          <a:p>
            <a:pPr lvl="2" eaLnBrk="1" hangingPunct="1"/>
            <a:r>
              <a:rPr lang="cs-CZ" smtClean="0"/>
              <a:t>Perfekcionismus, tvrdohlavost</a:t>
            </a:r>
          </a:p>
          <a:p>
            <a:pPr lvl="2" eaLnBrk="1" hangingPunct="1"/>
            <a:r>
              <a:rPr lang="cs-CZ" smtClean="0"/>
              <a:t>Agresivita</a:t>
            </a:r>
          </a:p>
          <a:p>
            <a:pPr lvl="2" eaLnBrk="1" hangingPunct="1"/>
            <a:r>
              <a:rPr lang="cs-CZ" smtClean="0"/>
              <a:t>Osobnost typu A – duodenální vřed</a:t>
            </a:r>
          </a:p>
          <a:p>
            <a:pPr lvl="2" eaLnBrk="1" hangingPunct="1"/>
            <a:r>
              <a:rPr lang="cs-CZ" smtClean="0"/>
              <a:t>Strach ze závažného onemocnění a smrti</a:t>
            </a:r>
          </a:p>
          <a:p>
            <a:pPr lvl="2" eaLnBrk="1" hangingPunct="1"/>
            <a:r>
              <a:rPr lang="cs-CZ" smtClean="0"/>
              <a:t>Interpersonální labilita </a:t>
            </a:r>
          </a:p>
          <a:p>
            <a:pPr lvl="2" eaLnBrk="1" hangingPunct="1"/>
            <a:r>
              <a:rPr lang="cs-CZ" smtClean="0"/>
              <a:t>Kompenzace : workholismus 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7772400" cy="4114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b="1" dirty="0" smtClean="0"/>
              <a:t>Osobnostní charakteristiky:</a:t>
            </a:r>
            <a:r>
              <a:rPr lang="cs-CZ" dirty="0" smtClean="0"/>
              <a:t> 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cs-CZ" dirty="0" smtClean="0"/>
              <a:t>Svědomitost, pořádkumilovnost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cs-CZ" dirty="0" smtClean="0"/>
              <a:t>Vyhýbání se konfliktům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cs-CZ" dirty="0" smtClean="0"/>
              <a:t>Snížená frustrační tolerance a přecitlivělost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cs-CZ" dirty="0" smtClean="0"/>
              <a:t>Úzkostné stavy , zlost, nepřátelství, hořkost</a:t>
            </a:r>
          </a:p>
          <a:p>
            <a:pPr marL="609600" indent="-609600" eaLnBrk="1" hangingPunct="1"/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Colitis</a:t>
            </a:r>
            <a:r>
              <a:rPr lang="cs-CZ" dirty="0" smtClean="0"/>
              <a:t> </a:t>
            </a:r>
            <a:r>
              <a:rPr lang="cs-CZ" dirty="0" err="1" smtClean="0"/>
              <a:t>ulcerosa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Absolutní nedostatek longitudinálních studií !!!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autoimunitní onem., zánět postihuje celou trávicí trubici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Chronický průběh s akutními vzplanutími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    Mezi 20.- 30. rokem , s incidencí 7/100 000  obyv.(před 50 lety neznámé)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genetická složka - polygenní dědičnost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/>
              <a:t>střevní obstrukce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/>
              <a:t>píštěle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/>
              <a:t>extraintestinální komplikace: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polyatralgie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seronegativní spondartritida (často HLA B 27 positivní)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iritis, uveitis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erythema nodosum</a:t>
            </a: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250825" y="260350"/>
            <a:ext cx="861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600" b="1">
                <a:latin typeface="Times New Roman" pitchFamily="18" charset="0"/>
              </a:rPr>
              <a:t>Crohnova choroba</a:t>
            </a:r>
            <a:endParaRPr lang="en-GB" sz="3600" b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206057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smtClean="0"/>
              <a:t>Osobnostní charakteristiky</a:t>
            </a:r>
            <a:r>
              <a:rPr lang="cs-CZ" smtClean="0"/>
              <a:t> 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Závislost na hyperprotektivní výchově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Slabé Já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Emocionální nevýraznost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Neschopnost klást odpor a šešit problémy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Neuroticko-depresivní ladění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Potlačování agresivních  impulsů a afektů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Problémové partnerské vztahy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Insuficientní sociální síť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395288" y="908050"/>
            <a:ext cx="85264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600" b="1">
                <a:latin typeface="Times New Roman" pitchFamily="18" charset="0"/>
              </a:rPr>
              <a:t>Crohnova choroba </a:t>
            </a:r>
            <a:endParaRPr lang="en-GB" sz="3600" b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Psychosomatika kožních onemocnění</a:t>
            </a:r>
            <a:endParaRPr lang="en-GB" sz="4000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Psychodermatologie 1999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Mozková kůra – autonomní nervový systém – kožní receptory  - oboustranná komunikace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Funkce kůže :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Komunikační orgán ( taktilní deprivace ) – největší smyslový orgán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Ochrana před mechanickými, bakteriálními vlivy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Ochrana před UV zářením a termoregulace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Zásobárna cukru, tuku, soli, vitamínů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Hospodaření s vodou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Vylučovací orgán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/>
            </a:r>
            <a:br>
              <a:rPr lang="cs-CZ" sz="4000" smtClean="0"/>
            </a:br>
            <a:endParaRPr lang="en-GB" sz="4000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400" i="1" smtClean="0"/>
              <a:t>Psychosomatické vztahy :</a:t>
            </a:r>
          </a:p>
          <a:p>
            <a:pPr eaLnBrk="1" hangingPunct="1">
              <a:buFontTx/>
              <a:buNone/>
            </a:pPr>
            <a:r>
              <a:rPr lang="cs-CZ" sz="2400" smtClean="0"/>
              <a:t>Danzer(2001) – </a:t>
            </a:r>
          </a:p>
          <a:p>
            <a:pPr eaLnBrk="1" hangingPunct="1"/>
            <a:r>
              <a:rPr lang="cs-CZ" sz="2400" smtClean="0"/>
              <a:t>Stres</a:t>
            </a:r>
          </a:p>
          <a:p>
            <a:pPr eaLnBrk="1" hangingPunct="1"/>
            <a:r>
              <a:rPr lang="cs-CZ" sz="2400" smtClean="0"/>
              <a:t>Napětí</a:t>
            </a:r>
          </a:p>
          <a:p>
            <a:pPr eaLnBrk="1" hangingPunct="1"/>
            <a:r>
              <a:rPr lang="cs-CZ" sz="2400" smtClean="0"/>
              <a:t>Únava </a:t>
            </a:r>
          </a:p>
          <a:p>
            <a:pPr eaLnBrk="1" hangingPunct="1"/>
            <a:r>
              <a:rPr lang="cs-CZ" sz="2400" smtClean="0"/>
              <a:t>Stažení do sebe </a:t>
            </a:r>
          </a:p>
          <a:p>
            <a:pPr eaLnBrk="1" hangingPunct="1"/>
            <a:r>
              <a:rPr lang="cs-CZ" sz="2400" smtClean="0"/>
              <a:t>Osamělost </a:t>
            </a:r>
          </a:p>
          <a:p>
            <a:pPr eaLnBrk="1" hangingPunct="1"/>
            <a:r>
              <a:rPr lang="cs-CZ" sz="2400" smtClean="0"/>
              <a:t>Strach z kontaktu </a:t>
            </a:r>
          </a:p>
          <a:p>
            <a:pPr eaLnBrk="1" hangingPunct="1"/>
            <a:r>
              <a:rPr lang="cs-CZ" sz="2400" smtClean="0"/>
              <a:t>Deprese</a:t>
            </a:r>
          </a:p>
          <a:p>
            <a:pPr eaLnBrk="1" hangingPunct="1">
              <a:buFontTx/>
              <a:buNone/>
            </a:pPr>
            <a:endParaRPr lang="cs-CZ" sz="2400" smtClean="0"/>
          </a:p>
          <a:p>
            <a:pPr eaLnBrk="1" hangingPunct="1">
              <a:buFontTx/>
              <a:buNone/>
            </a:pPr>
            <a:endParaRPr lang="en-GB" sz="2400" smtClean="0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sz="2400" i="1" smtClean="0"/>
              <a:t>Psychosomatické vztahy:</a:t>
            </a:r>
          </a:p>
          <a:p>
            <a:pPr eaLnBrk="1" hangingPunct="1"/>
            <a:r>
              <a:rPr lang="cs-CZ" sz="2400" smtClean="0"/>
              <a:t>Hyperprotektivní výchova a vazba na matku </a:t>
            </a:r>
          </a:p>
          <a:p>
            <a:pPr eaLnBrk="1" hangingPunct="1"/>
            <a:r>
              <a:rPr lang="cs-CZ" sz="2400" smtClean="0"/>
              <a:t>Obermayer a Borneli :</a:t>
            </a:r>
          </a:p>
          <a:p>
            <a:pPr eaLnBrk="1" hangingPunct="1"/>
            <a:r>
              <a:rPr lang="cs-CZ" sz="2400" smtClean="0"/>
              <a:t>Napětí, popudivost</a:t>
            </a:r>
          </a:p>
          <a:p>
            <a:pPr eaLnBrk="1" hangingPunct="1"/>
            <a:r>
              <a:rPr lang="cs-CZ" sz="2400" smtClean="0"/>
              <a:t>Špatná komunikativnost</a:t>
            </a:r>
          </a:p>
          <a:p>
            <a:pPr eaLnBrk="1" hangingPunct="1"/>
            <a:r>
              <a:rPr lang="cs-CZ" sz="2400" smtClean="0"/>
              <a:t>Přebujelá faktazie</a:t>
            </a:r>
          </a:p>
          <a:p>
            <a:pPr eaLnBrk="1" hangingPunct="1"/>
            <a:r>
              <a:rPr lang="cs-CZ" sz="2400" smtClean="0"/>
              <a:t>Slabá vůle a neschopnost prosadit se </a:t>
            </a:r>
            <a:endParaRPr lang="en-GB" sz="2400" smtClean="0"/>
          </a:p>
        </p:txBody>
      </p:sp>
      <p:sp>
        <p:nvSpPr>
          <p:cNvPr id="82949" name="Text Box 6"/>
          <p:cNvSpPr txBox="1">
            <a:spLocks noChangeArrowheads="1"/>
          </p:cNvSpPr>
          <p:nvPr/>
        </p:nvSpPr>
        <p:spPr bwMode="auto">
          <a:xfrm>
            <a:off x="539750" y="692150"/>
            <a:ext cx="3600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Acne vulgaris</a:t>
            </a:r>
            <a:r>
              <a:rPr lang="cs-CZ" b="1"/>
              <a:t> </a:t>
            </a:r>
            <a:endParaRPr lang="en-GB" b="1"/>
          </a:p>
        </p:txBody>
      </p:sp>
      <p:sp>
        <p:nvSpPr>
          <p:cNvPr id="82950" name="Text Box 7"/>
          <p:cNvSpPr txBox="1">
            <a:spLocks noChangeArrowheads="1"/>
          </p:cNvSpPr>
          <p:nvPr/>
        </p:nvSpPr>
        <p:spPr bwMode="auto">
          <a:xfrm>
            <a:off x="4932363" y="692150"/>
            <a:ext cx="3671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Eczema topicum</a:t>
            </a:r>
            <a:r>
              <a:rPr lang="cs-CZ" sz="2400"/>
              <a:t> </a:t>
            </a:r>
            <a:endParaRPr lang="en-GB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Psychosomatika kožních chorob </a:t>
            </a:r>
            <a:endParaRPr lang="en-GB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Arima, M.,Shimizu,Y.,Sowa,J.: Psychosomatic analysis of topic dermatitis  using a psychological test. J. Dermatolog. Mar,32, (3), 2005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Gieler,U.,Niemeier,V.: Psychosomatic dermatology in Germany . 52(2), 104- 110,2001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Hegyi,E., Stodola,I.: dermatovenerologia v praxi. Osveta, 1987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Panconesi,E.: Psychosomatic factors in dermatology. Dermatolog.Clin.,23(4), 629- 633, 2005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Baštecký,J.,Šavlík,J.,Šimek,J.: Psychosomatická medicína. Avicenum,1993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Danzer,G.: Psychomatika. Portál,2001</a:t>
            </a:r>
            <a:endParaRPr lang="en-GB" sz="24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Revmatologická onemocnění </a:t>
            </a:r>
            <a:endParaRPr lang="en-GB" smtClean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Young (1995) :</a:t>
            </a:r>
          </a:p>
          <a:p>
            <a:pPr eaLnBrk="1" hangingPunct="1">
              <a:lnSpc>
                <a:spcPct val="90000"/>
              </a:lnSpc>
            </a:pPr>
            <a:r>
              <a:rPr lang="cs-CZ" u="sng" smtClean="0"/>
              <a:t>Zánětlivá revmatologická onemocnění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RA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Spondartritidy (Ankylosující spondylitida - Morbus Bechtěrev) a reaktivní artritidy (předcházel zánět)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Kolagenózy (, sklerodermie, dermato-/polymyositis, smíšené kolagenové onemocnění)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Primární vaskulitidy (Panarteritis nodosa)</a:t>
            </a:r>
            <a:endParaRPr lang="en-GB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Revmatická onemocnění </a:t>
            </a:r>
            <a:endParaRPr lang="en-GB" smtClean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Mimokloubní revmatická onemocnění</a:t>
            </a:r>
            <a:r>
              <a:rPr lang="cs-CZ" smtClean="0"/>
              <a:t> </a:t>
            </a:r>
          </a:p>
          <a:p>
            <a:pPr lvl="1" eaLnBrk="1" hangingPunct="1"/>
            <a:r>
              <a:rPr lang="cs-CZ" smtClean="0"/>
              <a:t>Např. fibromyalgie,  bursitis,polymyalgia revmatika, syndrom karpálního tunelu</a:t>
            </a:r>
          </a:p>
          <a:p>
            <a:pPr lvl="1" eaLnBrk="1" hangingPunct="1">
              <a:buFontTx/>
              <a:buNone/>
            </a:pPr>
            <a:r>
              <a:rPr lang="cs-CZ" b="1" smtClean="0"/>
              <a:t>Fibromyalgie </a:t>
            </a:r>
          </a:p>
          <a:p>
            <a:pPr lvl="2" eaLnBrk="1" hangingPunct="1"/>
            <a:r>
              <a:rPr lang="cs-CZ" smtClean="0"/>
              <a:t>Revmatické  onemocnění měkkých tkání </a:t>
            </a:r>
          </a:p>
          <a:p>
            <a:pPr lvl="2" eaLnBrk="1" hangingPunct="1"/>
            <a:r>
              <a:rPr lang="cs-CZ" smtClean="0"/>
              <a:t>Bolesti celého pohybového aparátu, tender points , bolesti hlavy, střevní a močové  potíže, únava. </a:t>
            </a:r>
          </a:p>
          <a:p>
            <a:pPr lvl="2" eaLnBrk="1" hangingPunct="1"/>
            <a:r>
              <a:rPr lang="cs-CZ" smtClean="0"/>
              <a:t>Vysoký výskyt ( až ¾ ) frustrací, stresu v čase vzniku nebo zhoršení choroby ( Heřmánek, 1994).</a:t>
            </a:r>
            <a:endParaRPr lang="en-GB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Psychosomatika - revmatoidní artritida (RA )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62950" cy="4924425"/>
          </a:xfrm>
        </p:spPr>
        <p:txBody>
          <a:bodyPr/>
          <a:lstStyle/>
          <a:p>
            <a:pPr marL="609600" indent="-609600" eaLnBrk="1" hangingPunct="1"/>
            <a:r>
              <a:rPr lang="cs-CZ" sz="2800" smtClean="0">
                <a:solidFill>
                  <a:schemeClr val="tx2"/>
                </a:solidFill>
              </a:rPr>
              <a:t>RA - chronická polyartritida </a:t>
            </a:r>
          </a:p>
          <a:p>
            <a:pPr marL="990600" lvl="1" indent="-533400" eaLnBrk="1" hangingPunct="1"/>
            <a:r>
              <a:rPr lang="cs-CZ" sz="2400" smtClean="0">
                <a:solidFill>
                  <a:schemeClr val="tx2"/>
                </a:solidFill>
              </a:rPr>
              <a:t>symetrické zánětlivé poškození kloubů,krční páteře, proliferace synoviálních bb,  eroze chrupavek, kostí a poškození cév vedoucí k reverzibilním změnám a k invaliditě.</a:t>
            </a:r>
          </a:p>
          <a:p>
            <a:pPr marL="990600" lvl="1" indent="-533400" eaLnBrk="1" hangingPunct="1"/>
            <a:r>
              <a:rPr lang="cs-CZ" sz="2400" smtClean="0">
                <a:solidFill>
                  <a:schemeClr val="tx2"/>
                </a:solidFill>
              </a:rPr>
              <a:t>začátek – plíživý, subfebrilie, únava, nechutenství, noční a ranní bolesti kloubů, ztuhlost- neschopnost ohnout drobné ruční klouby( až několik hodin)</a:t>
            </a:r>
          </a:p>
          <a:p>
            <a:pPr marL="990600" lvl="1" indent="-533400" eaLnBrk="1" hangingPunct="1"/>
            <a:r>
              <a:rPr lang="cs-CZ" sz="2400" smtClean="0">
                <a:solidFill>
                  <a:schemeClr val="tx2"/>
                </a:solidFill>
              </a:rPr>
              <a:t>1% populace, 35.- 55. rokem věku,  ženy 3x častěji</a:t>
            </a:r>
          </a:p>
          <a:p>
            <a:pPr marL="990600" lvl="1" indent="-533400" eaLnBrk="1" hangingPunct="1"/>
            <a:r>
              <a:rPr lang="cs-CZ" sz="2400" smtClean="0">
                <a:solidFill>
                  <a:schemeClr val="tx2"/>
                </a:solidFill>
              </a:rPr>
              <a:t> genetika, autoimunologie </a:t>
            </a:r>
          </a:p>
          <a:p>
            <a:pPr marL="990600" lvl="1" indent="-533400" eaLnBrk="1" hangingPunct="1"/>
            <a:r>
              <a:rPr lang="cs-CZ" sz="2400" smtClean="0"/>
              <a:t>hodnocení funkce, aktivity, reversibility, systémových příznaků a  mimokloubních  projevů, komplikací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Peptická vředová choroba </a:t>
            </a:r>
            <a:endParaRPr lang="en-GB" smtClean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400" b="1" smtClean="0"/>
              <a:t>Charakteristiky : </a:t>
            </a:r>
          </a:p>
          <a:p>
            <a:pPr eaLnBrk="1" hangingPunct="1">
              <a:buFontTx/>
              <a:buNone/>
            </a:pPr>
            <a:r>
              <a:rPr lang="cs-CZ" sz="2400" smtClean="0"/>
              <a:t>         Periodicita, rytmicita,chronicita</a:t>
            </a:r>
            <a:r>
              <a:rPr lang="cs-CZ" sz="2800" smtClean="0"/>
              <a:t> </a:t>
            </a:r>
          </a:p>
          <a:p>
            <a:pPr lvl="1" eaLnBrk="1" hangingPunct="1"/>
            <a:r>
              <a:rPr lang="cs-CZ" sz="2400" smtClean="0"/>
              <a:t>Slizniční defekt pod musc. mucosae, nadměrné vylučování kys. Kortiko-viscerální cesta</a:t>
            </a:r>
          </a:p>
          <a:p>
            <a:pPr lvl="2" eaLnBrk="1" hangingPunct="1"/>
            <a:r>
              <a:rPr lang="cs-CZ" smtClean="0"/>
              <a:t>1. Vředová choroba –infekce H. pylori</a:t>
            </a:r>
          </a:p>
          <a:p>
            <a:pPr lvl="2" eaLnBrk="1" hangingPunct="1"/>
            <a:r>
              <a:rPr lang="cs-CZ" smtClean="0"/>
              <a:t>2. Vředy sekundární – iatrogenní, popáleniny, polytraumata apod.</a:t>
            </a:r>
          </a:p>
          <a:p>
            <a:pPr eaLnBrk="1" hangingPunct="1">
              <a:buFontTx/>
              <a:buNone/>
            </a:pPr>
            <a:r>
              <a:rPr lang="cs-CZ" sz="2400" b="1" smtClean="0"/>
              <a:t>Příznaky a komplikace</a:t>
            </a:r>
            <a:r>
              <a:rPr lang="cs-CZ" b="1" smtClean="0"/>
              <a:t> : </a:t>
            </a:r>
          </a:p>
          <a:p>
            <a:pPr lvl="2" eaLnBrk="1" hangingPunct="1">
              <a:buFontTx/>
              <a:buNone/>
            </a:pPr>
            <a:r>
              <a:rPr lang="cs-CZ" smtClean="0"/>
              <a:t>Bolest, perforace, penetrace, stenóza</a:t>
            </a:r>
          </a:p>
          <a:p>
            <a:pPr lvl="2" eaLnBrk="1" hangingPunct="1">
              <a:buFontTx/>
              <a:buNone/>
            </a:pPr>
            <a:r>
              <a:rPr lang="cs-CZ" sz="2000" b="1" smtClean="0"/>
              <a:t>Příznaky se projeví často po odeznění zátěžové situace </a:t>
            </a:r>
          </a:p>
          <a:p>
            <a:pPr lvl="2" eaLnBrk="1" hangingPunct="1"/>
            <a:endParaRPr lang="cs-CZ" sz="2000" b="1" smtClean="0"/>
          </a:p>
          <a:p>
            <a:pPr lvl="2" eaLnBrk="1" hangingPunct="1"/>
            <a:endParaRPr lang="en-GB" sz="20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2" descr="5-R-11"/>
          <p:cNvPicPr>
            <a:picLocks noChangeAspect="1" noChangeArrowheads="1"/>
          </p:cNvPicPr>
          <p:nvPr/>
        </p:nvPicPr>
        <p:blipFill>
          <a:blip r:embed="rId3" cstate="print">
            <a:lum bright="6000" contrast="24000"/>
          </a:blip>
          <a:srcRect/>
          <a:stretch>
            <a:fillRect/>
          </a:stretch>
        </p:blipFill>
        <p:spPr bwMode="auto">
          <a:xfrm>
            <a:off x="671513" y="3505200"/>
            <a:ext cx="4305300" cy="3200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2" name="Picture 3" descr="5-C-2"/>
          <p:cNvPicPr>
            <a:picLocks noChangeAspect="1" noChangeArrowheads="1"/>
          </p:cNvPicPr>
          <p:nvPr/>
        </p:nvPicPr>
        <p:blipFill>
          <a:blip r:embed="rId4" cstate="print">
            <a:lum bright="12000" contrast="12000"/>
          </a:blip>
          <a:srcRect/>
          <a:stretch>
            <a:fillRect/>
          </a:stretch>
        </p:blipFill>
        <p:spPr bwMode="auto">
          <a:xfrm>
            <a:off x="179388" y="223838"/>
            <a:ext cx="3544887" cy="3048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846513" y="150813"/>
          <a:ext cx="2478087" cy="324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orelPhotoPaint.Image.8" r:id="rId5" imgW="1225091" imgH="804605" progId="CorelPhotoPaint.Image.8">
                  <p:embed/>
                </p:oleObj>
              </mc:Choice>
              <mc:Fallback>
                <p:oleObj name="CorelPhotoPaint.Image.8" r:id="rId5" imgW="1225091" imgH="804605" progId="CorelPhotoPaint.Imag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12000" contrast="12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50508" t="13408" r="13950" b="15140"/>
                      <a:stretch>
                        <a:fillRect/>
                      </a:stretch>
                    </p:blipFill>
                    <p:spPr bwMode="auto">
                      <a:xfrm>
                        <a:off x="3846513" y="150813"/>
                        <a:ext cx="2478087" cy="3241675"/>
                      </a:xfrm>
                      <a:prstGeom prst="rect">
                        <a:avLst/>
                      </a:prstGeom>
                      <a:noFill/>
                      <a:ln w="31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3" name="Picture 5" descr="5-R-22"/>
          <p:cNvPicPr>
            <a:picLocks noChangeAspect="1" noChangeArrowheads="1"/>
          </p:cNvPicPr>
          <p:nvPr/>
        </p:nvPicPr>
        <p:blipFill>
          <a:blip r:embed="rId7" cstate="print">
            <a:lum bright="6000" contrast="6000"/>
          </a:blip>
          <a:srcRect/>
          <a:stretch>
            <a:fillRect/>
          </a:stretch>
        </p:blipFill>
        <p:spPr bwMode="auto">
          <a:xfrm>
            <a:off x="5392738" y="3508375"/>
            <a:ext cx="3178175" cy="3195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 cstate="print">
            <a:lum bright="-12000" contrast="30000"/>
          </a:blip>
          <a:srcRect/>
          <a:stretch>
            <a:fillRect/>
          </a:stretch>
        </p:blipFill>
        <p:spPr bwMode="auto">
          <a:xfrm>
            <a:off x="6427788" y="188913"/>
            <a:ext cx="2544762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Revmatoidní artritida</a:t>
            </a:r>
            <a:endParaRPr lang="en-GB" smtClean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Průběh onemocnění :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1. monocyklický typ ( méně než 20% 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Jeden cyklus onemocnění je následovaný remisí v délce 1 rok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2. polycyklický typ ( 70% 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Pozvolný progresivní průběh s epizodami různě dlouho trvajících inkompletních remisí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3. progredující typ (10%)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Maligní průběh, rychlý vývoj destrukcí kloubů</a:t>
            </a:r>
            <a:endParaRPr lang="en-GB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Revmatoidní artritida </a:t>
            </a:r>
            <a:br>
              <a:rPr lang="cs-CZ" sz="4000" smtClean="0"/>
            </a:br>
            <a:endParaRPr lang="en-GB" sz="4000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b="1" smtClean="0"/>
              <a:t>V roce 1988 byla Americkou revmatologickou společností vypracována v současnosti používaná dg. kritéria 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1. ranní ztuhlost –trvající alespoň 1 hodinu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2. artritida (zánět) 3 a více kloubů (alespoň 1 oblast se týká ručních kloubů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3. symetrické postižení kloubů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4. revmatoidní uzly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5. RTG ( rentgenové) změny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6. průkaz patologických hladin RF( revmatoidních faktorů)</a:t>
            </a:r>
          </a:p>
          <a:p>
            <a:pPr lvl="1" eaLnBrk="1" hangingPunct="1">
              <a:lnSpc>
                <a:spcPct val="90000"/>
              </a:lnSpc>
            </a:pPr>
            <a:endParaRPr lang="en-GB" sz="24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Revmatoidní artritida</a:t>
            </a:r>
            <a:endParaRPr lang="en-GB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Stádia RA podle anatomického postižení a RTG obrazu ( Steinbrocker):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Stadium I – změny pouze v měkkých částech,žádné RTG destrukce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Stádium II – osteoporóza,bez deformit kloubů, pohybové omezení, svalová atrofie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Stádium III – destrukce chrupavky a kosti, deformity, svalové atrofie velkého rozsahu,mimokloubní změny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Stádium IV – změny st.III + kostěná ankylóza (ztuhlost) </a:t>
            </a:r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 </a:t>
            </a:r>
            <a:endParaRPr lang="en-GB" sz="24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Lehké formy RA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ja-JP" smtClean="0"/>
              <a:t>zřídka recidivující, s trvalou lehkou poruchou funkce několika kloubů, funkční postižení je minimální – 30% </a:t>
            </a:r>
          </a:p>
          <a:p>
            <a:pPr eaLnBrk="1" hangingPunct="1"/>
            <a:r>
              <a:rPr lang="cs-CZ" altLang="ja-JP" smtClean="0"/>
              <a:t> v remisi, bez výraznějších známek aktivity (DAS – disease activity score-  menší než 2,6) </a:t>
            </a:r>
          </a:p>
          <a:p>
            <a:pPr eaLnBrk="1" hangingPunct="1"/>
            <a:r>
              <a:rPr lang="cs-CZ" altLang="ja-JP" smtClean="0"/>
              <a:t>pokles pracovní schopnosti </a:t>
            </a:r>
            <a:r>
              <a:rPr lang="cs-CZ" altLang="ja-JP" smtClean="0">
                <a:solidFill>
                  <a:schemeClr val="tx2"/>
                </a:solidFill>
              </a:rPr>
              <a:t>10-15 % </a:t>
            </a:r>
            <a:endParaRPr lang="cs-CZ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Středně těžké formy RA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ja-JP" smtClean="0"/>
              <a:t>Funkční postižení střední až výraznější -60%</a:t>
            </a:r>
          </a:p>
          <a:p>
            <a:pPr eaLnBrk="1" hangingPunct="1">
              <a:lnSpc>
                <a:spcPct val="90000"/>
              </a:lnSpc>
            </a:pPr>
            <a:r>
              <a:rPr lang="cs-CZ" altLang="ja-JP" smtClean="0"/>
              <a:t>Porucha funkce horních a/nebo dolních končetin. Některé denní aktivity omezeny, nutnost používání pomůcek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ja-JP" smtClean="0"/>
              <a:t>Přítomny deformity a kloubní deformace, svalové atrofie, šlachové problémy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ja-JP" smtClean="0"/>
              <a:t>Aktivita zpravidla střední až vysoká (DAS &gt; 3,2). Trvalá rentgenová progrese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ja-JP" smtClean="0"/>
              <a:t>Pokles pracovní schopnosti </a:t>
            </a:r>
            <a:r>
              <a:rPr lang="cs-CZ" altLang="ja-JP" smtClean="0">
                <a:solidFill>
                  <a:schemeClr val="tx2"/>
                </a:solidFill>
              </a:rPr>
              <a:t>40-60 %</a:t>
            </a:r>
            <a:endParaRPr lang="cs-CZ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Těžké formy RA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4968875"/>
          </a:xfrm>
        </p:spPr>
        <p:txBody>
          <a:bodyPr/>
          <a:lstStyle/>
          <a:p>
            <a:pPr eaLnBrk="1" hangingPunct="1"/>
            <a:r>
              <a:rPr lang="cs-CZ" altLang="ja-JP" smtClean="0"/>
              <a:t>Těžká porucha funkce , těžké snížení celkové výkonnosti, omezení denních aktivit, používání asistenčních pomůcek, závislost na pomoci dalších lidí – 10% </a:t>
            </a:r>
          </a:p>
          <a:p>
            <a:pPr eaLnBrk="1" hangingPunct="1"/>
            <a:r>
              <a:rPr lang="cs-CZ" altLang="ja-JP" smtClean="0"/>
              <a:t>Destrukce a deformity kloubů, komplikace (nekrózy, subluxace, ankylózy, destrukce). Výrazná rentgenová progrese. Aktivita vysoká (DAS &gt; 5,1). </a:t>
            </a:r>
          </a:p>
          <a:p>
            <a:pPr eaLnBrk="1" hangingPunct="1"/>
            <a:r>
              <a:rPr lang="cs-CZ" altLang="ja-JP" smtClean="0"/>
              <a:t>Pokles pracovní schopnosti  alespoň </a:t>
            </a:r>
            <a:r>
              <a:rPr lang="cs-CZ" altLang="ja-JP" smtClean="0">
                <a:solidFill>
                  <a:schemeClr val="tx2"/>
                </a:solidFill>
              </a:rPr>
              <a:t>70%.</a:t>
            </a:r>
          </a:p>
          <a:p>
            <a:pPr eaLnBrk="1" hangingPunct="1"/>
            <a:endParaRPr lang="cs-CZ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Pomalu progredující formy RA 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52987"/>
          </a:xfrm>
        </p:spPr>
        <p:txBody>
          <a:bodyPr/>
          <a:lstStyle/>
          <a:p>
            <a:pPr eaLnBrk="1" hangingPunct="1"/>
            <a:r>
              <a:rPr lang="cs-CZ" altLang="ja-JP" smtClean="0"/>
              <a:t>Lehká až střední porucha funkce </a:t>
            </a:r>
          </a:p>
          <a:p>
            <a:pPr eaLnBrk="1" hangingPunct="1"/>
            <a:r>
              <a:rPr lang="cs-CZ" altLang="ja-JP" smtClean="0"/>
              <a:t>Některé denní aktivity vykonávány </a:t>
            </a:r>
            <a:br>
              <a:rPr lang="cs-CZ" altLang="ja-JP" smtClean="0"/>
            </a:br>
            <a:r>
              <a:rPr lang="cs-CZ" altLang="ja-JP" smtClean="0"/>
              <a:t>s využitím kompenzačních prostředků. </a:t>
            </a:r>
          </a:p>
          <a:p>
            <a:pPr eaLnBrk="1" hangingPunct="1"/>
            <a:r>
              <a:rPr lang="cs-CZ" altLang="ja-JP" smtClean="0"/>
              <a:t>Aktivita trvale nízká (DAS  &lt; 3,2) jen občasná vzplanutí možná </a:t>
            </a:r>
          </a:p>
          <a:p>
            <a:pPr eaLnBrk="1" hangingPunct="1"/>
            <a:r>
              <a:rPr lang="cs-CZ" altLang="ja-JP" smtClean="0"/>
              <a:t>Bez orgánového poškození a systémových projevů, rentgenová progrese minimální</a:t>
            </a:r>
          </a:p>
          <a:p>
            <a:pPr eaLnBrk="1" hangingPunct="1"/>
            <a:r>
              <a:rPr lang="cs-CZ" altLang="ja-JP" smtClean="0"/>
              <a:t>Pokles pracovní schopnosti </a:t>
            </a:r>
            <a:r>
              <a:rPr lang="cs-CZ" altLang="ja-JP" smtClean="0">
                <a:solidFill>
                  <a:schemeClr val="tx2"/>
                </a:solidFill>
              </a:rPr>
              <a:t>20-35 %</a:t>
            </a:r>
            <a:endParaRPr lang="cs-CZ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Psychosomatika revmatických onemocnění</a:t>
            </a:r>
            <a:endParaRPr lang="en-GB" smtClean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5257800"/>
          </a:xfrm>
        </p:spPr>
        <p:txBody>
          <a:bodyPr/>
          <a:lstStyle/>
          <a:p>
            <a:pPr eaLnBrk="1" hangingPunct="1"/>
            <a:r>
              <a:rPr lang="cs-CZ" b="1" smtClean="0"/>
              <a:t>Premorbidní osobnostní struktura</a:t>
            </a:r>
            <a:r>
              <a:rPr lang="cs-CZ" smtClean="0"/>
              <a:t> </a:t>
            </a:r>
          </a:p>
          <a:p>
            <a:pPr lvl="1" eaLnBrk="1" hangingPunct="1"/>
            <a:r>
              <a:rPr lang="cs-CZ" sz="3200" smtClean="0"/>
              <a:t>Poruchy adaptability</a:t>
            </a:r>
          </a:p>
          <a:p>
            <a:pPr lvl="1" eaLnBrk="1" hangingPunct="1"/>
            <a:r>
              <a:rPr lang="cs-CZ" sz="3200" smtClean="0"/>
              <a:t>Neurotické poruchy </a:t>
            </a:r>
          </a:p>
          <a:p>
            <a:pPr lvl="1" eaLnBrk="1" hangingPunct="1"/>
            <a:r>
              <a:rPr lang="cs-CZ" sz="3200" smtClean="0"/>
              <a:t>Ztráta sebedůvěry a útěk do snů</a:t>
            </a:r>
          </a:p>
          <a:p>
            <a:pPr lvl="1" eaLnBrk="1" hangingPunct="1"/>
            <a:r>
              <a:rPr lang="cs-CZ" sz="3200" smtClean="0"/>
              <a:t>Potlačovaná hostilita , potlačované neg.emoce</a:t>
            </a:r>
          </a:p>
          <a:p>
            <a:pPr lvl="1" eaLnBrk="1" hangingPunct="1"/>
            <a:r>
              <a:rPr lang="cs-CZ" sz="3200" smtClean="0"/>
              <a:t>Obsedantní rysy </a:t>
            </a:r>
            <a:endParaRPr lang="en-GB" sz="32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Psychosomatika revmatických onemocnění</a:t>
            </a:r>
            <a:endParaRPr lang="en-GB" smtClean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Spouštěcí faktory </a:t>
            </a:r>
          </a:p>
          <a:p>
            <a:pPr lvl="1" eaLnBrk="1" hangingPunct="1"/>
            <a:r>
              <a:rPr lang="cs-CZ" smtClean="0"/>
              <a:t>Odloučení od klíčové osoby </a:t>
            </a:r>
          </a:p>
          <a:p>
            <a:pPr lvl="1" eaLnBrk="1" hangingPunct="1"/>
            <a:r>
              <a:rPr lang="cs-CZ" smtClean="0"/>
              <a:t>Chronický stres </a:t>
            </a:r>
          </a:p>
          <a:p>
            <a:pPr lvl="1" eaLnBrk="1" hangingPunct="1"/>
            <a:r>
              <a:rPr lang="cs-CZ" smtClean="0"/>
              <a:t>Introverze </a:t>
            </a:r>
          </a:p>
          <a:p>
            <a:pPr lvl="1" eaLnBrk="1" hangingPunct="1"/>
            <a:r>
              <a:rPr lang="cs-CZ" smtClean="0"/>
              <a:t>Závislost</a:t>
            </a:r>
          </a:p>
          <a:p>
            <a:pPr lvl="1" eaLnBrk="1" hangingPunct="1"/>
            <a:r>
              <a:rPr lang="cs-CZ" smtClean="0"/>
              <a:t>Subjektivní prožívání a hodnocení emočních vlivů ( Heřmánek, 1982)</a:t>
            </a:r>
          </a:p>
          <a:p>
            <a:pPr lvl="1" eaLnBrk="1" hangingPunct="1"/>
            <a:endParaRPr lang="en-GB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Peptická vředová choroba </a:t>
            </a:r>
            <a:endParaRPr lang="en-GB" smtClean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eaLnBrk="1" hangingPunct="1"/>
            <a:r>
              <a:rPr lang="cs-CZ" sz="2800" b="1" dirty="0" smtClean="0"/>
              <a:t>Osobnostní charakteristiky:</a:t>
            </a:r>
          </a:p>
          <a:p>
            <a:pPr eaLnBrk="1" hangingPunct="1"/>
            <a:endParaRPr lang="cs-CZ" sz="2800" b="1" dirty="0" smtClean="0"/>
          </a:p>
          <a:p>
            <a:pPr lvl="1" eaLnBrk="1" hangingPunct="1"/>
            <a:r>
              <a:rPr lang="cs-CZ" sz="2400" dirty="0" smtClean="0"/>
              <a:t>Závislost na dominantní osobě</a:t>
            </a:r>
          </a:p>
          <a:p>
            <a:pPr lvl="1" eaLnBrk="1" hangingPunct="1"/>
            <a:r>
              <a:rPr lang="cs-CZ" sz="2400" dirty="0" smtClean="0"/>
              <a:t>Touha být milovaný a opatrovaný X kompenzace v zaměstnání </a:t>
            </a:r>
          </a:p>
          <a:p>
            <a:pPr lvl="1" eaLnBrk="1" hangingPunct="1"/>
            <a:r>
              <a:rPr lang="cs-CZ" sz="2400" dirty="0" smtClean="0"/>
              <a:t>Frustrace, hněv, úzkost, závist</a:t>
            </a:r>
            <a:r>
              <a:rPr lang="cs-CZ" dirty="0" smtClean="0"/>
              <a:t> </a:t>
            </a:r>
          </a:p>
          <a:p>
            <a:pPr lvl="1" eaLnBrk="1" hangingPunct="1"/>
            <a:r>
              <a:rPr lang="cs-CZ" dirty="0" smtClean="0"/>
              <a:t>Neschopnost emoce vyjádřit !</a:t>
            </a:r>
          </a:p>
          <a:p>
            <a:pPr lvl="1" eaLnBrk="1" hangingPunct="1"/>
            <a:endParaRPr lang="cs-CZ" dirty="0" smtClean="0"/>
          </a:p>
          <a:p>
            <a:pPr lvl="2" eaLnBrk="1" hangingPunct="1"/>
            <a:r>
              <a:rPr lang="cs-CZ" dirty="0" smtClean="0"/>
              <a:t>„Touha po lásce je nevědomým psychologickým stimulem přímo spojeným s fyziologickými procesy vedoucími k ulceraci“(Alexander, 1992)</a:t>
            </a:r>
            <a:endParaRPr lang="en-GB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Psychosomatika revmatických onemocnění</a:t>
            </a:r>
            <a:endParaRPr lang="en-GB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Psychoreaktivní syndromy – astenické </a:t>
            </a:r>
          </a:p>
          <a:p>
            <a:pPr lvl="1" eaLnBrk="1" hangingPunct="1"/>
            <a:r>
              <a:rPr lang="cs-CZ" smtClean="0"/>
              <a:t>Deprese</a:t>
            </a:r>
          </a:p>
          <a:p>
            <a:pPr lvl="1" eaLnBrk="1" hangingPunct="1"/>
            <a:r>
              <a:rPr lang="cs-CZ" smtClean="0"/>
              <a:t>Vědomí závislosti, méněcennosti</a:t>
            </a:r>
          </a:p>
          <a:p>
            <a:pPr lvl="1" eaLnBrk="1" hangingPunct="1"/>
            <a:r>
              <a:rPr lang="cs-CZ" smtClean="0"/>
              <a:t>Strach, úzkost, vtíravé myšlenky – 50-70%</a:t>
            </a:r>
          </a:p>
          <a:p>
            <a:pPr lvl="1" eaLnBrk="1" hangingPunct="1"/>
            <a:r>
              <a:rPr lang="cs-CZ" smtClean="0"/>
              <a:t>Denní snění</a:t>
            </a:r>
          </a:p>
          <a:p>
            <a:pPr lvl="1" eaLnBrk="1" hangingPunct="1"/>
            <a:r>
              <a:rPr lang="cs-CZ" smtClean="0"/>
              <a:t>Neklid, agresivita </a:t>
            </a:r>
          </a:p>
          <a:p>
            <a:pPr lvl="1" eaLnBrk="1" hangingPunct="1"/>
            <a:r>
              <a:rPr lang="cs-CZ" smtClean="0"/>
              <a:t>Emoční labilita</a:t>
            </a:r>
          </a:p>
          <a:p>
            <a:pPr lvl="1" eaLnBrk="1" hangingPunct="1"/>
            <a:r>
              <a:rPr lang="cs-CZ" smtClean="0"/>
              <a:t>Sebepozorování, pasivita, hypochondrie 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Doporučená literatura </a:t>
            </a:r>
            <a:endParaRPr lang="en-GB" smtClean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cs-CZ" sz="2400" smtClean="0"/>
              <a:t>Trnavský,K.: Léčebná péče v revmatologii.Praha. Grada. 1993</a:t>
            </a:r>
          </a:p>
          <a:p>
            <a:pPr lvl="1" eaLnBrk="1" hangingPunct="1"/>
            <a:r>
              <a:rPr lang="cs-CZ" sz="2400" smtClean="0"/>
              <a:t>Heřmánek,S.: Psychosomatické vztahy při reumatických chorobách. Rheumatológia,8,251-260.</a:t>
            </a:r>
          </a:p>
          <a:p>
            <a:pPr lvl="1" eaLnBrk="1" hangingPunct="1"/>
            <a:r>
              <a:rPr lang="cs-CZ" sz="2400" smtClean="0"/>
              <a:t>Pavelková,A.: Revmatoidní artritida.Maxdorf. Praha.2009</a:t>
            </a:r>
          </a:p>
          <a:p>
            <a:pPr lvl="1" eaLnBrk="1" hangingPunct="1"/>
            <a:r>
              <a:rPr lang="cs-CZ" sz="2400" smtClean="0"/>
              <a:t>Bečvář,R.,Vencovský.,Němec.: Doporučení české revmatologické společnosti pro léčbu revmatoidní artritidy. Vnitřní lék.2008.,54,84- 99</a:t>
            </a:r>
          </a:p>
          <a:p>
            <a:pPr lvl="1" eaLnBrk="1" hangingPunct="1"/>
            <a:r>
              <a:rPr lang="cs-CZ" sz="2400" smtClean="0"/>
              <a:t>Pavelka,K.,Bečvář,R.: revmatoidní artritida- Standardní postupy.Čes.revmatol.,1999,7: 4-8</a:t>
            </a:r>
            <a:endParaRPr lang="en-GB" sz="240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Motto:</a:t>
            </a:r>
            <a:endParaRPr lang="en-GB" smtClean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„ Centrální teze u těchto onemocnění (psychosomatických) zní: mnoho našich tělesných a psychických chorob vzniká, když se na delší dobu odmlčíme a nerealizujeme náš život v řeči a vztazích.O čem není možno mluvit, tím se musí onemocnět!“</a:t>
            </a:r>
          </a:p>
          <a:p>
            <a:pPr lvl="1" eaLnBrk="1" hangingPunct="1">
              <a:buFontTx/>
              <a:buNone/>
            </a:pPr>
            <a:r>
              <a:rPr lang="cs-CZ" smtClean="0"/>
              <a:t>Gerhard Danzer</a:t>
            </a:r>
            <a:endParaRPr lang="en-GB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Peptická vředová choroba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err="1" smtClean="0"/>
              <a:t>Taylor</a:t>
            </a:r>
            <a:r>
              <a:rPr lang="cs-CZ" dirty="0" smtClean="0"/>
              <a:t> „osobnost se sklonem k nemocem“</a:t>
            </a:r>
          </a:p>
          <a:p>
            <a:endParaRPr lang="cs-CZ" b="1" dirty="0" smtClean="0"/>
          </a:p>
          <a:p>
            <a:r>
              <a:rPr lang="cs-CZ" b="1" dirty="0" err="1" smtClean="0"/>
              <a:t>Seligman</a:t>
            </a:r>
            <a:r>
              <a:rPr lang="cs-CZ" dirty="0" smtClean="0"/>
              <a:t> „ naučený pesimismus“</a:t>
            </a:r>
          </a:p>
          <a:p>
            <a:endParaRPr lang="cs-CZ" b="1" dirty="0" smtClean="0"/>
          </a:p>
          <a:p>
            <a:r>
              <a:rPr lang="cs-CZ" b="1" dirty="0" err="1" smtClean="0"/>
              <a:t>Watson</a:t>
            </a:r>
            <a:r>
              <a:rPr lang="cs-CZ" b="1" dirty="0" smtClean="0"/>
              <a:t> a </a:t>
            </a:r>
            <a:r>
              <a:rPr lang="cs-CZ" b="1" dirty="0" err="1" smtClean="0"/>
              <a:t>Clark</a:t>
            </a:r>
            <a:r>
              <a:rPr lang="cs-CZ" b="1" dirty="0" smtClean="0"/>
              <a:t> </a:t>
            </a:r>
            <a:r>
              <a:rPr lang="cs-CZ" dirty="0" smtClean="0"/>
              <a:t>„ negativní </a:t>
            </a:r>
            <a:r>
              <a:rPr lang="cs-CZ" dirty="0" err="1" smtClean="0"/>
              <a:t>afektivita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Peptická vředová choroba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16 % psychická porucha</a:t>
            </a:r>
          </a:p>
          <a:p>
            <a:r>
              <a:rPr lang="cs-CZ" dirty="0" smtClean="0"/>
              <a:t>32%  podprahový obraz psychické poruchy (</a:t>
            </a:r>
            <a:r>
              <a:rPr lang="cs-CZ" dirty="0" err="1" smtClean="0"/>
              <a:t>Craig</a:t>
            </a:r>
            <a:r>
              <a:rPr lang="cs-CZ" dirty="0" smtClean="0"/>
              <a:t>,1989)</a:t>
            </a:r>
          </a:p>
          <a:p>
            <a:pPr>
              <a:buNone/>
            </a:pPr>
            <a:r>
              <a:rPr lang="cs-CZ" dirty="0" smtClean="0"/>
              <a:t>- generalizovaná úzkostná porucha</a:t>
            </a:r>
          </a:p>
          <a:p>
            <a:pPr>
              <a:buNone/>
            </a:pPr>
            <a:r>
              <a:rPr lang="cs-CZ" dirty="0" smtClean="0"/>
              <a:t>- vysoké skóre </a:t>
            </a:r>
            <a:r>
              <a:rPr lang="cs-CZ" dirty="0" err="1" smtClean="0"/>
              <a:t>neuroticismu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chemeClr val="tx1"/>
                </a:solidFill>
              </a:rPr>
              <a:t>Colitis ulceróza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Chronické recidivující zánětlivé onemocnění tlustého střeva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Výskyt mezi 20.- 40. rokem 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hemoragicko-purulentní až ulcerosní zánět postihující </a:t>
            </a:r>
            <a:r>
              <a:rPr lang="cs-CZ" b="1" smtClean="0"/>
              <a:t>výlučně</a:t>
            </a:r>
            <a:r>
              <a:rPr lang="cs-CZ" smtClean="0"/>
              <a:t> sliznici </a:t>
            </a:r>
            <a:r>
              <a:rPr lang="cs-CZ" b="1" smtClean="0"/>
              <a:t>konečníku a tlustého střeva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Výskyt v průmyslových státech prudce roste </a:t>
            </a:r>
          </a:p>
          <a:p>
            <a:pPr eaLnBrk="1" hangingPunct="1">
              <a:lnSpc>
                <a:spcPct val="90000"/>
              </a:lnSpc>
            </a:pPr>
            <a:endParaRPr lang="cs-CZ" b="1" smtClean="0"/>
          </a:p>
          <a:p>
            <a:pPr eaLnBrk="1" hangingPunct="1">
              <a:lnSpc>
                <a:spcPct val="90000"/>
              </a:lnSpc>
            </a:pPr>
            <a:endParaRPr lang="cs-CZ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Colitis</a:t>
            </a:r>
            <a:r>
              <a:rPr lang="cs-CZ" dirty="0" smtClean="0"/>
              <a:t> </a:t>
            </a:r>
            <a:r>
              <a:rPr lang="cs-CZ" dirty="0" err="1" smtClean="0"/>
              <a:t>ulcerosa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Množství krve ve stolici je ukazatelem závažnosti stavu</a:t>
            </a:r>
          </a:p>
          <a:p>
            <a:r>
              <a:rPr lang="cs-CZ" dirty="0" smtClean="0"/>
              <a:t>Parasympatikus – kontrakce edém spasmy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143000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1"/>
                </a:solidFill>
              </a:rPr>
              <a:t>Colitis ulceróza- celkové příznaky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jen u těžkých forem onemocnění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smtClean="0"/>
              <a:t>    Únava, slabost, hubnutí, subfebrilie až febrilie, poruchy výživy (hypoproteinemické edémy, sekundární anemie)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800" smtClean="0"/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u nejtěžších forem až septický stav, elektrolytový rozvrat, kachexie</a:t>
            </a:r>
          </a:p>
          <a:p>
            <a:pPr eaLnBrk="1" hangingPunct="1">
              <a:lnSpc>
                <a:spcPct val="80000"/>
              </a:lnSpc>
            </a:pPr>
            <a:endParaRPr lang="cs-CZ" sz="2800" smtClean="0"/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fulminantní průběh asi u 5% pacientů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mtClean="0">
                <a:solidFill>
                  <a:schemeClr val="tx1"/>
                </a:solidFill>
              </a:rPr>
              <a:t>Colitis ulceróza- extrakolické projevy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7488238" cy="4114800"/>
          </a:xfrm>
        </p:spPr>
        <p:txBody>
          <a:bodyPr/>
          <a:lstStyle/>
          <a:p>
            <a:pPr eaLnBrk="1" hangingPunct="1"/>
            <a:r>
              <a:rPr lang="cs-CZ" smtClean="0"/>
              <a:t>kloubní projevy (hl. velké klouby dolních končetin)</a:t>
            </a:r>
          </a:p>
          <a:p>
            <a:pPr eaLnBrk="1" hangingPunct="1"/>
            <a:r>
              <a:rPr lang="cs-CZ" smtClean="0"/>
              <a:t>erythema nodosum</a:t>
            </a:r>
          </a:p>
          <a:p>
            <a:pPr eaLnBrk="1" hangingPunct="1"/>
            <a:r>
              <a:rPr lang="cs-CZ" smtClean="0"/>
              <a:t>oční změny (iridocyklitida, uveitida, episkleritida)</a:t>
            </a:r>
          </a:p>
          <a:p>
            <a:pPr eaLnBrk="1" hangingPunct="1"/>
            <a:r>
              <a:rPr lang="cs-CZ" smtClean="0"/>
              <a:t>sklerotizující cholangitida</a:t>
            </a:r>
          </a:p>
          <a:p>
            <a:pPr eaLnBrk="1" hangingPunct="1"/>
            <a:r>
              <a:rPr lang="cs-CZ" smtClean="0"/>
              <a:t>aftózní ulcerace dutiny ústní</a:t>
            </a:r>
          </a:p>
        </p:txBody>
      </p:sp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124200"/>
            <a:ext cx="10382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4267200"/>
            <a:ext cx="105727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1376</Words>
  <Application>Microsoft Office PowerPoint</Application>
  <PresentationFormat>Předvádění na obrazovce (4:3)</PresentationFormat>
  <Paragraphs>225</Paragraphs>
  <Slides>32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4" baseType="lpstr">
      <vt:lpstr>Motiv sady Office</vt:lpstr>
      <vt:lpstr>CorelPhotoPaint.Image.8</vt:lpstr>
      <vt:lpstr>Funkční poruchy GIT</vt:lpstr>
      <vt:lpstr>Peptická vředová choroba </vt:lpstr>
      <vt:lpstr>Peptická vředová choroba </vt:lpstr>
      <vt:lpstr>Peptická vředová choroba</vt:lpstr>
      <vt:lpstr>Peptická vředová choroba</vt:lpstr>
      <vt:lpstr>Colitis ulceróza</vt:lpstr>
      <vt:lpstr>Colitis ulcerosa</vt:lpstr>
      <vt:lpstr>Colitis ulceróza- celkové příznaky</vt:lpstr>
      <vt:lpstr>Colitis ulceróza- extrakolické projevy</vt:lpstr>
      <vt:lpstr>Prezentace aplikace PowerPoint</vt:lpstr>
      <vt:lpstr>Colitis ulcerosa</vt:lpstr>
      <vt:lpstr>Prezentace aplikace PowerPoint</vt:lpstr>
      <vt:lpstr>Prezentace aplikace PowerPoint</vt:lpstr>
      <vt:lpstr>Psychosomatika kožních onemocnění</vt:lpstr>
      <vt:lpstr> </vt:lpstr>
      <vt:lpstr>Psychosomatika kožních chorob </vt:lpstr>
      <vt:lpstr>Revmatologická onemocnění </vt:lpstr>
      <vt:lpstr>Revmatická onemocnění </vt:lpstr>
      <vt:lpstr>Psychosomatika - revmatoidní artritida (RA )</vt:lpstr>
      <vt:lpstr>Prezentace aplikace PowerPoint</vt:lpstr>
      <vt:lpstr>Revmatoidní artritida</vt:lpstr>
      <vt:lpstr>Revmatoidní artritida  </vt:lpstr>
      <vt:lpstr> Revmatoidní artritida</vt:lpstr>
      <vt:lpstr>Lehké formy RA</vt:lpstr>
      <vt:lpstr>Středně těžké formy RA</vt:lpstr>
      <vt:lpstr>Těžké formy RA</vt:lpstr>
      <vt:lpstr>Pomalu progredující formy RA </vt:lpstr>
      <vt:lpstr>Psychosomatika revmatických onemocnění</vt:lpstr>
      <vt:lpstr>Psychosomatika revmatických onemocnění</vt:lpstr>
      <vt:lpstr>Psychosomatika revmatických onemocnění</vt:lpstr>
      <vt:lpstr>Doporučená literatura </vt:lpstr>
      <vt:lpstr>Motto: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Funkční poruchy GIT</dc:title>
  <dc:creator>sova</dc:creator>
  <cp:lastModifiedBy>Jarmila Valchářová</cp:lastModifiedBy>
  <cp:revision>1</cp:revision>
  <dcterms:created xsi:type="dcterms:W3CDTF">2012-10-16T07:22:19Z</dcterms:created>
  <dcterms:modified xsi:type="dcterms:W3CDTF">2012-10-16T08:41:50Z</dcterms:modified>
</cp:coreProperties>
</file>