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258" r:id="rId4"/>
    <p:sldId id="370" r:id="rId5"/>
    <p:sldId id="681" r:id="rId6"/>
    <p:sldId id="741" r:id="rId7"/>
    <p:sldId id="682" r:id="rId8"/>
    <p:sldId id="259" r:id="rId9"/>
    <p:sldId id="734" r:id="rId10"/>
    <p:sldId id="735" r:id="rId11"/>
    <p:sldId id="736" r:id="rId12"/>
    <p:sldId id="683" r:id="rId13"/>
    <p:sldId id="685" r:id="rId14"/>
    <p:sldId id="260" r:id="rId15"/>
    <p:sldId id="686" r:id="rId16"/>
    <p:sldId id="687" r:id="rId17"/>
    <p:sldId id="261" r:id="rId18"/>
    <p:sldId id="688" r:id="rId19"/>
    <p:sldId id="689" r:id="rId20"/>
    <p:sldId id="737" r:id="rId21"/>
    <p:sldId id="692" r:id="rId22"/>
    <p:sldId id="693" r:id="rId23"/>
    <p:sldId id="371" r:id="rId24"/>
    <p:sldId id="262" r:id="rId25"/>
    <p:sldId id="263" r:id="rId26"/>
    <p:sldId id="701" r:id="rId27"/>
    <p:sldId id="694" r:id="rId28"/>
    <p:sldId id="695" r:id="rId29"/>
    <p:sldId id="696" r:id="rId30"/>
    <p:sldId id="697" r:id="rId31"/>
    <p:sldId id="324" r:id="rId32"/>
    <p:sldId id="317" r:id="rId33"/>
    <p:sldId id="318" r:id="rId34"/>
    <p:sldId id="319" r:id="rId35"/>
    <p:sldId id="325" r:id="rId36"/>
    <p:sldId id="699" r:id="rId37"/>
    <p:sldId id="700" r:id="rId38"/>
    <p:sldId id="320" r:id="rId39"/>
    <p:sldId id="321" r:id="rId40"/>
    <p:sldId id="322" r:id="rId41"/>
  </p:sldIdLst>
  <p:sldSz cx="9144000" cy="6858000" type="screen4x3"/>
  <p:notesSz cx="6815138" cy="9931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2919" autoAdjust="0"/>
    <p:restoredTop sz="94660"/>
  </p:normalViewPr>
  <p:slideViewPr>
    <p:cSldViewPr>
      <p:cViewPr varScale="1">
        <p:scale>
          <a:sx n="106" d="100"/>
          <a:sy n="106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788" y="-90"/>
      </p:cViewPr>
      <p:guideLst>
        <p:guide orient="horz" pos="3128"/>
        <p:guide pos="214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0800" y="0"/>
            <a:ext cx="29527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527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800" y="9432925"/>
            <a:ext cx="29527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2E4C2E8-4065-4EB3-AD45-92C9672C91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372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0800" y="0"/>
            <a:ext cx="29527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39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8050"/>
            <a:ext cx="5453062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Klepnutím lze upravit styly předlohy textu.</a:t>
            </a:r>
          </a:p>
          <a:p>
            <a:pPr lvl="1"/>
            <a:r>
              <a:rPr lang="en-GB" noProof="0" smtClean="0"/>
              <a:t>Druhá úroveň</a:t>
            </a:r>
          </a:p>
          <a:p>
            <a:pPr lvl="2"/>
            <a:r>
              <a:rPr lang="en-GB" noProof="0" smtClean="0"/>
              <a:t>Třetí úroveň</a:t>
            </a:r>
          </a:p>
          <a:p>
            <a:pPr lvl="3"/>
            <a:r>
              <a:rPr lang="en-GB" noProof="0" smtClean="0"/>
              <a:t>Čtvrtá úroveň</a:t>
            </a:r>
          </a:p>
          <a:p>
            <a:pPr lvl="4"/>
            <a:r>
              <a:rPr lang="en-GB" noProof="0" smtClean="0"/>
              <a:t>Pátá úroveň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527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0800" y="9432925"/>
            <a:ext cx="29527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796E293-5B62-457F-A25B-FF611B67DB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2403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CD8C8-C196-4054-8082-3DC7D39171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FCF1D5-F104-4F0B-914F-11CF7300DA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D8B55-7349-4BD2-B73F-238A6CFA47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E1305-20DC-41CA-B096-1F0EE9C880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1CB98-62BF-40F5-B409-AFACEF7368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11C6F-2D81-468D-B859-60022095E3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6454B-39F3-4BE8-8F92-1351BBACF0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96FC3-4856-4B01-803F-290886B8EA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FF9BE-C669-4B4D-8D2F-E9EE32C9D9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DF65C-192C-4A39-86A1-6698DD84F3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2A195-50E4-4DD4-946B-02C6119A76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38399-54C1-4E38-8081-5BC70EE0C5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 předlohy nadpisů.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styly předlohy textu.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</a:t>
            </a:r>
          </a:p>
          <a:p>
            <a:pPr lvl="4"/>
            <a:r>
              <a:rPr lang="en-GB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58BB6B7-5D4F-42F1-A19C-CA74B8B26B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Psychosomatika </a:t>
            </a:r>
            <a:endParaRPr lang="en-GB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MUDr.,Mgr. Zdeňka Nováková,PhD.</a:t>
            </a:r>
            <a:endParaRPr lang="en-GB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Modely psychosomatických onemocnění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60. léta :  </a:t>
            </a:r>
            <a:r>
              <a:rPr lang="cs-CZ" b="1" smtClean="0"/>
              <a:t>multifaktoriální podmíněnost vzniku a udržování nemoci</a:t>
            </a:r>
          </a:p>
          <a:p>
            <a:pPr lvl="1"/>
            <a:r>
              <a:rPr lang="cs-CZ" b="1" smtClean="0"/>
              <a:t>Koncepce nespecifická </a:t>
            </a:r>
          </a:p>
          <a:p>
            <a:pPr lvl="1"/>
            <a:r>
              <a:rPr lang="cs-CZ" b="1" smtClean="0"/>
              <a:t>Biopsychosociální model </a:t>
            </a:r>
          </a:p>
          <a:p>
            <a:pPr lvl="1"/>
            <a:r>
              <a:rPr lang="cs-CZ" b="1" smtClean="0"/>
              <a:t>Behaviorální směr ( 80.léta USA)-</a:t>
            </a:r>
          </a:p>
          <a:p>
            <a:pPr lvl="2"/>
            <a:r>
              <a:rPr lang="cs-CZ" b="1" smtClean="0"/>
              <a:t>Jak se dá onemocnění předcházet?</a:t>
            </a:r>
          </a:p>
          <a:p>
            <a:pPr lvl="2"/>
            <a:r>
              <a:rPr lang="cs-CZ" b="1" smtClean="0"/>
              <a:t>Jak se dá modifikovat průběh?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Modely psychosomatických onemocnění 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Zdraví </a:t>
            </a:r>
          </a:p>
          <a:p>
            <a:endParaRPr lang="cs-CZ" b="1" smtClean="0"/>
          </a:p>
          <a:p>
            <a:pPr lvl="1"/>
            <a:r>
              <a:rPr lang="cs-CZ" smtClean="0"/>
              <a:t>Životní styl                  50 %</a:t>
            </a:r>
          </a:p>
          <a:p>
            <a:pPr lvl="1"/>
            <a:r>
              <a:rPr lang="cs-CZ" smtClean="0"/>
              <a:t>Prostředí                    20 %</a:t>
            </a:r>
          </a:p>
          <a:p>
            <a:pPr lvl="1"/>
            <a:r>
              <a:rPr lang="cs-CZ" smtClean="0"/>
              <a:t>Genetika                    10%</a:t>
            </a:r>
          </a:p>
          <a:p>
            <a:pPr lvl="1"/>
            <a:r>
              <a:rPr lang="cs-CZ" smtClean="0"/>
              <a:t>Zdravotní služby         20 %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Psychosomatika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cs-CZ" smtClean="0"/>
              <a:t>Programové prohlášení (in Lipowski, 1984):</a:t>
            </a:r>
          </a:p>
          <a:p>
            <a:r>
              <a:rPr lang="cs-CZ" smtClean="0"/>
              <a:t>1. psychologický přístup ke všeobecné medicíně</a:t>
            </a:r>
          </a:p>
          <a:p>
            <a:r>
              <a:rPr lang="cs-CZ" smtClean="0"/>
              <a:t>2. zájem o vztahy mezi emočním životem a tělesnými pochody</a:t>
            </a:r>
          </a:p>
          <a:p>
            <a:r>
              <a:rPr lang="cs-CZ" smtClean="0"/>
              <a:t>3. neexistuje logická rozdílnost mezi tělem a duší</a:t>
            </a:r>
          </a:p>
          <a:p>
            <a:r>
              <a:rPr lang="cs-CZ" smtClean="0"/>
              <a:t>4. zjišťuje korelace psychologických a fyziologických procesů u člověka</a:t>
            </a:r>
          </a:p>
          <a:p>
            <a:r>
              <a:rPr lang="cs-CZ" smtClean="0"/>
              <a:t>5.nový obor medicínské specializace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Psychosomatika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589587"/>
          </a:xfrm>
        </p:spPr>
        <p:txBody>
          <a:bodyPr/>
          <a:lstStyle/>
          <a:p>
            <a:r>
              <a:rPr lang="cs-CZ" smtClean="0"/>
              <a:t>spojeno s psychoanalýzou</a:t>
            </a:r>
          </a:p>
          <a:p>
            <a:r>
              <a:rPr lang="cs-CZ" smtClean="0"/>
              <a:t>tzv. specifické teorie –předpoklad existence určitého (specifického) konfliktu vedoucího k onemocnění</a:t>
            </a:r>
          </a:p>
          <a:p>
            <a:r>
              <a:rPr lang="pl-PL" smtClean="0"/>
              <a:t>Psychický konflikt pochází často z dětství</a:t>
            </a:r>
          </a:p>
          <a:p>
            <a:r>
              <a:rPr lang="cs-CZ" smtClean="0"/>
              <a:t>Konflikt může být:</a:t>
            </a:r>
          </a:p>
          <a:p>
            <a:r>
              <a:rPr lang="cs-CZ" smtClean="0"/>
              <a:t>potlačen</a:t>
            </a:r>
          </a:p>
          <a:p>
            <a:r>
              <a:rPr lang="cs-CZ" smtClean="0"/>
              <a:t>projevit se neurotickým příznakem</a:t>
            </a:r>
          </a:p>
          <a:p>
            <a:r>
              <a:rPr lang="cs-CZ" smtClean="0"/>
              <a:t>vést k poruše vnitřních orgánů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Modely psychosomatických onemocnění </a:t>
            </a:r>
            <a:endParaRPr lang="en-GB" sz="40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964612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smtClean="0"/>
              <a:t>F. Alexander </a:t>
            </a:r>
            <a:r>
              <a:rPr lang="cs-CZ" smtClean="0"/>
              <a:t>-	specifické konflikty    				poruchy konkrétních orgánů </a:t>
            </a:r>
          </a:p>
          <a:p>
            <a:pPr eaLnBrk="1" hangingPunct="1">
              <a:buFontTx/>
              <a:buNone/>
            </a:pPr>
            <a:r>
              <a:rPr lang="cs-CZ" smtClean="0"/>
              <a:t>Teorie: </a:t>
            </a:r>
            <a:r>
              <a:rPr lang="cs-CZ" b="1" smtClean="0"/>
              <a:t>Psychogeneze</a:t>
            </a:r>
          </a:p>
          <a:p>
            <a:pPr eaLnBrk="1" hangingPunct="1">
              <a:buFontTx/>
              <a:buNone/>
            </a:pPr>
            <a:r>
              <a:rPr lang="cs-CZ" smtClean="0"/>
              <a:t>- intrapsychické konflikty mezi sebeprosazením (agresí) a potřebou péče (únikem)vedou přes aktivaci veg. nerv. systému k orgánové dysfunkci.</a:t>
            </a:r>
          </a:p>
          <a:p>
            <a:pPr eaLnBrk="1" hangingPunct="1">
              <a:buFontTx/>
              <a:buNone/>
            </a:pPr>
            <a:endParaRPr lang="en-GB" smtClean="0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6588125" y="1916113"/>
            <a:ext cx="720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Psychosomatika -psychoanalýza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Tvorba příznaku je obranným mechanismem</a:t>
            </a:r>
          </a:p>
          <a:p>
            <a:r>
              <a:rPr lang="cs-CZ" smtClean="0"/>
              <a:t>Konverze (např. funkční obrna, jiné postižení tělesné činnosti) závisí na emočním hnutí.</a:t>
            </a:r>
          </a:p>
          <a:p>
            <a:r>
              <a:rPr lang="cs-CZ" smtClean="0"/>
              <a:t>Metaforicky jde o symbolickou řeč orgánů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Konverze 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516562"/>
          </a:xfrm>
        </p:spPr>
        <p:txBody>
          <a:bodyPr/>
          <a:lstStyle/>
          <a:p>
            <a:r>
              <a:rPr lang="cs-CZ" smtClean="0"/>
              <a:t>funkční obrna v závislosti na emočním hnutí</a:t>
            </a:r>
          </a:p>
          <a:p>
            <a:r>
              <a:rPr lang="cs-CZ" smtClean="0"/>
              <a:t>symbolická řeč orgánů</a:t>
            </a:r>
          </a:p>
          <a:p>
            <a:r>
              <a:rPr lang="cs-CZ" smtClean="0"/>
              <a:t>Mediátor konverze je kosterní svalstvo</a:t>
            </a:r>
          </a:p>
          <a:p>
            <a:r>
              <a:rPr lang="cs-CZ" smtClean="0"/>
              <a:t>U vnitřních orgánů je mediátorem vegetativní nervový systém = somatizace</a:t>
            </a:r>
          </a:p>
          <a:p>
            <a:r>
              <a:rPr lang="cs-CZ" smtClean="0"/>
              <a:t>Dochází k tělesným změnám vlivem emoční tenze (anxiety)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Model psychosomatických onemocnění </a:t>
            </a:r>
            <a:endParaRPr lang="en-GB" sz="40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cs-CZ" sz="2800" smtClean="0"/>
              <a:t>Zablokování agresivních impulsů vede k aktivaci </a:t>
            </a:r>
            <a:r>
              <a:rPr lang="cs-CZ" sz="2800" b="1" smtClean="0"/>
              <a:t>sympatiku</a:t>
            </a:r>
            <a:r>
              <a:rPr lang="cs-CZ" sz="2800" smtClean="0"/>
              <a:t> s následky :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cs-CZ" sz="2400" smtClean="0"/>
              <a:t>Hypertenze 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cs-CZ" sz="2400" smtClean="0"/>
              <a:t>Migréna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cs-CZ" sz="2400" smtClean="0"/>
              <a:t>Tyreotoxikóza 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cs-CZ" sz="2400" smtClean="0"/>
              <a:t>Reumatoidní artritida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sz="280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2800" smtClean="0"/>
              <a:t>Zablokování pasivních závislých potřeb vede k </a:t>
            </a:r>
            <a:r>
              <a:rPr lang="cs-CZ" sz="2800" b="1" smtClean="0"/>
              <a:t>vagotonii </a:t>
            </a:r>
            <a:r>
              <a:rPr lang="cs-CZ" sz="2800" smtClean="0"/>
              <a:t>s následnou dysfukcí: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cs-CZ" sz="2400" smtClean="0"/>
              <a:t>Peptický vřed 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cs-CZ" sz="2400" smtClean="0"/>
              <a:t>Ulcerózní kolitida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cs-CZ" sz="2400" smtClean="0"/>
              <a:t>Astma bronchiale  </a:t>
            </a:r>
          </a:p>
          <a:p>
            <a:pPr marL="990600" lvl="1" indent="-533400" eaLnBrk="1" hangingPunct="1">
              <a:lnSpc>
                <a:spcPct val="80000"/>
              </a:lnSpc>
            </a:pPr>
            <a:endParaRPr lang="cs-CZ" sz="2400" smtClean="0"/>
          </a:p>
          <a:p>
            <a:pPr marL="609600" indent="-609600" eaLnBrk="1" hangingPunct="1">
              <a:lnSpc>
                <a:spcPct val="80000"/>
              </a:lnSpc>
            </a:pPr>
            <a:endParaRPr lang="en-GB" sz="2800" smtClean="0"/>
          </a:p>
          <a:p>
            <a:pPr marL="609600" indent="-609600" eaLnBrk="1" hangingPunct="1">
              <a:lnSpc>
                <a:spcPct val="80000"/>
              </a:lnSpc>
            </a:pPr>
            <a:endParaRPr lang="en-GB" sz="280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Somatizace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589587"/>
          </a:xfrm>
        </p:spPr>
        <p:txBody>
          <a:bodyPr/>
          <a:lstStyle/>
          <a:p>
            <a:r>
              <a:rPr lang="cs-CZ" smtClean="0"/>
              <a:t>Tělesné změny vlivem emoční tenze</a:t>
            </a:r>
          </a:p>
          <a:p>
            <a:r>
              <a:rPr lang="pl-PL" smtClean="0"/>
              <a:t>Projekce psychické energie (podíl anxiety)</a:t>
            </a:r>
          </a:p>
          <a:p>
            <a:pPr lvl="1"/>
            <a:r>
              <a:rPr lang="pl-PL" smtClean="0"/>
              <a:t>Kortiko-viscerální cesta na podněty psychosociální povahy </a:t>
            </a:r>
          </a:p>
          <a:p>
            <a:r>
              <a:rPr lang="cs-CZ" smtClean="0"/>
              <a:t>Př.: konflikt – tenze – gastrická sekrece –dlouhodobé zvýšení – žaludeční vřed</a:t>
            </a:r>
          </a:p>
          <a:p>
            <a:r>
              <a:rPr lang="cs-CZ" smtClean="0"/>
              <a:t>Příznak (eroze sliznice) je výsledkem konfliktu nebo vyjádřením konfliktu (symbolická reprezentace)?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223962"/>
          </a:xfrm>
        </p:spPr>
        <p:txBody>
          <a:bodyPr/>
          <a:lstStyle/>
          <a:p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 Regrese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752975"/>
          </a:xfrm>
        </p:spPr>
        <p:txBody>
          <a:bodyPr/>
          <a:lstStyle/>
          <a:p>
            <a:r>
              <a:rPr lang="cs-CZ" smtClean="0"/>
              <a:t>návrat k dřívějším způsobům reagování a chování (až infantilní reakce)</a:t>
            </a:r>
          </a:p>
          <a:p>
            <a:r>
              <a:rPr lang="cs-CZ" smtClean="0"/>
              <a:t>intrapsychický konflikt se může projevit infantilními inervacemi/vulnerabilitou orgánů (astmatický záchvat symbolizuje pláč, přejídání otylých regrese ke zvyklostem krmení v dětství)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Psychosomatika </a:t>
            </a:r>
            <a:br>
              <a:rPr lang="cs-CZ" sz="4000" smtClean="0"/>
            </a:br>
            <a:endParaRPr lang="en-GB" sz="4000" smtClean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Význam pojmu </a:t>
            </a:r>
          </a:p>
          <a:p>
            <a:pPr lvl="1" eaLnBrk="1" hangingPunct="1">
              <a:buFontTx/>
              <a:buNone/>
            </a:pPr>
            <a:r>
              <a:rPr lang="cs-CZ" smtClean="0"/>
              <a:t>Obecný: Interakce psychologických a       			 sociálních vlivů s průběhem            	   	 onemocnění </a:t>
            </a:r>
          </a:p>
          <a:p>
            <a:pPr lvl="1" eaLnBrk="1" hangingPunct="1">
              <a:buFontTx/>
              <a:buNone/>
            </a:pPr>
            <a:endParaRPr lang="cs-CZ" smtClean="0"/>
          </a:p>
          <a:p>
            <a:pPr lvl="1" eaLnBrk="1" hangingPunct="1">
              <a:buFontTx/>
              <a:buNone/>
            </a:pPr>
            <a:r>
              <a:rPr lang="cs-CZ" smtClean="0"/>
              <a:t>Užší:	Klinické známky onemocnění , u nichž 		se na patogeneze , průběhu i léčbě   			významně podílejí psychologické 			faktory 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Psychosomatické onemocnění 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smtClean="0"/>
              <a:t>Musí splňovat alespoň jednu z podmínek</a:t>
            </a:r>
            <a:r>
              <a:rPr lang="cs-CZ" b="1" smtClean="0"/>
              <a:t>:</a:t>
            </a:r>
          </a:p>
          <a:p>
            <a:pPr lvl="1"/>
            <a:r>
              <a:rPr lang="cs-CZ" smtClean="0"/>
              <a:t> příčina nemoci musí souviset s předcházejícími významnými událostmi</a:t>
            </a:r>
          </a:p>
          <a:p>
            <a:pPr lvl="1"/>
            <a:r>
              <a:rPr lang="cs-CZ" smtClean="0"/>
              <a:t> průběh nemoci je závislý na psychologických faktorech</a:t>
            </a:r>
          </a:p>
          <a:p>
            <a:pPr lvl="1"/>
            <a:r>
              <a:rPr lang="cs-CZ" smtClean="0"/>
              <a:t> příznaky jsou neúměrně intenzivní nebo nepřiměřené v délce trvání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Psychosomatika 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661025"/>
          </a:xfrm>
        </p:spPr>
        <p:txBody>
          <a:bodyPr/>
          <a:lstStyle/>
          <a:p>
            <a:r>
              <a:rPr lang="cs-CZ" smtClean="0"/>
              <a:t>průduškové astma (asthma bronchiale, projevuje se záchvatovitou dušností),</a:t>
            </a:r>
          </a:p>
          <a:p>
            <a:r>
              <a:rPr lang="cs-CZ" smtClean="0"/>
              <a:t>revmatoidní  artritida (zánětlivé onemocnění kloubů)</a:t>
            </a:r>
          </a:p>
          <a:p>
            <a:r>
              <a:rPr lang="cs-CZ" smtClean="0"/>
              <a:t>ulcerózní kolitida (zánět tlustého střeva provázený tvorbou vředů)</a:t>
            </a:r>
          </a:p>
          <a:p>
            <a:r>
              <a:rPr lang="cs-CZ" smtClean="0"/>
              <a:t>esenciální hypertenze (vysoký tlak neznámého původu)</a:t>
            </a:r>
          </a:p>
          <a:p>
            <a:r>
              <a:rPr lang="cs-CZ" smtClean="0"/>
              <a:t>Hypertyreóza  (onemocnění způsobené zvýšenou činností štítné žlázy)</a:t>
            </a:r>
          </a:p>
          <a:p>
            <a:pPr>
              <a:buFontTx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Psychosomatika 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žaludeční vřed</a:t>
            </a:r>
          </a:p>
          <a:p>
            <a:r>
              <a:rPr lang="cs-CZ" smtClean="0"/>
              <a:t>neurodermatitida </a:t>
            </a:r>
          </a:p>
          <a:p>
            <a:r>
              <a:rPr lang="cs-CZ" smtClean="0"/>
              <a:t>KVO</a:t>
            </a:r>
          </a:p>
          <a:p>
            <a:r>
              <a:rPr lang="cs-CZ" smtClean="0"/>
              <a:t>vertebrogenní algický sy</a:t>
            </a:r>
          </a:p>
          <a:p>
            <a:r>
              <a:rPr lang="cs-CZ" smtClean="0"/>
              <a:t>funkční sexuální poruchy, poruchy menstruačního cyklu</a:t>
            </a:r>
          </a:p>
          <a:p>
            <a:r>
              <a:rPr lang="cs-CZ" smtClean="0"/>
              <a:t>Poruchy příjmu potravy</a:t>
            </a:r>
          </a:p>
          <a:p>
            <a:r>
              <a:rPr lang="cs-CZ" smtClean="0"/>
              <a:t>Sy dráždivého  tračníku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3970338" cy="1143000"/>
          </a:xfrm>
        </p:spPr>
        <p:txBody>
          <a:bodyPr/>
          <a:lstStyle/>
          <a:p>
            <a:pPr eaLnBrk="1" hangingPunct="1"/>
            <a:r>
              <a:rPr lang="cs-CZ" sz="4000" smtClean="0"/>
              <a:t>Klasifikace dle Alexandera</a:t>
            </a:r>
            <a:endParaRPr lang="en-GB" sz="40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683000" cy="4525963"/>
          </a:xfrm>
        </p:spPr>
        <p:txBody>
          <a:bodyPr/>
          <a:lstStyle/>
          <a:p>
            <a:pPr eaLnBrk="1" hangingPunct="1"/>
            <a:r>
              <a:rPr lang="cs-CZ" sz="2800" smtClean="0">
                <a:solidFill>
                  <a:schemeClr val="accent2"/>
                </a:solidFill>
              </a:rPr>
              <a:t>1</a:t>
            </a:r>
            <a:r>
              <a:rPr lang="cs-CZ" sz="2800" smtClean="0"/>
              <a:t>. </a:t>
            </a:r>
            <a:r>
              <a:rPr lang="cs-CZ" sz="2800" smtClean="0">
                <a:solidFill>
                  <a:schemeClr val="accent2"/>
                </a:solidFill>
              </a:rPr>
              <a:t>Konverzní poruchy  </a:t>
            </a:r>
          </a:p>
          <a:p>
            <a:pPr eaLnBrk="1" hangingPunct="1"/>
            <a:endParaRPr lang="cs-CZ" sz="2800" smtClean="0">
              <a:solidFill>
                <a:schemeClr val="accent2"/>
              </a:solidFill>
            </a:endParaRPr>
          </a:p>
          <a:p>
            <a:pPr eaLnBrk="1" hangingPunct="1"/>
            <a:endParaRPr lang="cs-CZ" sz="2800" smtClean="0"/>
          </a:p>
          <a:p>
            <a:pPr eaLnBrk="1" hangingPunct="1"/>
            <a:endParaRPr lang="cs-CZ" sz="2800" smtClean="0"/>
          </a:p>
          <a:p>
            <a:pPr eaLnBrk="1" hangingPunct="1"/>
            <a:r>
              <a:rPr lang="cs-CZ" sz="2800" smtClean="0">
                <a:solidFill>
                  <a:srgbClr val="33CC33"/>
                </a:solidFill>
              </a:rPr>
              <a:t>2.Vegetativní neurózy</a:t>
            </a:r>
          </a:p>
          <a:p>
            <a:pPr eaLnBrk="1" hangingPunct="1">
              <a:buFontTx/>
              <a:buNone/>
            </a:pPr>
            <a:r>
              <a:rPr lang="cs-CZ" sz="2800" smtClean="0"/>
              <a:t> </a:t>
            </a:r>
          </a:p>
          <a:p>
            <a:pPr eaLnBrk="1" hangingPunct="1"/>
            <a:r>
              <a:rPr lang="cs-CZ" sz="2800" smtClean="0"/>
              <a:t> 3.Psychosomatózy </a:t>
            </a:r>
            <a:endParaRPr lang="en-GB" sz="2800" smtClean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4572000" y="1557338"/>
            <a:ext cx="36830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3200"/>
              <a:t> </a:t>
            </a:r>
            <a:r>
              <a:rPr lang="cs-CZ" sz="2800">
                <a:solidFill>
                  <a:schemeClr val="accent2"/>
                </a:solidFill>
              </a:rPr>
              <a:t>Disociativní konverzní poruchy (F 44)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800">
                <a:solidFill>
                  <a:schemeClr val="accent2"/>
                </a:solidFill>
              </a:rPr>
              <a:t>Somatizační porucha (F 45)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800">
                <a:solidFill>
                  <a:srgbClr val="33CC33"/>
                </a:solidFill>
              </a:rPr>
              <a:t>Somatoformní autonomní porucha (F 45.3)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800"/>
              <a:t>Psychické faktory u jinde klasif.onem.( F54)</a:t>
            </a:r>
            <a:endParaRPr lang="en-GB" sz="280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4787900" y="404813"/>
            <a:ext cx="39703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000">
                <a:solidFill>
                  <a:schemeClr val="tx2"/>
                </a:solidFill>
              </a:rPr>
              <a:t>ICD-10</a:t>
            </a:r>
            <a:endParaRPr lang="en-GB" sz="40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Modely psychosomatických onemocnění</a:t>
            </a:r>
            <a:endParaRPr lang="en-GB" sz="40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M.Schur – teorie desomatizace a   resomatizace </a:t>
            </a:r>
          </a:p>
          <a:p>
            <a:pPr eaLnBrk="1" hangingPunct="1"/>
            <a:r>
              <a:rPr lang="cs-CZ" sz="2800" smtClean="0"/>
              <a:t>Mitscherlich – dvoufázové vytěsnění</a:t>
            </a:r>
          </a:p>
          <a:p>
            <a:pPr eaLnBrk="1" hangingPunct="1"/>
            <a:r>
              <a:rPr lang="cs-CZ" sz="2800" smtClean="0"/>
              <a:t>Francouzská psychosomatická škola </a:t>
            </a:r>
          </a:p>
          <a:p>
            <a:pPr lvl="1" eaLnBrk="1" hangingPunct="1"/>
            <a:r>
              <a:rPr lang="cs-CZ" sz="2400" smtClean="0"/>
              <a:t>Osobnostní struktura – psychosom. onemocnění </a:t>
            </a:r>
          </a:p>
          <a:p>
            <a:pPr lvl="1" eaLnBrk="1" hangingPunct="1"/>
            <a:r>
              <a:rPr lang="cs-CZ" sz="2400" b="1" smtClean="0"/>
              <a:t>Koncepce „alexitymie“</a:t>
            </a:r>
          </a:p>
          <a:p>
            <a:pPr lvl="1" eaLnBrk="1" hangingPunct="1"/>
            <a:r>
              <a:rPr lang="cs-CZ" sz="2400" smtClean="0"/>
              <a:t>Operacionální myšlení</a:t>
            </a:r>
          </a:p>
          <a:p>
            <a:pPr lvl="1" eaLnBrk="1" hangingPunct="1"/>
            <a:r>
              <a:rPr lang="cs-CZ" sz="2400" smtClean="0"/>
              <a:t>Neschopnost vnímat pocity</a:t>
            </a:r>
          </a:p>
          <a:p>
            <a:pPr lvl="1" eaLnBrk="1" hangingPunct="1"/>
            <a:r>
              <a:rPr lang="cs-CZ" sz="2400" smtClean="0"/>
              <a:t>Chudý fantazijní svět</a:t>
            </a:r>
          </a:p>
          <a:p>
            <a:pPr lvl="1" eaLnBrk="1" hangingPunct="1"/>
            <a:r>
              <a:rPr lang="cs-CZ" sz="2400" smtClean="0"/>
              <a:t>Sociální konformita </a:t>
            </a:r>
            <a:endParaRPr lang="en-GB" sz="240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Stres – možné souvislosti pro psychologii </a:t>
            </a:r>
            <a:endParaRPr lang="en-GB" sz="40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893175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2800" smtClean="0"/>
              <a:t>Poprvé definovaný </a:t>
            </a:r>
            <a:r>
              <a:rPr lang="cs-CZ" sz="2800" smtClean="0">
                <a:solidFill>
                  <a:srgbClr val="33CC33"/>
                </a:solidFill>
              </a:rPr>
              <a:t>H. Seleyem</a:t>
            </a:r>
            <a:r>
              <a:rPr lang="cs-CZ" sz="2800" smtClean="0"/>
              <a:t> jako suma všech adaptačních reakcí biologického systému, které byly spuštěny nespecifickou noxou</a:t>
            </a:r>
          </a:p>
          <a:p>
            <a:pPr eaLnBrk="1" hangingPunct="1">
              <a:buFontTx/>
              <a:buNone/>
            </a:pPr>
            <a:r>
              <a:rPr lang="cs-CZ" sz="2800" smtClean="0">
                <a:solidFill>
                  <a:srgbClr val="33CC33"/>
                </a:solidFill>
              </a:rPr>
              <a:t>Stresem</a:t>
            </a:r>
            <a:r>
              <a:rPr lang="cs-CZ" sz="2800" smtClean="0"/>
              <a:t> označujeme tísňový stav organismu, kdy je působením fyzických nebo psychologických</a:t>
            </a:r>
          </a:p>
          <a:p>
            <a:pPr eaLnBrk="1" hangingPunct="1">
              <a:buFontTx/>
              <a:buNone/>
            </a:pPr>
            <a:r>
              <a:rPr lang="cs-CZ" sz="2800" smtClean="0"/>
              <a:t>  	charakteristik podnětové situace člověk vystaven</a:t>
            </a:r>
          </a:p>
          <a:p>
            <a:pPr eaLnBrk="1" hangingPunct="1">
              <a:buFontTx/>
              <a:buNone/>
            </a:pPr>
            <a:r>
              <a:rPr lang="cs-CZ" sz="2800" smtClean="0"/>
              <a:t>	takovým nárokům, které obvyklými způsoby své</a:t>
            </a:r>
          </a:p>
          <a:p>
            <a:pPr eaLnBrk="1" hangingPunct="1">
              <a:buFontTx/>
              <a:buNone/>
            </a:pPr>
            <a:r>
              <a:rPr lang="cs-CZ" sz="2800" smtClean="0"/>
              <a:t>	činnosti nezvládá a je nucen uplatnit mimořádné</a:t>
            </a:r>
          </a:p>
          <a:p>
            <a:pPr eaLnBrk="1" hangingPunct="1">
              <a:buFontTx/>
              <a:buNone/>
            </a:pPr>
            <a:r>
              <a:rPr lang="cs-CZ" sz="2800" smtClean="0"/>
              <a:t>	způsoby vyrovnání se s nimi.</a:t>
            </a:r>
          </a:p>
          <a:p>
            <a:pPr eaLnBrk="1" hangingPunct="1">
              <a:buFontTx/>
              <a:buNone/>
            </a:pPr>
            <a:endParaRPr lang="cs-CZ" sz="2800" smtClean="0"/>
          </a:p>
          <a:p>
            <a:pPr eaLnBrk="1" hangingPunct="1">
              <a:buFontTx/>
              <a:buNone/>
            </a:pPr>
            <a:endParaRPr lang="cs-CZ" sz="2800" smtClean="0"/>
          </a:p>
          <a:p>
            <a:pPr eaLnBrk="1" hangingPunct="1"/>
            <a:endParaRPr lang="en-GB" sz="280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Zátěž (load) x stres 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smtClean="0"/>
              <a:t>Zátěž </a:t>
            </a:r>
            <a:r>
              <a:rPr lang="cs-CZ" smtClean="0"/>
              <a:t>– stimulující faktor </a:t>
            </a:r>
          </a:p>
          <a:p>
            <a:r>
              <a:rPr lang="cs-CZ" sz="3600" smtClean="0"/>
              <a:t>Stres  - </a:t>
            </a:r>
            <a:r>
              <a:rPr lang="cs-CZ" sz="2800" smtClean="0"/>
              <a:t>nezvládaný chronický stres </a:t>
            </a:r>
          </a:p>
          <a:p>
            <a:r>
              <a:rPr lang="cs-CZ" sz="2800" smtClean="0"/>
              <a:t>Rozhoduje : </a:t>
            </a:r>
          </a:p>
          <a:p>
            <a:pPr lvl="1"/>
            <a:r>
              <a:rPr lang="cs-CZ" smtClean="0"/>
              <a:t>Rozložení stresorů v čase </a:t>
            </a:r>
          </a:p>
          <a:p>
            <a:pPr lvl="1"/>
            <a:r>
              <a:rPr lang="cs-CZ" smtClean="0"/>
              <a:t>Způsob řešení stresogenní situace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Teorie stresu</a:t>
            </a:r>
          </a:p>
        </p:txBody>
      </p:sp>
      <p:sp>
        <p:nvSpPr>
          <p:cNvPr id="30723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Stres přináší ohrožení pohody a zahrnuje nepřijatelné emoce (Richard Lazarus,1975)</a:t>
            </a:r>
          </a:p>
          <a:p>
            <a:endParaRPr lang="cs-CZ" smtClean="0"/>
          </a:p>
        </p:txBody>
      </p:sp>
      <p:pic>
        <p:nvPicPr>
          <p:cNvPr id="3072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63875" y="3213100"/>
            <a:ext cx="3021013" cy="3644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Kognitivní teorie stresu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Autor: Richard Lazarus, 1975</a:t>
            </a:r>
          </a:p>
          <a:p>
            <a:r>
              <a:rPr lang="cs-CZ" smtClean="0"/>
              <a:t>Člověk reaguje na ohrožení jako na ohrožení tehdy, když ho za ohrožení považuje.</a:t>
            </a:r>
          </a:p>
          <a:p>
            <a:r>
              <a:rPr lang="cs-CZ" smtClean="0"/>
              <a:t>Stres přináší ohrožení pohody a zahrnuje nepřijatelné emoce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Krize a trauma 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 řeč. </a:t>
            </a:r>
            <a:r>
              <a:rPr lang="cs-CZ" i="1" smtClean="0"/>
              <a:t>krisis od krinein -rozhodnout; z lat, crisis -rozhodný obrat </a:t>
            </a:r>
          </a:p>
          <a:p>
            <a:r>
              <a:rPr lang="cs-CZ" smtClean="0"/>
              <a:t>reakce na situaci, kterou jedinec nemůže snadno řešit v rámci obvyklých strategií, jakými je zvyklý zvládat zátěž</a:t>
            </a:r>
          </a:p>
          <a:p>
            <a:r>
              <a:rPr lang="cs-CZ" smtClean="0"/>
              <a:t>Krize je vymezována jedincem </a:t>
            </a:r>
          </a:p>
          <a:p>
            <a:endParaRPr lang="cs-CZ" smtClean="0"/>
          </a:p>
          <a:p>
            <a:pPr>
              <a:buFontTx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Oblasti psychosomatiky </a:t>
            </a:r>
            <a:endParaRPr lang="en-GB" smtClean="0"/>
          </a:p>
        </p:txBody>
      </p:sp>
      <p:sp>
        <p:nvSpPr>
          <p:cNvPr id="6147" name="Rectangle 1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Lékařský přístup – centrovaný na subjekt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Směr výzkumu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Léčba – psychoterapie 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Krize a trauma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•z řeč. </a:t>
            </a:r>
            <a:r>
              <a:rPr lang="cs-CZ" i="1" smtClean="0"/>
              <a:t>trauma -zranění, úraz </a:t>
            </a:r>
          </a:p>
          <a:p>
            <a:r>
              <a:rPr lang="cs-CZ" smtClean="0"/>
              <a:t>•reakce na situaci, vzniklou v důsledku události, která přesahuje běžnou lidskou zkušenost a vyvolala by pronikavý pocit tísně</a:t>
            </a:r>
          </a:p>
          <a:p>
            <a:r>
              <a:rPr lang="cs-CZ" b="1" smtClean="0"/>
              <a:t>Trauma je definováno podnětem</a:t>
            </a:r>
          </a:p>
          <a:p>
            <a:r>
              <a:rPr lang="cs-CZ" smtClean="0"/>
              <a:t>PTSD (Post-Traumatic Stres Disorder)</a:t>
            </a:r>
          </a:p>
          <a:p>
            <a:pPr>
              <a:buFontTx/>
              <a:buNone/>
            </a:pPr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Model stresu</a:t>
            </a:r>
            <a:endParaRPr lang="en-GB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Teorie GAS  (1966) generální adaptační syndrom</a:t>
            </a:r>
          </a:p>
          <a:p>
            <a:pPr lvl="1" eaLnBrk="1" hangingPunct="1"/>
            <a:r>
              <a:rPr lang="cs-CZ" sz="2400" b="1" smtClean="0"/>
              <a:t>Interindividuální variabilita</a:t>
            </a:r>
          </a:p>
          <a:p>
            <a:pPr lvl="1" eaLnBrk="1" hangingPunct="1"/>
            <a:r>
              <a:rPr lang="cs-CZ" sz="2400" smtClean="0"/>
              <a:t>Situační kontext –</a:t>
            </a:r>
            <a:r>
              <a:rPr lang="cs-CZ" sz="2400" b="1" smtClean="0"/>
              <a:t>chronické situační zátěže – </a:t>
            </a:r>
            <a:r>
              <a:rPr lang="cs-CZ" sz="2400" smtClean="0"/>
              <a:t>neovlivnitelnost</a:t>
            </a:r>
          </a:p>
          <a:p>
            <a:pPr lvl="1" eaLnBrk="1" hangingPunct="1"/>
            <a:r>
              <a:rPr lang="cs-CZ" sz="2400" smtClean="0"/>
              <a:t>nepředvídatelnost</a:t>
            </a:r>
          </a:p>
          <a:p>
            <a:pPr lvl="1" eaLnBrk="1" hangingPunct="1"/>
            <a:r>
              <a:rPr lang="cs-CZ" sz="2400" b="1" smtClean="0"/>
              <a:t>psychosociální stres</a:t>
            </a:r>
          </a:p>
        </p:txBody>
      </p:sp>
      <p:graphicFrame>
        <p:nvGraphicFramePr>
          <p:cNvPr id="1026" name="Object 14"/>
          <p:cNvGraphicFramePr>
            <a:graphicFrameLocks noGrp="1" noChangeAspect="1"/>
          </p:cNvGraphicFramePr>
          <p:nvPr>
            <p:ph sz="half" idx="2"/>
          </p:nvPr>
        </p:nvGraphicFramePr>
        <p:xfrm>
          <a:off x="6084888" y="1700213"/>
          <a:ext cx="2286000" cy="398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Fotografie" r:id="rId3" imgW="2285714" imgH="3982006" progId="MSPhotoEd.3">
                  <p:embed/>
                </p:oleObj>
              </mc:Choice>
              <mc:Fallback>
                <p:oleObj name="Fotografie" r:id="rId3" imgW="2285714" imgH="3982006" progId="MSPhotoEd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1700213"/>
                        <a:ext cx="2286000" cy="3981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Stresová reakce </a:t>
            </a:r>
            <a:endParaRPr lang="en-GB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r>
              <a:rPr lang="cs-CZ" sz="20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r>
              <a:rPr lang="cs-CZ" sz="20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r>
              <a:rPr lang="cs-CZ" sz="2000" smtClean="0">
                <a:solidFill>
                  <a:srgbClr val="000000"/>
                </a:solidFill>
                <a:cs typeface="Times New Roman" pitchFamily="18" charset="0"/>
              </a:rPr>
              <a:t>1.  </a:t>
            </a:r>
            <a:r>
              <a:rPr lang="cs-CZ" sz="2400" smtClean="0">
                <a:solidFill>
                  <a:srgbClr val="000000"/>
                </a:solidFill>
                <a:cs typeface="Times New Roman" pitchFamily="18" charset="0"/>
              </a:rPr>
              <a:t>  </a:t>
            </a:r>
            <a:r>
              <a:rPr lang="cs-CZ" sz="2400" b="1" smtClean="0">
                <a:solidFill>
                  <a:srgbClr val="000000"/>
                </a:solidFill>
                <a:cs typeface="Times New Roman" pitchFamily="18" charset="0"/>
              </a:rPr>
              <a:t>poplachová reakce, alarm </a:t>
            </a:r>
            <a:r>
              <a:rPr lang="cs-CZ" sz="2400" smtClean="0">
                <a:solidFill>
                  <a:srgbClr val="000000"/>
                </a:solidFill>
                <a:cs typeface="Times New Roman" pitchFamily="18" charset="0"/>
              </a:rPr>
              <a:t> – rychlá mobilizace sil pro odvrácení stresu, excitace sympatické soustavy, dřeně a později kůry nadledvinek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r>
              <a:rPr lang="cs-CZ" sz="24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r>
              <a:rPr lang="cs-CZ" sz="24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r>
              <a:rPr lang="cs-CZ" sz="2400" smtClean="0">
                <a:solidFill>
                  <a:srgbClr val="000000"/>
                </a:solidFill>
                <a:cs typeface="Times New Roman" pitchFamily="18" charset="0"/>
              </a:rPr>
              <a:t>2.    </a:t>
            </a:r>
            <a:r>
              <a:rPr lang="cs-CZ" sz="2400" b="1" smtClean="0">
                <a:solidFill>
                  <a:srgbClr val="000000"/>
                </a:solidFill>
                <a:cs typeface="Times New Roman" pitchFamily="18" charset="0"/>
              </a:rPr>
              <a:t>stadium rezistence</a:t>
            </a:r>
            <a:r>
              <a:rPr lang="cs-CZ" sz="2400" smtClean="0">
                <a:solidFill>
                  <a:srgbClr val="000000"/>
                </a:solidFill>
                <a:cs typeface="Times New Roman" pitchFamily="18" charset="0"/>
              </a:rPr>
              <a:t> - dlouhotrvající aktivizace adaptace, organismus si adaptačními mechanismy na stresující faktor zvyká, „otužuje se“, adaptuje na zátěž. To se projevuje ve zvýšení činnosti předního laloku hypofýzy a kůry nadledvinek, jež produkují adrenokortikotropin(ACTH) a kortikoidy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r>
              <a:rPr lang="cs-CZ" sz="24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r>
              <a:rPr lang="cs-CZ" sz="24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r>
              <a:rPr lang="cs-CZ" sz="2400" smtClean="0">
                <a:solidFill>
                  <a:srgbClr val="000000"/>
                </a:solidFill>
                <a:cs typeface="Times New Roman" pitchFamily="18" charset="0"/>
              </a:rPr>
              <a:t>3.    </a:t>
            </a:r>
            <a:r>
              <a:rPr lang="cs-CZ" sz="2400" b="1" smtClean="0">
                <a:solidFill>
                  <a:srgbClr val="000000"/>
                </a:solidFill>
                <a:cs typeface="Times New Roman" pitchFamily="18" charset="0"/>
              </a:rPr>
              <a:t>stadium exhausce, vyčerpání</a:t>
            </a:r>
            <a:r>
              <a:rPr lang="cs-CZ" sz="2400" smtClean="0">
                <a:solidFill>
                  <a:srgbClr val="000000"/>
                </a:solidFill>
                <a:cs typeface="Times New Roman" pitchFamily="18" charset="0"/>
              </a:rPr>
              <a:t> – je charakterizovaná celkovým vyčerpáním a selháním adaptačních obranných schopností organismu, což vede k rozvoji různých onemocnění, patologickým změnám v organismu, eventuálně i smrti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endParaRPr lang="cs-CZ" sz="240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endParaRPr lang="cs-CZ" sz="240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40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1. Fáze  GAS – poplachová reakce </a:t>
            </a:r>
            <a:endParaRPr lang="en-GB" sz="400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Vyplavuje se adrenalin , noradrenalin a  kortizol</a:t>
            </a:r>
          </a:p>
          <a:p>
            <a:pPr eaLnBrk="1" hangingPunct="1"/>
            <a:r>
              <a:rPr lang="cs-CZ" sz="2800" smtClean="0"/>
              <a:t>Aktivuje se sympatikus a dochází k:</a:t>
            </a:r>
          </a:p>
          <a:p>
            <a:pPr lvl="1" eaLnBrk="1" hangingPunct="1"/>
            <a:r>
              <a:rPr lang="cs-CZ" sz="2400" smtClean="0"/>
              <a:t>Zúžení cév v kůži (aby tělo při zranění nekrvácelo)</a:t>
            </a:r>
          </a:p>
          <a:p>
            <a:pPr lvl="1" eaLnBrk="1" hangingPunct="1"/>
            <a:r>
              <a:rPr lang="cs-CZ" sz="2400" smtClean="0"/>
              <a:t>Zrychlení dechu</a:t>
            </a:r>
          </a:p>
          <a:p>
            <a:pPr lvl="1" eaLnBrk="1" hangingPunct="1"/>
            <a:r>
              <a:rPr lang="cs-CZ" sz="2400" smtClean="0"/>
              <a:t>Zvýšení napětí kosterního svalstva a zásoby krve v něm</a:t>
            </a:r>
          </a:p>
          <a:p>
            <a:pPr lvl="1" eaLnBrk="1" hangingPunct="1"/>
            <a:r>
              <a:rPr lang="cs-CZ" sz="2400" smtClean="0"/>
              <a:t>Snížení napětí hladkého svalstva trávicího traktu</a:t>
            </a:r>
          </a:p>
          <a:p>
            <a:pPr lvl="1" eaLnBrk="1" hangingPunct="1"/>
            <a:r>
              <a:rPr lang="cs-CZ" sz="2400" smtClean="0"/>
              <a:t>Rozšíření zornic</a:t>
            </a:r>
          </a:p>
          <a:p>
            <a:pPr lvl="1" eaLnBrk="1" hangingPunct="1"/>
            <a:r>
              <a:rPr lang="cs-CZ" sz="2400" smtClean="0"/>
              <a:t>Odkrvením prstů</a:t>
            </a:r>
          </a:p>
          <a:p>
            <a:pPr lvl="1" eaLnBrk="1" hangingPunct="1"/>
            <a:r>
              <a:rPr lang="cs-CZ" sz="2400" smtClean="0"/>
              <a:t>Husí kůže</a:t>
            </a:r>
          </a:p>
          <a:p>
            <a:pPr eaLnBrk="1" hangingPunct="1">
              <a:buFontTx/>
              <a:buNone/>
            </a:pPr>
            <a:endParaRPr lang="en-GB" sz="280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2. Fáze stresové reakce </a:t>
            </a:r>
            <a:endParaRPr lang="en-GB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Zesiluje se útlumová složka</a:t>
            </a:r>
          </a:p>
          <a:p>
            <a:pPr eaLnBrk="1" hangingPunct="1"/>
            <a:r>
              <a:rPr lang="cs-CZ" sz="2400" smtClean="0"/>
              <a:t>Aktivuje parasympatikus</a:t>
            </a:r>
          </a:p>
          <a:p>
            <a:pPr eaLnBrk="1" hangingPunct="1"/>
            <a:r>
              <a:rPr lang="cs-CZ" sz="2400" smtClean="0"/>
              <a:t>Uvolňuje se adrenokortikotropní hormon z hypofýzy</a:t>
            </a:r>
          </a:p>
          <a:p>
            <a:pPr eaLnBrk="1" hangingPunct="1"/>
            <a:r>
              <a:rPr lang="cs-CZ" sz="2400" smtClean="0"/>
              <a:t>Stimulace kůry nadledvinek</a:t>
            </a:r>
          </a:p>
          <a:p>
            <a:pPr eaLnBrk="1" hangingPunct="1"/>
            <a:r>
              <a:rPr lang="cs-CZ" sz="2400" smtClean="0"/>
              <a:t>Produkce kortizolu</a:t>
            </a:r>
          </a:p>
          <a:p>
            <a:pPr eaLnBrk="1" hangingPunct="1"/>
            <a:r>
              <a:rPr lang="cs-CZ" sz="2400" smtClean="0"/>
              <a:t>Dochází k mobilizaci energie</a:t>
            </a:r>
          </a:p>
          <a:p>
            <a:pPr eaLnBrk="1" hangingPunct="1">
              <a:buFontTx/>
              <a:buNone/>
            </a:pPr>
            <a:endParaRPr lang="en-GB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3. Fáze stresové reakce </a:t>
            </a:r>
            <a:endParaRPr lang="en-GB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Selhání adaptačních schopností 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r>
              <a:rPr lang="cs-CZ" b="1" smtClean="0"/>
              <a:t>Závažné životní události</a:t>
            </a:r>
            <a:r>
              <a:rPr lang="cs-CZ" smtClean="0"/>
              <a:t> </a:t>
            </a:r>
          </a:p>
          <a:p>
            <a:pPr eaLnBrk="1" hangingPunct="1"/>
            <a:r>
              <a:rPr lang="cs-CZ" b="1" smtClean="0"/>
              <a:t>Ministresy (hassles)</a:t>
            </a:r>
            <a:endParaRPr lang="en-GB" b="1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smtClean="0"/>
              <a:t>FYZIOLOGICKÉ ZMĚNYORGANISMU PŘI STRESU</a:t>
            </a:r>
            <a:endParaRPr lang="cs-CZ" sz="2800" smtClean="0"/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cs-CZ" smtClean="0"/>
              <a:t>do krevního oběhu je dodáván cholesterol, zajišťující energetický výdej</a:t>
            </a:r>
          </a:p>
          <a:p>
            <a:pPr>
              <a:buFontTx/>
              <a:buNone/>
            </a:pPr>
            <a:r>
              <a:rPr lang="cs-CZ" smtClean="0"/>
              <a:t>• krev se zahušťuje, aby se sniţovalo krvácení (tím více má srdce práce s rozvodem)</a:t>
            </a:r>
          </a:p>
          <a:p>
            <a:pPr>
              <a:buFontTx/>
              <a:buNone/>
            </a:pPr>
            <a:r>
              <a:rPr lang="cs-CZ" smtClean="0"/>
              <a:t>• krev odchází ze žaludku a pokožky do svalů (podchlazení, potivost) </a:t>
            </a:r>
          </a:p>
          <a:p>
            <a:pPr>
              <a:buFontTx/>
              <a:buNone/>
            </a:pPr>
            <a:r>
              <a:rPr lang="cs-CZ" smtClean="0"/>
              <a:t>• zornice se rozšiřuje (lepší vidění)</a:t>
            </a:r>
          </a:p>
          <a:p>
            <a:pPr>
              <a:buFontTx/>
              <a:buNone/>
            </a:pPr>
            <a:r>
              <a:rPr lang="cs-CZ" smtClean="0"/>
              <a:t>• sluch se stává ostřejším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smtClean="0"/>
              <a:t>FYZIOLOGICKÉ ZMĚNYORGANISMU PŘI STRESU</a:t>
            </a:r>
            <a:endParaRPr lang="cs-CZ" sz="2800" smtClean="0"/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5445125"/>
          </a:xfrm>
        </p:spPr>
        <p:txBody>
          <a:bodyPr/>
          <a:lstStyle/>
          <a:p>
            <a:r>
              <a:rPr lang="cs-CZ" smtClean="0"/>
              <a:t>zlepšuje se hmat (vztyčením chlupů na těle se zvyšuje objem těla -zastrašení soupeře)</a:t>
            </a:r>
          </a:p>
          <a:p>
            <a:r>
              <a:rPr lang="cs-CZ" smtClean="0"/>
              <a:t>roztahují se průduchy na dýchání, zrychluje se dech</a:t>
            </a:r>
          </a:p>
          <a:p>
            <a:r>
              <a:rPr lang="cs-CZ" smtClean="0"/>
              <a:t>z hypotalamu se uvolní endorfiny, aby blokovaly bolest</a:t>
            </a:r>
          </a:p>
          <a:p>
            <a:r>
              <a:rPr lang="cs-CZ" smtClean="0"/>
              <a:t>redukuje se pohlavní hormon</a:t>
            </a:r>
          </a:p>
          <a:p>
            <a:r>
              <a:rPr lang="cs-CZ" smtClean="0"/>
              <a:t>srdce bije rychleji (rychlejší rozvod krve a zvýšení tlaku)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Emoční změny při stresu </a:t>
            </a:r>
            <a:endParaRPr lang="en-GB" smtClean="0"/>
          </a:p>
        </p:txBody>
      </p:sp>
      <p:sp>
        <p:nvSpPr>
          <p:cNvPr id="40963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331913" y="1600200"/>
            <a:ext cx="6696075" cy="4525963"/>
          </a:xfrm>
        </p:spPr>
        <p:txBody>
          <a:bodyPr/>
          <a:lstStyle/>
          <a:p>
            <a:pPr eaLnBrk="1" hangingPunct="1"/>
            <a:endParaRPr lang="en-GB" sz="2800" smtClean="0"/>
          </a:p>
          <a:p>
            <a:pPr eaLnBrk="1" hangingPunct="1"/>
            <a:r>
              <a:rPr lang="cs-CZ" sz="2800" smtClean="0"/>
              <a:t>Předrážděnost</a:t>
            </a:r>
          </a:p>
          <a:p>
            <a:pPr eaLnBrk="1" hangingPunct="1"/>
            <a:r>
              <a:rPr lang="cs-CZ" sz="2800" smtClean="0"/>
              <a:t>Poruchy koncentrace </a:t>
            </a:r>
          </a:p>
          <a:p>
            <a:pPr eaLnBrk="1" hangingPunct="1"/>
            <a:r>
              <a:rPr lang="cs-CZ" sz="2800" smtClean="0"/>
              <a:t>Pocity méněcennosti</a:t>
            </a:r>
          </a:p>
          <a:p>
            <a:pPr eaLnBrk="1" hangingPunct="1"/>
            <a:r>
              <a:rPr lang="cs-CZ" sz="2800" smtClean="0"/>
              <a:t>Depresivita, plačtivost</a:t>
            </a:r>
          </a:p>
          <a:p>
            <a:pPr eaLnBrk="1" hangingPunct="1"/>
            <a:r>
              <a:rPr lang="cs-CZ" sz="2800" smtClean="0"/>
              <a:t>Poruchy koncentrace </a:t>
            </a:r>
            <a:endParaRPr lang="en-GB" sz="2800" smtClean="0"/>
          </a:p>
          <a:p>
            <a:pPr eaLnBrk="1" hangingPunct="1"/>
            <a:r>
              <a:rPr lang="cs-CZ" sz="2800" smtClean="0"/>
              <a:t>N</a:t>
            </a:r>
            <a:r>
              <a:rPr lang="en-GB" sz="2800" smtClean="0"/>
              <a:t>erv</a:t>
            </a:r>
            <a:r>
              <a:rPr lang="cs-CZ" sz="2800" smtClean="0"/>
              <a:t>o</a:t>
            </a:r>
            <a:r>
              <a:rPr lang="en-GB" sz="2800" smtClean="0"/>
              <a:t>z</a:t>
            </a:r>
            <a:r>
              <a:rPr lang="cs-CZ" sz="2800" smtClean="0"/>
              <a:t>ita</a:t>
            </a:r>
            <a:endParaRPr lang="en-GB" sz="2800" smtClean="0"/>
          </a:p>
          <a:p>
            <a:pPr eaLnBrk="1" hangingPunct="1"/>
            <a:r>
              <a:rPr lang="cs-CZ" sz="2800" smtClean="0"/>
              <a:t>Vztek, strach, bezmocnost</a:t>
            </a:r>
            <a:endParaRPr lang="en-GB" sz="2800" smtClean="0"/>
          </a:p>
          <a:p>
            <a:pPr eaLnBrk="1" hangingPunct="1"/>
            <a:endParaRPr lang="en-GB" sz="2800" smtClean="0"/>
          </a:p>
          <a:p>
            <a:pPr eaLnBrk="1" hangingPunct="1"/>
            <a:endParaRPr lang="en-GB" sz="2800" smtClean="0"/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105400" y="1600200"/>
            <a:ext cx="4038600" cy="4525963"/>
          </a:xfrm>
        </p:spPr>
        <p:txBody>
          <a:bodyPr/>
          <a:lstStyle/>
          <a:p>
            <a:pPr eaLnBrk="1" hangingPunct="1"/>
            <a:endParaRPr lang="en-GB" sz="2800" smtClean="0"/>
          </a:p>
          <a:p>
            <a:pPr eaLnBrk="1" hangingPunct="1"/>
            <a:endParaRPr lang="en-GB" sz="280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Změny myšlení při stresu </a:t>
            </a:r>
            <a:endParaRPr lang="en-GB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z="800" smtClean="0"/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Katastrofické scénáře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Podstata je v „dělání si starostí“, které následují po nějakém</a:t>
            </a:r>
            <a:r>
              <a:rPr lang="cs-CZ" sz="2400" smtClean="0"/>
              <a:t> spouštěči</a:t>
            </a:r>
            <a:r>
              <a:rPr lang="en-GB" sz="240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2400" smtClean="0"/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Rozvíjí se jedna obavná myšlenka za druhou, zaměřené do budoucnosti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Automatické negativní myšlení</a:t>
            </a:r>
            <a:r>
              <a:rPr lang="cs-CZ" sz="2400" smtClean="0"/>
              <a:t> -</a:t>
            </a:r>
            <a:endParaRPr lang="en-GB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    j</a:t>
            </a:r>
            <a:r>
              <a:rPr lang="en-GB" sz="2400" smtClean="0"/>
              <a:t>sou to negativní tvrzení, přicházejí automaticky, nemáme nad nimi kontrolu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P</a:t>
            </a:r>
            <a:r>
              <a:rPr lang="en-GB" sz="2400" smtClean="0"/>
              <a:t>rojevují se jako scény, které si vybavuje předem v mysli</a:t>
            </a:r>
          </a:p>
          <a:p>
            <a:pPr eaLnBrk="1" hangingPunct="1">
              <a:lnSpc>
                <a:spcPct val="90000"/>
              </a:lnSpc>
            </a:pPr>
            <a:endParaRPr lang="en-GB" sz="2400" smtClean="0"/>
          </a:p>
          <a:p>
            <a:pPr eaLnBrk="1" hangingPunct="1">
              <a:lnSpc>
                <a:spcPct val="90000"/>
              </a:lnSpc>
            </a:pPr>
            <a:endParaRPr lang="en-GB" sz="24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23850" y="1773238"/>
            <a:ext cx="8532813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smtClean="0"/>
              <a:t>Pozornost je soustředěna na člověka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Rovnocenná pozice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Lékař se řídí lékařskou psychologií a psychoterapií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Pacient spolupracuje na léčení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Léčba se zaměřuje na biopsychosociální stránku nemoci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Provoz je optimalizován pro pacienta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Nálady, prožívání jsou naopak součástí choroby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Sociální aspekty jsou důležitou součástí choroby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Prevence je prvořadá (life styl)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Především primární prevence (psychosociální signály)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Rodina je aktivním spolupracovníkem (rodinná terapie)</a:t>
            </a:r>
            <a:endParaRPr lang="en-GB" sz="2400" smtClean="0"/>
          </a:p>
        </p:txBody>
      </p:sp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827088" y="260350"/>
            <a:ext cx="73453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200">
                <a:solidFill>
                  <a:schemeClr val="tx2"/>
                </a:solidFill>
              </a:rPr>
              <a:t>Psychosomatická medicína</a:t>
            </a:r>
            <a:r>
              <a:rPr lang="cs-CZ" sz="4000">
                <a:solidFill>
                  <a:schemeClr val="tx2"/>
                </a:solidFill>
              </a:rPr>
              <a:t> </a:t>
            </a:r>
            <a:endParaRPr lang="en-GB" sz="4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Změny chování při stresu </a:t>
            </a:r>
            <a:endParaRPr lang="en-GB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 </a:t>
            </a:r>
            <a:r>
              <a:rPr lang="en-GB" sz="2400" smtClean="0"/>
              <a:t>Plačtivost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 Zapomnětlivost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 Zvyšování hlasu, vřískání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 Obviňování druhých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 Sekýrování druhých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 Hněvivost, vzteklost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 Netrpělivost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 Agitovanost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 Nutkavé přejídání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 Nutkavé kouření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 </a:t>
            </a:r>
            <a:r>
              <a:rPr lang="cs-CZ" sz="2400" smtClean="0"/>
              <a:t>Únava, trvalé napětí</a:t>
            </a:r>
            <a:endParaRPr lang="en-GB" sz="24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 smtClean="0"/>
              <a:t>Antická historie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038600" cy="5516562"/>
          </a:xfrm>
        </p:spPr>
        <p:txBody>
          <a:bodyPr/>
          <a:lstStyle/>
          <a:p>
            <a:r>
              <a:rPr lang="cs-CZ" smtClean="0"/>
              <a:t>Antická historie</a:t>
            </a:r>
          </a:p>
          <a:p>
            <a:r>
              <a:rPr lang="cs-CZ" smtClean="0"/>
              <a:t>Hippokratův přístup byl psychosomatický</a:t>
            </a:r>
          </a:p>
          <a:p>
            <a:r>
              <a:rPr lang="cs-CZ" smtClean="0"/>
              <a:t>Platon (dialog Charmides) : respektování psycho-fyzické celistvosti pacienta</a:t>
            </a:r>
          </a:p>
          <a:p>
            <a:endParaRPr lang="cs-CZ" smtClean="0"/>
          </a:p>
        </p:txBody>
      </p:sp>
      <p:sp>
        <p:nvSpPr>
          <p:cNvPr id="8196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mtClean="0"/>
              <a:t>•Cicero (Tusculské disputace): závislost tělesného zdraví a duševního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Antická historie :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8488" cy="4525963"/>
          </a:xfrm>
        </p:spPr>
        <p:txBody>
          <a:bodyPr/>
          <a:lstStyle/>
          <a:p>
            <a:pPr>
              <a:buFontTx/>
              <a:buNone/>
            </a:pPr>
            <a:r>
              <a:rPr lang="cs-CZ" smtClean="0"/>
              <a:t>„ Nikdy se nesnažte léčit oko, aniž byste zároveň nevěnovali pozornost i hlavě. A věnujete-li pozornost hlavě a nevěnujete-li pozornost celému tělu, neděláte dobře.Stejně tak nedobře jednáte, když léčíte tělo a nevěnujete pozornost duši.Léčení jedné části by nikdy nemělo probíhat bez pozornosti věnovanéé druhým částem.“</a:t>
            </a:r>
          </a:p>
        </p:txBody>
      </p:sp>
      <p:sp>
        <p:nvSpPr>
          <p:cNvPr id="9220" name="Zástupný symbol pro obsah 3"/>
          <p:cNvSpPr>
            <a:spLocks noGrp="1"/>
          </p:cNvSpPr>
          <p:nvPr>
            <p:ph sz="half" idx="2"/>
          </p:nvPr>
        </p:nvSpPr>
        <p:spPr>
          <a:xfrm>
            <a:off x="611188" y="1268413"/>
            <a:ext cx="7993062" cy="5400675"/>
          </a:xfrm>
        </p:spPr>
        <p:txBody>
          <a:bodyPr/>
          <a:lstStyle/>
          <a:p>
            <a:pPr>
              <a:buFontTx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Novodobá historie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WiliamHarvey–vliv emocí na srdeční činnost</a:t>
            </a:r>
          </a:p>
          <a:p>
            <a:endParaRPr lang="cs-CZ" smtClean="0"/>
          </a:p>
        </p:txBody>
      </p:sp>
      <p:sp>
        <p:nvSpPr>
          <p:cNvPr id="1024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JohannChristian Heinroth (1818) –somatické důsledky psychických konfliktů. Psychosomatický původ insomnie. Poprvé údajně užil  slovo „psychosomatický“.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Modely psychosomatických onemocnění</a:t>
            </a:r>
            <a:endParaRPr lang="en-GB" sz="40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J. Heinroth ( 1818)- propojení těla a duše 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S.Freud ( 1985)     - specifická koncepce:</a:t>
            </a:r>
          </a:p>
          <a:p>
            <a:pPr lvl="2" eaLnBrk="1" hangingPunct="1"/>
            <a:r>
              <a:rPr lang="cs-CZ" b="1" smtClean="0"/>
              <a:t>Specifická koncepce</a:t>
            </a:r>
            <a:r>
              <a:rPr lang="cs-CZ" smtClean="0"/>
              <a:t>:</a:t>
            </a:r>
          </a:p>
          <a:p>
            <a:pPr lvl="2" eaLnBrk="1" hangingPunct="1"/>
            <a:r>
              <a:rPr lang="cs-CZ" smtClean="0"/>
              <a:t>konkrétní psychologické příčiny způsobují konkrétní choroby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Modely psychosomatických onemocnění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F. Alexander : „chicagská sedma“:</a:t>
            </a:r>
          </a:p>
          <a:p>
            <a:pPr lvl="1"/>
            <a:r>
              <a:rPr lang="cs-CZ" smtClean="0"/>
              <a:t>Asthma bronchiale</a:t>
            </a:r>
          </a:p>
          <a:p>
            <a:pPr lvl="1"/>
            <a:r>
              <a:rPr lang="cs-CZ" smtClean="0"/>
              <a:t>Revmatoidní artritis</a:t>
            </a:r>
          </a:p>
          <a:p>
            <a:pPr lvl="1"/>
            <a:r>
              <a:rPr lang="cs-CZ" smtClean="0"/>
              <a:t>Ulcerózní kolitida</a:t>
            </a:r>
          </a:p>
          <a:p>
            <a:pPr lvl="1"/>
            <a:r>
              <a:rPr lang="cs-CZ" smtClean="0"/>
              <a:t>Hypertenze</a:t>
            </a:r>
          </a:p>
          <a:p>
            <a:pPr lvl="1"/>
            <a:r>
              <a:rPr lang="cs-CZ" smtClean="0"/>
              <a:t>Neurodermatitida</a:t>
            </a:r>
          </a:p>
          <a:p>
            <a:pPr lvl="1"/>
            <a:r>
              <a:rPr lang="cs-CZ" smtClean="0"/>
              <a:t>Tyreotoxikóza</a:t>
            </a:r>
          </a:p>
          <a:p>
            <a:pPr lvl="1"/>
            <a:r>
              <a:rPr lang="cs-CZ" smtClean="0"/>
              <a:t>Vředová choroba gastroduodena</a:t>
            </a:r>
          </a:p>
          <a:p>
            <a:endParaRPr lang="cs-CZ" smtClean="0"/>
          </a:p>
          <a:p>
            <a:endParaRPr lang="cs-CZ" smtClean="0"/>
          </a:p>
          <a:p>
            <a:r>
              <a:rPr lang="cs-CZ" smtClean="0"/>
              <a:t>A. Adler                  - životní styl ( syndrom                                	            		   dosažení cíle ), vztahy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12966</TotalTime>
  <Words>1331</Words>
  <Application>Microsoft Office PowerPoint</Application>
  <PresentationFormat>Předvádění na obrazovce (4:3)</PresentationFormat>
  <Paragraphs>275</Paragraphs>
  <Slides>40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2" baseType="lpstr">
      <vt:lpstr>Výchozí návrh</vt:lpstr>
      <vt:lpstr>Fotografie</vt:lpstr>
      <vt:lpstr>Psychosomatika </vt:lpstr>
      <vt:lpstr>Psychosomatika  </vt:lpstr>
      <vt:lpstr>Oblasti psychosomatiky </vt:lpstr>
      <vt:lpstr>Prezentace aplikace PowerPoint</vt:lpstr>
      <vt:lpstr>Antická historie</vt:lpstr>
      <vt:lpstr>Antická historie :</vt:lpstr>
      <vt:lpstr>Novodobá historie</vt:lpstr>
      <vt:lpstr>Modely psychosomatických onemocnění</vt:lpstr>
      <vt:lpstr>Modely psychosomatických onemocnění</vt:lpstr>
      <vt:lpstr>Modely psychosomatických onemocnění</vt:lpstr>
      <vt:lpstr>Modely psychosomatických onemocnění </vt:lpstr>
      <vt:lpstr>Psychosomatika</vt:lpstr>
      <vt:lpstr>Psychosomatika</vt:lpstr>
      <vt:lpstr>Modely psychosomatických onemocnění </vt:lpstr>
      <vt:lpstr>Psychosomatika -psychoanalýza</vt:lpstr>
      <vt:lpstr>Konverze </vt:lpstr>
      <vt:lpstr>Model psychosomatických onemocnění </vt:lpstr>
      <vt:lpstr>Somatizace</vt:lpstr>
      <vt:lpstr>  Regrese</vt:lpstr>
      <vt:lpstr>Psychosomatické onemocnění </vt:lpstr>
      <vt:lpstr>Psychosomatika </vt:lpstr>
      <vt:lpstr>Psychosomatika </vt:lpstr>
      <vt:lpstr>Klasifikace dle Alexandera</vt:lpstr>
      <vt:lpstr>Modely psychosomatických onemocnění</vt:lpstr>
      <vt:lpstr>Stres – možné souvislosti pro psychologii </vt:lpstr>
      <vt:lpstr>Zátěž (load) x stres </vt:lpstr>
      <vt:lpstr>Teorie stresu</vt:lpstr>
      <vt:lpstr>Kognitivní teorie stresu</vt:lpstr>
      <vt:lpstr>Krize a trauma </vt:lpstr>
      <vt:lpstr>Krize a trauma</vt:lpstr>
      <vt:lpstr>Model stresu</vt:lpstr>
      <vt:lpstr>Stresová reakce </vt:lpstr>
      <vt:lpstr>1. Fáze  GAS – poplachová reakce </vt:lpstr>
      <vt:lpstr>2. Fáze stresové reakce </vt:lpstr>
      <vt:lpstr>3. Fáze stresové reakce </vt:lpstr>
      <vt:lpstr>FYZIOLOGICKÉ ZMĚNYORGANISMU PŘI STRESU</vt:lpstr>
      <vt:lpstr>FYZIOLOGICKÉ ZMĚNYORGANISMU PŘI STRESU</vt:lpstr>
      <vt:lpstr>Emoční změny při stresu </vt:lpstr>
      <vt:lpstr>Změny myšlení při stresu </vt:lpstr>
      <vt:lpstr>Změny chování při stresu </vt:lpstr>
    </vt:vector>
  </TitlesOfParts>
  <Company>ISS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Psychosomatika</dc:title>
  <dc:creator>Astellas Pharma</dc:creator>
  <cp:lastModifiedBy>Jarmila Valchářová</cp:lastModifiedBy>
  <cp:revision>352</cp:revision>
  <dcterms:created xsi:type="dcterms:W3CDTF">2010-02-27T07:42:42Z</dcterms:created>
  <dcterms:modified xsi:type="dcterms:W3CDTF">2012-10-01T06:38:15Z</dcterms:modified>
</cp:coreProperties>
</file>