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DB6EF64-FB19-411E-965E-9F52AA47445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7FAC4C8-C016-A347-A9F3-64671D190A05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318AA558-443F-4546-8D86-4E47263163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520012"/>
            <a:ext cx="5458968" cy="1048684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RLB 266 </a:t>
            </a:r>
            <a:r>
              <a:rPr lang="en-US" b="1" dirty="0" err="1" smtClean="0">
                <a:latin typeface="Calibri"/>
                <a:cs typeface="Calibri"/>
              </a:rPr>
              <a:t>Konce</a:t>
            </a:r>
            <a:r>
              <a:rPr lang="en-US" b="1" dirty="0" smtClean="0">
                <a:latin typeface="Calibri"/>
                <a:cs typeface="Calibri"/>
              </a:rPr>
              <a:t> </a:t>
            </a:r>
            <a:r>
              <a:rPr lang="en-US" b="1" dirty="0" err="1" smtClean="0">
                <a:latin typeface="Calibri"/>
                <a:cs typeface="Calibri"/>
              </a:rPr>
              <a:t>světa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568696"/>
            <a:ext cx="5458968" cy="621792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alibri"/>
                <a:cs typeface="Calibri"/>
              </a:rPr>
              <a:t>Konce</a:t>
            </a:r>
            <a:r>
              <a:rPr lang="en-US" sz="2800" dirty="0" smtClean="0">
                <a:latin typeface="Calibri"/>
                <a:cs typeface="Calibri"/>
              </a:rPr>
              <a:t> a </a:t>
            </a:r>
            <a:r>
              <a:rPr lang="en-US" sz="2800" dirty="0" err="1" smtClean="0">
                <a:latin typeface="Calibri"/>
                <a:cs typeface="Calibri"/>
              </a:rPr>
              <a:t>začátky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z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hlediska</a:t>
            </a:r>
            <a:r>
              <a:rPr lang="en-US" sz="2800" dirty="0" smtClean="0">
                <a:latin typeface="Calibri"/>
                <a:cs typeface="Calibri"/>
              </a:rPr>
              <a:t> New Age</a:t>
            </a:r>
            <a:endParaRPr lang="en-US" sz="2800" dirty="0">
              <a:latin typeface="Calibri"/>
              <a:cs typeface="Calibri"/>
            </a:endParaRPr>
          </a:p>
        </p:txBody>
      </p:sp>
      <p:pic>
        <p:nvPicPr>
          <p:cNvPr id="5" name="Picture 4" descr="new-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399" y="270932"/>
            <a:ext cx="6705601" cy="3937997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Počátek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nebo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i="1" dirty="0" err="1" smtClean="0">
                <a:latin typeface="Calibri"/>
                <a:cs typeface="Calibri"/>
              </a:rPr>
              <a:t>konec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31201" cy="3916363"/>
          </a:xfrm>
        </p:spPr>
        <p:txBody>
          <a:bodyPr/>
          <a:lstStyle/>
          <a:p>
            <a:r>
              <a:rPr lang="en-US" sz="2400" dirty="0" err="1" smtClean="0">
                <a:latin typeface="Calibri"/>
                <a:cs typeface="Calibri"/>
              </a:rPr>
              <a:t>Díky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svým</a:t>
            </a:r>
            <a:r>
              <a:rPr lang="en-US" sz="2400" dirty="0" smtClean="0">
                <a:latin typeface="Calibri"/>
                <a:cs typeface="Calibri"/>
              </a:rPr>
              <a:t> “</a:t>
            </a:r>
            <a:r>
              <a:rPr lang="en-US" sz="2400" dirty="0" err="1" smtClean="0">
                <a:latin typeface="Calibri"/>
                <a:cs typeface="Calibri"/>
              </a:rPr>
              <a:t>inspiračním</a:t>
            </a:r>
            <a:r>
              <a:rPr lang="en-US" sz="2400" dirty="0" smtClean="0">
                <a:latin typeface="Calibri"/>
                <a:cs typeface="Calibri"/>
              </a:rPr>
              <a:t>” </a:t>
            </a:r>
            <a:r>
              <a:rPr lang="en-US" sz="2400" dirty="0" err="1" smtClean="0">
                <a:latin typeface="Calibri"/>
                <a:cs typeface="Calibri"/>
              </a:rPr>
              <a:t>zdrojům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opuští</a:t>
            </a:r>
            <a:r>
              <a:rPr lang="en-US" sz="2400" dirty="0" smtClean="0">
                <a:latin typeface="Calibri"/>
                <a:cs typeface="Calibri"/>
              </a:rPr>
              <a:t> New Age </a:t>
            </a:r>
            <a:r>
              <a:rPr lang="en-US" sz="2400" dirty="0" err="1" smtClean="0">
                <a:latin typeface="Calibri"/>
                <a:cs typeface="Calibri"/>
              </a:rPr>
              <a:t>tradiční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křes</a:t>
            </a:r>
            <a:r>
              <a:rPr lang="en-US" sz="2400" dirty="0" err="1" smtClean="0">
                <a:latin typeface="Calibri"/>
                <a:cs typeface="Calibri"/>
              </a:rPr>
              <a:t>ťanské</a:t>
            </a:r>
            <a:r>
              <a:rPr lang="en-US" sz="2400" dirty="0" smtClean="0">
                <a:latin typeface="Calibri"/>
                <a:cs typeface="Calibri"/>
              </a:rPr>
              <a:t>) </a:t>
            </a:r>
            <a:r>
              <a:rPr lang="en-US" sz="2400" dirty="0" err="1" smtClean="0">
                <a:latin typeface="Calibri"/>
                <a:cs typeface="Calibri"/>
              </a:rPr>
              <a:t>pojetí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konce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světa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založené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eschatologii</a:t>
            </a:r>
            <a:r>
              <a:rPr lang="en-US" sz="2400" dirty="0" smtClean="0">
                <a:latin typeface="Calibri"/>
                <a:cs typeface="Calibri"/>
              </a:rPr>
              <a:t> a </a:t>
            </a:r>
            <a:r>
              <a:rPr lang="en-US" sz="2400" dirty="0" err="1" smtClean="0">
                <a:latin typeface="Calibri"/>
                <a:cs typeface="Calibri"/>
              </a:rPr>
              <a:t>apokalyptice</a:t>
            </a:r>
            <a:r>
              <a:rPr lang="en-US" sz="2400" dirty="0" smtClean="0">
                <a:latin typeface="Calibri"/>
                <a:cs typeface="Calibri"/>
              </a:rPr>
              <a:t>, resp. je </a:t>
            </a:r>
            <a:r>
              <a:rPr lang="en-US" sz="2400" dirty="0" err="1" smtClean="0">
                <a:latin typeface="Calibri"/>
                <a:cs typeface="Calibri"/>
              </a:rPr>
              <a:t>výrazně</a:t>
            </a:r>
            <a:r>
              <a:rPr lang="en-US" sz="2400" dirty="0" smtClean="0">
                <a:latin typeface="Calibri"/>
                <a:cs typeface="Calibri"/>
              </a:rPr>
              <a:t> re-</a:t>
            </a:r>
            <a:r>
              <a:rPr lang="en-US" sz="2400" dirty="0" err="1" smtClean="0">
                <a:latin typeface="Calibri"/>
                <a:cs typeface="Calibri"/>
              </a:rPr>
              <a:t>interpretuje</a:t>
            </a: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Klíčovou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roli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této</a:t>
            </a:r>
            <a:r>
              <a:rPr lang="en-US" sz="2400" dirty="0" smtClean="0">
                <a:latin typeface="Calibri"/>
                <a:cs typeface="Calibri"/>
              </a:rPr>
              <a:t> re-</a:t>
            </a:r>
            <a:r>
              <a:rPr lang="en-US" sz="2400" dirty="0" err="1" smtClean="0">
                <a:latin typeface="Calibri"/>
                <a:cs typeface="Calibri"/>
              </a:rPr>
              <a:t>interpretaci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hraje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koncepce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chemeClr val="accent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duchovní</a:t>
            </a:r>
            <a:r>
              <a:rPr lang="en-US" sz="2400" dirty="0" smtClean="0">
                <a:solidFill>
                  <a:schemeClr val="accent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chemeClr val="accent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evoluce</a:t>
            </a:r>
            <a:endParaRPr lang="en-US" sz="2400" dirty="0" smtClean="0">
              <a:solidFill>
                <a:schemeClr val="accent2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“</a:t>
            </a:r>
            <a:r>
              <a:rPr lang="en-US" sz="2400" dirty="0" err="1" smtClean="0">
                <a:latin typeface="Calibri"/>
                <a:cs typeface="Calibri"/>
              </a:rPr>
              <a:t>Konec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světa</a:t>
            </a:r>
            <a:r>
              <a:rPr lang="en-US" sz="2400" dirty="0" smtClean="0">
                <a:latin typeface="Calibri"/>
                <a:cs typeface="Calibri"/>
              </a:rPr>
              <a:t>” je </a:t>
            </a:r>
            <a:r>
              <a:rPr lang="en-US" sz="2400" dirty="0" err="1" smtClean="0">
                <a:latin typeface="Calibri"/>
                <a:cs typeface="Calibri"/>
              </a:rPr>
              <a:t>tak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chápán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jako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součást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složitých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dialektických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vztahů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mezi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počátkem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a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koncem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,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resp.”strarým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” a “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novým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”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vedoucích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</a:t>
            </a:r>
            <a:r>
              <a:rPr lang="en-US" sz="2400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u="sng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transformaci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která</a:t>
            </a:r>
            <a:r>
              <a:rPr lang="en-US" sz="2400" dirty="0" smtClean="0">
                <a:latin typeface="Calibri"/>
                <a:cs typeface="Calibri"/>
              </a:rPr>
              <a:t> se </a:t>
            </a:r>
            <a:r>
              <a:rPr lang="en-US" sz="2400" dirty="0" err="1" smtClean="0">
                <a:latin typeface="Calibri"/>
                <a:cs typeface="Calibri"/>
              </a:rPr>
              <a:t>odehrává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několika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úrovních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zároveň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Počátek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nebo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i="1" dirty="0" err="1" smtClean="0">
                <a:latin typeface="Calibri"/>
                <a:cs typeface="Calibri"/>
              </a:rPr>
              <a:t>konec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31201" cy="3916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>
                <a:latin typeface="Calibri"/>
                <a:cs typeface="Calibri"/>
              </a:rPr>
              <a:t>Úrovně</a:t>
            </a:r>
            <a:r>
              <a:rPr lang="en-US" sz="2800" b="1" dirty="0" smtClean="0">
                <a:latin typeface="Calibri"/>
                <a:cs typeface="Calibri"/>
              </a:rPr>
              <a:t> </a:t>
            </a:r>
            <a:r>
              <a:rPr lang="en-US" sz="2800" b="1" dirty="0" err="1" smtClean="0">
                <a:latin typeface="Calibri"/>
                <a:cs typeface="Calibri"/>
              </a:rPr>
              <a:t>transformace</a:t>
            </a:r>
            <a:r>
              <a:rPr lang="en-US" sz="2800" b="1" dirty="0" smtClean="0">
                <a:latin typeface="Calibri"/>
                <a:cs typeface="Calibri"/>
              </a:rPr>
              <a:t>:</a:t>
            </a:r>
          </a:p>
          <a:p>
            <a:r>
              <a:rPr lang="en-US" sz="2800" dirty="0" err="1" smtClean="0">
                <a:latin typeface="Calibri"/>
                <a:cs typeface="Calibri"/>
              </a:rPr>
              <a:t>Úroveň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i="1" dirty="0" err="1" smtClean="0">
                <a:latin typeface="Calibri"/>
                <a:cs typeface="Calibri"/>
              </a:rPr>
              <a:t>vědomí</a:t>
            </a:r>
            <a:r>
              <a:rPr lang="en-US" sz="2800" i="1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(</a:t>
            </a:r>
            <a:r>
              <a:rPr lang="en-US" sz="2800" dirty="0" err="1" smtClean="0">
                <a:latin typeface="Calibri"/>
                <a:cs typeface="Calibri"/>
              </a:rPr>
              <a:t>subjektu</a:t>
            </a:r>
            <a:r>
              <a:rPr lang="en-US" sz="2800" dirty="0" smtClean="0">
                <a:latin typeface="Calibri"/>
                <a:cs typeface="Calibri"/>
              </a:rPr>
              <a:t>, </a:t>
            </a:r>
            <a:r>
              <a:rPr lang="en-US" sz="2800" dirty="0" err="1" smtClean="0">
                <a:latin typeface="Calibri"/>
                <a:cs typeface="Calibri"/>
              </a:rPr>
              <a:t>Já</a:t>
            </a:r>
            <a:r>
              <a:rPr lang="en-US" sz="2800" dirty="0" smtClean="0">
                <a:latin typeface="Calibri"/>
                <a:cs typeface="Calibri"/>
              </a:rPr>
              <a:t>,…)</a:t>
            </a:r>
          </a:p>
          <a:p>
            <a:r>
              <a:rPr lang="en-US" sz="2800" i="1" dirty="0" err="1" smtClean="0">
                <a:latin typeface="Calibri"/>
                <a:cs typeface="Calibri"/>
              </a:rPr>
              <a:t>Planetární</a:t>
            </a:r>
            <a:r>
              <a:rPr lang="en-US" sz="2800" i="1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úroveň</a:t>
            </a:r>
            <a:r>
              <a:rPr lang="en-US" sz="2800" dirty="0" smtClean="0">
                <a:latin typeface="Calibri"/>
                <a:cs typeface="Calibri"/>
              </a:rPr>
              <a:t> (</a:t>
            </a:r>
            <a:r>
              <a:rPr lang="en-US" sz="2800" dirty="0" err="1" smtClean="0">
                <a:latin typeface="Calibri"/>
                <a:cs typeface="Calibri"/>
              </a:rPr>
              <a:t>ekologická</a:t>
            </a:r>
            <a:r>
              <a:rPr lang="en-US" sz="2800" dirty="0" smtClean="0">
                <a:latin typeface="Calibri"/>
                <a:cs typeface="Calibri"/>
              </a:rPr>
              <a:t>)</a:t>
            </a:r>
          </a:p>
          <a:p>
            <a:r>
              <a:rPr lang="en-US" sz="2800" i="1" dirty="0" err="1" smtClean="0">
                <a:latin typeface="Calibri"/>
                <a:cs typeface="Calibri"/>
              </a:rPr>
              <a:t>Kosmická</a:t>
            </a:r>
            <a:r>
              <a:rPr lang="en-US" sz="2800" i="1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úroveň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723467" y="2760132"/>
            <a:ext cx="254000" cy="211666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333067" y="3335867"/>
            <a:ext cx="2455333" cy="93133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PARADIGMATICKÝ ZLOM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2531532" y="3039532"/>
            <a:ext cx="474133" cy="414866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134533" y="5638800"/>
            <a:ext cx="3285067" cy="8466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VZÁJEMNÉ PROPOJENÍ (HOLISMUS)</a:t>
            </a:r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Počátek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nebo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i="1" dirty="0" err="1" smtClean="0">
                <a:latin typeface="Calibri"/>
                <a:cs typeface="Calibri"/>
              </a:rPr>
              <a:t>konec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82001" cy="39163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Klíčem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pochopení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vztahu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počátku</a:t>
            </a:r>
            <a:r>
              <a:rPr lang="en-US" sz="2400" dirty="0" smtClean="0">
                <a:latin typeface="Calibri"/>
                <a:cs typeface="Calibri"/>
              </a:rPr>
              <a:t> a </a:t>
            </a:r>
            <a:r>
              <a:rPr lang="en-US" sz="2400" dirty="0" err="1" smtClean="0">
                <a:latin typeface="Calibri"/>
                <a:cs typeface="Calibri"/>
              </a:rPr>
              <a:t>konce</a:t>
            </a:r>
            <a:r>
              <a:rPr lang="en-US" sz="2400" dirty="0" smtClean="0">
                <a:latin typeface="Calibri"/>
                <a:cs typeface="Calibri"/>
              </a:rPr>
              <a:t> je </a:t>
            </a:r>
            <a:r>
              <a:rPr lang="en-US" sz="2400" b="1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princip</a:t>
            </a:r>
            <a:r>
              <a:rPr lang="en-US" sz="2400" b="1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b="1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holismu</a:t>
            </a:r>
            <a:endParaRPr lang="en-US" sz="2400" b="1" dirty="0" smtClean="0">
              <a:solidFill>
                <a:srgbClr val="FE97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Všechny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uvedené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úrovně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jsou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b="1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vzájemně</a:t>
            </a:r>
            <a:r>
              <a:rPr lang="en-US" sz="2400" b="1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b="1" dirty="0" err="1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propojené</a:t>
            </a:r>
            <a:r>
              <a:rPr lang="en-US" sz="2400" b="1" dirty="0" smtClean="0">
                <a:solidFill>
                  <a:srgbClr val="FE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a proto se </a:t>
            </a:r>
            <a:r>
              <a:rPr lang="en-US" sz="2400" dirty="0" err="1" smtClean="0">
                <a:latin typeface="Calibri"/>
                <a:cs typeface="Calibri"/>
              </a:rPr>
              <a:t>vzájemně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ovliv</a:t>
            </a:r>
            <a:r>
              <a:rPr lang="en-US" sz="2400" dirty="0" err="1" smtClean="0">
                <a:latin typeface="Calibri"/>
                <a:cs typeface="Calibri"/>
              </a:rPr>
              <a:t>ňují</a:t>
            </a: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Celková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</a:t>
            </a:r>
            <a:r>
              <a:rPr lang="en-US" sz="2400" dirty="0" err="1" smtClean="0">
                <a:latin typeface="Calibri"/>
                <a:cs typeface="Calibri"/>
              </a:rPr>
              <a:t>měna/transformace/konec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tak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může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být</a:t>
            </a:r>
            <a:r>
              <a:rPr lang="en-US" sz="2400" dirty="0" smtClean="0">
                <a:latin typeface="Calibri"/>
                <a:cs typeface="Calibri"/>
              </a:rPr>
              <a:t> (a </a:t>
            </a:r>
            <a:r>
              <a:rPr lang="en-US" sz="2400" dirty="0" err="1" smtClean="0">
                <a:latin typeface="Calibri"/>
                <a:cs typeface="Calibri"/>
              </a:rPr>
              <a:t>bude</a:t>
            </a:r>
            <a:r>
              <a:rPr lang="en-US" sz="2400" dirty="0" smtClean="0">
                <a:latin typeface="Calibri"/>
                <a:cs typeface="Calibri"/>
              </a:rPr>
              <a:t>) </a:t>
            </a:r>
            <a:r>
              <a:rPr lang="en-US" sz="2400" dirty="0" err="1" smtClean="0">
                <a:latin typeface="Calibri"/>
                <a:cs typeface="Calibri"/>
              </a:rPr>
              <a:t>způsobena/vyvolána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změnou/transformací/koncem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jedné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úrovní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přičemž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platí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že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paralelně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touto</a:t>
            </a:r>
            <a:r>
              <a:rPr lang="en-US" sz="2400" dirty="0" smtClean="0">
                <a:latin typeface="Calibri"/>
                <a:cs typeface="Calibri"/>
              </a:rPr>
              <a:t> “</a:t>
            </a:r>
            <a:r>
              <a:rPr lang="en-US" sz="2400" dirty="0" err="1" smtClean="0">
                <a:latin typeface="Calibri"/>
                <a:cs typeface="Calibri"/>
              </a:rPr>
              <a:t>dílčí</a:t>
            </a:r>
            <a:r>
              <a:rPr lang="en-US" sz="2400" dirty="0" smtClean="0">
                <a:latin typeface="Calibri"/>
                <a:cs typeface="Calibri"/>
              </a:rPr>
              <a:t>” </a:t>
            </a:r>
            <a:r>
              <a:rPr lang="en-US" sz="2400" dirty="0" err="1" smtClean="0">
                <a:latin typeface="Calibri"/>
                <a:cs typeface="Calibri"/>
              </a:rPr>
              <a:t>změnou/transformací/koncem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dochází</a:t>
            </a:r>
            <a:r>
              <a:rPr lang="en-US" sz="2400" dirty="0" smtClean="0">
                <a:latin typeface="Calibri"/>
                <a:cs typeface="Calibri"/>
              </a:rPr>
              <a:t> I </a:t>
            </a:r>
            <a:r>
              <a:rPr lang="en-US" sz="2400" dirty="0" err="1" smtClean="0">
                <a:latin typeface="Calibri"/>
                <a:cs typeface="Calibri"/>
              </a:rPr>
              <a:t>ke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změnám/transformacím/koncům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ostatních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úrovních</a:t>
            </a:r>
            <a:endParaRPr lang="en-US" sz="2400" dirty="0" smtClean="0">
              <a:latin typeface="Calibri"/>
              <a:cs typeface="Calibri"/>
            </a:endParaRP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Podoby</a:t>
            </a:r>
            <a:r>
              <a:rPr lang="en-US" dirty="0" smtClean="0">
                <a:latin typeface="Calibri"/>
                <a:cs typeface="Calibri"/>
              </a:rPr>
              <a:t> (</a:t>
            </a:r>
            <a:r>
              <a:rPr lang="en-US" i="1" dirty="0" err="1" smtClean="0">
                <a:latin typeface="Calibri"/>
                <a:cs typeface="Calibri"/>
              </a:rPr>
              <a:t>témata</a:t>
            </a:r>
            <a:r>
              <a:rPr lang="en-US" dirty="0" smtClean="0">
                <a:latin typeface="Calibri"/>
                <a:cs typeface="Calibri"/>
              </a:rPr>
              <a:t>) </a:t>
            </a:r>
            <a:r>
              <a:rPr lang="en-US" dirty="0" err="1" smtClean="0">
                <a:latin typeface="Calibri"/>
                <a:cs typeface="Calibri"/>
              </a:rPr>
              <a:t>transformace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48134" cy="39163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Změny/transformace/konce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jsou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často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vyjadřovány</a:t>
            </a:r>
            <a:r>
              <a:rPr lang="en-US" sz="2400" dirty="0" smtClean="0">
                <a:latin typeface="Calibri"/>
                <a:cs typeface="Calibri"/>
              </a:rPr>
              <a:t> a </a:t>
            </a:r>
            <a:r>
              <a:rPr lang="en-US" sz="2400" dirty="0" err="1" smtClean="0">
                <a:latin typeface="Calibri"/>
                <a:cs typeface="Calibri"/>
              </a:rPr>
              <a:t>spojovány</a:t>
            </a:r>
            <a:r>
              <a:rPr lang="en-US" sz="2400" dirty="0" smtClean="0">
                <a:latin typeface="Calibri"/>
                <a:cs typeface="Calibri"/>
              </a:rPr>
              <a:t> se </a:t>
            </a:r>
            <a:r>
              <a:rPr lang="en-US" sz="2400" dirty="0" err="1" smtClean="0">
                <a:latin typeface="Calibri"/>
                <a:cs typeface="Calibri"/>
              </a:rPr>
              <a:t>symbolickými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koncepty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které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mají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podtrnout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hloubku</a:t>
            </a:r>
            <a:r>
              <a:rPr lang="en-US" sz="2400" dirty="0" smtClean="0">
                <a:latin typeface="Calibri"/>
                <a:cs typeface="Calibri"/>
              </a:rPr>
              <a:t> a </a:t>
            </a:r>
            <a:r>
              <a:rPr lang="en-US" sz="2400" dirty="0" err="1" smtClean="0">
                <a:latin typeface="Calibri"/>
                <a:cs typeface="Calibri"/>
              </a:rPr>
              <a:t>důležitost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změn</a:t>
            </a: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Součástí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změn/transformací/konců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jsou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všechny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klíčové</a:t>
            </a:r>
            <a:r>
              <a:rPr lang="en-US" sz="2400" dirty="0" smtClean="0">
                <a:latin typeface="Calibri"/>
                <a:cs typeface="Calibri"/>
              </a:rPr>
              <a:t> “</a:t>
            </a:r>
            <a:r>
              <a:rPr lang="en-US" sz="2400" dirty="0" err="1" smtClean="0">
                <a:latin typeface="Calibri"/>
                <a:cs typeface="Calibri"/>
              </a:rPr>
              <a:t>systémy</a:t>
            </a:r>
            <a:r>
              <a:rPr lang="en-US" sz="2400" dirty="0" smtClean="0">
                <a:latin typeface="Calibri"/>
                <a:cs typeface="Calibri"/>
              </a:rPr>
              <a:t>” – </a:t>
            </a:r>
            <a:r>
              <a:rPr lang="en-US" sz="2400" dirty="0" err="1" smtClean="0">
                <a:latin typeface="Calibri"/>
                <a:cs typeface="Calibri"/>
              </a:rPr>
              <a:t>počínaje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systémy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explanačními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věda</a:t>
            </a:r>
            <a:r>
              <a:rPr lang="en-US" sz="2400" dirty="0" smtClean="0">
                <a:latin typeface="Calibri"/>
                <a:cs typeface="Calibri"/>
              </a:rPr>
              <a:t>) a </a:t>
            </a:r>
            <a:r>
              <a:rPr lang="en-US" sz="2400" dirty="0" err="1" smtClean="0">
                <a:latin typeface="Calibri"/>
                <a:cs typeface="Calibri"/>
              </a:rPr>
              <a:t>konče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systémy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sociálními</a:t>
            </a:r>
            <a:r>
              <a:rPr lang="en-US" sz="2400" dirty="0" smtClean="0">
                <a:latin typeface="Calibri"/>
                <a:cs typeface="Calibri"/>
              </a:rPr>
              <a:t> (</a:t>
            </a:r>
            <a:r>
              <a:rPr lang="en-US" sz="2400" dirty="0" err="1" smtClean="0">
                <a:latin typeface="Calibri"/>
                <a:cs typeface="Calibri"/>
              </a:rPr>
              <a:t>politika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</a:p>
          <a:p>
            <a:r>
              <a:rPr lang="en-US" sz="2400" dirty="0" smtClean="0">
                <a:latin typeface="Calibri"/>
                <a:cs typeface="Calibri"/>
              </a:rPr>
              <a:t>V </a:t>
            </a:r>
            <a:r>
              <a:rPr lang="en-US" sz="2400" dirty="0" err="1" smtClean="0">
                <a:latin typeface="Calibri"/>
                <a:cs typeface="Calibri"/>
              </a:rPr>
              <a:t>této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souvislosti</a:t>
            </a:r>
            <a:r>
              <a:rPr lang="en-US" sz="2400" dirty="0" smtClean="0">
                <a:latin typeface="Calibri"/>
                <a:cs typeface="Calibri"/>
              </a:rPr>
              <a:t> se </a:t>
            </a:r>
            <a:r>
              <a:rPr lang="en-US" sz="2400" dirty="0" err="1" smtClean="0">
                <a:latin typeface="Calibri"/>
                <a:cs typeface="Calibri"/>
              </a:rPr>
              <a:t>pak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mluví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o</a:t>
            </a:r>
            <a:r>
              <a:rPr lang="en-US" sz="2400" dirty="0" smtClean="0">
                <a:latin typeface="Calibri"/>
                <a:cs typeface="Calibri"/>
              </a:rPr>
              <a:t> “</a:t>
            </a:r>
            <a:r>
              <a:rPr lang="en-US" sz="2400" dirty="0" err="1" smtClean="0">
                <a:latin typeface="Calibri"/>
                <a:cs typeface="Calibri"/>
              </a:rPr>
              <a:t>nové</a:t>
            </a:r>
            <a:r>
              <a:rPr lang="en-US" sz="2400" dirty="0" smtClean="0">
                <a:latin typeface="Calibri"/>
                <a:cs typeface="Calibri"/>
              </a:rPr>
              <a:t>” </a:t>
            </a:r>
            <a:r>
              <a:rPr lang="en-US" sz="2400" dirty="0" err="1" smtClean="0">
                <a:latin typeface="Calibri"/>
                <a:cs typeface="Calibri"/>
              </a:rPr>
              <a:t>vědě</a:t>
            </a:r>
            <a:r>
              <a:rPr lang="en-US" sz="2400" dirty="0" smtClean="0">
                <a:latin typeface="Calibri"/>
                <a:cs typeface="Calibri"/>
              </a:rPr>
              <a:t>, “</a:t>
            </a:r>
            <a:r>
              <a:rPr lang="en-US" sz="2400" dirty="0" err="1" smtClean="0">
                <a:latin typeface="Calibri"/>
                <a:cs typeface="Calibri"/>
              </a:rPr>
              <a:t>novém</a:t>
            </a:r>
            <a:r>
              <a:rPr lang="en-US" sz="2400" dirty="0" smtClean="0">
                <a:latin typeface="Calibri"/>
                <a:cs typeface="Calibri"/>
              </a:rPr>
              <a:t>” </a:t>
            </a:r>
            <a:r>
              <a:rPr lang="en-US" sz="2400" dirty="0" err="1" smtClean="0">
                <a:latin typeface="Calibri"/>
                <a:cs typeface="Calibri"/>
              </a:rPr>
              <a:t>náboženství</a:t>
            </a:r>
            <a:r>
              <a:rPr lang="en-US" sz="2400" dirty="0" smtClean="0">
                <a:latin typeface="Calibri"/>
                <a:cs typeface="Calibri"/>
              </a:rPr>
              <a:t>, “</a:t>
            </a:r>
            <a:r>
              <a:rPr lang="en-US" sz="2400" dirty="0" err="1" smtClean="0">
                <a:latin typeface="Calibri"/>
                <a:cs typeface="Calibri"/>
              </a:rPr>
              <a:t>novém</a:t>
            </a:r>
            <a:r>
              <a:rPr lang="en-US" sz="2400" dirty="0" smtClean="0">
                <a:latin typeface="Calibri"/>
                <a:cs typeface="Calibri"/>
              </a:rPr>
              <a:t>” </a:t>
            </a:r>
            <a:r>
              <a:rPr lang="en-US" sz="2400" dirty="0" err="1" smtClean="0">
                <a:latin typeface="Calibri"/>
                <a:cs typeface="Calibri"/>
              </a:rPr>
              <a:t>člověku</a:t>
            </a:r>
            <a:r>
              <a:rPr lang="en-US" sz="2400" dirty="0" smtClean="0">
                <a:latin typeface="Calibri"/>
                <a:cs typeface="Calibri"/>
              </a:rPr>
              <a:t>, “</a:t>
            </a:r>
            <a:r>
              <a:rPr lang="en-US" sz="2400" dirty="0" err="1" smtClean="0">
                <a:latin typeface="Calibri"/>
                <a:cs typeface="Calibri"/>
              </a:rPr>
              <a:t>nové</a:t>
            </a:r>
            <a:r>
              <a:rPr lang="en-US" sz="2400" dirty="0" smtClean="0">
                <a:latin typeface="Calibri"/>
                <a:cs typeface="Calibri"/>
              </a:rPr>
              <a:t>” </a:t>
            </a:r>
            <a:r>
              <a:rPr lang="en-US" sz="2400" dirty="0" err="1" smtClean="0">
                <a:latin typeface="Calibri"/>
                <a:cs typeface="Calibri"/>
              </a:rPr>
              <a:t>společnosti</a:t>
            </a:r>
            <a:endParaRPr lang="en-US"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Podoby</a:t>
            </a:r>
            <a:r>
              <a:rPr lang="en-US" dirty="0" smtClean="0">
                <a:latin typeface="Calibri"/>
                <a:cs typeface="Calibri"/>
              </a:rPr>
              <a:t> (</a:t>
            </a:r>
            <a:r>
              <a:rPr lang="en-US" i="1" dirty="0" err="1" smtClean="0">
                <a:latin typeface="Calibri"/>
                <a:cs typeface="Calibri"/>
              </a:rPr>
              <a:t>témata</a:t>
            </a:r>
            <a:r>
              <a:rPr lang="en-US" dirty="0" smtClean="0">
                <a:latin typeface="Calibri"/>
                <a:cs typeface="Calibri"/>
              </a:rPr>
              <a:t>) </a:t>
            </a:r>
            <a:r>
              <a:rPr lang="en-US" dirty="0" err="1" smtClean="0">
                <a:latin typeface="Calibri"/>
                <a:cs typeface="Calibri"/>
              </a:rPr>
              <a:t>transformace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82001" cy="39163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Calibri"/>
                <a:cs typeface="Calibri"/>
              </a:rPr>
              <a:t>“</a:t>
            </a:r>
            <a:r>
              <a:rPr lang="en-US" sz="2800" b="1" dirty="0" err="1" smtClean="0">
                <a:latin typeface="Calibri"/>
                <a:cs typeface="Calibri"/>
              </a:rPr>
              <a:t>Symbolická</a:t>
            </a:r>
            <a:r>
              <a:rPr lang="en-US" sz="2800" b="1" dirty="0" smtClean="0">
                <a:latin typeface="Calibri"/>
                <a:cs typeface="Calibri"/>
              </a:rPr>
              <a:t>” </a:t>
            </a:r>
            <a:r>
              <a:rPr lang="en-US" sz="2800" b="1" dirty="0" err="1" smtClean="0">
                <a:latin typeface="Calibri"/>
                <a:cs typeface="Calibri"/>
              </a:rPr>
              <a:t>vyjádření</a:t>
            </a:r>
            <a:r>
              <a:rPr lang="en-US" sz="2800" b="1" dirty="0" smtClean="0">
                <a:latin typeface="Calibri"/>
                <a:cs typeface="Calibri"/>
              </a:rPr>
              <a:t> </a:t>
            </a:r>
            <a:r>
              <a:rPr lang="en-US" sz="2800" b="1" dirty="0" err="1" smtClean="0">
                <a:latin typeface="Calibri"/>
                <a:cs typeface="Calibri"/>
              </a:rPr>
              <a:t>změny/transformace/konce</a:t>
            </a:r>
            <a:endParaRPr lang="en-US" sz="2800" b="1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Věk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vodnáře</a:t>
            </a: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Vodnářské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spiknutí</a:t>
            </a: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Bod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obratu</a:t>
            </a:r>
            <a:endParaRPr lang="en-US" sz="2400" dirty="0" smtClean="0">
              <a:latin typeface="Calibri"/>
              <a:cs typeface="Calibri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>
                <a:latin typeface="Calibri"/>
                <a:cs typeface="Calibri"/>
              </a:rPr>
              <a:t>Zdroje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61067"/>
            <a:ext cx="8398934" cy="46228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Calibri"/>
                <a:cs typeface="Calibri"/>
              </a:rPr>
              <a:t>Fritjof</a:t>
            </a:r>
            <a:r>
              <a:rPr lang="en-US" sz="2400" dirty="0" smtClean="0">
                <a:latin typeface="Calibri"/>
                <a:cs typeface="Calibri"/>
              </a:rPr>
              <a:t> Capra: The Turning Point (</a:t>
            </a:r>
            <a:r>
              <a:rPr lang="en-US" sz="2400" dirty="0" err="1" smtClean="0">
                <a:latin typeface="Calibri"/>
                <a:cs typeface="Calibri"/>
              </a:rPr>
              <a:t>Bod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obratu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</a:p>
          <a:p>
            <a:pPr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err="1" smtClean="0">
                <a:latin typeface="Calibri"/>
                <a:cs typeface="Calibri"/>
              </a:rPr>
              <a:t>Merilyn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Fergusonová</a:t>
            </a:r>
            <a:r>
              <a:rPr lang="en-US" sz="2400" dirty="0" smtClean="0">
                <a:latin typeface="Calibri"/>
                <a:cs typeface="Calibri"/>
              </a:rPr>
              <a:t>: The Aquarian Conspiracy (</a:t>
            </a:r>
            <a:r>
              <a:rPr lang="en-US" sz="2400" dirty="0" err="1" smtClean="0">
                <a:latin typeface="Calibri"/>
                <a:cs typeface="Calibri"/>
              </a:rPr>
              <a:t>Vodnářské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spiknutí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</a:p>
          <a:p>
            <a:pPr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James Redfield: The Celestine Prophecy (</a:t>
            </a:r>
            <a:r>
              <a:rPr lang="en-US" sz="2400" dirty="0" err="1" smtClean="0">
                <a:latin typeface="Calibri"/>
                <a:cs typeface="Calibri"/>
              </a:rPr>
              <a:t>Celestinská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proroctví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</a:p>
          <a:p>
            <a:pPr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George Trevelyan: A Vision of the Aquarian Age</a:t>
            </a:r>
            <a:endParaRPr lang="en-US" sz="2400" dirty="0">
              <a:latin typeface="Calibri"/>
              <a:cs typeface="Calibri"/>
            </a:endParaRPr>
          </a:p>
        </p:txBody>
      </p:sp>
      <p:pic>
        <p:nvPicPr>
          <p:cNvPr id="4" name="Picture 3" descr="465px-Fritjof_Capra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6441172" y="1981200"/>
            <a:ext cx="840161" cy="897467"/>
          </a:xfrm>
          <a:prstGeom prst="rect">
            <a:avLst/>
          </a:prstGeom>
        </p:spPr>
      </p:pic>
      <p:pic>
        <p:nvPicPr>
          <p:cNvPr id="5" name="Picture 4" descr="Mfergus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0467" y="3420532"/>
            <a:ext cx="1041400" cy="1075267"/>
          </a:xfrm>
          <a:prstGeom prst="rect">
            <a:avLst/>
          </a:prstGeom>
        </p:spPr>
      </p:pic>
      <p:pic>
        <p:nvPicPr>
          <p:cNvPr id="6" name="Picture 5" descr="S_-_portrait.Sir_George_Trevelyan.jpg"/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3285067" y="4922688"/>
            <a:ext cx="880534" cy="983341"/>
          </a:xfrm>
          <a:prstGeom prst="rect">
            <a:avLst/>
          </a:prstGeom>
        </p:spPr>
      </p:pic>
      <p:pic>
        <p:nvPicPr>
          <p:cNvPr id="7" name="Picture 6" descr="Redfield..James_.jpg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6965576" y="5520267"/>
            <a:ext cx="1010024" cy="1133474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82001" cy="3916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err="1" smtClean="0">
                <a:latin typeface="Calibri"/>
                <a:cs typeface="Calibri"/>
              </a:rPr>
              <a:t>Základní</a:t>
            </a:r>
            <a:r>
              <a:rPr lang="en-US" sz="3200" b="1" dirty="0" smtClean="0">
                <a:latin typeface="Calibri"/>
                <a:cs typeface="Calibri"/>
              </a:rPr>
              <a:t> </a:t>
            </a:r>
            <a:r>
              <a:rPr lang="en-US" sz="3200" b="1" dirty="0" err="1" smtClean="0">
                <a:latin typeface="Calibri"/>
                <a:cs typeface="Calibri"/>
              </a:rPr>
              <a:t>interpretační</a:t>
            </a:r>
            <a:r>
              <a:rPr lang="en-US" sz="3200" b="1" dirty="0" smtClean="0">
                <a:latin typeface="Calibri"/>
                <a:cs typeface="Calibri"/>
              </a:rPr>
              <a:t> </a:t>
            </a:r>
            <a:r>
              <a:rPr lang="en-US" sz="3200" b="1" dirty="0" err="1" smtClean="0">
                <a:latin typeface="Calibri"/>
                <a:cs typeface="Calibri"/>
              </a:rPr>
              <a:t>paradigmata</a:t>
            </a:r>
            <a:r>
              <a:rPr lang="en-US" sz="3200" b="1" dirty="0" smtClean="0">
                <a:latin typeface="Calibri"/>
                <a:cs typeface="Calibri"/>
              </a:rPr>
              <a:t>:</a:t>
            </a:r>
          </a:p>
          <a:p>
            <a:r>
              <a:rPr lang="en-US" sz="2800" dirty="0" smtClean="0">
                <a:latin typeface="Calibri"/>
                <a:cs typeface="Calibri"/>
              </a:rPr>
              <a:t>New Age </a:t>
            </a:r>
            <a:r>
              <a:rPr lang="en-US" sz="2800" dirty="0" err="1" smtClean="0">
                <a:latin typeface="Calibri"/>
                <a:cs typeface="Calibri"/>
              </a:rPr>
              <a:t>jako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pokračovatel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či</a:t>
            </a:r>
            <a:r>
              <a:rPr lang="en-US" sz="2800" dirty="0" smtClean="0">
                <a:latin typeface="Calibri"/>
                <a:cs typeface="Calibri"/>
              </a:rPr>
              <a:t> (</a:t>
            </a:r>
            <a:r>
              <a:rPr lang="en-US" sz="2800" dirty="0" err="1" smtClean="0">
                <a:latin typeface="Calibri"/>
                <a:cs typeface="Calibri"/>
              </a:rPr>
              <a:t>pozdně)moderní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podoba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tzv</a:t>
            </a:r>
            <a:r>
              <a:rPr lang="en-US" sz="2800" dirty="0" smtClean="0">
                <a:latin typeface="Calibri"/>
                <a:cs typeface="Calibri"/>
              </a:rPr>
              <a:t>. </a:t>
            </a:r>
            <a:r>
              <a:rPr lang="en-US" sz="2800" dirty="0" err="1" smtClean="0">
                <a:latin typeface="Calibri"/>
                <a:cs typeface="Calibri"/>
              </a:rPr>
              <a:t>m</a:t>
            </a:r>
            <a:r>
              <a:rPr lang="en-US" sz="2800" dirty="0" err="1" smtClean="0">
                <a:latin typeface="Calibri"/>
                <a:cs typeface="Calibri"/>
              </a:rPr>
              <a:t>etafyzického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náboženství</a:t>
            </a:r>
            <a:r>
              <a:rPr lang="en-US" sz="2800" dirty="0" smtClean="0">
                <a:latin typeface="Calibri"/>
                <a:cs typeface="Calibri"/>
              </a:rPr>
              <a:t> (</a:t>
            </a:r>
            <a:r>
              <a:rPr lang="en-US" sz="2800" dirty="0" err="1" smtClean="0">
                <a:latin typeface="Calibri"/>
                <a:cs typeface="Calibri"/>
              </a:rPr>
              <a:t>západního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esoterismu</a:t>
            </a:r>
            <a:r>
              <a:rPr lang="en-US" sz="2800" dirty="0" smtClean="0">
                <a:latin typeface="Calibri"/>
                <a:cs typeface="Calibri"/>
              </a:rPr>
              <a:t>) – </a:t>
            </a:r>
            <a:r>
              <a:rPr lang="en-US" sz="2800" i="1" dirty="0" smtClean="0">
                <a:latin typeface="Calibri"/>
                <a:cs typeface="Calibri"/>
              </a:rPr>
              <a:t>C. Albanese, W. </a:t>
            </a:r>
            <a:r>
              <a:rPr lang="en-US" sz="2800" i="1" dirty="0" err="1" smtClean="0">
                <a:latin typeface="Calibri"/>
                <a:cs typeface="Calibri"/>
              </a:rPr>
              <a:t>Hanegraaff</a:t>
            </a:r>
            <a:endParaRPr lang="en-US" sz="2800" dirty="0" smtClean="0">
              <a:latin typeface="Calibri"/>
              <a:cs typeface="Calibri"/>
            </a:endParaRPr>
          </a:p>
          <a:p>
            <a:r>
              <a:rPr lang="en-US" sz="2800" dirty="0" smtClean="0">
                <a:latin typeface="Calibri"/>
                <a:cs typeface="Calibri"/>
              </a:rPr>
              <a:t>New Age </a:t>
            </a:r>
            <a:r>
              <a:rPr lang="en-US" sz="2800" dirty="0" err="1" smtClean="0">
                <a:latin typeface="Calibri"/>
                <a:cs typeface="Calibri"/>
              </a:rPr>
              <a:t>jako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výraz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tzv</a:t>
            </a:r>
            <a:r>
              <a:rPr lang="en-US" sz="2800" dirty="0" smtClean="0">
                <a:latin typeface="Calibri"/>
                <a:cs typeface="Calibri"/>
              </a:rPr>
              <a:t>. </a:t>
            </a:r>
            <a:r>
              <a:rPr lang="en-US" sz="2800" dirty="0" err="1" smtClean="0">
                <a:latin typeface="Calibri"/>
                <a:cs typeface="Calibri"/>
              </a:rPr>
              <a:t>i</a:t>
            </a:r>
            <a:r>
              <a:rPr lang="en-US" sz="2800" dirty="0" err="1" smtClean="0">
                <a:latin typeface="Calibri"/>
                <a:cs typeface="Calibri"/>
              </a:rPr>
              <a:t>ndividualizované</a:t>
            </a:r>
            <a:r>
              <a:rPr lang="en-US" sz="2800" dirty="0" smtClean="0">
                <a:latin typeface="Calibri"/>
                <a:cs typeface="Calibri"/>
              </a:rPr>
              <a:t> a </a:t>
            </a:r>
            <a:r>
              <a:rPr lang="en-US" sz="2800" dirty="0" err="1" smtClean="0">
                <a:latin typeface="Calibri"/>
                <a:cs typeface="Calibri"/>
              </a:rPr>
              <a:t>privatizované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religiozity</a:t>
            </a:r>
            <a:r>
              <a:rPr lang="en-US" sz="2800" dirty="0" smtClean="0">
                <a:latin typeface="Calibri"/>
                <a:cs typeface="Calibri"/>
              </a:rPr>
              <a:t> – </a:t>
            </a:r>
            <a:r>
              <a:rPr lang="en-US" sz="2800" i="1" dirty="0" smtClean="0">
                <a:latin typeface="Calibri"/>
                <a:cs typeface="Calibri"/>
              </a:rPr>
              <a:t>P. </a:t>
            </a:r>
            <a:r>
              <a:rPr lang="en-US" sz="2800" i="1" dirty="0" err="1" smtClean="0">
                <a:latin typeface="Calibri"/>
                <a:cs typeface="Calibri"/>
              </a:rPr>
              <a:t>Heelas</a:t>
            </a:r>
            <a:endParaRPr lang="en-US" sz="2800" i="1" dirty="0" smtClean="0">
              <a:latin typeface="Calibri"/>
              <a:cs typeface="Calibri"/>
            </a:endParaRPr>
          </a:p>
          <a:p>
            <a:r>
              <a:rPr lang="en-US" sz="2800" dirty="0" smtClean="0">
                <a:latin typeface="Calibri"/>
                <a:cs typeface="Calibri"/>
              </a:rPr>
              <a:t>New Age </a:t>
            </a:r>
            <a:r>
              <a:rPr lang="en-US" sz="2800" dirty="0" err="1" smtClean="0">
                <a:latin typeface="Calibri"/>
                <a:cs typeface="Calibri"/>
              </a:rPr>
              <a:t>jako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výraz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soudobé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formy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lidové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 err="1" smtClean="0">
                <a:latin typeface="Calibri"/>
                <a:cs typeface="Calibri"/>
              </a:rPr>
              <a:t>religiozity</a:t>
            </a:r>
            <a:r>
              <a:rPr lang="en-US" sz="2800" dirty="0" smtClean="0">
                <a:latin typeface="Calibri"/>
                <a:cs typeface="Calibri"/>
              </a:rPr>
              <a:t> – </a:t>
            </a:r>
            <a:r>
              <a:rPr lang="en-US" sz="2800" i="1" dirty="0" smtClean="0">
                <a:latin typeface="Calibri"/>
                <a:cs typeface="Calibri"/>
              </a:rPr>
              <a:t>S. Sutcliffe</a:t>
            </a:r>
            <a:endParaRPr lang="en-US" sz="2800" i="1" dirty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8934" cy="430953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3911600" y="2438400"/>
            <a:ext cx="2116667" cy="355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ROSEKRUCIÁNSTVÍ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3911600" y="3081866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ZEDNÁŘSTVÍ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762000" y="3683000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SPIRITUALISMUS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4351866" y="3683000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RITUÁLNÍ MAGIE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479800" y="4436533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THEOSOFIE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762000" y="5384800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NEW AGE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479800" y="5384800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SCIENTOLOGIE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468533" y="5384800"/>
            <a:ext cx="2116667" cy="3386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WICCA</a:t>
            </a:r>
            <a:endParaRPr lang="en-US" sz="1600" dirty="0"/>
          </a:p>
        </p:txBody>
      </p:sp>
      <p:cxnSp>
        <p:nvCxnSpPr>
          <p:cNvPr id="14" name="Straight Arrow Connector 13"/>
          <p:cNvCxnSpPr>
            <a:stCxn id="4" idx="2"/>
          </p:cNvCxnSpPr>
          <p:nvPr/>
        </p:nvCxnSpPr>
        <p:spPr>
          <a:xfrm rot="5400000">
            <a:off x="4826001" y="2937933"/>
            <a:ext cx="28786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rot="5400000">
            <a:off x="3263901" y="1976966"/>
            <a:ext cx="262467" cy="314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</p:cNvCxnSpPr>
          <p:nvPr/>
        </p:nvCxnSpPr>
        <p:spPr>
          <a:xfrm rot="5400000">
            <a:off x="4838701" y="3551766"/>
            <a:ext cx="26246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  <a:endCxn id="12" idx="0"/>
          </p:cNvCxnSpPr>
          <p:nvPr/>
        </p:nvCxnSpPr>
        <p:spPr>
          <a:xfrm rot="16200000" flipH="1">
            <a:off x="5786967" y="3644899"/>
            <a:ext cx="1363133" cy="2116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2"/>
          </p:cNvCxnSpPr>
          <p:nvPr/>
        </p:nvCxnSpPr>
        <p:spPr>
          <a:xfrm rot="16200000" flipH="1">
            <a:off x="4237568" y="5075766"/>
            <a:ext cx="609599" cy="8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0" idx="0"/>
          </p:cNvCxnSpPr>
          <p:nvPr/>
        </p:nvCxnSpPr>
        <p:spPr>
          <a:xfrm rot="10800000" flipV="1">
            <a:off x="1820334" y="4775200"/>
            <a:ext cx="271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0" idx="0"/>
          </p:cNvCxnSpPr>
          <p:nvPr/>
        </p:nvCxnSpPr>
        <p:spPr>
          <a:xfrm rot="5400000">
            <a:off x="1138768" y="4703233"/>
            <a:ext cx="136313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68534" y="2209800"/>
            <a:ext cx="2387600" cy="872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None/>
            </a:pPr>
            <a:r>
              <a:rPr lang="en-US" sz="1600" dirty="0" smtClean="0">
                <a:latin typeface="Calibri"/>
                <a:cs typeface="Calibri"/>
              </a:rPr>
              <a:t>“</a:t>
            </a:r>
            <a:r>
              <a:rPr lang="en-US" sz="1600" dirty="0" err="1" smtClean="0">
                <a:latin typeface="Calibri"/>
                <a:cs typeface="Calibri"/>
              </a:rPr>
              <a:t>Genealogie</a:t>
            </a:r>
            <a:r>
              <a:rPr lang="en-US" sz="1600" dirty="0" smtClean="0">
                <a:latin typeface="Calibri"/>
                <a:cs typeface="Calibri"/>
              </a:rPr>
              <a:t>” </a:t>
            </a:r>
            <a:r>
              <a:rPr lang="en-US" sz="1600" dirty="0" err="1" smtClean="0">
                <a:latin typeface="Calibri"/>
                <a:cs typeface="Calibri"/>
              </a:rPr>
              <a:t>západního</a:t>
            </a:r>
            <a:endParaRPr lang="en-US" sz="1600" dirty="0" smtClean="0">
              <a:latin typeface="Calibri"/>
              <a:cs typeface="Calibri"/>
            </a:endParaRPr>
          </a:p>
          <a:p>
            <a:pPr>
              <a:buNone/>
            </a:pPr>
            <a:r>
              <a:rPr lang="en-US" sz="1600" dirty="0" err="1">
                <a:latin typeface="Calibri"/>
                <a:cs typeface="Calibri"/>
              </a:rPr>
              <a:t>e</a:t>
            </a:r>
            <a:r>
              <a:rPr lang="en-US" sz="1600" dirty="0" err="1" smtClean="0">
                <a:latin typeface="Calibri"/>
                <a:cs typeface="Calibri"/>
              </a:rPr>
              <a:t>soterismu</a:t>
            </a:r>
            <a:r>
              <a:rPr lang="en-US" sz="1600" dirty="0" smtClean="0">
                <a:latin typeface="Calibri"/>
                <a:cs typeface="Calibri"/>
              </a:rPr>
              <a:t> </a:t>
            </a:r>
            <a:r>
              <a:rPr lang="en-US" sz="1600" dirty="0" err="1" smtClean="0">
                <a:latin typeface="Calibri"/>
                <a:cs typeface="Calibri"/>
              </a:rPr>
              <a:t>podle</a:t>
            </a:r>
            <a:r>
              <a:rPr lang="en-US" sz="1600" dirty="0" smtClean="0">
                <a:latin typeface="Calibri"/>
                <a:cs typeface="Calibri"/>
              </a:rPr>
              <a:t> </a:t>
            </a:r>
            <a:r>
              <a:rPr lang="en-US" sz="1600" i="1" dirty="0" smtClean="0">
                <a:latin typeface="Calibri"/>
                <a:cs typeface="Calibri"/>
              </a:rPr>
              <a:t>G. </a:t>
            </a:r>
            <a:r>
              <a:rPr lang="en-US" sz="1600" i="1" dirty="0" err="1" smtClean="0">
                <a:latin typeface="Calibri"/>
                <a:cs typeface="Calibri"/>
              </a:rPr>
              <a:t>Meltona</a:t>
            </a:r>
            <a:endParaRPr lang="en-US" sz="1600" i="1" dirty="0" smtClean="0">
              <a:latin typeface="Calibri"/>
              <a:cs typeface="Calibri"/>
            </a:endParaRPr>
          </a:p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189567" y="2726267"/>
            <a:ext cx="2116667" cy="355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E. SWEDENBORG</a:t>
            </a:r>
            <a:endParaRPr lang="en-US" sz="1600" dirty="0"/>
          </a:p>
        </p:txBody>
      </p:sp>
      <p:cxnSp>
        <p:nvCxnSpPr>
          <p:cNvPr id="33" name="Straight Arrow Connector 32"/>
          <p:cNvCxnSpPr>
            <a:stCxn id="31" idx="2"/>
            <a:endCxn id="7" idx="0"/>
          </p:cNvCxnSpPr>
          <p:nvPr/>
        </p:nvCxnSpPr>
        <p:spPr>
          <a:xfrm rot="5400000">
            <a:off x="1733552" y="3168650"/>
            <a:ext cx="601133" cy="4275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475858" y="2121540"/>
            <a:ext cx="5889817" cy="4042193"/>
          </a:xfrm>
          <a:custGeom>
            <a:avLst/>
            <a:gdLst>
              <a:gd name="connsiteX0" fmla="*/ 99875 w 5889817"/>
              <a:gd name="connsiteY0" fmla="*/ 215260 h 4042193"/>
              <a:gd name="connsiteX1" fmla="*/ 82942 w 5889817"/>
              <a:gd name="connsiteY1" fmla="*/ 282993 h 4042193"/>
              <a:gd name="connsiteX2" fmla="*/ 49075 w 5889817"/>
              <a:gd name="connsiteY2" fmla="*/ 689393 h 4042193"/>
              <a:gd name="connsiteX3" fmla="*/ 32142 w 5889817"/>
              <a:gd name="connsiteY3" fmla="*/ 1265127 h 4042193"/>
              <a:gd name="connsiteX4" fmla="*/ 32142 w 5889817"/>
              <a:gd name="connsiteY4" fmla="*/ 2568993 h 4042193"/>
              <a:gd name="connsiteX5" fmla="*/ 66009 w 5889817"/>
              <a:gd name="connsiteY5" fmla="*/ 2907660 h 4042193"/>
              <a:gd name="connsiteX6" fmla="*/ 99875 w 5889817"/>
              <a:gd name="connsiteY6" fmla="*/ 3229393 h 4042193"/>
              <a:gd name="connsiteX7" fmla="*/ 133742 w 5889817"/>
              <a:gd name="connsiteY7" fmla="*/ 3314060 h 4042193"/>
              <a:gd name="connsiteX8" fmla="*/ 167609 w 5889817"/>
              <a:gd name="connsiteY8" fmla="*/ 3788193 h 4042193"/>
              <a:gd name="connsiteX9" fmla="*/ 184542 w 5889817"/>
              <a:gd name="connsiteY9" fmla="*/ 3838993 h 4042193"/>
              <a:gd name="connsiteX10" fmla="*/ 201475 w 5889817"/>
              <a:gd name="connsiteY10" fmla="*/ 3906727 h 4042193"/>
              <a:gd name="connsiteX11" fmla="*/ 252275 w 5889817"/>
              <a:gd name="connsiteY11" fmla="*/ 3923660 h 4042193"/>
              <a:gd name="connsiteX12" fmla="*/ 303075 w 5889817"/>
              <a:gd name="connsiteY12" fmla="*/ 3957527 h 4042193"/>
              <a:gd name="connsiteX13" fmla="*/ 607875 w 5889817"/>
              <a:gd name="connsiteY13" fmla="*/ 4008327 h 4042193"/>
              <a:gd name="connsiteX14" fmla="*/ 861875 w 5889817"/>
              <a:gd name="connsiteY14" fmla="*/ 4042193 h 4042193"/>
              <a:gd name="connsiteX15" fmla="*/ 2182675 w 5889817"/>
              <a:gd name="connsiteY15" fmla="*/ 4008327 h 4042193"/>
              <a:gd name="connsiteX16" fmla="*/ 2419742 w 5889817"/>
              <a:gd name="connsiteY16" fmla="*/ 3991393 h 4042193"/>
              <a:gd name="connsiteX17" fmla="*/ 2538275 w 5889817"/>
              <a:gd name="connsiteY17" fmla="*/ 3957527 h 4042193"/>
              <a:gd name="connsiteX18" fmla="*/ 2690675 w 5889817"/>
              <a:gd name="connsiteY18" fmla="*/ 3889793 h 4042193"/>
              <a:gd name="connsiteX19" fmla="*/ 2741475 w 5889817"/>
              <a:gd name="connsiteY19" fmla="*/ 3855927 h 4042193"/>
              <a:gd name="connsiteX20" fmla="*/ 2792275 w 5889817"/>
              <a:gd name="connsiteY20" fmla="*/ 3703527 h 4042193"/>
              <a:gd name="connsiteX21" fmla="*/ 2809209 w 5889817"/>
              <a:gd name="connsiteY21" fmla="*/ 3652727 h 4042193"/>
              <a:gd name="connsiteX22" fmla="*/ 2826142 w 5889817"/>
              <a:gd name="connsiteY22" fmla="*/ 3110860 h 4042193"/>
              <a:gd name="connsiteX23" fmla="*/ 2876942 w 5889817"/>
              <a:gd name="connsiteY23" fmla="*/ 3060060 h 4042193"/>
              <a:gd name="connsiteX24" fmla="*/ 3046275 w 5889817"/>
              <a:gd name="connsiteY24" fmla="*/ 2975393 h 4042193"/>
              <a:gd name="connsiteX25" fmla="*/ 3097075 w 5889817"/>
              <a:gd name="connsiteY25" fmla="*/ 2941527 h 4042193"/>
              <a:gd name="connsiteX26" fmla="*/ 3418809 w 5889817"/>
              <a:gd name="connsiteY26" fmla="*/ 2907660 h 4042193"/>
              <a:gd name="connsiteX27" fmla="*/ 4028409 w 5889817"/>
              <a:gd name="connsiteY27" fmla="*/ 2924593 h 4042193"/>
              <a:gd name="connsiteX28" fmla="*/ 4570275 w 5889817"/>
              <a:gd name="connsiteY28" fmla="*/ 2941527 h 4042193"/>
              <a:gd name="connsiteX29" fmla="*/ 5196809 w 5889817"/>
              <a:gd name="connsiteY29" fmla="*/ 2907660 h 4042193"/>
              <a:gd name="connsiteX30" fmla="*/ 5264542 w 5889817"/>
              <a:gd name="connsiteY30" fmla="*/ 2890727 h 4042193"/>
              <a:gd name="connsiteX31" fmla="*/ 5349209 w 5889817"/>
              <a:gd name="connsiteY31" fmla="*/ 2873793 h 4042193"/>
              <a:gd name="connsiteX32" fmla="*/ 5416942 w 5889817"/>
              <a:gd name="connsiteY32" fmla="*/ 2839927 h 4042193"/>
              <a:gd name="connsiteX33" fmla="*/ 5518542 w 5889817"/>
              <a:gd name="connsiteY33" fmla="*/ 2755260 h 4042193"/>
              <a:gd name="connsiteX34" fmla="*/ 5569342 w 5889817"/>
              <a:gd name="connsiteY34" fmla="*/ 2738327 h 4042193"/>
              <a:gd name="connsiteX35" fmla="*/ 5586275 w 5889817"/>
              <a:gd name="connsiteY35" fmla="*/ 2433527 h 4042193"/>
              <a:gd name="connsiteX36" fmla="*/ 5518542 w 5889817"/>
              <a:gd name="connsiteY36" fmla="*/ 2281127 h 4042193"/>
              <a:gd name="connsiteX37" fmla="*/ 5416942 w 5889817"/>
              <a:gd name="connsiteY37" fmla="*/ 2247260 h 4042193"/>
              <a:gd name="connsiteX38" fmla="*/ 5332275 w 5889817"/>
              <a:gd name="connsiteY38" fmla="*/ 2213393 h 4042193"/>
              <a:gd name="connsiteX39" fmla="*/ 5230675 w 5889817"/>
              <a:gd name="connsiteY39" fmla="*/ 2196460 h 4042193"/>
              <a:gd name="connsiteX40" fmla="*/ 4925875 w 5889817"/>
              <a:gd name="connsiteY40" fmla="*/ 2162593 h 4042193"/>
              <a:gd name="connsiteX41" fmla="*/ 4807342 w 5889817"/>
              <a:gd name="connsiteY41" fmla="*/ 2145660 h 4042193"/>
              <a:gd name="connsiteX42" fmla="*/ 4570275 w 5889817"/>
              <a:gd name="connsiteY42" fmla="*/ 2111793 h 4042193"/>
              <a:gd name="connsiteX43" fmla="*/ 4502542 w 5889817"/>
              <a:gd name="connsiteY43" fmla="*/ 2077927 h 4042193"/>
              <a:gd name="connsiteX44" fmla="*/ 3892942 w 5889817"/>
              <a:gd name="connsiteY44" fmla="*/ 2044060 h 4042193"/>
              <a:gd name="connsiteX45" fmla="*/ 3571209 w 5889817"/>
              <a:gd name="connsiteY45" fmla="*/ 2010193 h 4042193"/>
              <a:gd name="connsiteX46" fmla="*/ 3418809 w 5889817"/>
              <a:gd name="connsiteY46" fmla="*/ 1976327 h 4042193"/>
              <a:gd name="connsiteX47" fmla="*/ 3334142 w 5889817"/>
              <a:gd name="connsiteY47" fmla="*/ 1891660 h 4042193"/>
              <a:gd name="connsiteX48" fmla="*/ 3317209 w 5889817"/>
              <a:gd name="connsiteY48" fmla="*/ 1806993 h 4042193"/>
              <a:gd name="connsiteX49" fmla="*/ 3300275 w 5889817"/>
              <a:gd name="connsiteY49" fmla="*/ 1756193 h 4042193"/>
              <a:gd name="connsiteX50" fmla="*/ 3283342 w 5889817"/>
              <a:gd name="connsiteY50" fmla="*/ 1671527 h 4042193"/>
              <a:gd name="connsiteX51" fmla="*/ 3384942 w 5889817"/>
              <a:gd name="connsiteY51" fmla="*/ 1552993 h 4042193"/>
              <a:gd name="connsiteX52" fmla="*/ 3401875 w 5889817"/>
              <a:gd name="connsiteY52" fmla="*/ 1502193 h 4042193"/>
              <a:gd name="connsiteX53" fmla="*/ 3452675 w 5889817"/>
              <a:gd name="connsiteY53" fmla="*/ 1451393 h 4042193"/>
              <a:gd name="connsiteX54" fmla="*/ 4384009 w 5889817"/>
              <a:gd name="connsiteY54" fmla="*/ 1434460 h 4042193"/>
              <a:gd name="connsiteX55" fmla="*/ 5484675 w 5889817"/>
              <a:gd name="connsiteY55" fmla="*/ 1417527 h 4042193"/>
              <a:gd name="connsiteX56" fmla="*/ 5535475 w 5889817"/>
              <a:gd name="connsiteY56" fmla="*/ 1400593 h 4042193"/>
              <a:gd name="connsiteX57" fmla="*/ 5823342 w 5889817"/>
              <a:gd name="connsiteY57" fmla="*/ 1383660 h 4042193"/>
              <a:gd name="connsiteX58" fmla="*/ 5840275 w 5889817"/>
              <a:gd name="connsiteY58" fmla="*/ 1265127 h 4042193"/>
              <a:gd name="connsiteX59" fmla="*/ 5857209 w 5889817"/>
              <a:gd name="connsiteY59" fmla="*/ 1214327 h 4042193"/>
              <a:gd name="connsiteX60" fmla="*/ 5857209 w 5889817"/>
              <a:gd name="connsiteY60" fmla="*/ 553927 h 4042193"/>
              <a:gd name="connsiteX61" fmla="*/ 5823342 w 5889817"/>
              <a:gd name="connsiteY61" fmla="*/ 503127 h 4042193"/>
              <a:gd name="connsiteX62" fmla="*/ 5789475 w 5889817"/>
              <a:gd name="connsiteY62" fmla="*/ 367660 h 4042193"/>
              <a:gd name="connsiteX63" fmla="*/ 5738675 w 5889817"/>
              <a:gd name="connsiteY63" fmla="*/ 299927 h 4042193"/>
              <a:gd name="connsiteX64" fmla="*/ 5670942 w 5889817"/>
              <a:gd name="connsiteY64" fmla="*/ 198327 h 4042193"/>
              <a:gd name="connsiteX65" fmla="*/ 5518542 w 5889817"/>
              <a:gd name="connsiteY65" fmla="*/ 147527 h 4042193"/>
              <a:gd name="connsiteX66" fmla="*/ 5416942 w 5889817"/>
              <a:gd name="connsiteY66" fmla="*/ 113660 h 4042193"/>
              <a:gd name="connsiteX67" fmla="*/ 5179875 w 5889817"/>
              <a:gd name="connsiteY67" fmla="*/ 96727 h 4042193"/>
              <a:gd name="connsiteX68" fmla="*/ 5078275 w 5889817"/>
              <a:gd name="connsiteY68" fmla="*/ 79793 h 4042193"/>
              <a:gd name="connsiteX69" fmla="*/ 3384942 w 5889817"/>
              <a:gd name="connsiteY69" fmla="*/ 28993 h 4042193"/>
              <a:gd name="connsiteX70" fmla="*/ 1776275 w 5889817"/>
              <a:gd name="connsiteY70" fmla="*/ 45927 h 4042193"/>
              <a:gd name="connsiteX71" fmla="*/ 624809 w 5889817"/>
              <a:gd name="connsiteY71" fmla="*/ 62860 h 4042193"/>
              <a:gd name="connsiteX72" fmla="*/ 438542 w 5889817"/>
              <a:gd name="connsiteY72" fmla="*/ 96727 h 4042193"/>
              <a:gd name="connsiteX73" fmla="*/ 320009 w 5889817"/>
              <a:gd name="connsiteY73" fmla="*/ 113660 h 4042193"/>
              <a:gd name="connsiteX74" fmla="*/ 167609 w 5889817"/>
              <a:gd name="connsiteY74" fmla="*/ 181393 h 4042193"/>
              <a:gd name="connsiteX75" fmla="*/ 116809 w 5889817"/>
              <a:gd name="connsiteY75" fmla="*/ 266060 h 4042193"/>
              <a:gd name="connsiteX76" fmla="*/ 116809 w 5889817"/>
              <a:gd name="connsiteY76" fmla="*/ 266060 h 404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5889817" h="4042193">
                <a:moveTo>
                  <a:pt x="99875" y="215260"/>
                </a:moveTo>
                <a:cubicBezTo>
                  <a:pt x="94231" y="237838"/>
                  <a:pt x="86233" y="259954"/>
                  <a:pt x="82942" y="282993"/>
                </a:cubicBezTo>
                <a:cubicBezTo>
                  <a:pt x="68763" y="382248"/>
                  <a:pt x="55195" y="603710"/>
                  <a:pt x="49075" y="689393"/>
                </a:cubicBezTo>
                <a:cubicBezTo>
                  <a:pt x="43431" y="881304"/>
                  <a:pt x="36606" y="1073185"/>
                  <a:pt x="32142" y="1265127"/>
                </a:cubicBezTo>
                <a:cubicBezTo>
                  <a:pt x="19719" y="1799323"/>
                  <a:pt x="0" y="2086865"/>
                  <a:pt x="32142" y="2568993"/>
                </a:cubicBezTo>
                <a:cubicBezTo>
                  <a:pt x="39689" y="2682194"/>
                  <a:pt x="55081" y="2794735"/>
                  <a:pt x="66009" y="2907660"/>
                </a:cubicBezTo>
                <a:cubicBezTo>
                  <a:pt x="68750" y="2935986"/>
                  <a:pt x="88575" y="3180427"/>
                  <a:pt x="99875" y="3229393"/>
                </a:cubicBezTo>
                <a:cubicBezTo>
                  <a:pt x="106710" y="3259011"/>
                  <a:pt x="122453" y="3285838"/>
                  <a:pt x="133742" y="3314060"/>
                </a:cubicBezTo>
                <a:cubicBezTo>
                  <a:pt x="139050" y="3409612"/>
                  <a:pt x="148784" y="3665831"/>
                  <a:pt x="167609" y="3788193"/>
                </a:cubicBezTo>
                <a:cubicBezTo>
                  <a:pt x="170323" y="3805835"/>
                  <a:pt x="179639" y="3821830"/>
                  <a:pt x="184542" y="3838993"/>
                </a:cubicBezTo>
                <a:cubicBezTo>
                  <a:pt x="190935" y="3861370"/>
                  <a:pt x="186937" y="3888554"/>
                  <a:pt x="201475" y="3906727"/>
                </a:cubicBezTo>
                <a:cubicBezTo>
                  <a:pt x="212625" y="3920665"/>
                  <a:pt x="235342" y="3918016"/>
                  <a:pt x="252275" y="3923660"/>
                </a:cubicBezTo>
                <a:cubicBezTo>
                  <a:pt x="269208" y="3934949"/>
                  <a:pt x="284478" y="3949262"/>
                  <a:pt x="303075" y="3957527"/>
                </a:cubicBezTo>
                <a:cubicBezTo>
                  <a:pt x="424242" y="4011379"/>
                  <a:pt x="454612" y="3991298"/>
                  <a:pt x="607875" y="4008327"/>
                </a:cubicBezTo>
                <a:cubicBezTo>
                  <a:pt x="692768" y="4017760"/>
                  <a:pt x="777208" y="4030904"/>
                  <a:pt x="861875" y="4042193"/>
                </a:cubicBezTo>
                <a:lnTo>
                  <a:pt x="2182675" y="4008327"/>
                </a:lnTo>
                <a:cubicBezTo>
                  <a:pt x="2261857" y="4005745"/>
                  <a:pt x="2341003" y="4000142"/>
                  <a:pt x="2419742" y="3991393"/>
                </a:cubicBezTo>
                <a:cubicBezTo>
                  <a:pt x="2445024" y="3988584"/>
                  <a:pt x="2511236" y="3967667"/>
                  <a:pt x="2538275" y="3957527"/>
                </a:cubicBezTo>
                <a:cubicBezTo>
                  <a:pt x="2591060" y="3937733"/>
                  <a:pt x="2641695" y="3917782"/>
                  <a:pt x="2690675" y="3889793"/>
                </a:cubicBezTo>
                <a:cubicBezTo>
                  <a:pt x="2708345" y="3879696"/>
                  <a:pt x="2724542" y="3867216"/>
                  <a:pt x="2741475" y="3855927"/>
                </a:cubicBezTo>
                <a:lnTo>
                  <a:pt x="2792275" y="3703527"/>
                </a:lnTo>
                <a:lnTo>
                  <a:pt x="2809209" y="3652727"/>
                </a:lnTo>
                <a:cubicBezTo>
                  <a:pt x="2814853" y="3472105"/>
                  <a:pt x="2805623" y="3290402"/>
                  <a:pt x="2826142" y="3110860"/>
                </a:cubicBezTo>
                <a:cubicBezTo>
                  <a:pt x="2828861" y="3087068"/>
                  <a:pt x="2858039" y="3074762"/>
                  <a:pt x="2876942" y="3060060"/>
                </a:cubicBezTo>
                <a:cubicBezTo>
                  <a:pt x="2972439" y="2985785"/>
                  <a:pt x="2953616" y="2998559"/>
                  <a:pt x="3046275" y="2975393"/>
                </a:cubicBezTo>
                <a:cubicBezTo>
                  <a:pt x="3063208" y="2964104"/>
                  <a:pt x="3078369" y="2949544"/>
                  <a:pt x="3097075" y="2941527"/>
                </a:cubicBezTo>
                <a:cubicBezTo>
                  <a:pt x="3173093" y="2908948"/>
                  <a:pt x="3411529" y="2908145"/>
                  <a:pt x="3418809" y="2907660"/>
                </a:cubicBezTo>
                <a:lnTo>
                  <a:pt x="4028409" y="2924593"/>
                </a:lnTo>
                <a:cubicBezTo>
                  <a:pt x="4209041" y="2929906"/>
                  <a:pt x="4389565" y="2941527"/>
                  <a:pt x="4570275" y="2941527"/>
                </a:cubicBezTo>
                <a:cubicBezTo>
                  <a:pt x="4790227" y="2941527"/>
                  <a:pt x="4982606" y="2924137"/>
                  <a:pt x="5196809" y="2907660"/>
                </a:cubicBezTo>
                <a:cubicBezTo>
                  <a:pt x="5219387" y="2902016"/>
                  <a:pt x="5241824" y="2895776"/>
                  <a:pt x="5264542" y="2890727"/>
                </a:cubicBezTo>
                <a:cubicBezTo>
                  <a:pt x="5292638" y="2884483"/>
                  <a:pt x="5321905" y="2882894"/>
                  <a:pt x="5349209" y="2873793"/>
                </a:cubicBezTo>
                <a:cubicBezTo>
                  <a:pt x="5373156" y="2865811"/>
                  <a:pt x="5395025" y="2852451"/>
                  <a:pt x="5416942" y="2839927"/>
                </a:cubicBezTo>
                <a:cubicBezTo>
                  <a:pt x="5610846" y="2729125"/>
                  <a:pt x="5308408" y="2895349"/>
                  <a:pt x="5518542" y="2755260"/>
                </a:cubicBezTo>
                <a:cubicBezTo>
                  <a:pt x="5533394" y="2745359"/>
                  <a:pt x="5552409" y="2743971"/>
                  <a:pt x="5569342" y="2738327"/>
                </a:cubicBezTo>
                <a:cubicBezTo>
                  <a:pt x="5646150" y="2623116"/>
                  <a:pt x="5621774" y="2682017"/>
                  <a:pt x="5586275" y="2433527"/>
                </a:cubicBezTo>
                <a:cubicBezTo>
                  <a:pt x="5584181" y="2418872"/>
                  <a:pt x="5550429" y="2301056"/>
                  <a:pt x="5518542" y="2281127"/>
                </a:cubicBezTo>
                <a:cubicBezTo>
                  <a:pt x="5488270" y="2262207"/>
                  <a:pt x="5450087" y="2260518"/>
                  <a:pt x="5416942" y="2247260"/>
                </a:cubicBezTo>
                <a:cubicBezTo>
                  <a:pt x="5388720" y="2235971"/>
                  <a:pt x="5361600" y="2221391"/>
                  <a:pt x="5332275" y="2213393"/>
                </a:cubicBezTo>
                <a:cubicBezTo>
                  <a:pt x="5299151" y="2204359"/>
                  <a:pt x="5264744" y="2200719"/>
                  <a:pt x="5230675" y="2196460"/>
                </a:cubicBezTo>
                <a:cubicBezTo>
                  <a:pt x="5129239" y="2183781"/>
                  <a:pt x="5027372" y="2174773"/>
                  <a:pt x="4925875" y="2162593"/>
                </a:cubicBezTo>
                <a:cubicBezTo>
                  <a:pt x="4886247" y="2157838"/>
                  <a:pt x="4846904" y="2150935"/>
                  <a:pt x="4807342" y="2145660"/>
                </a:cubicBezTo>
                <a:cubicBezTo>
                  <a:pt x="4595433" y="2117406"/>
                  <a:pt x="4748732" y="2141537"/>
                  <a:pt x="4570275" y="2111793"/>
                </a:cubicBezTo>
                <a:cubicBezTo>
                  <a:pt x="4547697" y="2100504"/>
                  <a:pt x="4525744" y="2087871"/>
                  <a:pt x="4502542" y="2077927"/>
                </a:cubicBezTo>
                <a:cubicBezTo>
                  <a:pt x="4329370" y="2003710"/>
                  <a:pt x="3901463" y="2044318"/>
                  <a:pt x="3892942" y="2044060"/>
                </a:cubicBezTo>
                <a:cubicBezTo>
                  <a:pt x="3645721" y="2002857"/>
                  <a:pt x="3982110" y="2055849"/>
                  <a:pt x="3571209" y="2010193"/>
                </a:cubicBezTo>
                <a:cubicBezTo>
                  <a:pt x="3532511" y="2005893"/>
                  <a:pt x="3458840" y="1986335"/>
                  <a:pt x="3418809" y="1976327"/>
                </a:cubicBezTo>
                <a:cubicBezTo>
                  <a:pt x="3360598" y="1801701"/>
                  <a:pt x="3464925" y="2074758"/>
                  <a:pt x="3334142" y="1891660"/>
                </a:cubicBezTo>
                <a:cubicBezTo>
                  <a:pt x="3317413" y="1868240"/>
                  <a:pt x="3324190" y="1834915"/>
                  <a:pt x="3317209" y="1806993"/>
                </a:cubicBezTo>
                <a:cubicBezTo>
                  <a:pt x="3312880" y="1789677"/>
                  <a:pt x="3304604" y="1773509"/>
                  <a:pt x="3300275" y="1756193"/>
                </a:cubicBezTo>
                <a:cubicBezTo>
                  <a:pt x="3293295" y="1728271"/>
                  <a:pt x="3288986" y="1699749"/>
                  <a:pt x="3283342" y="1671527"/>
                </a:cubicBezTo>
                <a:cubicBezTo>
                  <a:pt x="3374070" y="1490072"/>
                  <a:pt x="3247554" y="1717860"/>
                  <a:pt x="3384942" y="1552993"/>
                </a:cubicBezTo>
                <a:cubicBezTo>
                  <a:pt x="3396369" y="1539281"/>
                  <a:pt x="3391974" y="1517045"/>
                  <a:pt x="3401875" y="1502193"/>
                </a:cubicBezTo>
                <a:cubicBezTo>
                  <a:pt x="3415159" y="1482268"/>
                  <a:pt x="3428784" y="1453041"/>
                  <a:pt x="3452675" y="1451393"/>
                </a:cubicBezTo>
                <a:cubicBezTo>
                  <a:pt x="3762435" y="1430030"/>
                  <a:pt x="4073556" y="1439634"/>
                  <a:pt x="4384009" y="1434460"/>
                </a:cubicBezTo>
                <a:lnTo>
                  <a:pt x="5484675" y="1417527"/>
                </a:lnTo>
                <a:cubicBezTo>
                  <a:pt x="5501608" y="1411882"/>
                  <a:pt x="5517714" y="1402369"/>
                  <a:pt x="5535475" y="1400593"/>
                </a:cubicBezTo>
                <a:cubicBezTo>
                  <a:pt x="5631119" y="1391028"/>
                  <a:pt x="5735505" y="1422698"/>
                  <a:pt x="5823342" y="1383660"/>
                </a:cubicBezTo>
                <a:cubicBezTo>
                  <a:pt x="5859814" y="1367450"/>
                  <a:pt x="5832447" y="1304264"/>
                  <a:pt x="5840275" y="1265127"/>
                </a:cubicBezTo>
                <a:cubicBezTo>
                  <a:pt x="5843776" y="1247624"/>
                  <a:pt x="5851564" y="1231260"/>
                  <a:pt x="5857209" y="1214327"/>
                </a:cubicBezTo>
                <a:cubicBezTo>
                  <a:pt x="5870285" y="965881"/>
                  <a:pt x="5889817" y="803920"/>
                  <a:pt x="5857209" y="553927"/>
                </a:cubicBezTo>
                <a:cubicBezTo>
                  <a:pt x="5854577" y="533747"/>
                  <a:pt x="5834631" y="520060"/>
                  <a:pt x="5823342" y="503127"/>
                </a:cubicBezTo>
                <a:cubicBezTo>
                  <a:pt x="5819053" y="481683"/>
                  <a:pt x="5805498" y="395700"/>
                  <a:pt x="5789475" y="367660"/>
                </a:cubicBezTo>
                <a:cubicBezTo>
                  <a:pt x="5775473" y="343156"/>
                  <a:pt x="5754859" y="323047"/>
                  <a:pt x="5738675" y="299927"/>
                </a:cubicBezTo>
                <a:cubicBezTo>
                  <a:pt x="5715334" y="266582"/>
                  <a:pt x="5709556" y="211198"/>
                  <a:pt x="5670942" y="198327"/>
                </a:cubicBezTo>
                <a:lnTo>
                  <a:pt x="5518542" y="147527"/>
                </a:lnTo>
                <a:cubicBezTo>
                  <a:pt x="5484675" y="136238"/>
                  <a:pt x="5452550" y="116203"/>
                  <a:pt x="5416942" y="113660"/>
                </a:cubicBezTo>
                <a:lnTo>
                  <a:pt x="5179875" y="96727"/>
                </a:lnTo>
                <a:cubicBezTo>
                  <a:pt x="5146008" y="91082"/>
                  <a:pt x="5112264" y="84649"/>
                  <a:pt x="5078275" y="79793"/>
                </a:cubicBezTo>
                <a:cubicBezTo>
                  <a:pt x="4519729" y="0"/>
                  <a:pt x="3940535" y="35852"/>
                  <a:pt x="3384942" y="28993"/>
                </a:cubicBezTo>
                <a:lnTo>
                  <a:pt x="1776275" y="45927"/>
                </a:lnTo>
                <a:cubicBezTo>
                  <a:pt x="1392440" y="50637"/>
                  <a:pt x="1008396" y="48293"/>
                  <a:pt x="624809" y="62860"/>
                </a:cubicBezTo>
                <a:cubicBezTo>
                  <a:pt x="561748" y="65255"/>
                  <a:pt x="500790" y="86352"/>
                  <a:pt x="438542" y="96727"/>
                </a:cubicBezTo>
                <a:cubicBezTo>
                  <a:pt x="399173" y="103289"/>
                  <a:pt x="359520" y="108016"/>
                  <a:pt x="320009" y="113660"/>
                </a:cubicBezTo>
                <a:cubicBezTo>
                  <a:pt x="199102" y="153963"/>
                  <a:pt x="248112" y="127725"/>
                  <a:pt x="167609" y="181393"/>
                </a:cubicBezTo>
                <a:cubicBezTo>
                  <a:pt x="145626" y="247338"/>
                  <a:pt x="163296" y="219571"/>
                  <a:pt x="116809" y="266060"/>
                </a:cubicBezTo>
                <a:lnTo>
                  <a:pt x="116809" y="266060"/>
                </a:lnTo>
              </a:path>
            </a:pathLst>
          </a:custGeom>
          <a:ln w="28575" cap="flat" cmpd="sng" algn="ctr">
            <a:solidFill>
              <a:schemeClr val="accent4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756401" y="3683000"/>
            <a:ext cx="2099732" cy="109219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/>
                <a:cs typeface="Calibri"/>
              </a:rPr>
              <a:t>IDEOVÝ BACKGROUND NEW AGE</a:t>
            </a:r>
            <a:endParaRPr lang="en-US" dirty="0">
              <a:latin typeface="Calibri"/>
              <a:cs typeface="Calibri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365675" y="3420532"/>
            <a:ext cx="1389792" cy="262468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9" grpId="0" animBg="1"/>
      <p:bldP spid="31" grpId="0" animBg="1"/>
      <p:bldP spid="38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415868" cy="3916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latin typeface="Calibri"/>
                <a:cs typeface="Calibri"/>
              </a:rPr>
              <a:t>Základní charakteristiky New </a:t>
            </a:r>
            <a:r>
              <a:rPr lang="cs-CZ" sz="2800" b="1" dirty="0" smtClean="0">
                <a:latin typeface="Calibri"/>
                <a:cs typeface="Calibri"/>
              </a:rPr>
              <a:t>Age - </a:t>
            </a:r>
            <a:r>
              <a:rPr lang="cs-CZ" sz="2800" b="1" i="1" dirty="0" smtClean="0">
                <a:latin typeface="Calibri"/>
                <a:cs typeface="Calibri"/>
              </a:rPr>
              <a:t>William Bloom</a:t>
            </a:r>
            <a:r>
              <a:rPr lang="cs-CZ" sz="2800" b="1" dirty="0" smtClean="0">
                <a:latin typeface="Calibri"/>
                <a:cs typeface="Calibri"/>
              </a:rPr>
              <a:t>:</a:t>
            </a:r>
            <a:endParaRPr lang="cs-CZ" sz="2400" b="1" dirty="0" smtClean="0">
              <a:latin typeface="Calibri"/>
              <a:cs typeface="Calibri"/>
            </a:endParaRPr>
          </a:p>
          <a:p>
            <a:pPr marL="381000" indent="-381000"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Veškerý život, tj. veškerá existence – je projevem Ducha (Spirit)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, něčeho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Nepoznatelného (Unknowable), je projevem nejvyššího vědomí (supreme consciousness), které je známé pod různými jmény v mnoha různých tradicích.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381000" indent="-381000"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Cílem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 „motorem“ veškeré existence je plné rozvinutí Lásky, Moudrosti a Osvícení.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381000" indent="-381000"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Všechna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náboženství jsou vyjádřením této stejné vnitřní reality. </a:t>
            </a:r>
          </a:p>
          <a:p>
            <a:pPr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8934" cy="3916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Veškerý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život vnímaný pěti smysly či vědeckými nástroji, je pouze vnějším závojem neviditelné vnitřní a kauzálně chápané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reality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Stejně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tak i lidské bytosti se skládají  ze dvou komponent: a) vnější, časově omezené osobnosti a b) mnohodimenzionálního vnitřního bytí (duše nebo vyššího Já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Vnější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osobnost je omezena a směřuje k 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materialismu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Vnitřní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osobnost je neomezená a směřuje k 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lásce </a:t>
            </a: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31201" cy="39163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Cílem inkarnace vnitřního bytí je souznění chvění vnější osobnosti s 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láskou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Inkarnované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duše si mohou svobodně zvolit svojí vlastní duchovní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cestu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Naši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duchovní učitelé jsou ti, jejichž duše jsou osvobozeny od potřeby inkarnace a kteří vyjadřují ničím nepodmíněnou lásku, moudrost a osvícení. Některé z těchto velkých bytostí  jsou známé a inspirovaly světová náboženství. Některé jsou neznámé a pracují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neviditelně</a:t>
            </a: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8934" cy="3916363"/>
          </a:xfrm>
        </p:spPr>
        <p:txBody>
          <a:bodyPr/>
          <a:lstStyle/>
          <a:p>
            <a:r>
              <a:rPr lang="cs-CZ" sz="2400" dirty="0" smtClean="0">
                <a:latin typeface="Calibri"/>
                <a:ea typeface="Arial" pitchFamily="-107" charset="0"/>
                <a:cs typeface="Calibri"/>
              </a:rPr>
              <a:t>Inkarnované </a:t>
            </a:r>
            <a:r>
              <a:rPr lang="cs-CZ" sz="2400" dirty="0" smtClean="0">
                <a:latin typeface="Calibri"/>
                <a:ea typeface="Arial" pitchFamily="-107" charset="0"/>
                <a:cs typeface="Calibri"/>
              </a:rPr>
              <a:t>duše si mohou svobodně zvolit svojí vlastní duchovní </a:t>
            </a:r>
            <a:r>
              <a:rPr lang="cs-CZ" sz="2400" dirty="0" smtClean="0">
                <a:latin typeface="Calibri"/>
                <a:ea typeface="Arial" pitchFamily="-107" charset="0"/>
                <a:cs typeface="Calibri"/>
              </a:rPr>
              <a:t>cestu</a:t>
            </a:r>
          </a:p>
          <a:p>
            <a:r>
              <a:rPr lang="cs-CZ" sz="2400" dirty="0" smtClean="0">
                <a:latin typeface="Calibri"/>
                <a:ea typeface="Arial" pitchFamily="-107" charset="0"/>
                <a:cs typeface="Calibri"/>
              </a:rPr>
              <a:t>Naši </a:t>
            </a:r>
            <a:r>
              <a:rPr lang="cs-CZ" sz="2400" dirty="0" smtClean="0">
                <a:latin typeface="Calibri"/>
                <a:ea typeface="Arial" pitchFamily="-107" charset="0"/>
                <a:cs typeface="Calibri"/>
              </a:rPr>
              <a:t>duchovní učitelé jsou ti, jejichž duše jsou osvobozeny od potřeby inkarnace a kteří vyjadřují ničím nepodmíněnou lásku, moudrost a osvícení. Některé z těchto velkých bytostí  jsou známé a inspirovaly světová náboženství. Některé jsou neznámé a pracují </a:t>
            </a:r>
            <a:r>
              <a:rPr lang="cs-CZ" sz="2400" dirty="0" smtClean="0">
                <a:latin typeface="Calibri"/>
                <a:ea typeface="Arial" pitchFamily="-107" charset="0"/>
                <a:cs typeface="Calibri"/>
              </a:rPr>
              <a:t>neviditelně</a:t>
            </a: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31201" cy="391636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Veškerý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život, ve všech svých rozličných formách a stavech, je vzájemně propojen energií, která zahrnuje naše skutky, pocity a myšlení. Proto my sami pracujeme s Duchem a těmito energiemi na vytvoření naší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reality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když jsme zcela pod vlivem kosmické lásky, jsme zodpovědní sami stav nás samotných, našeho životního prostředí a všeho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života</a:t>
            </a:r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Co je to </a:t>
            </a:r>
            <a:r>
              <a:rPr lang="en-US" i="1" dirty="0" smtClean="0">
                <a:latin typeface="Calibri"/>
                <a:cs typeface="Calibri"/>
              </a:rPr>
              <a:t>New Age</a:t>
            </a:r>
            <a:r>
              <a:rPr lang="en-US" dirty="0" smtClean="0">
                <a:latin typeface="Calibri"/>
                <a:cs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8934" cy="39163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chemeClr val="tx1"/>
                </a:solidFill>
                <a:latin typeface="Calibri"/>
                <a:cs typeface="Calibri"/>
              </a:rPr>
              <a:t>V současnosti dosáhl vývoj planety a </a:t>
            </a:r>
            <a:r>
              <a:rPr lang="cs-CZ" sz="2400" b="1" dirty="0" smtClean="0">
                <a:solidFill>
                  <a:schemeClr val="accent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lidstva bodu, ve kterém procházíme zásadní duchovní změnou našeho individuálního a kolektivního vědomí</a:t>
            </a:r>
            <a:r>
              <a:rPr lang="cs-CZ" sz="2400" dirty="0" smtClean="0">
                <a:solidFill>
                  <a:schemeClr val="accent2">
                    <a:lumMod val="25000"/>
                    <a:lumOff val="75000"/>
                  </a:schemeClr>
                </a:solidFill>
                <a:latin typeface="Calibri"/>
                <a:cs typeface="Calibri"/>
              </a:rPr>
              <a:t>.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cs typeface="Calibri"/>
              </a:rPr>
              <a:t>Právě proto hovoříme o Novém věku (New Age). Nové vědomí je výsledkem stále úspěšnější inkarnace toho, co někteří nazývají energiemi kosmické lásky. Nové vědomí se projevuje v instinktivním porozumění posvátnosti a ve vzájemné propojenosti veškeré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cs typeface="Calibri"/>
              </a:rPr>
              <a:t>existence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smtClean="0">
                <a:solidFill>
                  <a:srgbClr val="000000"/>
                </a:solidFill>
                <a:latin typeface="Calibri"/>
                <a:cs typeface="Calibri"/>
              </a:rPr>
              <a:t>Toto </a:t>
            </a:r>
            <a:r>
              <a:rPr lang="cs-CZ" sz="2400" dirty="0" smtClean="0">
                <a:solidFill>
                  <a:srgbClr val="000000"/>
                </a:solidFill>
                <a:latin typeface="Calibri"/>
                <a:cs typeface="Calibri"/>
              </a:rPr>
              <a:t>nové vědomí a nové chápání dynamické vzájemnosti veškerého života znamená, že se v současnosti nacházíme v</a:t>
            </a:r>
            <a:r>
              <a:rPr lang="cs-CZ" sz="2400" dirty="0" smtClean="0">
                <a:solidFill>
                  <a:schemeClr val="accent2">
                    <a:lumMod val="25000"/>
                    <a:lumOff val="75000"/>
                  </a:schemeClr>
                </a:solidFill>
                <a:latin typeface="Calibri"/>
                <a:cs typeface="Calibri"/>
              </a:rPr>
              <a:t> </a:t>
            </a:r>
            <a:r>
              <a:rPr lang="cs-CZ" sz="2400" b="1" dirty="0" smtClean="0">
                <a:solidFill>
                  <a:schemeClr val="accent2">
                    <a:lumMod val="25000"/>
                    <a:lumOff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procesu vznikaní zcela nové planetární kultury</a:t>
            </a:r>
            <a:endParaRPr lang="en-US" sz="2400" b="1" dirty="0">
              <a:solidFill>
                <a:schemeClr val="accent2">
                  <a:lumMod val="25000"/>
                  <a:lumOff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147</TotalTime>
  <Words>878</Words>
  <Application>Microsoft Macintosh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Plaza</vt:lpstr>
      <vt:lpstr>RLB 266 Konce světa</vt:lpstr>
      <vt:lpstr>Co je to New Age?</vt:lpstr>
      <vt:lpstr>Co je to New Age?</vt:lpstr>
      <vt:lpstr>Co je to New Age?</vt:lpstr>
      <vt:lpstr>Co je to New Age?</vt:lpstr>
      <vt:lpstr>Co je to New Age?</vt:lpstr>
      <vt:lpstr>Co je to New Age?</vt:lpstr>
      <vt:lpstr>Co je to New Age?</vt:lpstr>
      <vt:lpstr>Co je to New Age?</vt:lpstr>
      <vt:lpstr>Počátek nebo konec?</vt:lpstr>
      <vt:lpstr>Počátek nebo konec?</vt:lpstr>
      <vt:lpstr>Počátek nebo konec?</vt:lpstr>
      <vt:lpstr>Podoby (témata) transformace</vt:lpstr>
      <vt:lpstr>Podoby (témata) transformace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RLB 266 Konce světa</dc:title>
  <dc:creator>David</dc:creator>
  <cp:lastModifiedBy>David</cp:lastModifiedBy>
  <cp:revision>1</cp:revision>
  <dcterms:created xsi:type="dcterms:W3CDTF">2012-10-24T09:27:59Z</dcterms:created>
  <dcterms:modified xsi:type="dcterms:W3CDTF">2012-10-24T11:55:17Z</dcterms:modified>
</cp:coreProperties>
</file>