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</p:sldMasterIdLst>
  <p:sldIdLst>
    <p:sldId id="257" r:id="rId6"/>
    <p:sldId id="268" r:id="rId7"/>
    <p:sldId id="258" r:id="rId8"/>
    <p:sldId id="265" r:id="rId9"/>
    <p:sldId id="266" r:id="rId10"/>
    <p:sldId id="269" r:id="rId11"/>
    <p:sldId id="270" r:id="rId12"/>
    <p:sldId id="259" r:id="rId13"/>
    <p:sldId id="261" r:id="rId14"/>
    <p:sldId id="262" r:id="rId15"/>
    <p:sldId id="263" r:id="rId16"/>
    <p:sldId id="264" r:id="rId17"/>
    <p:sldId id="267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cs-CZ" noProof="0" smtClean="0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98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07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CD3F8B-6335-4E47-91A6-45406E599CD5}" type="datetimeFigureOut">
              <a:rPr lang="cs-CZ" smtClean="0"/>
              <a:t>4.12.2012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52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DA66-ED92-43BD-818A-B1848DE6215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259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E0564E-8BB1-4DAF-BB29-7F0A5F690BD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00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CFE58B-8596-4A1C-A373-7D004FC1F8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445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58EF66-EF92-4F8D-B0AE-6E5551CBB2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17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C0D5E3-41AF-48E0-8AED-9BE6B8FDAEF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14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4C7B3F-CBF4-4655-B90F-465FB8F5991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0983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6CF4F2-324D-4413-B2F8-77FD9EB8D31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4163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3FA9D0-3D3B-496F-A348-666DB7DA8F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891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9BDA68-27D8-4957-ACC0-834D18B3550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130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93DF3A-F539-4316-87E8-5CDE3786DAE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217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CC3E09-4B25-45E6-B217-BB28DC4E1A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171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F284CC-A2AA-4715-BEC7-235ACADAF05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7707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B7A519-E49F-4A09-BB49-BD9301A6DB1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553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36F4A5-F08C-4DE4-AAD6-4FC304C3F66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845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94F127-98FE-45D4-9CA8-3DA310B8DC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7777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6E75D2-33EB-497B-945A-5099CBE6A56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2084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4244E3-9435-41DF-9774-069BAAD7F2F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7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9168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6C2F70-3F6A-46A9-A4C2-3969D92FA13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8671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F99640-78C4-4895-A0E0-65BAD4B4D1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853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41A279-C241-475A-A23D-BED23DCD4D1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495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DDA25D-6156-40F6-9885-9C0E91D504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9297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88686D-9A70-4780-987B-30723DF0A4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8979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cs-CZ" noProof="0" smtClean="0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04F4D5-FB51-48F5-BA16-134AD2D4B1E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53E985-EBC6-4A99-BD77-84251302F43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4295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5BAEB1-39A9-4417-B606-1F0B95AD70E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716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8E6DB0-B7D2-44F3-8D81-015BD938A87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2358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2998DE-3646-4A79-82C5-B04A9D9D1DC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07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6957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5336A-ED3C-405E-B844-1F0C0A1F12F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4074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E16210-5655-4675-A836-6C39491D7E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3555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0CCCAB-3941-4225-B8C5-5B33EAC7CFC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9457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DA857A-6A1B-42C3-A2E6-B9D4D63B3BF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2159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75E505-81AB-46B2-8105-6A19FA0FD80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7319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1B1489-78C4-41B8-B456-8646740F712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5100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4EF4DF-3282-453F-9E3A-D46F43055E3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8728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1ADBF5-78E6-429F-8D02-D2BC8BB3F0B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7248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BB7F66-979D-4B04-BA8D-33AFA82A5AF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4326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1110C6-6D20-4946-BC61-61CCE8BA413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26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9432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A730E0-B30E-45CC-AF97-57DBF6C5B97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7416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A5C24C-BF13-43BC-A686-AEA202C32BB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566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748867-E339-474D-862C-496278937D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219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6A2F47-5464-4EED-ADC7-FF6D4057DC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666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90FEFB-C9EE-4EED-B760-2777561CAFB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5765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CCE309-1546-4EB2-8DC5-131B5511F8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33675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B77447-0C05-4FFD-9859-6F19C5FE669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49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251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64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38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77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0CD2E390-08CC-4102-B4F5-57AA83174CC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A5107A13-A85C-464F-9C1A-C324E0819FE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05417E5B-73EA-41BA-AE3B-E3A285437E3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B3A573AA-BBB3-4EFC-91D0-EBD9E31D059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BB35D476-5B2C-4911-AD57-0AD527975AD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rtalci.cz/ci-v-praxi/jak-pouzivat-volne-dostupne-nastroje-k-zakladnimu-sledovani-konkurenta-nastin-problematiky-v-cr-a-priklad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IP firmy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7.12. 2012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297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643813" cy="1371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mtClean="0"/>
              <a:t>Kroky procesu řešení bezpečnosti</a:t>
            </a:r>
            <a:endParaRPr 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dirty="0" smtClean="0"/>
              <a:t>Cíle a strategie řešení informační bezpečnosti.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 smtClean="0"/>
              <a:t>Analýza rizik informačního systému.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 smtClean="0"/>
              <a:t>Bezpečnostní politika organizace.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 smtClean="0"/>
              <a:t>Bezpečnostní standardy.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 smtClean="0"/>
              <a:t>Implementace informační bezpečnosti.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 smtClean="0"/>
              <a:t>Monitoring a audit.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BS-7799 </a:t>
            </a:r>
            <a:r>
              <a:rPr lang="en-US" dirty="0" smtClean="0"/>
              <a:t>British </a:t>
            </a:r>
            <a:r>
              <a:rPr lang="cs-CZ" dirty="0" smtClean="0"/>
              <a:t>Standard Institute a ISO/IEC 17799 pro řízení informační bezpečnosti a certifikace systému ISMS)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511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Bezpečnostní politika firmy</a:t>
            </a: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Závazný písemný dokument schválený nejvyšším vedením pro celou organizaci a všem zaměstnancům známý</a:t>
            </a:r>
          </a:p>
          <a:p>
            <a:r>
              <a:rPr lang="cs-CZ" smtClean="0"/>
              <a:t>Postupy pro předcházení a řešení bezpečnostních problémů – zaměstnanec má postupovat „podle příručky“ nejlepším možným řešením (nemělo by dojít k jeho chybě)</a:t>
            </a:r>
          </a:p>
          <a:p>
            <a:r>
              <a:rPr lang="cs-CZ" smtClean="0"/>
              <a:t>Vznik dlouhý a složitý – obsah musí být dlouhodobě platný, tím obecný (např. neřeší postupný postup skartace, ale že proběhne a pro co)</a:t>
            </a:r>
          </a:p>
          <a:p>
            <a:r>
              <a:rPr lang="cs-CZ" smtClean="0"/>
              <a:t>OECD vytvořila seznam doporučených principů Guidelines for the security of information systems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64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 zavedení musí být upraveno (Požár, s. 101)</a:t>
            </a:r>
            <a:endParaRPr lang="cs-CZ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mtClean="0"/>
              <a:t>„Požadavky na bezpečnost počítačů (HW bezpečnost, zabezpečení přístupu, dostupnost dat a informací, jejich důvěrnost, viry, zásady pro uživatele).</a:t>
            </a:r>
          </a:p>
          <a:p>
            <a:r>
              <a:rPr lang="cs-CZ" smtClean="0"/>
              <a:t>Správa dat (požadavky na správu dat, definice pojmů, zásady bezpečnosti dat neelektronické formě).</a:t>
            </a:r>
          </a:p>
          <a:p>
            <a:r>
              <a:rPr lang="cs-CZ" smtClean="0"/>
              <a:t>Provoz s uvedením zásad, zodpovědnosti za provoz IS, zálohování a obnova SW, hodnocení rizik, vývoj aplikací a audit s pojištěním.</a:t>
            </a:r>
          </a:p>
          <a:p>
            <a:r>
              <a:rPr lang="cs-CZ" smtClean="0"/>
              <a:t>Řízení přístupu s uvedením zásad, odpovědnost za řízení přístupu, fyzická a logická bezpečnost, problematika virů a červů.</a:t>
            </a:r>
          </a:p>
          <a:p>
            <a:r>
              <a:rPr lang="cs-CZ" smtClean="0"/>
              <a:t>BP počítačové sítě zásady bezpečnosti a účelu sítě, pravidla provo­zu na síti.</a:t>
            </a:r>
          </a:p>
          <a:p>
            <a:r>
              <a:rPr lang="cs-CZ" smtClean="0"/>
              <a:t>Bezpečnost datových přenosů odpovědnost za provoz sítí, logická bezpečnost.</a:t>
            </a:r>
          </a:p>
          <a:p>
            <a:r>
              <a:rPr lang="cs-CZ" smtClean="0"/>
              <a:t>Osobní odpovědnost správců dat hardwarová a softwarová bez­pečnost, zneužití počítačových prostředků, hlášení bezpečnostních incidentů.</a:t>
            </a:r>
          </a:p>
          <a:p>
            <a:r>
              <a:rPr lang="cs-CZ" smtClean="0"/>
              <a:t>Právní a etické otázky trestné činy, copyrighty, ochrana osobních dat, etické otázky aj.</a:t>
            </a:r>
          </a:p>
          <a:p>
            <a:r>
              <a:rPr lang="cs-CZ" smtClean="0"/>
              <a:t>Vzory dokumentů.“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381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DOMBROVSKÁ, Michaela, Petr OČKO a Petr ZEMAN. Informační audit – cesta k rozvoji znalostní organizace. </a:t>
            </a:r>
            <a:r>
              <a:rPr lang="cs-CZ" i="1" dirty="0"/>
              <a:t>Ikaros</a:t>
            </a:r>
            <a:r>
              <a:rPr lang="cs-CZ" dirty="0"/>
              <a:t> [online]. 2005, roč. 9, č. 9 [cit. 2012-12-04]. ISSN 1212-5075. Dostupné z: http://www.ikaros.cz/informacni-audit-%E2%80%93-cesta-k-rozvoji-znalostni-organizace </a:t>
            </a:r>
            <a:endParaRPr lang="cs-CZ" dirty="0" smtClean="0"/>
          </a:p>
          <a:p>
            <a:r>
              <a:rPr lang="cs-CZ" dirty="0" smtClean="0"/>
              <a:t>POŽÁR</a:t>
            </a:r>
            <a:r>
              <a:rPr lang="cs-CZ" dirty="0"/>
              <a:t>, Josef. </a:t>
            </a:r>
            <a:r>
              <a:rPr lang="cs-CZ" i="1" dirty="0"/>
              <a:t>Informační bezpečnost</a:t>
            </a:r>
            <a:r>
              <a:rPr lang="cs-CZ" dirty="0"/>
              <a:t>. Plzeň: Aleš Čeněk, 2005, 309 s. Vysokoškolská učebnice (Vydavatelství a nakladatelství Aleš Čeněk). ISBN 80-868-9838-5.</a:t>
            </a:r>
          </a:p>
          <a:p>
            <a:pPr>
              <a:defRPr/>
            </a:pPr>
            <a:r>
              <a:rPr lang="cs-CZ" dirty="0"/>
              <a:t>SAPÍK, Milan. Konkurenční zpravodajství. </a:t>
            </a:r>
            <a:r>
              <a:rPr lang="cs-CZ" i="1" dirty="0"/>
              <a:t>Internet Centrum</a:t>
            </a:r>
            <a:r>
              <a:rPr lang="cs-CZ" dirty="0"/>
              <a:t> [online]. [cit. 2012-12-04]. Dostupné z: hujeri.ic.cz/4-INFM/IMG_Competitive_intelligence_v1.ppt </a:t>
            </a:r>
          </a:p>
          <a:p>
            <a:pPr>
              <a:defRPr/>
            </a:pPr>
            <a:r>
              <a:rPr lang="cs-CZ" dirty="0" smtClean="0"/>
              <a:t>UHRÍN</a:t>
            </a:r>
            <a:r>
              <a:rPr lang="cs-CZ" dirty="0"/>
              <a:t>, Tibor. Jak používat volně dostupné nástroje k základnímu sledování konkurenta: nástin problematiky (v ČR) a příklady. </a:t>
            </a:r>
            <a:r>
              <a:rPr lang="cs-CZ" i="1" dirty="0"/>
              <a:t>Portál CI</a:t>
            </a:r>
            <a:r>
              <a:rPr lang="cs-CZ" dirty="0"/>
              <a:t> [online]. 2011 [cit. 2012-12-04]. Dostupné z: http://www.portalci.cz/ci-v-praxi/jak-pouzivat-volne-dostupne-nastroje-k-zakladnimu-sledovani-konkurenta-nastin-problematiky-v-cr-a-priklady</a:t>
            </a:r>
          </a:p>
        </p:txBody>
      </p:sp>
    </p:spTree>
    <p:extLst>
      <p:ext uri="{BB962C8B-B14F-4D97-AF65-F5344CB8AC3E}">
        <p14:creationId xmlns:p14="http://schemas.microsoft.com/office/powerpoint/2010/main" val="147654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96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Informační politika a firmy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„Strategie vytváření podmínek, cílů a priorit v oblasti informačních procesů zejména zdokonalováním informačních technologií, kterou se má dosáhnout zlepšení kvality života občanů, úrovně státní správy a </a:t>
            </a:r>
            <a:r>
              <a:rPr lang="cs-CZ" b="1" dirty="0" smtClean="0"/>
              <a:t>podnikatelské sféry</a:t>
            </a:r>
            <a:r>
              <a:rPr lang="cs-CZ" dirty="0" smtClean="0"/>
              <a:t> na úrovni národní (státní), regionální nebo celosvětové.“ (VLASÁK, 2001:159-168)</a:t>
            </a:r>
          </a:p>
          <a:p>
            <a:pPr>
              <a:defRPr/>
            </a:pPr>
            <a:r>
              <a:rPr lang="cs-CZ" dirty="0"/>
              <a:t>Zavádění </a:t>
            </a:r>
            <a:r>
              <a:rPr lang="cs-CZ" dirty="0" smtClean="0"/>
              <a:t>ICT + politika </a:t>
            </a:r>
            <a:r>
              <a:rPr lang="cs-CZ" dirty="0"/>
              <a:t>sdělování a komunikování určitých konkrétních informací </a:t>
            </a:r>
            <a:r>
              <a:rPr lang="cs-CZ" dirty="0" smtClean="0"/>
              <a:t>=&gt; i pro firmy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53E985-EBC6-4A99-BD77-84251302F43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76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IS organizací</a:t>
            </a: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Roste tlak na zpřístupnění dokumentů</a:t>
            </a:r>
          </a:p>
          <a:p>
            <a:r>
              <a:rPr lang="cs-CZ" dirty="0" smtClean="0"/>
              <a:t>Potřeba přístupu bez ohledu na geografickou vzdálenost</a:t>
            </a:r>
          </a:p>
          <a:p>
            <a:r>
              <a:rPr lang="cs-CZ" dirty="0" smtClean="0"/>
              <a:t>Zabezpečení nikdy 100% – viz „neprolomitelná“ šifra</a:t>
            </a:r>
          </a:p>
          <a:p>
            <a:r>
              <a:rPr lang="cs-CZ" dirty="0" smtClean="0"/>
              <a:t>Riziko je pravděpodobnost, s jakou bude daná hodnota aktiva zničena či poškozena hrozbou ve formě konkrétního útoku, který zapůsobí přes zranitelnost systému. (volně dle Požár, s. 37-38)</a:t>
            </a:r>
          </a:p>
        </p:txBody>
      </p:sp>
    </p:spTree>
    <p:extLst>
      <p:ext uri="{BB962C8B-B14F-4D97-AF65-F5344CB8AC3E}">
        <p14:creationId xmlns:p14="http://schemas.microsoft.com/office/powerpoint/2010/main" val="111906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643813" cy="1371600"/>
          </a:xfrm>
        </p:spPr>
        <p:txBody>
          <a:bodyPr lIns="0" rIns="0">
            <a:normAutofit/>
          </a:bodyPr>
          <a:lstStyle/>
          <a:p>
            <a:pPr>
              <a:defRPr/>
            </a:pPr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Intelligence</a:t>
            </a:r>
            <a:endParaRPr lang="cs-CZ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 lIns="0" tIns="0" rIns="0" bIns="0">
            <a:normAutofit fontScale="92500"/>
          </a:bodyPr>
          <a:lstStyle/>
          <a:p>
            <a:pPr>
              <a:defRPr/>
            </a:pPr>
            <a:r>
              <a:rPr lang="cs-CZ" dirty="0" smtClean="0"/>
              <a:t>Podrobně v předmětu Informační průmysl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Konkurenční zpravodajství</a:t>
            </a:r>
          </a:p>
          <a:p>
            <a:pPr>
              <a:defRPr/>
            </a:pPr>
            <a:r>
              <a:rPr lang="cs-CZ" dirty="0" smtClean="0"/>
              <a:t>Etické získávání informací o konkurenci a chránění o sobě</a:t>
            </a:r>
          </a:p>
          <a:p>
            <a:pPr>
              <a:defRPr/>
            </a:pPr>
            <a:r>
              <a:rPr lang="cs-CZ" dirty="0" smtClean="0"/>
              <a:t>Vyhledávání skrytých, ale dostupných informací, mnoho publikováno ze zákona (ochrana spotřebitele)</a:t>
            </a:r>
          </a:p>
          <a:p>
            <a:pPr>
              <a:defRPr/>
            </a:pPr>
            <a:r>
              <a:rPr lang="cs-CZ" dirty="0" smtClean="0"/>
              <a:t>Využití pro rozhodnutí o strategickém vývoji firmy s ohledem na prostředí (konkurence, státní regulace atp.)</a:t>
            </a:r>
            <a:endParaRPr lang="cs-CZ" dirty="0"/>
          </a:p>
          <a:p>
            <a:pPr>
              <a:defRPr/>
            </a:pPr>
            <a:r>
              <a:rPr lang="cs-CZ" dirty="0" smtClean="0"/>
              <a:t>Více </a:t>
            </a:r>
            <a:r>
              <a:rPr lang="cs-CZ" dirty="0"/>
              <a:t>k CI v ČR – doporučuji </a:t>
            </a:r>
            <a:r>
              <a:rPr lang="cs-CZ" dirty="0">
                <a:hlinkClick r:id="rId2"/>
              </a:rPr>
              <a:t>článek T. </a:t>
            </a:r>
            <a:r>
              <a:rPr lang="cs-CZ" dirty="0" err="1">
                <a:hlinkClick r:id="rId2"/>
              </a:rPr>
              <a:t>Uhrína</a:t>
            </a:r>
            <a:r>
              <a:rPr lang="cs-CZ" dirty="0"/>
              <a:t> na Portálu CI o tom, jaké informace o firmách jsou cílem a jak se k nim dostat (legálně)</a:t>
            </a:r>
          </a:p>
        </p:txBody>
      </p:sp>
    </p:spTree>
    <p:extLst>
      <p:ext uri="{BB962C8B-B14F-4D97-AF65-F5344CB8AC3E}">
        <p14:creationId xmlns:p14="http://schemas.microsoft.com/office/powerpoint/2010/main" val="318193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postupy v CI</a:t>
            </a:r>
            <a:endParaRPr 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Ofenzivní (aktivní) zpravodajství)</a:t>
            </a:r>
          </a:p>
          <a:p>
            <a:pPr lvl="1"/>
            <a:r>
              <a:rPr lang="cs-CZ" dirty="0" smtClean="0"/>
              <a:t>Odhalení strategie konkurence a využití ve prospěch vlastní organizace</a:t>
            </a:r>
          </a:p>
          <a:p>
            <a:pPr lvl="1"/>
            <a:r>
              <a:rPr lang="cs-CZ" dirty="0" smtClean="0"/>
              <a:t>Informace marketingové, o technologiích, o konkurenci atd.</a:t>
            </a:r>
          </a:p>
          <a:p>
            <a:r>
              <a:rPr lang="cs-CZ" dirty="0" smtClean="0"/>
              <a:t>Obranné zpravodajství</a:t>
            </a:r>
          </a:p>
          <a:p>
            <a:pPr lvl="1"/>
            <a:r>
              <a:rPr lang="cs-CZ" dirty="0"/>
              <a:t>Fyzickou </a:t>
            </a:r>
            <a:r>
              <a:rPr lang="cs-CZ" dirty="0" smtClean="0"/>
              <a:t>bezpečnost</a:t>
            </a:r>
            <a:endParaRPr lang="cs-CZ" dirty="0"/>
          </a:p>
          <a:p>
            <a:pPr lvl="1"/>
            <a:r>
              <a:rPr lang="cs-CZ" dirty="0" smtClean="0"/>
              <a:t>Personální bezpečnost</a:t>
            </a:r>
            <a:endParaRPr lang="cs-CZ" dirty="0"/>
          </a:p>
          <a:p>
            <a:pPr lvl="1"/>
            <a:r>
              <a:rPr lang="cs-CZ" dirty="0" smtClean="0"/>
              <a:t>Bezpečnost HW i SW</a:t>
            </a:r>
            <a:endParaRPr lang="cs-CZ" dirty="0"/>
          </a:p>
          <a:p>
            <a:pPr lvl="1"/>
            <a:r>
              <a:rPr lang="cs-CZ" dirty="0" smtClean="0"/>
              <a:t>Bezpečnost dat,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, technologických procesů</a:t>
            </a:r>
            <a:endParaRPr lang="cs-CZ" dirty="0"/>
          </a:p>
          <a:p>
            <a:pPr lvl="1"/>
            <a:r>
              <a:rPr lang="cs-CZ" dirty="0"/>
              <a:t>Bezpečnost komunikačních systémů a </a:t>
            </a:r>
            <a:r>
              <a:rPr lang="cs-CZ" dirty="0" smtClean="0"/>
              <a:t>cest</a:t>
            </a:r>
            <a:endParaRPr lang="cs-CZ" dirty="0"/>
          </a:p>
          <a:p>
            <a:pPr lvl="1"/>
            <a:r>
              <a:rPr lang="cs-CZ" dirty="0" smtClean="0"/>
              <a:t>Ochranu </a:t>
            </a:r>
            <a:r>
              <a:rPr lang="cs-CZ" dirty="0"/>
              <a:t>obchodních </a:t>
            </a:r>
            <a:r>
              <a:rPr lang="cs-CZ" dirty="0" smtClean="0"/>
              <a:t>aktivit</a:t>
            </a:r>
            <a:endParaRPr lang="cs-CZ" dirty="0"/>
          </a:p>
          <a:p>
            <a:pPr lvl="1"/>
            <a:r>
              <a:rPr lang="cs-CZ" dirty="0"/>
              <a:t>Aktivní ochranu proti dezinformacím </a:t>
            </a:r>
            <a:r>
              <a:rPr lang="cs-CZ" dirty="0" smtClean="0"/>
              <a:t>apod.</a:t>
            </a:r>
          </a:p>
        </p:txBody>
      </p:sp>
    </p:spTree>
    <p:extLst>
      <p:ext uri="{BB962C8B-B14F-4D97-AF65-F5344CB8AC3E}">
        <p14:creationId xmlns:p14="http://schemas.microsoft.com/office/powerpoint/2010/main" val="150198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„Je komunikace mezi pracovníky a pracovními týmy optimální? </a:t>
            </a:r>
          </a:p>
          <a:p>
            <a:r>
              <a:rPr lang="cs-CZ" dirty="0"/>
              <a:t>Jsou dostupné informační zdroje optimálně využity? </a:t>
            </a:r>
          </a:p>
          <a:p>
            <a:r>
              <a:rPr lang="cs-CZ" dirty="0"/>
              <a:t>Je firemní image (prezentace směrem navenek i dovnitř) v souladu s firemní identitou (zejména požadavky na prezentaci)? </a:t>
            </a:r>
          </a:p>
          <a:p>
            <a:r>
              <a:rPr lang="cs-CZ" dirty="0"/>
              <a:t>Je internetová prezentace optimální vzhledem k jejímu očekávanému přínosu</a:t>
            </a:r>
            <a:r>
              <a:rPr lang="cs-CZ" dirty="0" smtClean="0"/>
              <a:t>?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apod</a:t>
            </a:r>
            <a:r>
              <a:rPr lang="cs-CZ" dirty="0" smtClean="0"/>
              <a:t>.“ (Dombrovská, Očko, Zeman)</a:t>
            </a:r>
          </a:p>
          <a:p>
            <a:r>
              <a:rPr lang="cs-CZ" dirty="0" smtClean="0"/>
              <a:t>=&gt; hodnocení efektivity využití informací, informačních zdrojů a informačních technologií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625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audit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omezován na zhodnocení IS/IT =&gt; základ, ale nestačí</a:t>
            </a:r>
          </a:p>
          <a:p>
            <a:r>
              <a:rPr lang="cs-CZ" dirty="0" smtClean="0"/>
              <a:t>Nutné řešit vnitřní i vnější informační procesy v celé organizaci</a:t>
            </a:r>
          </a:p>
          <a:p>
            <a:r>
              <a:rPr lang="cs-CZ" dirty="0" smtClean="0"/>
              <a:t>Mnoho různých metodik, obvyklý postup: sběr dat =&gt; analýza =&gt; vyhodnocení</a:t>
            </a:r>
          </a:p>
          <a:p>
            <a:r>
              <a:rPr lang="cs-CZ" dirty="0" smtClean="0"/>
              <a:t>Některé metodiky důraz na využití informačních zdrojů, jiné organizaci zpracování informací</a:t>
            </a:r>
          </a:p>
          <a:p>
            <a:r>
              <a:rPr lang="cs-CZ" dirty="0" smtClean="0"/>
              <a:t>Na závěr nutné uvedení řešení nedostatků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474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Risk management</a:t>
            </a:r>
            <a:endParaRPr 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Ocenění rizik (Risk </a:t>
            </a:r>
            <a:r>
              <a:rPr lang="cs-CZ" dirty="0" err="1" smtClean="0"/>
              <a:t>Assessment</a:t>
            </a:r>
            <a:r>
              <a:rPr lang="cs-CZ" dirty="0" smtClean="0"/>
              <a:t>) "</a:t>
            </a:r>
            <a:r>
              <a:rPr lang="cs-CZ" i="1" dirty="0" smtClean="0"/>
              <a:t>proces vyhodnocení hrozeb, které působí na informační systém s cílem definovat úroveň rizika, kterému je systém vystaven. Cílem je zjištění, jsou-li bezpečnostní opatření dostatečná, aby snížila pravděpodobnost vzniku škody na přijatelnou úroveň.</a:t>
            </a:r>
            <a:r>
              <a:rPr lang="cs-CZ" dirty="0" smtClean="0"/>
              <a:t>" (Požár, 2005, s. 37)</a:t>
            </a:r>
          </a:p>
          <a:p>
            <a:r>
              <a:rPr lang="cs-CZ" dirty="0" smtClean="0"/>
              <a:t>Efektivita -&gt; ALE (</a:t>
            </a:r>
            <a:r>
              <a:rPr lang="cs-CZ" dirty="0" err="1" smtClean="0"/>
              <a:t>Annual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Expectancy</a:t>
            </a:r>
            <a:r>
              <a:rPr lang="cs-CZ" dirty="0" smtClean="0"/>
              <a:t>)	</a:t>
            </a:r>
          </a:p>
          <a:p>
            <a:pPr lvl="1"/>
            <a:r>
              <a:rPr lang="cs-CZ" dirty="0" smtClean="0"/>
              <a:t>p = pravděpodobnost, že během jednoho roku nastane ohrožení</a:t>
            </a:r>
          </a:p>
          <a:p>
            <a:pPr lvl="1"/>
            <a:r>
              <a:rPr lang="cs-CZ" dirty="0" smtClean="0"/>
              <a:t>C = ztráta, jestliže k ohrožení dojde</a:t>
            </a:r>
          </a:p>
          <a:p>
            <a:pPr lvl="1"/>
            <a:r>
              <a:rPr lang="cs-CZ" dirty="0" smtClean="0"/>
              <a:t>i = pořadí ohrožení</a:t>
            </a:r>
          </a:p>
          <a:p>
            <a:pPr lvl="1"/>
            <a:r>
              <a:rPr lang="cs-CZ" dirty="0" smtClean="0"/>
              <a:t>n = celkový počet ohrožení za rok</a:t>
            </a:r>
          </a:p>
          <a:p>
            <a:r>
              <a:rPr lang="cs-CZ" dirty="0" smtClean="0"/>
              <a:t>Risk management součástí informačního auditu</a:t>
            </a:r>
            <a:endParaRPr lang="cs-CZ" dirty="0"/>
          </a:p>
        </p:txBody>
      </p:sp>
      <p:pic>
        <p:nvPicPr>
          <p:cNvPr id="7172" name="Picture 5" descr="vzore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1091" y="908720"/>
            <a:ext cx="2872811" cy="1033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93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Pomůcky zabezpečení</a:t>
            </a:r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mtClean="0"/>
              <a:t>ISO normy</a:t>
            </a:r>
          </a:p>
          <a:p>
            <a:pPr lvl="1"/>
            <a:r>
              <a:rPr lang="cs-CZ" smtClean="0"/>
              <a:t>ČSN ISO/IEC 27000 - 27002 - Systém řízení bezpečnosti informací, </a:t>
            </a:r>
          </a:p>
          <a:p>
            <a:pPr lvl="1"/>
            <a:r>
              <a:rPr lang="cs-CZ" smtClean="0"/>
              <a:t>ČSN ISO/IEC 15408 - Kritéria pro hodnocení bezpečnosti IT, </a:t>
            </a:r>
          </a:p>
          <a:p>
            <a:pPr lvl="1"/>
            <a:r>
              <a:rPr lang="cs-CZ" smtClean="0"/>
              <a:t>ČSN ISO/IEC TR 13335-1 - 13335-4 - Směrnice pro řízení bezpečnosti IT,</a:t>
            </a:r>
          </a:p>
          <a:p>
            <a:pPr lvl="1"/>
            <a:r>
              <a:rPr lang="cs-CZ" smtClean="0"/>
              <a:t>ISO/IEC TR 13335-5 - Guidelines for the management of IT Security, Management guidance on network security </a:t>
            </a:r>
          </a:p>
          <a:p>
            <a:r>
              <a:rPr lang="cs-CZ" smtClean="0"/>
              <a:t>Hodnocení důvěryhodnosti systému</a:t>
            </a:r>
          </a:p>
          <a:p>
            <a:pPr lvl="1"/>
            <a:r>
              <a:rPr lang="cs-CZ" smtClean="0"/>
              <a:t>TCSEC - Trusted Computer System Evaluation Criteria, tzv. Orange Book</a:t>
            </a:r>
          </a:p>
          <a:p>
            <a:pPr lvl="1"/>
            <a:r>
              <a:rPr lang="cs-CZ" smtClean="0"/>
              <a:t>ITSEC - Information Technology Security Evaluation Criteria + evaluační manuál ITSEM</a:t>
            </a:r>
          </a:p>
          <a:p>
            <a:pPr lvl="1"/>
            <a:r>
              <a:rPr lang="cs-CZ" smtClean="0"/>
              <a:t>CTCPEC - Canadian Trusted Computer Product Evaluation Criteria</a:t>
            </a:r>
          </a:p>
          <a:p>
            <a:r>
              <a:rPr lang="cs-CZ" smtClean="0"/>
              <a:t>Metodiky a softwarová řešení</a:t>
            </a:r>
          </a:p>
          <a:p>
            <a:pPr lvl="1"/>
            <a:r>
              <a:rPr lang="cs-CZ" smtClean="0"/>
              <a:t>CRAMM </a:t>
            </a:r>
          </a:p>
          <a:p>
            <a:pPr lvl="1"/>
            <a:r>
              <a:rPr lang="cs-CZ" smtClean="0"/>
              <a:t>Cobra</a:t>
            </a:r>
          </a:p>
          <a:p>
            <a:pPr lvl="1"/>
            <a:r>
              <a:rPr lang="cs-CZ" smtClean="0"/>
              <a:t>DRAMBORA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36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T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SITMU</Template>
  <TotalTime>149</TotalTime>
  <Words>972</Words>
  <Application>Microsoft Office PowerPoint</Application>
  <PresentationFormat>Předvádění na obrazovce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SITMU</vt:lpstr>
      <vt:lpstr>1_Směsi</vt:lpstr>
      <vt:lpstr>2_Směsi</vt:lpstr>
      <vt:lpstr>1_MU_PPTprezentace_sablona_CZ</vt:lpstr>
      <vt:lpstr>3_Směsi</vt:lpstr>
      <vt:lpstr>IP firmy  7.12. 2012</vt:lpstr>
      <vt:lpstr>Informační politika a firmy</vt:lpstr>
      <vt:lpstr>IS organizací</vt:lpstr>
      <vt:lpstr>Competitive Intelligence</vt:lpstr>
      <vt:lpstr>Základní postupy v CI</vt:lpstr>
      <vt:lpstr>Informační audit</vt:lpstr>
      <vt:lpstr>Informační audit</vt:lpstr>
      <vt:lpstr>Risk management</vt:lpstr>
      <vt:lpstr>Pomůcky zabezpečení</vt:lpstr>
      <vt:lpstr>Kroky procesu řešení bezpečnosti</vt:lpstr>
      <vt:lpstr>Bezpečnostní politika firmy</vt:lpstr>
      <vt:lpstr>Pro zavedení musí být upraveno (Požár, s. 101)</vt:lpstr>
      <vt:lpstr>Zdroje</vt:lpstr>
      <vt:lpstr>Děkuji za pozornost.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firmy  7.12. 2012</dc:title>
  <dc:creator>Pavla Kovářová</dc:creator>
  <cp:lastModifiedBy>Pavla Kovářová</cp:lastModifiedBy>
  <cp:revision>9</cp:revision>
  <dcterms:created xsi:type="dcterms:W3CDTF">2012-12-04T09:31:17Z</dcterms:created>
  <dcterms:modified xsi:type="dcterms:W3CDTF">2012-12-04T12:00:25Z</dcterms:modified>
</cp:coreProperties>
</file>