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2"/>
  </p:notesMasterIdLst>
  <p:handoutMasterIdLst>
    <p:handoutMasterId r:id="rId43"/>
  </p:handoutMasterIdLst>
  <p:sldIdLst>
    <p:sldId id="259" r:id="rId3"/>
    <p:sldId id="276" r:id="rId4"/>
    <p:sldId id="313" r:id="rId5"/>
    <p:sldId id="279" r:id="rId6"/>
    <p:sldId id="283" r:id="rId7"/>
    <p:sldId id="284" r:id="rId8"/>
    <p:sldId id="288" r:id="rId9"/>
    <p:sldId id="289" r:id="rId10"/>
    <p:sldId id="317" r:id="rId11"/>
    <p:sldId id="290" r:id="rId12"/>
    <p:sldId id="291" r:id="rId13"/>
    <p:sldId id="292" r:id="rId14"/>
    <p:sldId id="315" r:id="rId15"/>
    <p:sldId id="264" r:id="rId16"/>
    <p:sldId id="268" r:id="rId17"/>
    <p:sldId id="269" r:id="rId18"/>
    <p:sldId id="270" r:id="rId19"/>
    <p:sldId id="271" r:id="rId20"/>
    <p:sldId id="272" r:id="rId21"/>
    <p:sldId id="273" r:id="rId22"/>
    <p:sldId id="274" r:id="rId23"/>
    <p:sldId id="275" r:id="rId24"/>
    <p:sldId id="260" r:id="rId25"/>
    <p:sldId id="261" r:id="rId26"/>
    <p:sldId id="262" r:id="rId27"/>
    <p:sldId id="316" r:id="rId28"/>
    <p:sldId id="263" r:id="rId29"/>
    <p:sldId id="293" r:id="rId30"/>
    <p:sldId id="294" r:id="rId31"/>
    <p:sldId id="295" r:id="rId32"/>
    <p:sldId id="296" r:id="rId33"/>
    <p:sldId id="297" r:id="rId34"/>
    <p:sldId id="298" r:id="rId35"/>
    <p:sldId id="299" r:id="rId36"/>
    <p:sldId id="300" r:id="rId37"/>
    <p:sldId id="301" r:id="rId38"/>
    <p:sldId id="302" r:id="rId39"/>
    <p:sldId id="303" r:id="rId40"/>
    <p:sldId id="318" r:id="rId41"/>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81593" autoAdjust="0"/>
  </p:normalViewPr>
  <p:slideViewPr>
    <p:cSldViewPr>
      <p:cViewPr varScale="1">
        <p:scale>
          <a:sx n="85" d="100"/>
          <a:sy n="85" d="100"/>
        </p:scale>
        <p:origin x="-1020" y="-84"/>
      </p:cViewPr>
      <p:guideLst>
        <p:guide orient="horz" pos="3884"/>
        <p:guide orient="horz" pos="2051"/>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justice.cz/xqw/xervlet/insl/index?sysinf.@typ=or&amp;sysinf.@strana=searchSubject" TargetMode="External"/><Relationship Id="rId2" Type="http://schemas.openxmlformats.org/officeDocument/2006/relationships/hyperlink" Target="http://wwwinfo.mfcr.cz/ares/ares_fo.html.c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ortal.justice.cz/" TargetMode="External"/><Relationship Id="rId2" Type="http://schemas.openxmlformats.org/officeDocument/2006/relationships/hyperlink" Target="http://wwwinfo.mfcr.cz/ares/" TargetMode="External"/><Relationship Id="rId1" Type="http://schemas.openxmlformats.org/officeDocument/2006/relationships/slideLayout" Target="../slideLayouts/slideLayout2.xml"/><Relationship Id="rId5" Type="http://schemas.openxmlformats.org/officeDocument/2006/relationships/hyperlink" Target="http://www.rba.co.uk/sources/registers.htm" TargetMode="External"/><Relationship Id="rId4" Type="http://schemas.openxmlformats.org/officeDocument/2006/relationships/hyperlink" Target="http://www.ebr.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nace.cz/sekce-g-velkoobchod-a-maloobchod-opravy-a-udrzb" TargetMode="External"/><Relationship Id="rId13" Type="http://schemas.openxmlformats.org/officeDocument/2006/relationships/hyperlink" Target="http://www.nace.cz/sekce-l-cinnosti-v-oblasti-nemovitosti" TargetMode="External"/><Relationship Id="rId18" Type="http://schemas.openxmlformats.org/officeDocument/2006/relationships/hyperlink" Target="http://www.nace.cz/sekce-q-zdravotni-a-socialni-pece" TargetMode="External"/><Relationship Id="rId3" Type="http://schemas.openxmlformats.org/officeDocument/2006/relationships/hyperlink" Target="http://www.nace.cz/sekce-b-tezba-a-dobyvani" TargetMode="External"/><Relationship Id="rId21" Type="http://schemas.openxmlformats.org/officeDocument/2006/relationships/hyperlink" Target="http://www.nace.cz/sekce-t-cinnosti-domacnosti-jako-zamestnavatelu" TargetMode="External"/><Relationship Id="rId7" Type="http://schemas.openxmlformats.org/officeDocument/2006/relationships/hyperlink" Target="http://www.nace.cz/sekce-f-stavebnictvi" TargetMode="External"/><Relationship Id="rId12" Type="http://schemas.openxmlformats.org/officeDocument/2006/relationships/hyperlink" Target="http://www.nace.cz/sekce-k-peneznictvi-a-pojistovnictvi" TargetMode="External"/><Relationship Id="rId17" Type="http://schemas.openxmlformats.org/officeDocument/2006/relationships/hyperlink" Target="http://www.nace.cz/sekce-p-vzdelavani" TargetMode="External"/><Relationship Id="rId2" Type="http://schemas.openxmlformats.org/officeDocument/2006/relationships/hyperlink" Target="http://www.nace.cz/sekce-a-zemedelstvi-lesnictvi-a-rybarstvi" TargetMode="External"/><Relationship Id="rId16" Type="http://schemas.openxmlformats.org/officeDocument/2006/relationships/hyperlink" Target="http://www.nace.cz/sekce-o-verejna-sprava-a-obrana-povinne-socialn" TargetMode="External"/><Relationship Id="rId20" Type="http://schemas.openxmlformats.org/officeDocument/2006/relationships/hyperlink" Target="http://www.nace.cz/sekce-s-ostatni-cinnosti" TargetMode="External"/><Relationship Id="rId1" Type="http://schemas.openxmlformats.org/officeDocument/2006/relationships/slideLayout" Target="../slideLayouts/slideLayout2.xml"/><Relationship Id="rId6" Type="http://schemas.openxmlformats.org/officeDocument/2006/relationships/hyperlink" Target="http://www.nace.cz/sekce-e-zasobovani-vodou-cinnosti-souvisejici-s" TargetMode="External"/><Relationship Id="rId11" Type="http://schemas.openxmlformats.org/officeDocument/2006/relationships/hyperlink" Target="http://www.nace.cz/sekce-j-informacni-a-komunikacni-cinnosti" TargetMode="External"/><Relationship Id="rId5" Type="http://schemas.openxmlformats.org/officeDocument/2006/relationships/hyperlink" Target="http://www.nace.cz/sekce-d-vyroba-a-rozvod-elektriny-plynu-tepla" TargetMode="External"/><Relationship Id="rId15" Type="http://schemas.openxmlformats.org/officeDocument/2006/relationships/hyperlink" Target="http://www.nace.cz/sekce-n-administrativni-a-podpurne-cinnosti" TargetMode="External"/><Relationship Id="rId10" Type="http://schemas.openxmlformats.org/officeDocument/2006/relationships/hyperlink" Target="http://www.nace.cz/sekce-i-ubytovani-stravovani-a-pohostinstvi" TargetMode="External"/><Relationship Id="rId19" Type="http://schemas.openxmlformats.org/officeDocument/2006/relationships/hyperlink" Target="http://www.nace.cz/sekce-r-kulturni-zabavni-a-rekreacni-cinnosti" TargetMode="External"/><Relationship Id="rId4" Type="http://schemas.openxmlformats.org/officeDocument/2006/relationships/hyperlink" Target="http://www.nace.cz/sekce-c-zpracovatelsky-prumysl" TargetMode="External"/><Relationship Id="rId9" Type="http://schemas.openxmlformats.org/officeDocument/2006/relationships/hyperlink" Target="http://www.nace.cz/sekce-h-doprava-a-skladovani" TargetMode="External"/><Relationship Id="rId14" Type="http://schemas.openxmlformats.org/officeDocument/2006/relationships/hyperlink" Target="http://www.nace.cz/sekce-m-profesni-vedecke-a-technicke-cinnosti" TargetMode="External"/><Relationship Id="rId22" Type="http://schemas.openxmlformats.org/officeDocument/2006/relationships/hyperlink" Target="http://www.nace.cz/sekce-u-cinnosti-exteritorialnich-organizaci-a-o"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www.nace.cz/sekce-a-zemedelstvi-lesnictvi-a-rybarstvi/014/zivocisna-vyroba/0146-chov-prasat.html" TargetMode="External"/><Relationship Id="rId3" Type="http://schemas.openxmlformats.org/officeDocument/2006/relationships/hyperlink" Target="http://www.nace.cz/sekce-a-zemedelstvi-lesnictvi-a-rybarstvi/014/zivocisna-vyroba/0141-chov-mlecneho-skotu.html" TargetMode="External"/><Relationship Id="rId7" Type="http://schemas.openxmlformats.org/officeDocument/2006/relationships/hyperlink" Target="http://www.nace.cz/sekce-a-zemedelstvi-lesnictvi-a-rybarstvi/014/zivocisna-vyroba/0145-chov-ovci-a-koz.html" TargetMode="External"/><Relationship Id="rId2" Type="http://schemas.openxmlformats.org/officeDocument/2006/relationships/hyperlink" Target="http://www.nace.cz/sekce-a-zemedelstvi-lesnictvi-a-rybarstvi/013/mnozeni-rostlin/0130-mnozeni-rostlin.html" TargetMode="External"/><Relationship Id="rId1" Type="http://schemas.openxmlformats.org/officeDocument/2006/relationships/slideLayout" Target="../slideLayouts/slideLayout2.xml"/><Relationship Id="rId6" Type="http://schemas.openxmlformats.org/officeDocument/2006/relationships/hyperlink" Target="http://www.nace.cz/sekce-a-zemedelstvi-lesnictvi-a-rybarstvi/014/zivocisna-vyroba/0144-chov-velbloudu-a-velbloudovitych.html" TargetMode="External"/><Relationship Id="rId11" Type="http://schemas.openxmlformats.org/officeDocument/2006/relationships/hyperlink" Target="http://www.nace.cz/sekce-a-zemedelstvi-lesnictvi-a-rybarstvi/014/zivocisna-vyroba/01491-chov-drobnych-hospodarskych-zvirat.html" TargetMode="External"/><Relationship Id="rId5" Type="http://schemas.openxmlformats.org/officeDocument/2006/relationships/hyperlink" Target="http://www.nace.cz/sekce-a-zemedelstvi-lesnictvi-a-rybarstvi/014/zivocisna-vyroba/0143-chov-koni-a-jinych-konovitych.html" TargetMode="External"/><Relationship Id="rId10" Type="http://schemas.openxmlformats.org/officeDocument/2006/relationships/hyperlink" Target="http://www.nace.cz/sekce-a-zemedelstvi-lesnictvi-a-rybarstvi/014/zivocisna-vyroba/0149-chov-ostatnich-zvirat.html" TargetMode="External"/><Relationship Id="rId4" Type="http://schemas.openxmlformats.org/officeDocument/2006/relationships/hyperlink" Target="http://www.nace.cz/sekce-a-zemedelstvi-lesnictvi-a-rybarstvi/014/zivocisna-vyroba/0142-chov-jineho-skotu.html" TargetMode="External"/><Relationship Id="rId9" Type="http://schemas.openxmlformats.org/officeDocument/2006/relationships/hyperlink" Target="http://www.nace.cz/sekce-a-zemedelstvi-lesnictvi-a-rybarstvi/014/zivocisna-vyroba/0147-chov-drubez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r.justice.cz/ias/ui/rejstri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securities.com/" TargetMode="External"/><Relationship Id="rId2" Type="http://schemas.openxmlformats.org/officeDocument/2006/relationships/hyperlink" Target="http://www.anopress.cz/Web/PagesFree/Sources.aspx" TargetMode="External"/><Relationship Id="rId1" Type="http://schemas.openxmlformats.org/officeDocument/2006/relationships/slideLayout" Target="../slideLayouts/slideLayout2.xml"/><Relationship Id="rId4" Type="http://schemas.openxmlformats.org/officeDocument/2006/relationships/hyperlink" Target="http://portal.justice.cz/"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czso.cz/" TargetMode="External"/><Relationship Id="rId7" Type="http://schemas.openxmlformats.org/officeDocument/2006/relationships/hyperlink" Target="http://www.rba.co.uk/sources/mr.htm" TargetMode="External"/><Relationship Id="rId2" Type="http://schemas.openxmlformats.org/officeDocument/2006/relationships/hyperlink" Target="http://www.mfcr.cz/cps/rde/xchg/mfcr/xsl/makroekonom.html" TargetMode="External"/><Relationship Id="rId1" Type="http://schemas.openxmlformats.org/officeDocument/2006/relationships/slideLayout" Target="../slideLayouts/slideLayout2.xml"/><Relationship Id="rId6" Type="http://schemas.openxmlformats.org/officeDocument/2006/relationships/hyperlink" Target="http://www.datamonitor.com/" TargetMode="External"/><Relationship Id="rId5" Type="http://schemas.openxmlformats.org/officeDocument/2006/relationships/hyperlink" Target="http://www.businessmonitor.com/" TargetMode="External"/><Relationship Id="rId4" Type="http://schemas.openxmlformats.org/officeDocument/2006/relationships/hyperlink" Target="http://www.ihsglobalinsight.com/"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www.cis.uab.edu/forensics/blog/Operation.Phish.Phry.jp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kisk.phil.muni.cz/wiki/Infozdroj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 Informací</a:t>
            </a:r>
            <a:endParaRPr lang="cs-CZ" dirty="0"/>
          </a:p>
        </p:txBody>
      </p:sp>
      <p:sp>
        <p:nvSpPr>
          <p:cNvPr id="3" name="Zástupný symbol pro obsah 2"/>
          <p:cNvSpPr>
            <a:spLocks noGrp="1"/>
          </p:cNvSpPr>
          <p:nvPr>
            <p:ph idx="1"/>
          </p:nvPr>
        </p:nvSpPr>
        <p:spPr>
          <a:xfrm>
            <a:off x="455613" y="1268760"/>
            <a:ext cx="8234362" cy="4968551"/>
          </a:xfrm>
        </p:spPr>
        <p:txBody>
          <a:bodyPr>
            <a:normAutofit lnSpcReduction="10000"/>
          </a:bodyPr>
          <a:lstStyle/>
          <a:p>
            <a:pPr>
              <a:spcBef>
                <a:spcPts val="0"/>
              </a:spcBef>
              <a:spcAft>
                <a:spcPts val="600"/>
              </a:spcAft>
            </a:pPr>
            <a:r>
              <a:rPr lang="cs-CZ" dirty="0" smtClean="0">
                <a:hlinkClick r:id="rId2"/>
              </a:rPr>
              <a:t>Živnostenský rejstřík </a:t>
            </a:r>
            <a:r>
              <a:rPr lang="cs-CZ" dirty="0" smtClean="0"/>
              <a:t>– fyzické osoby</a:t>
            </a:r>
          </a:p>
          <a:p>
            <a:pPr>
              <a:spcBef>
                <a:spcPts val="0"/>
              </a:spcBef>
              <a:spcAft>
                <a:spcPts val="600"/>
              </a:spcAft>
            </a:pPr>
            <a:r>
              <a:rPr lang="cs-CZ" dirty="0" smtClean="0">
                <a:hlinkClick r:id="rId3"/>
              </a:rPr>
              <a:t>Obchodní rejstřík </a:t>
            </a:r>
            <a:r>
              <a:rPr lang="cs-CZ" dirty="0" smtClean="0"/>
              <a:t>– společnosti a družstva, </a:t>
            </a:r>
            <a:r>
              <a:rPr lang="cs-CZ" dirty="0" err="1" smtClean="0"/>
              <a:t>fyz</a:t>
            </a:r>
            <a:r>
              <a:rPr lang="cs-CZ" dirty="0" smtClean="0"/>
              <a:t>. osoby s příjmem nad 120 mil Kč za 2 období, </a:t>
            </a:r>
            <a:r>
              <a:rPr lang="cs-CZ" dirty="0" err="1" smtClean="0"/>
              <a:t>fyz</a:t>
            </a:r>
            <a:r>
              <a:rPr lang="cs-CZ" dirty="0" smtClean="0"/>
              <a:t>. osoby provozující živnost průmyslovým způsobem</a:t>
            </a:r>
          </a:p>
          <a:p>
            <a:r>
              <a:rPr lang="cs-CZ" dirty="0" smtClean="0">
                <a:hlinkClick r:id="rId3"/>
              </a:rPr>
              <a:t>Sbírka listin </a:t>
            </a:r>
            <a:r>
              <a:rPr lang="cs-CZ" dirty="0" smtClean="0"/>
              <a:t>– obchodní zákoník a zákon o účetnictví  stanovuje pro firmy zapsané v OR povinnost zveřejňovat informace a finanční výkazy ve sbírce listin</a:t>
            </a:r>
          </a:p>
          <a:p>
            <a:pPr marL="1177925" lvl="2" indent="-457200"/>
            <a:r>
              <a:rPr lang="cs-CZ" dirty="0" smtClean="0"/>
              <a:t>výroční zprávy; </a:t>
            </a:r>
          </a:p>
          <a:p>
            <a:pPr marL="1177925" lvl="2" indent="-457200"/>
            <a:r>
              <a:rPr lang="cs-CZ" dirty="0" smtClean="0"/>
              <a:t>řádné, mimořádné a konsolidované účetní závěrky, pokud nejsou součástí výroční zprávy;  </a:t>
            </a:r>
          </a:p>
          <a:p>
            <a:pPr marL="1177925" lvl="2" indent="-457200"/>
            <a:r>
              <a:rPr lang="cs-CZ" dirty="0" smtClean="0"/>
              <a:t>návrhy rozdělení zisku a jejich konečnou podobu nebo vypořádání ztráty, pokud nejsou součástí řádné účetní závěrky; </a:t>
            </a:r>
          </a:p>
          <a:p>
            <a:pPr marL="1177925" lvl="2" indent="-457200"/>
            <a:r>
              <a:rPr lang="cs-CZ" dirty="0" smtClean="0"/>
              <a:t>zprávy auditora o ověření účetní závěrky; a </a:t>
            </a:r>
          </a:p>
          <a:p>
            <a:pPr marL="1177925" lvl="2" indent="-457200"/>
            <a:r>
              <a:rPr lang="cs-CZ" dirty="0" smtClean="0"/>
              <a:t>zprávy o vztazích mezi propojenými osobami podle § 66a odst. 9 </a:t>
            </a:r>
            <a:r>
              <a:rPr lang="cs-CZ" dirty="0" err="1" smtClean="0"/>
              <a:t>ObchZ</a:t>
            </a:r>
            <a:r>
              <a:rPr lang="cs-CZ"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Odkazy </a:t>
            </a:r>
            <a:endParaRPr lang="cs-CZ" dirty="0"/>
          </a:p>
        </p:txBody>
      </p:sp>
      <p:sp>
        <p:nvSpPr>
          <p:cNvPr id="3" name="Content Placeholder 2"/>
          <p:cNvSpPr>
            <a:spLocks noGrp="1"/>
          </p:cNvSpPr>
          <p:nvPr>
            <p:ph idx="1"/>
          </p:nvPr>
        </p:nvSpPr>
        <p:spPr/>
        <p:txBody>
          <a:bodyPr/>
          <a:lstStyle/>
          <a:p>
            <a:r>
              <a:rPr lang="cs-CZ" dirty="0" smtClean="0"/>
              <a:t>OR a ŽVR – vše v jednom: Administrativní Registr Ekonomických Subjektů - </a:t>
            </a:r>
            <a:r>
              <a:rPr lang="cs-CZ" dirty="0" smtClean="0">
                <a:hlinkClick r:id="rId2"/>
              </a:rPr>
              <a:t>http://wwwinfo.mfcr.cz/ares/</a:t>
            </a:r>
            <a:endParaRPr lang="cs-CZ" dirty="0" smtClean="0"/>
          </a:p>
          <a:p>
            <a:r>
              <a:rPr lang="cs-CZ" dirty="0" smtClean="0"/>
              <a:t>OR a SL – plus např. </a:t>
            </a:r>
            <a:r>
              <a:rPr lang="cs-CZ" dirty="0" err="1" smtClean="0"/>
              <a:t>Insolvenční</a:t>
            </a:r>
            <a:r>
              <a:rPr lang="cs-CZ" dirty="0" smtClean="0"/>
              <a:t> rejstřík, znalci atd. - </a:t>
            </a:r>
            <a:r>
              <a:rPr lang="cs-CZ" dirty="0" smtClean="0">
                <a:hlinkClick r:id="rId3"/>
              </a:rPr>
              <a:t>http://portal.justice.cz</a:t>
            </a:r>
            <a:endParaRPr lang="cs-CZ" dirty="0" smtClean="0"/>
          </a:p>
          <a:p>
            <a:r>
              <a:rPr lang="cs-CZ" dirty="0" smtClean="0"/>
              <a:t>Centrální registr dlužníků České republiky - http://www.</a:t>
            </a:r>
            <a:r>
              <a:rPr lang="cs-CZ" dirty="0" err="1" smtClean="0"/>
              <a:t>cerd.cz</a:t>
            </a:r>
            <a:r>
              <a:rPr lang="cs-CZ" dirty="0" smtClean="0"/>
              <a:t>/</a:t>
            </a:r>
          </a:p>
          <a:p>
            <a:r>
              <a:rPr lang="cs-CZ" dirty="0" err="1" smtClean="0"/>
              <a:t>European</a:t>
            </a:r>
            <a:r>
              <a:rPr lang="cs-CZ" dirty="0" smtClean="0"/>
              <a:t> Business Registry - </a:t>
            </a:r>
            <a:r>
              <a:rPr lang="cs-CZ" dirty="0" smtClean="0">
                <a:hlinkClick r:id="rId4"/>
              </a:rPr>
              <a:t>http://www.</a:t>
            </a:r>
            <a:r>
              <a:rPr lang="cs-CZ" dirty="0" err="1" smtClean="0">
                <a:hlinkClick r:id="rId4"/>
              </a:rPr>
              <a:t>ebr.org</a:t>
            </a:r>
            <a:endParaRPr lang="cs-CZ" dirty="0" smtClean="0"/>
          </a:p>
          <a:p>
            <a:r>
              <a:rPr lang="cs-CZ" dirty="0" smtClean="0"/>
              <a:t>Seznam dalších registrů – blog </a:t>
            </a:r>
            <a:r>
              <a:rPr lang="cs-CZ" dirty="0" err="1" smtClean="0"/>
              <a:t>Karen</a:t>
            </a:r>
            <a:r>
              <a:rPr lang="cs-CZ" dirty="0" smtClean="0"/>
              <a:t> </a:t>
            </a:r>
            <a:r>
              <a:rPr lang="cs-CZ" dirty="0" err="1" smtClean="0"/>
              <a:t>Blakeman</a:t>
            </a:r>
            <a:r>
              <a:rPr lang="cs-CZ" dirty="0" smtClean="0"/>
              <a:t> - </a:t>
            </a:r>
            <a:r>
              <a:rPr lang="cs-CZ" dirty="0" smtClean="0">
                <a:hlinkClick r:id="rId5"/>
              </a:rPr>
              <a:t>http://www.</a:t>
            </a:r>
            <a:r>
              <a:rPr lang="cs-CZ" dirty="0" err="1" smtClean="0">
                <a:hlinkClick r:id="rId5"/>
              </a:rPr>
              <a:t>rba.co.uk</a:t>
            </a:r>
            <a:r>
              <a:rPr lang="cs-CZ" dirty="0" smtClean="0">
                <a:hlinkClick r:id="rId5"/>
              </a:rPr>
              <a:t>/</a:t>
            </a:r>
            <a:r>
              <a:rPr lang="cs-CZ" dirty="0" err="1" smtClean="0">
                <a:hlinkClick r:id="rId5"/>
              </a:rPr>
              <a:t>sources</a:t>
            </a:r>
            <a:r>
              <a:rPr lang="cs-CZ" dirty="0" smtClean="0">
                <a:hlinkClick r:id="rId5"/>
              </a:rPr>
              <a:t>/</a:t>
            </a:r>
            <a:r>
              <a:rPr lang="cs-CZ" dirty="0" err="1" smtClean="0">
                <a:hlinkClick r:id="rId5"/>
              </a:rPr>
              <a:t>registers.htm</a:t>
            </a:r>
            <a:endParaRPr lang="cs-CZ" dirty="0" smtClean="0"/>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Informace z veřejného sektoru</a:t>
            </a:r>
            <a:endParaRPr lang="cs-CZ" dirty="0"/>
          </a:p>
        </p:txBody>
      </p:sp>
      <p:sp>
        <p:nvSpPr>
          <p:cNvPr id="3" name="Content Placeholder 2"/>
          <p:cNvSpPr>
            <a:spLocks noGrp="1"/>
          </p:cNvSpPr>
          <p:nvPr>
            <p:ph idx="1"/>
          </p:nvPr>
        </p:nvSpPr>
        <p:spPr/>
        <p:txBody>
          <a:bodyPr/>
          <a:lstStyle/>
          <a:p>
            <a:r>
              <a:rPr lang="cs-CZ" dirty="0" smtClean="0"/>
              <a:t>Hospodářské informace </a:t>
            </a:r>
          </a:p>
          <a:p>
            <a:r>
              <a:rPr lang="cs-CZ" dirty="0" smtClean="0"/>
              <a:t>Geografické informace</a:t>
            </a:r>
          </a:p>
          <a:p>
            <a:r>
              <a:rPr lang="cs-CZ" dirty="0" smtClean="0"/>
              <a:t>Právní informace </a:t>
            </a:r>
          </a:p>
          <a:p>
            <a:r>
              <a:rPr lang="cs-CZ" dirty="0" smtClean="0"/>
              <a:t>Meteorologické informace</a:t>
            </a:r>
          </a:p>
          <a:p>
            <a:r>
              <a:rPr lang="cs-CZ" dirty="0" smtClean="0"/>
              <a:t>Sociální informace </a:t>
            </a:r>
          </a:p>
          <a:p>
            <a:r>
              <a:rPr lang="cs-CZ" dirty="0" smtClean="0"/>
              <a:t>Dopravní informace</a:t>
            </a:r>
          </a:p>
          <a:p>
            <a:endParaRPr lang="cs-CZ" dirty="0" smtClean="0"/>
          </a:p>
          <a:p>
            <a:endParaRPr lang="cs-CZ" dirty="0" smtClean="0"/>
          </a:p>
          <a:p>
            <a:pPr>
              <a:buNone/>
            </a:pPr>
            <a:r>
              <a:rPr lang="cs-CZ" sz="1800" dirty="0" smtClean="0"/>
              <a:t>http://www.</a:t>
            </a:r>
            <a:r>
              <a:rPr lang="cs-CZ" sz="1800" dirty="0" err="1" smtClean="0"/>
              <a:t>inforum.cz</a:t>
            </a:r>
            <a:r>
              <a:rPr lang="cs-CZ" sz="1800" dirty="0" smtClean="0"/>
              <a:t>/</a:t>
            </a:r>
            <a:r>
              <a:rPr lang="cs-CZ" sz="1800" dirty="0" err="1" smtClean="0"/>
              <a:t>pdf</a:t>
            </a:r>
            <a:r>
              <a:rPr lang="cs-CZ" sz="1800" dirty="0" smtClean="0"/>
              <a:t>/2007/</a:t>
            </a:r>
            <a:r>
              <a:rPr lang="cs-CZ" sz="1800" dirty="0" err="1" smtClean="0"/>
              <a:t>vranova</a:t>
            </a:r>
            <a:r>
              <a:rPr lang="cs-CZ" sz="1800" dirty="0" smtClean="0"/>
              <a:t>-</a:t>
            </a:r>
            <a:r>
              <a:rPr lang="cs-CZ" sz="1800" dirty="0" err="1" smtClean="0"/>
              <a:t>dagmar.pdf</a:t>
            </a:r>
            <a:endParaRPr lang="cs-CZ"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Ukázky</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Klasifikace ekonomických činností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NACE</a:t>
            </a:r>
            <a:endParaRPr lang="cs-CZ" dirty="0"/>
          </a:p>
        </p:txBody>
      </p:sp>
      <p:sp>
        <p:nvSpPr>
          <p:cNvPr id="3" name="Zástupný symbol pro obsah 2"/>
          <p:cNvSpPr>
            <a:spLocks noGrp="1"/>
          </p:cNvSpPr>
          <p:nvPr>
            <p:ph idx="1"/>
          </p:nvPr>
        </p:nvSpPr>
        <p:spPr/>
        <p:txBody>
          <a:bodyPr/>
          <a:lstStyle/>
          <a:p>
            <a:pPr>
              <a:lnSpc>
                <a:spcPct val="90000"/>
              </a:lnSpc>
            </a:pPr>
            <a:r>
              <a:rPr lang="fr-FR" dirty="0" smtClean="0"/>
              <a:t>Nomenclature statistique des activités économiques dans la Communauté européenne (Statistical Classification of Economic Activities in the European Community)</a:t>
            </a:r>
            <a:endParaRPr lang="cs-CZ" dirty="0" smtClean="0"/>
          </a:p>
          <a:p>
            <a:pPr>
              <a:lnSpc>
                <a:spcPct val="90000"/>
              </a:lnSpc>
            </a:pPr>
            <a:r>
              <a:rPr lang="en-US" dirty="0" err="1" smtClean="0"/>
              <a:t>Producent</a:t>
            </a:r>
            <a:r>
              <a:rPr lang="en-US" dirty="0" smtClean="0"/>
              <a:t>: Commission of the European Communities (Statistical Office/</a:t>
            </a:r>
            <a:r>
              <a:rPr lang="en-US" dirty="0" err="1" smtClean="0"/>
              <a:t>Eurostat</a:t>
            </a:r>
            <a:r>
              <a:rPr lang="en-US" dirty="0" smtClean="0"/>
              <a:t>)</a:t>
            </a:r>
            <a:endParaRPr lang="cs-CZ" dirty="0" smtClean="0"/>
          </a:p>
          <a:p>
            <a:pPr>
              <a:lnSpc>
                <a:spcPct val="90000"/>
              </a:lnSpc>
            </a:pPr>
            <a:r>
              <a:rPr lang="cs-CZ" dirty="0" smtClean="0"/>
              <a:t>Klasifikace ekonomických činností pro účely statistiky EU, kompatibilní s ISIC</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CZ-NACE kódy</a:t>
            </a:r>
            <a:endParaRPr lang="cs-CZ" dirty="0"/>
          </a:p>
        </p:txBody>
      </p:sp>
      <p:sp>
        <p:nvSpPr>
          <p:cNvPr id="3" name="Zástupný symbol pro obsah 2"/>
          <p:cNvSpPr>
            <a:spLocks noGrp="1"/>
          </p:cNvSpPr>
          <p:nvPr>
            <p:ph idx="1"/>
          </p:nvPr>
        </p:nvSpPr>
        <p:spPr/>
        <p:txBody>
          <a:bodyPr>
            <a:normAutofit lnSpcReduction="10000"/>
          </a:bodyPr>
          <a:lstStyle/>
          <a:p>
            <a:r>
              <a:rPr lang="cs-CZ" sz="2800" dirty="0" smtClean="0"/>
              <a:t>Statistický úřad</a:t>
            </a:r>
          </a:p>
          <a:p>
            <a:pPr lvl="1"/>
            <a:r>
              <a:rPr lang="pl-PL" sz="2400" dirty="0" smtClean="0"/>
              <a:t>Za účelem prezentace a analýzy statistických dat</a:t>
            </a:r>
          </a:p>
          <a:p>
            <a:pPr lvl="1"/>
            <a:r>
              <a:rPr lang="pl-PL" sz="2400" dirty="0" smtClean="0"/>
              <a:t>Vychází ze statistické klasifikace ekonomických činností EU – NACE</a:t>
            </a:r>
          </a:p>
          <a:p>
            <a:pPr lvl="1"/>
            <a:r>
              <a:rPr lang="pl-PL" sz="2400" dirty="0" smtClean="0"/>
              <a:t>Jejich používání je pro členy EU závazné</a:t>
            </a:r>
          </a:p>
          <a:p>
            <a:pPr lvl="1"/>
            <a:r>
              <a:rPr lang="pl-PL" sz="2400" dirty="0" smtClean="0"/>
              <a:t>zavedena do statistické praxe 1.1.2008, dříve se používaly OKEČ – stejný základ</a:t>
            </a:r>
          </a:p>
          <a:p>
            <a:r>
              <a:rPr lang="cs-CZ" dirty="0" smtClean="0"/>
              <a:t>Více zohledňuje technologický rozvoj</a:t>
            </a:r>
          </a:p>
          <a:p>
            <a:r>
              <a:rPr lang="cs-CZ" dirty="0" smtClean="0"/>
              <a:t>Více odpovídá hospodářské realitě</a:t>
            </a:r>
          </a:p>
          <a:p>
            <a:r>
              <a:rPr lang="cs-CZ" dirty="0" smtClean="0"/>
              <a:t>Lépe srovnatelná s ostatními klasifikacemi</a:t>
            </a:r>
          </a:p>
          <a:p>
            <a:r>
              <a:rPr lang="cs-CZ" dirty="0" smtClean="0"/>
              <a:t>Oproti OKEČ jen čtyřmístný – např.:  01.10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NACE</a:t>
            </a:r>
            <a:endParaRPr lang="cs-CZ" dirty="0"/>
          </a:p>
        </p:txBody>
      </p:sp>
      <p:sp>
        <p:nvSpPr>
          <p:cNvPr id="3" name="Zástupný symbol pro obsah 2"/>
          <p:cNvSpPr>
            <a:spLocks noGrp="1"/>
          </p:cNvSpPr>
          <p:nvPr>
            <p:ph idx="1"/>
          </p:nvPr>
        </p:nvSpPr>
        <p:spPr/>
        <p:txBody>
          <a:bodyPr/>
          <a:lstStyle/>
          <a:p>
            <a:pPr marL="0" indent="0">
              <a:buNone/>
            </a:pPr>
            <a:r>
              <a:rPr lang="cs-CZ" dirty="0" smtClean="0"/>
              <a:t>NACE se skládá z hierarchické struktury (systematické části), vysvětlivek a metodické příručky. Struktura NACE (jak je popsána v nařízení):</a:t>
            </a:r>
          </a:p>
          <a:p>
            <a:pPr lvl="1"/>
            <a:r>
              <a:rPr lang="cs-CZ" dirty="0" smtClean="0"/>
              <a:t>první úroveň, sekce, je označena alfabetickým kódem,</a:t>
            </a:r>
          </a:p>
          <a:p>
            <a:pPr lvl="1"/>
            <a:r>
              <a:rPr lang="cs-CZ" dirty="0" smtClean="0"/>
              <a:t>druhá úroveň, oddíly, je označena dvojmístným číselným kódem,</a:t>
            </a:r>
          </a:p>
          <a:p>
            <a:pPr lvl="1"/>
            <a:r>
              <a:rPr lang="cs-CZ" dirty="0" smtClean="0"/>
              <a:t>třetí úroveň, skupiny, je označena trojmístným číselným kódem,</a:t>
            </a:r>
          </a:p>
          <a:p>
            <a:pPr lvl="1"/>
            <a:r>
              <a:rPr lang="cs-CZ" dirty="0" smtClean="0"/>
              <a:t>čtvrtá úroveň, třídy, je označena čtyřmístným číselným kódem.</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numCol="2"/>
          <a:lstStyle/>
          <a:p>
            <a:r>
              <a:rPr lang="cs-CZ" sz="1200" b="1" dirty="0" smtClean="0">
                <a:hlinkClick r:id="rId2"/>
              </a:rPr>
              <a:t>SEKCE A - ZEMĚDĚLSTVÍ, LESNICTVÍ A RYBÁŘSTVÍ</a:t>
            </a:r>
            <a:endParaRPr lang="cs-CZ" sz="1200" b="1" dirty="0" smtClean="0"/>
          </a:p>
          <a:p>
            <a:r>
              <a:rPr lang="cs-CZ" sz="1200" b="1" dirty="0" smtClean="0">
                <a:hlinkClick r:id="rId3"/>
              </a:rPr>
              <a:t>SEKCE B - TĚŽBA A DOBÝVÁNÍ</a:t>
            </a:r>
            <a:endParaRPr lang="cs-CZ" sz="1200" b="1" dirty="0" smtClean="0"/>
          </a:p>
          <a:p>
            <a:r>
              <a:rPr lang="cs-CZ" sz="1200" b="1" dirty="0" smtClean="0">
                <a:hlinkClick r:id="rId4"/>
              </a:rPr>
              <a:t>SEKCE C - ZPRACOVATELSKÝ PRŮMYSL</a:t>
            </a:r>
            <a:endParaRPr lang="cs-CZ" sz="1200" b="1" dirty="0" smtClean="0"/>
          </a:p>
          <a:p>
            <a:r>
              <a:rPr lang="cs-CZ" sz="1200" b="1" dirty="0" smtClean="0">
                <a:hlinkClick r:id="rId5"/>
              </a:rPr>
              <a:t>SEKCE D – VÝROBA A ROZVOD ELEKTŘINY, PLYNU, TEPLA </a:t>
            </a:r>
            <a:endParaRPr lang="cs-CZ" sz="1200" b="1" dirty="0" smtClean="0"/>
          </a:p>
          <a:p>
            <a:r>
              <a:rPr lang="cs-CZ" sz="1200" b="1" dirty="0" smtClean="0">
                <a:hlinkClick r:id="rId6"/>
              </a:rPr>
              <a:t>SEKCE E – ZÁSOBOVÁNÍ VODOU; ČINNOSTI SOUVISEJÍCÍ S</a:t>
            </a:r>
            <a:endParaRPr lang="cs-CZ" sz="1200" b="1" dirty="0" smtClean="0"/>
          </a:p>
          <a:p>
            <a:r>
              <a:rPr lang="cs-CZ" sz="1200" b="1" dirty="0" smtClean="0">
                <a:hlinkClick r:id="rId7"/>
              </a:rPr>
              <a:t>SEKCE F - STAVEBNICTVÍ</a:t>
            </a:r>
            <a:endParaRPr lang="cs-CZ" sz="1200" b="1" dirty="0" smtClean="0"/>
          </a:p>
          <a:p>
            <a:r>
              <a:rPr lang="cs-CZ" sz="1200" b="1" dirty="0" smtClean="0">
                <a:hlinkClick r:id="rId8"/>
              </a:rPr>
              <a:t>SEKCE G - VELKOOBCHOD A MALOOBCHOD; OPRAVY A ÚDRŽB</a:t>
            </a:r>
            <a:endParaRPr lang="cs-CZ" sz="1200" b="1" dirty="0" smtClean="0"/>
          </a:p>
          <a:p>
            <a:r>
              <a:rPr lang="cs-CZ" sz="1200" b="1" dirty="0" smtClean="0">
                <a:hlinkClick r:id="rId9"/>
              </a:rPr>
              <a:t>SEKCE H - DOPRAVA A SKLADOVÁNÍ</a:t>
            </a:r>
            <a:endParaRPr lang="cs-CZ" sz="1200" b="1" dirty="0" smtClean="0"/>
          </a:p>
          <a:p>
            <a:r>
              <a:rPr lang="cs-CZ" sz="1200" b="1" dirty="0" smtClean="0">
                <a:hlinkClick r:id="rId10"/>
              </a:rPr>
              <a:t>SEKCE I - UBYTOVÁNÍ, STRAVOVÁNÍ A POHOSTINSTVÍ</a:t>
            </a:r>
            <a:endParaRPr lang="cs-CZ" sz="1200" b="1" dirty="0" smtClean="0"/>
          </a:p>
          <a:p>
            <a:r>
              <a:rPr lang="cs-CZ" sz="1200" b="1" dirty="0" smtClean="0">
                <a:hlinkClick r:id="rId11"/>
              </a:rPr>
              <a:t>SEKCE J - INFORMAČNÍ A KOMUNIKAČNÍ ČINNOSTI</a:t>
            </a:r>
            <a:endParaRPr lang="cs-CZ" sz="1200" b="1" dirty="0" smtClean="0"/>
          </a:p>
          <a:p>
            <a:r>
              <a:rPr lang="cs-CZ" sz="1200" b="1" dirty="0" smtClean="0">
                <a:hlinkClick r:id="rId12"/>
              </a:rPr>
              <a:t>SEKCE K - PENĚŽNICTVÍ A POJIŠŤOVNICTVÍ</a:t>
            </a:r>
            <a:endParaRPr lang="cs-CZ" sz="1200" b="1" dirty="0" smtClean="0"/>
          </a:p>
          <a:p>
            <a:endParaRPr lang="cs-CZ" sz="1200" b="1" dirty="0" smtClean="0"/>
          </a:p>
          <a:p>
            <a:endParaRPr lang="cs-CZ" sz="1200" b="1" dirty="0" smtClean="0"/>
          </a:p>
          <a:p>
            <a:endParaRPr lang="cs-CZ" sz="1200" b="1" dirty="0" smtClean="0"/>
          </a:p>
          <a:p>
            <a:endParaRPr lang="cs-CZ" sz="1200" b="1" dirty="0" smtClean="0"/>
          </a:p>
          <a:p>
            <a:r>
              <a:rPr lang="cs-CZ" sz="1200" b="1" dirty="0" smtClean="0">
                <a:hlinkClick r:id="rId13"/>
              </a:rPr>
              <a:t>SEKCE L - ČINNOSTI V OBLASTI NEMOVITOSTÍ</a:t>
            </a:r>
            <a:endParaRPr lang="cs-CZ" sz="1200" b="1" dirty="0" smtClean="0"/>
          </a:p>
          <a:p>
            <a:r>
              <a:rPr lang="cs-CZ" sz="1200" b="1" dirty="0" smtClean="0">
                <a:hlinkClick r:id="rId14"/>
              </a:rPr>
              <a:t>SEKCE M - PROFESNÍ, VĚDECKÉ A TECHNICKÉ ČINNOSTI</a:t>
            </a:r>
            <a:endParaRPr lang="cs-CZ" sz="1200" b="1" dirty="0" smtClean="0"/>
          </a:p>
          <a:p>
            <a:r>
              <a:rPr lang="cs-CZ" sz="1200" b="1" dirty="0" smtClean="0">
                <a:hlinkClick r:id="rId15"/>
              </a:rPr>
              <a:t>SEKCE N - ADMINISTRATIVNÍ A PODPŮRNÉ ČINNOSTI</a:t>
            </a:r>
            <a:endParaRPr lang="cs-CZ" sz="1200" b="1" dirty="0" smtClean="0"/>
          </a:p>
          <a:p>
            <a:r>
              <a:rPr lang="cs-CZ" sz="1200" b="1" dirty="0" smtClean="0">
                <a:hlinkClick r:id="rId16"/>
              </a:rPr>
              <a:t>SEKCE O - VEŘEJNÁ SPRÁVA A OBRANA; POVINNÉ SOCIÁLN</a:t>
            </a:r>
            <a:endParaRPr lang="cs-CZ" sz="1200" b="1" dirty="0" smtClean="0"/>
          </a:p>
          <a:p>
            <a:r>
              <a:rPr lang="cs-CZ" sz="1200" b="1" dirty="0" smtClean="0">
                <a:hlinkClick r:id="rId17"/>
              </a:rPr>
              <a:t>SEKCE P – VZDĚLÁVÁNÍ</a:t>
            </a:r>
            <a:endParaRPr lang="cs-CZ" sz="1200" b="1" dirty="0" smtClean="0"/>
          </a:p>
          <a:p>
            <a:r>
              <a:rPr lang="cs-CZ" sz="1200" b="1" dirty="0" smtClean="0">
                <a:hlinkClick r:id="rId18"/>
              </a:rPr>
              <a:t>SEKCE Q - ZDRAVOTNÍ A SOCIÁLNÍ PÉČE</a:t>
            </a:r>
            <a:endParaRPr lang="cs-CZ" sz="1200" b="1" dirty="0" smtClean="0"/>
          </a:p>
          <a:p>
            <a:r>
              <a:rPr lang="cs-CZ" sz="1200" b="1" dirty="0" smtClean="0">
                <a:hlinkClick r:id="rId19"/>
              </a:rPr>
              <a:t>SEKCE R - KULTURNÍ, ZÁBAVNÍ A REKREAČNÍ ČINNOSTI</a:t>
            </a:r>
            <a:endParaRPr lang="cs-CZ" sz="1200" b="1" dirty="0" smtClean="0"/>
          </a:p>
          <a:p>
            <a:r>
              <a:rPr lang="cs-CZ" sz="1200" b="1" dirty="0" smtClean="0">
                <a:hlinkClick r:id="rId20"/>
              </a:rPr>
              <a:t>SEKCE S - OSTATNÍ ČINNOSTI</a:t>
            </a:r>
            <a:endParaRPr lang="cs-CZ" sz="1200" b="1" dirty="0" smtClean="0"/>
          </a:p>
          <a:p>
            <a:r>
              <a:rPr lang="cs-CZ" sz="1200" b="1" dirty="0" smtClean="0">
                <a:hlinkClick r:id="rId21"/>
              </a:rPr>
              <a:t>SEKCE T - ČINNOSTI DOMÁCNOSTÍ JAKO ZAMĚSTNAVATELŮ;</a:t>
            </a:r>
            <a:endParaRPr lang="cs-CZ" sz="1200" b="1" dirty="0" smtClean="0"/>
          </a:p>
          <a:p>
            <a:r>
              <a:rPr lang="cs-CZ" sz="1200" b="1" dirty="0" smtClean="0">
                <a:hlinkClick r:id="rId22"/>
              </a:rPr>
              <a:t>SEKCE U - ČINNOSTI EXTERITORIÁLNÍCH ORGANIZACÍ A O</a:t>
            </a:r>
            <a:endParaRPr lang="cs-CZ" sz="1200" b="1" dirty="0" smtClean="0"/>
          </a:p>
          <a:p>
            <a:endParaRPr lang="cs-CZ"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a:lstStyle/>
          <a:p>
            <a:pPr>
              <a:buNone/>
            </a:pPr>
            <a:r>
              <a:rPr lang="cs-CZ" sz="2000" b="1" dirty="0" smtClean="0"/>
              <a:t>Kategorie ‘SEKCE A - ZEMĚDĚLSTVÍ, LESNICTVÍ A RYBÁŘSTVÍ’</a:t>
            </a:r>
          </a:p>
          <a:p>
            <a:r>
              <a:rPr lang="cs-CZ" sz="2000" dirty="0" smtClean="0">
                <a:hlinkClick r:id="rId2" tooltip="Permanent Link to 01.30-Množení rostlin"/>
              </a:rPr>
              <a:t>01.30-Množení rostlin</a:t>
            </a:r>
            <a:endParaRPr lang="cs-CZ" sz="2000" dirty="0" smtClean="0"/>
          </a:p>
          <a:p>
            <a:r>
              <a:rPr lang="cs-CZ" sz="2000" dirty="0" smtClean="0">
                <a:hlinkClick r:id="rId3" tooltip="Permanent Link to 01.41-Chov mléčného skotu"/>
              </a:rPr>
              <a:t>01.41-Chov mléčného skotu</a:t>
            </a:r>
            <a:endParaRPr lang="cs-CZ" sz="2000" dirty="0" smtClean="0"/>
          </a:p>
          <a:p>
            <a:r>
              <a:rPr lang="cs-CZ" sz="2000" dirty="0" smtClean="0">
                <a:hlinkClick r:id="rId4" tooltip="Permanent Link to 01.42-Chov jiného skotu"/>
              </a:rPr>
              <a:t>01.42-Chov jiného skotu</a:t>
            </a:r>
            <a:endParaRPr lang="cs-CZ" sz="2000" dirty="0" smtClean="0"/>
          </a:p>
          <a:p>
            <a:r>
              <a:rPr lang="cs-CZ" sz="2000" dirty="0" smtClean="0">
                <a:hlinkClick r:id="rId5" tooltip="Permanent Link to 01.43-Chov koní a jiných koňovitých"/>
              </a:rPr>
              <a:t>01.43-Chov koní a jiných koňovitých</a:t>
            </a:r>
            <a:endParaRPr lang="cs-CZ" sz="2000" dirty="0" smtClean="0"/>
          </a:p>
          <a:p>
            <a:r>
              <a:rPr lang="cs-CZ" sz="2000" dirty="0" smtClean="0">
                <a:hlinkClick r:id="rId6" tooltip="Permanent Link to 01.44-Chov velbloudů a velbloudovitých"/>
              </a:rPr>
              <a:t>01.44-Chov velbloudů a velbloudovitých</a:t>
            </a:r>
            <a:endParaRPr lang="cs-CZ" sz="2000" dirty="0" smtClean="0"/>
          </a:p>
          <a:p>
            <a:r>
              <a:rPr lang="cs-CZ" sz="2000" dirty="0" smtClean="0">
                <a:hlinkClick r:id="rId7" tooltip="Permanent Link to 01.45-Chov ovcí a koz"/>
              </a:rPr>
              <a:t>01.45-Chov ovcí a koz</a:t>
            </a:r>
            <a:endParaRPr lang="cs-CZ" sz="2000" dirty="0" smtClean="0"/>
          </a:p>
          <a:p>
            <a:r>
              <a:rPr lang="cs-CZ" sz="2000" dirty="0" smtClean="0">
                <a:hlinkClick r:id="rId8" tooltip="Permanent Link to 01.46-Chov prasat"/>
              </a:rPr>
              <a:t>01.46-Chov prasat</a:t>
            </a:r>
            <a:endParaRPr lang="cs-CZ" sz="2000" dirty="0" smtClean="0"/>
          </a:p>
          <a:p>
            <a:r>
              <a:rPr lang="cs-CZ" sz="2000" dirty="0" smtClean="0">
                <a:hlinkClick r:id="rId9" tooltip="Permanent Link to 01.47-Chov drůbeže"/>
              </a:rPr>
              <a:t>01.47-Chov drůbeže</a:t>
            </a:r>
            <a:endParaRPr lang="cs-CZ" sz="2000" dirty="0" smtClean="0"/>
          </a:p>
          <a:p>
            <a:r>
              <a:rPr lang="cs-CZ" sz="2000" dirty="0" smtClean="0">
                <a:hlinkClick r:id="rId10" tooltip="Permanent Link to 01.49-Chov ostatních zvířat"/>
              </a:rPr>
              <a:t>01.49-Chov ostatních zvířat</a:t>
            </a:r>
            <a:endParaRPr lang="cs-CZ" sz="2000" dirty="0" smtClean="0"/>
          </a:p>
          <a:p>
            <a:r>
              <a:rPr lang="cs-CZ" sz="2000" dirty="0" smtClean="0">
                <a:hlinkClick r:id="rId11" tooltip="Permanent Link to 01.49.1-Chov drobných hospodářských zvířat"/>
              </a:rPr>
              <a:t>01.49.1-Chov drobných hospodářských zvířat</a:t>
            </a:r>
            <a:endParaRPr lang="cs-CZ" sz="2000" dirty="0" smtClean="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Informace o firmách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a:lstStyle/>
          <a:p>
            <a:pPr>
              <a:buNone/>
            </a:pPr>
            <a:r>
              <a:rPr lang="cs-CZ" b="1" dirty="0" smtClean="0"/>
              <a:t>01.30 - Množení rostlin</a:t>
            </a:r>
          </a:p>
          <a:p>
            <a:pPr>
              <a:buNone/>
            </a:pPr>
            <a:endParaRPr lang="cs-CZ" b="1" dirty="0" smtClean="0"/>
          </a:p>
          <a:p>
            <a:r>
              <a:rPr lang="cs-CZ" dirty="0" smtClean="0"/>
              <a:t>Sekce NACE SEKCE A - ZEMĚDĚLSTVÍ, LESNICTVÍ A RYBÁŘSTVÍ </a:t>
            </a:r>
          </a:p>
          <a:p>
            <a:pPr lvl="1"/>
            <a:r>
              <a:rPr lang="cs-CZ" dirty="0" smtClean="0"/>
              <a:t>Oddíl01 - Rostlinná a živočišná výroba, myslivost a související činnosti </a:t>
            </a:r>
          </a:p>
          <a:p>
            <a:pPr lvl="2"/>
            <a:r>
              <a:rPr lang="cs-CZ" dirty="0" smtClean="0"/>
              <a:t>Skupina01.3 - Množení rostlin </a:t>
            </a:r>
          </a:p>
          <a:p>
            <a:pPr lvl="3"/>
            <a:r>
              <a:rPr lang="cs-CZ" dirty="0" smtClean="0"/>
              <a:t>Třída</a:t>
            </a:r>
            <a:r>
              <a:rPr lang="cs-CZ" b="1" dirty="0" smtClean="0"/>
              <a:t>01.30 - Množení rostlin</a:t>
            </a:r>
            <a:r>
              <a:rPr lang="cs-CZ" dirty="0" smtClean="0"/>
              <a:t> NACE </a:t>
            </a:r>
            <a:r>
              <a:rPr lang="cs-CZ" dirty="0" err="1" smtClean="0"/>
              <a:t>Rev</a:t>
            </a:r>
            <a:r>
              <a:rPr lang="cs-CZ" dirty="0" smtClean="0"/>
              <a:t>. 1.1 (OKEČ první 4 místa)01.12 - Pěstování zeleniny a zahradnických specialit </a:t>
            </a:r>
          </a:p>
          <a:p>
            <a:pPr lvl="4"/>
            <a:r>
              <a:rPr lang="cs-CZ" dirty="0" smtClean="0"/>
              <a:t>Převedený obsah - Pěstování rostlin pro výsadbu nebo dekorační účely, vč. trávníkových koberců k výsadbě </a:t>
            </a:r>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Klasifikace činností</a:t>
            </a:r>
            <a:endParaRPr lang="cs-CZ" dirty="0"/>
          </a:p>
        </p:txBody>
      </p:sp>
      <p:sp>
        <p:nvSpPr>
          <p:cNvPr id="3" name="Zástupný symbol pro obsah 2"/>
          <p:cNvSpPr>
            <a:spLocks noGrp="1"/>
          </p:cNvSpPr>
          <p:nvPr>
            <p:ph idx="1"/>
          </p:nvPr>
        </p:nvSpPr>
        <p:spPr/>
        <p:txBody>
          <a:bodyPr/>
          <a:lstStyle/>
          <a:p>
            <a:r>
              <a:rPr lang="cs-CZ" dirty="0" smtClean="0"/>
              <a:t>Další klasifikace:</a:t>
            </a:r>
          </a:p>
          <a:p>
            <a:pPr lvl="2">
              <a:spcAft>
                <a:spcPts val="600"/>
              </a:spcAft>
            </a:pPr>
            <a:r>
              <a:rPr lang="cs-CZ" dirty="0" smtClean="0"/>
              <a:t>Mezinárodní standardní klasifikace všech ekonomických činností (ISIC) klasifikace Spojených národů;</a:t>
            </a:r>
          </a:p>
          <a:p>
            <a:pPr lvl="2">
              <a:spcAft>
                <a:spcPts val="600"/>
              </a:spcAft>
            </a:pPr>
            <a:r>
              <a:rPr lang="cs-CZ" dirty="0" smtClean="0"/>
              <a:t>Společná klasifikace výrobků (CPC) klasifikace Spojených národů;</a:t>
            </a:r>
          </a:p>
          <a:p>
            <a:pPr lvl="2">
              <a:spcAft>
                <a:spcPts val="600"/>
              </a:spcAft>
            </a:pPr>
            <a:r>
              <a:rPr lang="cs-CZ" dirty="0" smtClean="0"/>
              <a:t>Harmonizovaný systém (HS) klasifikace Světové celní organizace;</a:t>
            </a:r>
          </a:p>
          <a:p>
            <a:pPr lvl="2">
              <a:spcAft>
                <a:spcPts val="600"/>
              </a:spcAft>
            </a:pPr>
            <a:r>
              <a:rPr lang="cs-CZ" dirty="0" smtClean="0"/>
              <a:t>Standardní klasifikace produkce (CPA) klasifikace Evropské unie;</a:t>
            </a:r>
          </a:p>
          <a:p>
            <a:pPr lvl="2">
              <a:spcAft>
                <a:spcPts val="600"/>
              </a:spcAft>
            </a:pPr>
            <a:r>
              <a:rPr lang="cs-CZ" dirty="0" smtClean="0"/>
              <a:t>Evropské statistiky průmyslové produkce (PRODCOM) klasifikace Evropské unie;</a:t>
            </a:r>
          </a:p>
          <a:p>
            <a:pPr lvl="2">
              <a:spcAft>
                <a:spcPts val="600"/>
              </a:spcAft>
            </a:pPr>
            <a:r>
              <a:rPr lang="cs-CZ" dirty="0" smtClean="0"/>
              <a:t>Kombinovaná nomenklatura (CN) klasifikace Evropské unie;</a:t>
            </a:r>
          </a:p>
          <a:p>
            <a:pPr lvl="2">
              <a:spcAft>
                <a:spcPts val="600"/>
              </a:spcAft>
            </a:pPr>
            <a:r>
              <a:rPr lang="cs-CZ" dirty="0" smtClean="0"/>
              <a:t>Agregovaná klasifikace přemístitelných výrobků pro statistiku mezinárodního obchodu (SITC).</a:t>
            </a:r>
          </a:p>
          <a:p>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Klasifikace činností</a:t>
            </a:r>
            <a:endParaRPr lang="cs-CZ" dirty="0"/>
          </a:p>
        </p:txBody>
      </p:sp>
      <p:sp>
        <p:nvSpPr>
          <p:cNvPr id="3" name="Zástupný symbol pro obsah 2"/>
          <p:cNvSpPr>
            <a:spLocks noGrp="1"/>
          </p:cNvSpPr>
          <p:nvPr>
            <p:ph idx="1"/>
          </p:nvPr>
        </p:nvSpPr>
        <p:spPr/>
        <p:txBody>
          <a:bodyPr/>
          <a:lstStyle/>
          <a:p>
            <a:pPr>
              <a:buNone/>
            </a:pPr>
            <a:r>
              <a:rPr lang="cs-CZ" dirty="0" smtClean="0"/>
              <a:t>ISIC</a:t>
            </a:r>
          </a:p>
          <a:p>
            <a:pPr lvl="1"/>
            <a:r>
              <a:rPr lang="en-US" dirty="0" smtClean="0"/>
              <a:t>International Standard Industrial Classification of All Economic Activities</a:t>
            </a:r>
            <a:endParaRPr lang="cs-CZ" dirty="0" smtClean="0"/>
          </a:p>
          <a:p>
            <a:pPr lvl="1"/>
            <a:r>
              <a:rPr lang="cs-CZ" dirty="0" smtClean="0"/>
              <a:t>Producent: </a:t>
            </a:r>
            <a:r>
              <a:rPr lang="cs-CZ" dirty="0" err="1" smtClean="0"/>
              <a:t>United</a:t>
            </a:r>
            <a:r>
              <a:rPr lang="cs-CZ" dirty="0" smtClean="0"/>
              <a:t> </a:t>
            </a:r>
            <a:r>
              <a:rPr lang="cs-CZ" dirty="0" err="1" smtClean="0"/>
              <a:t>Nations</a:t>
            </a:r>
            <a:r>
              <a:rPr lang="cs-CZ" dirty="0" smtClean="0"/>
              <a:t> </a:t>
            </a:r>
            <a:r>
              <a:rPr lang="cs-CZ" dirty="0" err="1" smtClean="0"/>
              <a:t>Statistics</a:t>
            </a:r>
            <a:r>
              <a:rPr lang="cs-CZ" dirty="0" smtClean="0"/>
              <a:t> </a:t>
            </a:r>
            <a:r>
              <a:rPr lang="cs-CZ" dirty="0" err="1" smtClean="0"/>
              <a:t>Division</a:t>
            </a:r>
            <a:endParaRPr lang="cs-CZ" dirty="0" smtClean="0"/>
          </a:p>
          <a:p>
            <a:pPr lvl="1"/>
            <a:endParaRPr lang="cs-CZ" dirty="0" smtClean="0"/>
          </a:p>
          <a:p>
            <a:pPr>
              <a:buNone/>
            </a:pPr>
            <a:r>
              <a:rPr lang="cs-CZ" dirty="0" smtClean="0"/>
              <a:t>NAICS</a:t>
            </a:r>
          </a:p>
          <a:p>
            <a:pPr lvl="1"/>
            <a:r>
              <a:rPr lang="en-US" dirty="0" smtClean="0"/>
              <a:t>North American Industry Classification System</a:t>
            </a:r>
            <a:endParaRPr lang="cs-CZ" dirty="0" smtClean="0"/>
          </a:p>
          <a:p>
            <a:pPr lvl="1"/>
            <a:r>
              <a:rPr lang="cs-CZ" dirty="0" smtClean="0"/>
              <a:t>Producent: US </a:t>
            </a:r>
            <a:r>
              <a:rPr lang="cs-CZ" dirty="0" err="1" smtClean="0"/>
              <a:t>Economic</a:t>
            </a:r>
            <a:r>
              <a:rPr lang="cs-CZ" dirty="0" smtClean="0"/>
              <a:t> </a:t>
            </a:r>
            <a:r>
              <a:rPr lang="cs-CZ" dirty="0" err="1" smtClean="0"/>
              <a:t>Classification</a:t>
            </a:r>
            <a:r>
              <a:rPr lang="cs-CZ" dirty="0" smtClean="0"/>
              <a:t> </a:t>
            </a:r>
            <a:r>
              <a:rPr lang="cs-CZ" dirty="0" err="1" smtClean="0"/>
              <a:t>Policy</a:t>
            </a:r>
            <a:r>
              <a:rPr lang="cs-CZ" dirty="0" smtClean="0"/>
              <a:t> </a:t>
            </a:r>
            <a:r>
              <a:rPr lang="cs-CZ" dirty="0" err="1" smtClean="0"/>
              <a:t>Committee</a:t>
            </a:r>
            <a:r>
              <a:rPr lang="cs-CZ" dirty="0" smtClean="0"/>
              <a:t> (ECPC), </a:t>
            </a:r>
            <a:r>
              <a:rPr lang="cs-CZ" dirty="0" err="1" smtClean="0"/>
              <a:t>Statistics</a:t>
            </a:r>
            <a:r>
              <a:rPr lang="cs-CZ" dirty="0" smtClean="0"/>
              <a:t> </a:t>
            </a:r>
            <a:r>
              <a:rPr lang="cs-CZ" dirty="0" err="1" smtClean="0"/>
              <a:t>Canada</a:t>
            </a:r>
            <a:r>
              <a:rPr lang="cs-CZ" dirty="0" smtClean="0"/>
              <a:t>, </a:t>
            </a:r>
            <a:r>
              <a:rPr lang="cs-CZ" dirty="0" err="1" smtClean="0"/>
              <a:t>Instituto</a:t>
            </a:r>
            <a:r>
              <a:rPr lang="cs-CZ" dirty="0" smtClean="0"/>
              <a:t> </a:t>
            </a:r>
            <a:r>
              <a:rPr lang="cs-CZ" dirty="0" err="1" smtClean="0"/>
              <a:t>Nacional</a:t>
            </a:r>
            <a:r>
              <a:rPr lang="cs-CZ" dirty="0" smtClean="0"/>
              <a:t> de </a:t>
            </a:r>
            <a:r>
              <a:rPr lang="cs-CZ" dirty="0" err="1" smtClean="0"/>
              <a:t>Estadística</a:t>
            </a:r>
            <a:r>
              <a:rPr lang="cs-CZ" dirty="0" smtClean="0"/>
              <a:t> </a:t>
            </a:r>
            <a:r>
              <a:rPr lang="cs-CZ" dirty="0" err="1" smtClean="0"/>
              <a:t>Geografía</a:t>
            </a:r>
            <a:r>
              <a:rPr lang="cs-CZ" dirty="0" smtClean="0"/>
              <a:t> e </a:t>
            </a:r>
            <a:r>
              <a:rPr lang="cs-CZ" dirty="0" err="1" smtClean="0"/>
              <a:t>Informática</a:t>
            </a:r>
            <a:r>
              <a:rPr lang="cs-CZ" dirty="0" smtClean="0"/>
              <a:t> (</a:t>
            </a:r>
            <a:r>
              <a:rPr lang="cs-CZ" dirty="0" err="1" smtClean="0"/>
              <a:t>Mexico</a:t>
            </a:r>
            <a:r>
              <a:rPr lang="cs-CZ" dirty="0" smtClean="0"/>
              <a:t>)</a:t>
            </a:r>
          </a:p>
          <a:p>
            <a:pPr lvl="1"/>
            <a:r>
              <a:rPr lang="cs-CZ" dirty="0" smtClean="0"/>
              <a:t>nahradila klasifikaci SIC</a:t>
            </a:r>
          </a:p>
          <a:p>
            <a:pPr lvl="1"/>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Informační profesionál</a:t>
            </a: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profesionál</a:t>
            </a:r>
            <a:endParaRPr lang="cs-CZ" dirty="0"/>
          </a:p>
        </p:txBody>
      </p:sp>
      <p:sp>
        <p:nvSpPr>
          <p:cNvPr id="3" name="Content Placeholder 2"/>
          <p:cNvSpPr>
            <a:spLocks noGrp="1"/>
          </p:cNvSpPr>
          <p:nvPr>
            <p:ph idx="1"/>
          </p:nvPr>
        </p:nvSpPr>
        <p:spPr/>
        <p:txBody>
          <a:bodyPr/>
          <a:lstStyle/>
          <a:p>
            <a:pPr>
              <a:buNone/>
            </a:pPr>
            <a:r>
              <a:rPr lang="cs-CZ" dirty="0" smtClean="0"/>
              <a:t>Obvyklé vzdělání: </a:t>
            </a:r>
          </a:p>
          <a:p>
            <a:pPr lvl="1"/>
            <a:r>
              <a:rPr lang="cs-CZ" dirty="0" smtClean="0"/>
              <a:t>informační věda, ekonomika, práva</a:t>
            </a:r>
          </a:p>
          <a:p>
            <a:pPr lvl="1"/>
            <a:endParaRPr lang="cs-CZ" dirty="0" smtClean="0"/>
          </a:p>
          <a:p>
            <a:pPr>
              <a:buNone/>
            </a:pPr>
            <a:r>
              <a:rPr lang="cs-CZ" dirty="0" smtClean="0"/>
              <a:t>Předpoklady: </a:t>
            </a:r>
          </a:p>
          <a:p>
            <a:pPr lvl="1"/>
            <a:r>
              <a:rPr lang="cs-CZ" dirty="0" smtClean="0"/>
              <a:t>Široké spektrum znalostí¨, vyhledávací techniky a strategie</a:t>
            </a:r>
          </a:p>
          <a:p>
            <a:pPr lvl="1"/>
            <a:endParaRPr lang="cs-CZ" dirty="0" smtClean="0"/>
          </a:p>
          <a:p>
            <a:pPr>
              <a:buNone/>
            </a:pPr>
            <a:r>
              <a:rPr lang="cs-CZ" dirty="0" smtClean="0"/>
              <a:t>Výhody:</a:t>
            </a:r>
          </a:p>
          <a:p>
            <a:pPr lvl="1"/>
            <a:r>
              <a:rPr lang="cs-CZ" dirty="0" smtClean="0"/>
              <a:t>Tvůrčí, aktivní, akční, finanční, pestré úkoly</a:t>
            </a:r>
          </a:p>
          <a:p>
            <a:pPr lvl="1"/>
            <a:endParaRPr lang="cs-CZ" dirty="0" smtClean="0"/>
          </a:p>
          <a:p>
            <a:pPr>
              <a:buNone/>
            </a:pPr>
            <a:r>
              <a:rPr lang="cs-CZ" dirty="0" smtClean="0"/>
              <a:t>Nevýhody:</a:t>
            </a:r>
          </a:p>
          <a:p>
            <a:pPr lvl="1"/>
            <a:r>
              <a:rPr lang="cs-CZ" dirty="0" smtClean="0"/>
              <a:t>Stres, přesčasy, vysoké nasazení,…</a:t>
            </a:r>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800" dirty="0" err="1" smtClean="0">
                <a:latin typeface="Arial" charset="0"/>
              </a:rPr>
              <a:t>Association</a:t>
            </a:r>
            <a:r>
              <a:rPr lang="cs-CZ" sz="2800" dirty="0" smtClean="0">
                <a:latin typeface="Arial" charset="0"/>
              </a:rPr>
              <a:t> </a:t>
            </a:r>
            <a:r>
              <a:rPr lang="cs-CZ" sz="2800" dirty="0" err="1" smtClean="0">
                <a:latin typeface="Arial" charset="0"/>
              </a:rPr>
              <a:t>of</a:t>
            </a:r>
            <a:r>
              <a:rPr lang="cs-CZ" sz="2800" dirty="0" smtClean="0">
                <a:latin typeface="Arial" charset="0"/>
              </a:rPr>
              <a:t> Independent </a:t>
            </a:r>
            <a:br>
              <a:rPr lang="cs-CZ" sz="2800" dirty="0" smtClean="0">
                <a:latin typeface="Arial" charset="0"/>
              </a:rPr>
            </a:br>
            <a:r>
              <a:rPr lang="cs-CZ" sz="2800" dirty="0" err="1" smtClean="0">
                <a:latin typeface="Arial" charset="0"/>
              </a:rPr>
              <a:t>Information</a:t>
            </a:r>
            <a:r>
              <a:rPr lang="cs-CZ" sz="2800" dirty="0" smtClean="0">
                <a:latin typeface="Arial" charset="0"/>
              </a:rPr>
              <a:t> </a:t>
            </a:r>
            <a:r>
              <a:rPr lang="cs-CZ" sz="2800" dirty="0" err="1" smtClean="0">
                <a:latin typeface="Arial" charset="0"/>
              </a:rPr>
              <a:t>Profesionals</a:t>
            </a:r>
            <a:endParaRPr lang="cs-CZ" dirty="0"/>
          </a:p>
        </p:txBody>
      </p:sp>
      <p:sp>
        <p:nvSpPr>
          <p:cNvPr id="3" name="Content Placeholder 2"/>
          <p:cNvSpPr>
            <a:spLocks noGrp="1"/>
          </p:cNvSpPr>
          <p:nvPr>
            <p:ph idx="1"/>
          </p:nvPr>
        </p:nvSpPr>
        <p:spPr/>
        <p:txBody>
          <a:bodyPr>
            <a:normAutofit lnSpcReduction="10000"/>
          </a:bodyPr>
          <a:lstStyle/>
          <a:p>
            <a:r>
              <a:rPr lang="cs-CZ" dirty="0" smtClean="0"/>
              <a:t>www.</a:t>
            </a:r>
            <a:r>
              <a:rPr lang="cs-CZ" dirty="0" err="1" smtClean="0"/>
              <a:t>aiip.org</a:t>
            </a:r>
            <a:endParaRPr lang="cs-CZ" dirty="0" smtClean="0"/>
          </a:p>
          <a:p>
            <a:r>
              <a:rPr lang="cs-CZ" dirty="0" smtClean="0"/>
              <a:t>členy zejména nezávislí brokeři</a:t>
            </a:r>
          </a:p>
          <a:p>
            <a:r>
              <a:rPr lang="cs-CZ" dirty="0" smtClean="0"/>
              <a:t>zvyšovat povědomí o profesi, obecné zaměření oboru</a:t>
            </a:r>
          </a:p>
          <a:p>
            <a:endParaRPr lang="cs-CZ" dirty="0" smtClean="0"/>
          </a:p>
          <a:p>
            <a:pPr>
              <a:buFontTx/>
              <a:buNone/>
            </a:pPr>
            <a:r>
              <a:rPr lang="en-US" dirty="0" smtClean="0"/>
              <a:t>Range of Services</a:t>
            </a:r>
            <a:r>
              <a:rPr lang="cs-CZ" dirty="0" smtClean="0"/>
              <a:t>:</a:t>
            </a:r>
            <a:endParaRPr lang="en-US" dirty="0" smtClean="0"/>
          </a:p>
          <a:p>
            <a:pPr lvl="1"/>
            <a:r>
              <a:rPr lang="en-US" dirty="0" smtClean="0"/>
              <a:t>Business Research and</a:t>
            </a:r>
          </a:p>
          <a:p>
            <a:pPr lvl="1"/>
            <a:r>
              <a:rPr lang="en-US" dirty="0" smtClean="0"/>
              <a:t>Market and Industry Research</a:t>
            </a:r>
            <a:r>
              <a:rPr lang="cs-CZ" dirty="0" smtClean="0"/>
              <a:t> </a:t>
            </a:r>
            <a:r>
              <a:rPr lang="cs-CZ" dirty="0" err="1" smtClean="0"/>
              <a:t>and</a:t>
            </a:r>
            <a:r>
              <a:rPr lang="cs-CZ" dirty="0" smtClean="0"/>
              <a:t> </a:t>
            </a:r>
            <a:r>
              <a:rPr lang="cs-CZ" dirty="0" err="1" smtClean="0"/>
              <a:t>Analysis</a:t>
            </a:r>
            <a:endParaRPr lang="en-US" dirty="0" smtClean="0"/>
          </a:p>
          <a:p>
            <a:pPr lvl="1"/>
            <a:r>
              <a:rPr lang="en-US" dirty="0" smtClean="0"/>
              <a:t>Online Information Searching</a:t>
            </a:r>
          </a:p>
          <a:p>
            <a:pPr lvl="1"/>
            <a:r>
              <a:rPr lang="en-US" dirty="0" smtClean="0"/>
              <a:t>Information/Knowledge Management</a:t>
            </a:r>
          </a:p>
          <a:p>
            <a:pPr lvl="1"/>
            <a:r>
              <a:rPr lang="en-US" dirty="0" smtClean="0"/>
              <a:t>Writing, Editing and Document Creation</a:t>
            </a:r>
          </a:p>
          <a:p>
            <a:pPr lvl="1"/>
            <a:r>
              <a:rPr lang="en-US" dirty="0" smtClean="0"/>
              <a:t>Training and Consulting</a:t>
            </a:r>
          </a:p>
          <a:p>
            <a:pPr lvl="1"/>
            <a:r>
              <a:rPr lang="en-US" dirty="0" smtClean="0"/>
              <a:t>Library Setup and Maintenance</a:t>
            </a:r>
            <a:endParaRPr lang="cs-CZ" dirty="0" smtClean="0"/>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CVs</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Možnosti uplatnění absolventů KISK</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Celé spektrum služeb v IP (státní sféra, komerční podniky, oborové knihovny, …)</a:t>
            </a:r>
          </a:p>
          <a:p>
            <a:endParaRPr lang="cs-CZ" dirty="0" smtClean="0"/>
          </a:p>
          <a:p>
            <a:r>
              <a:rPr lang="cs-CZ" dirty="0" smtClean="0"/>
              <a:t>Výhody studia:</a:t>
            </a:r>
          </a:p>
          <a:p>
            <a:pPr lvl="2">
              <a:lnSpc>
                <a:spcPct val="80000"/>
              </a:lnSpc>
              <a:spcBef>
                <a:spcPts val="600"/>
              </a:spcBef>
            </a:pPr>
            <a:r>
              <a:rPr lang="cs-CZ" dirty="0" err="1" smtClean="0"/>
              <a:t>multioborovost</a:t>
            </a:r>
            <a:endParaRPr lang="cs-CZ" dirty="0" smtClean="0"/>
          </a:p>
          <a:p>
            <a:pPr lvl="2">
              <a:lnSpc>
                <a:spcPct val="80000"/>
              </a:lnSpc>
              <a:spcBef>
                <a:spcPts val="600"/>
              </a:spcBef>
            </a:pPr>
            <a:r>
              <a:rPr lang="cs-CZ" dirty="0" smtClean="0"/>
              <a:t>setkávání s odborníky a profesionály - možnost vyzkoušet znalosti v praxi</a:t>
            </a:r>
          </a:p>
          <a:p>
            <a:pPr lvl="2">
              <a:lnSpc>
                <a:spcPct val="80000"/>
              </a:lnSpc>
              <a:spcBef>
                <a:spcPts val="600"/>
              </a:spcBef>
            </a:pPr>
            <a:r>
              <a:rPr lang="cs-CZ" dirty="0" smtClean="0"/>
              <a:t>zaměření na aktuální problematiku - využívání moderních informačních technologií</a:t>
            </a:r>
          </a:p>
          <a:p>
            <a:pPr lvl="2">
              <a:lnSpc>
                <a:spcPct val="80000"/>
              </a:lnSpc>
              <a:spcBef>
                <a:spcPts val="600"/>
              </a:spcBef>
            </a:pPr>
            <a:r>
              <a:rPr lang="cs-CZ" dirty="0" smtClean="0"/>
              <a:t>zkušenosti s komunikací a prezentováním</a:t>
            </a:r>
          </a:p>
          <a:p>
            <a:pPr lvl="2">
              <a:lnSpc>
                <a:spcPct val="80000"/>
              </a:lnSpc>
              <a:spcBef>
                <a:spcPts val="600"/>
              </a:spcBef>
            </a:pPr>
            <a:r>
              <a:rPr lang="cs-CZ" dirty="0" smtClean="0"/>
              <a:t>schopnost nezávisle a kriticky hodnotit předkládané dokumenty</a:t>
            </a:r>
          </a:p>
          <a:p>
            <a:endParaRPr lang="cs-CZ" dirty="0" smtClean="0"/>
          </a:p>
          <a:p>
            <a:r>
              <a:rPr lang="cs-CZ" dirty="0" smtClean="0"/>
              <a:t>Nevýhody studia:</a:t>
            </a:r>
          </a:p>
          <a:p>
            <a:pPr lvl="2">
              <a:lnSpc>
                <a:spcPct val="80000"/>
              </a:lnSpc>
              <a:spcBef>
                <a:spcPts val="600"/>
              </a:spcBef>
            </a:pPr>
            <a:r>
              <a:rPr lang="cs-CZ" dirty="0" smtClean="0"/>
              <a:t>nejsou jasně specifikované konečné dovednosti</a:t>
            </a:r>
          </a:p>
          <a:p>
            <a:pPr lvl="2">
              <a:lnSpc>
                <a:spcPct val="80000"/>
              </a:lnSpc>
              <a:spcBef>
                <a:spcPts val="600"/>
              </a:spcBef>
            </a:pPr>
            <a:r>
              <a:rPr lang="cs-CZ" dirty="0" smtClean="0"/>
              <a:t>téměř nulové setkání s praxí během studia</a:t>
            </a:r>
          </a:p>
          <a:p>
            <a:pPr lvl="2">
              <a:lnSpc>
                <a:spcPct val="80000"/>
              </a:lnSpc>
              <a:spcBef>
                <a:spcPts val="600"/>
              </a:spcBef>
            </a:pPr>
            <a:r>
              <a:rPr lang="cs-CZ" dirty="0" smtClean="0"/>
              <a:t>špatné uplatnění v knihovnách</a:t>
            </a:r>
          </a:p>
          <a:p>
            <a:pPr lvl="2">
              <a:lnSpc>
                <a:spcPct val="80000"/>
              </a:lnSpc>
              <a:spcBef>
                <a:spcPts val="600"/>
              </a:spcBef>
            </a:pPr>
            <a:r>
              <a:rPr lang="cs-CZ" dirty="0" smtClean="0"/>
              <a:t>špatné povědomí o absolventech ISK mimo knihovny</a:t>
            </a:r>
          </a:p>
          <a:p>
            <a:pPr lvl="2">
              <a:lnSpc>
                <a:spcPct val="80000"/>
              </a:lnSpc>
              <a:spcBef>
                <a:spcPts val="600"/>
              </a:spcBef>
            </a:pPr>
            <a:r>
              <a:rPr lang="cs-CZ" dirty="0" smtClean="0"/>
              <a:t>platové ohodnocení při práci v knihovnách</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sz="3600" dirty="0" smtClean="0"/>
              <a:t>Běžná Činnost Informačního Profesionála</a:t>
            </a:r>
            <a:endParaRPr lang="cs-CZ" sz="3600"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Typy úkolů</a:t>
            </a:r>
            <a:endParaRPr lang="cs-CZ" dirty="0"/>
          </a:p>
        </p:txBody>
      </p:sp>
      <p:sp>
        <p:nvSpPr>
          <p:cNvPr id="4" name="Content Placeholder 3"/>
          <p:cNvSpPr>
            <a:spLocks noGrp="1"/>
          </p:cNvSpPr>
          <p:nvPr>
            <p:ph idx="1"/>
          </p:nvPr>
        </p:nvSpPr>
        <p:spPr>
          <a:xfrm>
            <a:off x="455613" y="1268761"/>
            <a:ext cx="8234362" cy="4752528"/>
          </a:xfrm>
        </p:spPr>
        <p:txBody>
          <a:bodyPr>
            <a:normAutofit lnSpcReduction="10000"/>
          </a:bodyPr>
          <a:lstStyle/>
          <a:p>
            <a:r>
              <a:rPr lang="cs-CZ" dirty="0" smtClean="0"/>
              <a:t>Profil</a:t>
            </a:r>
          </a:p>
          <a:p>
            <a:r>
              <a:rPr lang="cs-CZ" dirty="0" smtClean="0"/>
              <a:t>Zhodnocení, prověření – tisk, názor, analýza</a:t>
            </a:r>
          </a:p>
          <a:p>
            <a:r>
              <a:rPr lang="cs-CZ" dirty="0" smtClean="0"/>
              <a:t>Odvětvová, průmyslová analýza – přehledy, srovnání, trendy</a:t>
            </a:r>
          </a:p>
          <a:p>
            <a:r>
              <a:rPr lang="cs-CZ" dirty="0" smtClean="0"/>
              <a:t>Kontinuální sledování – CI, EWS, M&amp;A</a:t>
            </a:r>
          </a:p>
          <a:p>
            <a:r>
              <a:rPr lang="cs-CZ" dirty="0" smtClean="0"/>
              <a:t>Konkurenti – CI</a:t>
            </a:r>
          </a:p>
          <a:p>
            <a:r>
              <a:rPr lang="cs-CZ" dirty="0" smtClean="0"/>
              <a:t>Ad-hoc dotazy – cokoliv</a:t>
            </a:r>
          </a:p>
          <a:p>
            <a:r>
              <a:rPr lang="cs-CZ" dirty="0" err="1" smtClean="0"/>
              <a:t>People</a:t>
            </a:r>
            <a:r>
              <a:rPr lang="cs-CZ" dirty="0" smtClean="0"/>
              <a:t> </a:t>
            </a:r>
            <a:r>
              <a:rPr lang="cs-CZ" dirty="0" err="1" smtClean="0"/>
              <a:t>search</a:t>
            </a:r>
            <a:endParaRPr lang="cs-CZ" dirty="0" smtClean="0"/>
          </a:p>
          <a:p>
            <a:r>
              <a:rPr lang="cs-CZ" dirty="0" smtClean="0"/>
              <a:t>Konexe a vazby – lidí i firem</a:t>
            </a:r>
          </a:p>
          <a:p>
            <a:r>
              <a:rPr lang="cs-CZ" dirty="0" smtClean="0"/>
              <a:t>Peer </a:t>
            </a:r>
            <a:r>
              <a:rPr lang="cs-CZ" dirty="0" err="1" smtClean="0"/>
              <a:t>group</a:t>
            </a:r>
            <a:endParaRPr lang="cs-CZ" dirty="0" smtClean="0"/>
          </a:p>
          <a:p>
            <a:r>
              <a:rPr lang="cs-CZ" dirty="0" smtClean="0"/>
              <a:t>Seznamy – klienti, </a:t>
            </a:r>
            <a:r>
              <a:rPr lang="cs-CZ" dirty="0" err="1" smtClean="0"/>
              <a:t>targets</a:t>
            </a:r>
            <a:endParaRPr lang="cs-CZ" dirty="0" smtClean="0"/>
          </a:p>
          <a:p>
            <a:r>
              <a:rPr lang="cs-CZ" dirty="0" smtClean="0"/>
              <a:t>Negativní informace - </a:t>
            </a:r>
            <a:r>
              <a:rPr lang="cs-CZ" dirty="0" err="1" smtClean="0"/>
              <a:t>Digging</a:t>
            </a:r>
            <a:r>
              <a:rPr lang="cs-CZ" dirty="0" smtClean="0"/>
              <a:t> </a:t>
            </a:r>
            <a:r>
              <a:rPr lang="cs-CZ" dirty="0" err="1" smtClean="0"/>
              <a:t>the</a:t>
            </a:r>
            <a:r>
              <a:rPr lang="cs-CZ" dirty="0" smtClean="0"/>
              <a:t> </a:t>
            </a:r>
            <a:r>
              <a:rPr lang="cs-CZ" dirty="0" err="1" smtClean="0"/>
              <a:t>Dirt</a:t>
            </a:r>
            <a:endParaRPr lang="cs-CZ" dirty="0" smtClean="0"/>
          </a:p>
          <a:p>
            <a:pPr>
              <a:spcBef>
                <a:spcPts val="400"/>
              </a:spcBef>
              <a:spcAft>
                <a:spcPts val="600"/>
              </a:spcAft>
              <a:buNone/>
            </a:pP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Obchodní rejstřík</a:t>
            </a:r>
            <a:endParaRPr lang="cs-CZ" dirty="0"/>
          </a:p>
        </p:txBody>
      </p:sp>
      <p:sp>
        <p:nvSpPr>
          <p:cNvPr id="3" name="Content Placeholder 2"/>
          <p:cNvSpPr>
            <a:spLocks noGrp="1"/>
          </p:cNvSpPr>
          <p:nvPr>
            <p:ph idx="1"/>
          </p:nvPr>
        </p:nvSpPr>
        <p:spPr/>
        <p:txBody>
          <a:bodyPr/>
          <a:lstStyle/>
          <a:p>
            <a:r>
              <a:rPr lang="cs-CZ" dirty="0" smtClean="0"/>
              <a:t>Hledání na </a:t>
            </a:r>
            <a:r>
              <a:rPr lang="cs-CZ" dirty="0" smtClean="0">
                <a:hlinkClick r:id="rId2"/>
              </a:rPr>
              <a:t>https://or.justice.cz/ias/ui/rejstrik</a:t>
            </a:r>
            <a:endParaRPr lang="cs-CZ" dirty="0" smtClean="0"/>
          </a:p>
          <a:p>
            <a:endParaRPr lang="cs-CZ" dirty="0" smtClean="0"/>
          </a:p>
          <a:p>
            <a:r>
              <a:rPr lang="cs-CZ" dirty="0" smtClean="0"/>
              <a:t>Vede ho příslušný rejstříkový soud.</a:t>
            </a:r>
          </a:p>
          <a:p>
            <a:endParaRPr lang="cs-CZ" dirty="0" smtClean="0"/>
          </a:p>
          <a:p>
            <a:r>
              <a:rPr lang="cs-CZ" dirty="0" smtClean="0"/>
              <a:t>Do obchodního rejstříku se zapisují:</a:t>
            </a:r>
          </a:p>
          <a:p>
            <a:pPr lvl="2"/>
            <a:r>
              <a:rPr lang="cs-CZ" dirty="0" smtClean="0"/>
              <a:t>obchodní společnosti a družstva </a:t>
            </a:r>
          </a:p>
          <a:p>
            <a:pPr lvl="2"/>
            <a:r>
              <a:rPr lang="cs-CZ" dirty="0" smtClean="0"/>
              <a:t>některé podnikající zahraniční osoby </a:t>
            </a:r>
          </a:p>
          <a:p>
            <a:pPr lvl="2"/>
            <a:r>
              <a:rPr lang="cs-CZ" dirty="0" smtClean="0"/>
              <a:t>fyzické osoby, které jsou podnikateli a o zápis požádají (povinný zápis v případě provozování živnosti průmyslovým způsobem či průměrné výše příjmů za poslední dvě účtovací období 120 mil. Kč) </a:t>
            </a:r>
          </a:p>
          <a:p>
            <a:pPr lvl="2"/>
            <a:r>
              <a:rPr lang="cs-CZ" dirty="0" smtClean="0"/>
              <a:t>další osoby, stanoví-li povinnost jejich zápisu zvláštní právní předpis. </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Profil firmy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Více druhů, podle určení</a:t>
            </a:r>
          </a:p>
          <a:p>
            <a:r>
              <a:rPr lang="cs-CZ" dirty="0" smtClean="0"/>
              <a:t>Příprava na služební cestu </a:t>
            </a:r>
          </a:p>
          <a:p>
            <a:pPr lvl="1"/>
            <a:r>
              <a:rPr lang="cs-CZ" dirty="0" smtClean="0"/>
              <a:t>Poslední novinky, profil lidí se kterými proběhne setkání, shrnutí klíčových informací, historie vztahů</a:t>
            </a:r>
          </a:p>
          <a:p>
            <a:r>
              <a:rPr lang="cs-CZ" dirty="0" smtClean="0"/>
              <a:t>Zjistit možnost akvizice</a:t>
            </a:r>
          </a:p>
          <a:p>
            <a:pPr lvl="1"/>
            <a:r>
              <a:rPr lang="cs-CZ" dirty="0" smtClean="0"/>
              <a:t>Seznam aktivit rozdělen podle produktů a regionů, finanční informace, klíčový zákazníci, silné a slabé stránky, odhad hodnoty firmy podle předchozích nabídek a vlastní analýzy</a:t>
            </a:r>
          </a:p>
          <a:p>
            <a:r>
              <a:rPr lang="cs-CZ" dirty="0" smtClean="0"/>
              <a:t>Popis konkurenční firmy</a:t>
            </a:r>
          </a:p>
          <a:p>
            <a:pPr lvl="1"/>
            <a:r>
              <a:rPr lang="cs-CZ" dirty="0" smtClean="0"/>
              <a:t>Popis aktivit, obchodní systém, ceny, klienti,…</a:t>
            </a:r>
          </a:p>
          <a:p>
            <a:r>
              <a:rPr lang="cs-CZ" dirty="0" smtClean="0"/>
              <a:t>Pochopit příležitost k partnerství</a:t>
            </a:r>
          </a:p>
          <a:p>
            <a:pPr lvl="1"/>
            <a:r>
              <a:rPr lang="cs-CZ" dirty="0" smtClean="0"/>
              <a:t>Trhy podle produktů a regionů, profil managementu a jejich background, chování managementu v historii, příklady existujících partnerství, analýza existujících spoluprací</a:t>
            </a:r>
          </a:p>
          <a:p>
            <a:r>
              <a:rPr lang="cs-CZ" dirty="0" smtClean="0"/>
              <a:t>Zhodnotit životaschopnost dodavatelů</a:t>
            </a:r>
          </a:p>
          <a:p>
            <a:pPr lvl="1"/>
            <a:r>
              <a:rPr lang="cs-CZ" dirty="0" smtClean="0"/>
              <a:t>Kreditní hodnocení, profil managementu a jejich background, vztahy se zákazníky, produktový </a:t>
            </a:r>
            <a:r>
              <a:rPr lang="cs-CZ" dirty="0" err="1" smtClean="0"/>
              <a:t>benchmarking</a:t>
            </a:r>
            <a:endParaRPr lang="cs-CZ" dirty="0" smtClean="0"/>
          </a:p>
          <a:p>
            <a:pPr lvl="1"/>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Zhodnocení, prověření</a:t>
            </a:r>
            <a:endParaRPr lang="cs-CZ" dirty="0"/>
          </a:p>
        </p:txBody>
      </p:sp>
      <p:sp>
        <p:nvSpPr>
          <p:cNvPr id="3" name="Content Placeholder 2"/>
          <p:cNvSpPr>
            <a:spLocks noGrp="1"/>
          </p:cNvSpPr>
          <p:nvPr>
            <p:ph idx="1"/>
          </p:nvPr>
        </p:nvSpPr>
        <p:spPr/>
        <p:txBody>
          <a:bodyPr/>
          <a:lstStyle/>
          <a:p>
            <a:r>
              <a:rPr lang="cs-CZ" dirty="0" smtClean="0"/>
              <a:t>Ratingové agentury – </a:t>
            </a:r>
            <a:r>
              <a:rPr lang="cs-CZ" dirty="0" err="1" smtClean="0"/>
              <a:t>Creditinfo</a:t>
            </a:r>
            <a:r>
              <a:rPr lang="cs-CZ" dirty="0" smtClean="0"/>
              <a:t>, </a:t>
            </a:r>
            <a:r>
              <a:rPr lang="cs-CZ" dirty="0" err="1" smtClean="0"/>
              <a:t>Creditreform</a:t>
            </a:r>
            <a:endParaRPr lang="cs-CZ" dirty="0" smtClean="0"/>
          </a:p>
          <a:p>
            <a:endParaRPr lang="cs-CZ" dirty="0" smtClean="0"/>
          </a:p>
          <a:p>
            <a:r>
              <a:rPr lang="cs-CZ" dirty="0" err="1" smtClean="0"/>
              <a:t>Press</a:t>
            </a:r>
            <a:r>
              <a:rPr lang="cs-CZ" dirty="0" smtClean="0"/>
              <a:t> </a:t>
            </a:r>
            <a:r>
              <a:rPr lang="cs-CZ" dirty="0" err="1" smtClean="0"/>
              <a:t>search</a:t>
            </a:r>
            <a:endParaRPr lang="cs-CZ" dirty="0" smtClean="0"/>
          </a:p>
          <a:p>
            <a:pPr lvl="2"/>
            <a:r>
              <a:rPr lang="cs-CZ" dirty="0" err="1" smtClean="0"/>
              <a:t>Annopress</a:t>
            </a:r>
            <a:r>
              <a:rPr lang="cs-CZ" dirty="0" smtClean="0"/>
              <a:t> - </a:t>
            </a:r>
            <a:r>
              <a:rPr lang="cs-CZ" dirty="0" smtClean="0">
                <a:hlinkClick r:id="rId2"/>
              </a:rPr>
              <a:t>http://www.</a:t>
            </a:r>
            <a:r>
              <a:rPr lang="cs-CZ" dirty="0" err="1" smtClean="0">
                <a:hlinkClick r:id="rId2"/>
              </a:rPr>
              <a:t>anopress.cz</a:t>
            </a:r>
            <a:r>
              <a:rPr lang="cs-CZ" dirty="0" smtClean="0">
                <a:hlinkClick r:id="rId2"/>
              </a:rPr>
              <a:t>/Web/</a:t>
            </a:r>
            <a:r>
              <a:rPr lang="cs-CZ" dirty="0" err="1" smtClean="0">
                <a:hlinkClick r:id="rId2"/>
              </a:rPr>
              <a:t>PagesFree</a:t>
            </a:r>
            <a:r>
              <a:rPr lang="cs-CZ" dirty="0" smtClean="0">
                <a:hlinkClick r:id="rId2"/>
              </a:rPr>
              <a:t>/</a:t>
            </a:r>
            <a:r>
              <a:rPr lang="cs-CZ" dirty="0" err="1" smtClean="0">
                <a:hlinkClick r:id="rId2"/>
              </a:rPr>
              <a:t>Sources.aspx</a:t>
            </a:r>
            <a:endParaRPr lang="cs-CZ" dirty="0" smtClean="0"/>
          </a:p>
          <a:p>
            <a:pPr lvl="2"/>
            <a:r>
              <a:rPr lang="cs-CZ" dirty="0" smtClean="0"/>
              <a:t>EMIS – ISI </a:t>
            </a:r>
            <a:r>
              <a:rPr lang="cs-CZ" dirty="0" err="1" smtClean="0"/>
              <a:t>Emerging</a:t>
            </a:r>
            <a:r>
              <a:rPr lang="cs-CZ" dirty="0" smtClean="0"/>
              <a:t> </a:t>
            </a:r>
            <a:r>
              <a:rPr lang="cs-CZ" dirty="0" err="1" smtClean="0"/>
              <a:t>Markets</a:t>
            </a:r>
            <a:r>
              <a:rPr lang="cs-CZ" dirty="0" smtClean="0"/>
              <a:t> - </a:t>
            </a:r>
            <a:r>
              <a:rPr lang="cs-CZ" dirty="0" smtClean="0">
                <a:hlinkClick r:id="rId3"/>
              </a:rPr>
              <a:t>http://www.</a:t>
            </a:r>
            <a:r>
              <a:rPr lang="cs-CZ" dirty="0" err="1" smtClean="0">
                <a:hlinkClick r:id="rId3"/>
              </a:rPr>
              <a:t>securities.com</a:t>
            </a:r>
            <a:endParaRPr lang="cs-CZ" dirty="0" smtClean="0"/>
          </a:p>
          <a:p>
            <a:endParaRPr lang="cs-CZ" dirty="0" smtClean="0"/>
          </a:p>
          <a:p>
            <a:r>
              <a:rPr lang="cs-CZ" dirty="0" err="1" smtClean="0"/>
              <a:t>Insolvenční</a:t>
            </a:r>
            <a:r>
              <a:rPr lang="cs-CZ" dirty="0" smtClean="0"/>
              <a:t> rejstřík atd. - </a:t>
            </a:r>
            <a:r>
              <a:rPr lang="cs-CZ" dirty="0" smtClean="0">
                <a:hlinkClick r:id="rId4"/>
              </a:rPr>
              <a:t>http://portal.justice.cz</a:t>
            </a:r>
            <a:endParaRPr lang="cs-CZ" dirty="0" smtClean="0"/>
          </a:p>
          <a:p>
            <a:endParaRPr lang="cs-CZ" dirty="0" smtClean="0"/>
          </a:p>
          <a:p>
            <a:r>
              <a:rPr lang="cs-CZ" dirty="0" err="1" smtClean="0"/>
              <a:t>Intelligence</a:t>
            </a:r>
            <a:r>
              <a:rPr lang="cs-CZ" dirty="0" smtClean="0"/>
              <a:t> &amp; </a:t>
            </a:r>
            <a:r>
              <a:rPr lang="cs-CZ" dirty="0" err="1" smtClean="0"/>
              <a:t>Analyses</a:t>
            </a:r>
            <a:r>
              <a:rPr lang="cs-CZ" dirty="0" smtClean="0"/>
              <a:t> – např. </a:t>
            </a:r>
            <a:r>
              <a:rPr lang="cs-CZ" dirty="0" err="1" smtClean="0"/>
              <a:t>MergerMarket</a:t>
            </a:r>
            <a:r>
              <a:rPr lang="cs-CZ" dirty="0" smtClean="0"/>
              <a:t>, ISI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Průmyslová odvětví</a:t>
            </a:r>
            <a:endParaRPr lang="cs-CZ" dirty="0"/>
          </a:p>
        </p:txBody>
      </p:sp>
      <p:sp>
        <p:nvSpPr>
          <p:cNvPr id="3" name="Content Placeholder 2"/>
          <p:cNvSpPr>
            <a:spLocks noGrp="1"/>
          </p:cNvSpPr>
          <p:nvPr>
            <p:ph idx="1"/>
          </p:nvPr>
        </p:nvSpPr>
        <p:spPr/>
        <p:txBody>
          <a:bodyPr/>
          <a:lstStyle/>
          <a:p>
            <a:r>
              <a:rPr lang="cs-CZ" dirty="0" err="1" smtClean="0"/>
              <a:t>BusinessInfo</a:t>
            </a:r>
            <a:r>
              <a:rPr lang="cs-CZ" dirty="0" smtClean="0"/>
              <a:t> – proč dělat analýzu odvětví</a:t>
            </a:r>
          </a:p>
          <a:p>
            <a:pPr lvl="2"/>
            <a:r>
              <a:rPr lang="cs-CZ" dirty="0" smtClean="0"/>
              <a:t>http://www.</a:t>
            </a:r>
            <a:r>
              <a:rPr lang="cs-CZ" dirty="0" err="1" smtClean="0"/>
              <a:t>businessinfo.cz</a:t>
            </a:r>
            <a:r>
              <a:rPr lang="cs-CZ" dirty="0" smtClean="0"/>
              <a:t>/</a:t>
            </a:r>
            <a:r>
              <a:rPr lang="cs-CZ" dirty="0" err="1" smtClean="0"/>
              <a:t>cz</a:t>
            </a:r>
            <a:r>
              <a:rPr lang="cs-CZ" dirty="0" smtClean="0"/>
              <a:t>/</a:t>
            </a:r>
            <a:r>
              <a:rPr lang="cs-CZ" dirty="0" err="1" smtClean="0"/>
              <a:t>clanek</a:t>
            </a:r>
            <a:r>
              <a:rPr lang="cs-CZ" dirty="0" smtClean="0"/>
              <a:t>/</a:t>
            </a:r>
            <a:r>
              <a:rPr lang="cs-CZ" dirty="0" err="1" smtClean="0"/>
              <a:t>podnikatelske</a:t>
            </a:r>
            <a:r>
              <a:rPr lang="cs-CZ" dirty="0" smtClean="0"/>
              <a:t>-</a:t>
            </a:r>
            <a:r>
              <a:rPr lang="cs-CZ" dirty="0" err="1" smtClean="0"/>
              <a:t>prostredi</a:t>
            </a:r>
            <a:r>
              <a:rPr lang="cs-CZ" dirty="0" smtClean="0"/>
              <a:t>/</a:t>
            </a:r>
            <a:r>
              <a:rPr lang="cs-CZ" dirty="0" err="1" smtClean="0"/>
              <a:t>firemni</a:t>
            </a:r>
            <a:r>
              <a:rPr lang="cs-CZ" dirty="0" smtClean="0"/>
              <a:t>-strategie-pro-</a:t>
            </a:r>
            <a:r>
              <a:rPr lang="cs-CZ" dirty="0" err="1" smtClean="0"/>
              <a:t>jednotny</a:t>
            </a:r>
            <a:r>
              <a:rPr lang="cs-CZ" dirty="0" smtClean="0"/>
              <a:t>-trh/1000520/6665/</a:t>
            </a:r>
          </a:p>
          <a:p>
            <a:r>
              <a:rPr lang="cs-CZ" dirty="0" smtClean="0"/>
              <a:t>Makroekonomické ukazatele</a:t>
            </a:r>
          </a:p>
          <a:p>
            <a:pPr lvl="2"/>
            <a:r>
              <a:rPr lang="cs-CZ" dirty="0" smtClean="0"/>
              <a:t>MFČR - </a:t>
            </a:r>
            <a:r>
              <a:rPr lang="cs-CZ" dirty="0" smtClean="0">
                <a:hlinkClick r:id="rId2"/>
              </a:rPr>
              <a:t>http://www.</a:t>
            </a:r>
            <a:r>
              <a:rPr lang="cs-CZ" dirty="0" err="1" smtClean="0">
                <a:hlinkClick r:id="rId2"/>
              </a:rPr>
              <a:t>mfcr.cz</a:t>
            </a:r>
            <a:r>
              <a:rPr lang="cs-CZ" dirty="0" smtClean="0">
                <a:hlinkClick r:id="rId2"/>
              </a:rPr>
              <a:t>/</a:t>
            </a:r>
            <a:r>
              <a:rPr lang="cs-CZ" dirty="0" err="1" smtClean="0">
                <a:hlinkClick r:id="rId2"/>
              </a:rPr>
              <a:t>cps</a:t>
            </a:r>
            <a:r>
              <a:rPr lang="cs-CZ" dirty="0" smtClean="0">
                <a:hlinkClick r:id="rId2"/>
              </a:rPr>
              <a:t>/</a:t>
            </a:r>
            <a:r>
              <a:rPr lang="cs-CZ" dirty="0" err="1" smtClean="0">
                <a:hlinkClick r:id="rId2"/>
              </a:rPr>
              <a:t>rde</a:t>
            </a:r>
            <a:r>
              <a:rPr lang="cs-CZ" dirty="0" smtClean="0">
                <a:hlinkClick r:id="rId2"/>
              </a:rPr>
              <a:t>/</a:t>
            </a:r>
            <a:r>
              <a:rPr lang="cs-CZ" dirty="0" err="1" smtClean="0">
                <a:hlinkClick r:id="rId2"/>
              </a:rPr>
              <a:t>xchg</a:t>
            </a:r>
            <a:r>
              <a:rPr lang="cs-CZ" dirty="0" smtClean="0">
                <a:hlinkClick r:id="rId2"/>
              </a:rPr>
              <a:t>/</a:t>
            </a:r>
            <a:r>
              <a:rPr lang="cs-CZ" dirty="0" err="1" smtClean="0">
                <a:hlinkClick r:id="rId2"/>
              </a:rPr>
              <a:t>mfcr</a:t>
            </a:r>
            <a:r>
              <a:rPr lang="cs-CZ" dirty="0" smtClean="0">
                <a:hlinkClick r:id="rId2"/>
              </a:rPr>
              <a:t>/</a:t>
            </a:r>
            <a:r>
              <a:rPr lang="cs-CZ" dirty="0" err="1" smtClean="0">
                <a:hlinkClick r:id="rId2"/>
              </a:rPr>
              <a:t>xsl</a:t>
            </a:r>
            <a:r>
              <a:rPr lang="cs-CZ" dirty="0" smtClean="0">
                <a:hlinkClick r:id="rId2"/>
              </a:rPr>
              <a:t>/makroekonom.</a:t>
            </a:r>
            <a:r>
              <a:rPr lang="cs-CZ" dirty="0" err="1" smtClean="0">
                <a:hlinkClick r:id="rId2"/>
              </a:rPr>
              <a:t>html</a:t>
            </a:r>
            <a:endParaRPr lang="cs-CZ" dirty="0" smtClean="0"/>
          </a:p>
          <a:p>
            <a:pPr lvl="2"/>
            <a:r>
              <a:rPr lang="cs-CZ" dirty="0" smtClean="0"/>
              <a:t>ČSÚ - </a:t>
            </a:r>
            <a:r>
              <a:rPr lang="cs-CZ" dirty="0" smtClean="0">
                <a:hlinkClick r:id="rId3"/>
              </a:rPr>
              <a:t>http://www.</a:t>
            </a:r>
            <a:r>
              <a:rPr lang="cs-CZ" dirty="0" err="1" smtClean="0">
                <a:hlinkClick r:id="rId3"/>
              </a:rPr>
              <a:t>czso.cz</a:t>
            </a:r>
            <a:endParaRPr lang="cs-CZ" dirty="0" smtClean="0"/>
          </a:p>
          <a:p>
            <a:pPr lvl="2"/>
            <a:r>
              <a:rPr lang="cs-CZ" dirty="0" err="1" smtClean="0"/>
              <a:t>Global</a:t>
            </a:r>
            <a:r>
              <a:rPr lang="cs-CZ" dirty="0" smtClean="0"/>
              <a:t> </a:t>
            </a:r>
            <a:r>
              <a:rPr lang="cs-CZ" dirty="0" err="1" smtClean="0"/>
              <a:t>Insight</a:t>
            </a:r>
            <a:r>
              <a:rPr lang="cs-CZ" dirty="0" smtClean="0"/>
              <a:t> - </a:t>
            </a:r>
            <a:r>
              <a:rPr lang="cs-CZ" dirty="0" smtClean="0">
                <a:hlinkClick r:id="rId4"/>
              </a:rPr>
              <a:t>http://www.</a:t>
            </a:r>
            <a:r>
              <a:rPr lang="cs-CZ" dirty="0" err="1" smtClean="0">
                <a:hlinkClick r:id="rId4"/>
              </a:rPr>
              <a:t>ihsglobalinsight.com</a:t>
            </a:r>
            <a:endParaRPr lang="cs-CZ" dirty="0" smtClean="0"/>
          </a:p>
          <a:p>
            <a:r>
              <a:rPr lang="cs-CZ" dirty="0" err="1" smtClean="0"/>
              <a:t>Ready</a:t>
            </a:r>
            <a:r>
              <a:rPr lang="cs-CZ" dirty="0" smtClean="0"/>
              <a:t> to Use </a:t>
            </a:r>
            <a:r>
              <a:rPr lang="cs-CZ" dirty="0" err="1" smtClean="0"/>
              <a:t>Analyses</a:t>
            </a:r>
            <a:endParaRPr lang="cs-CZ" dirty="0" smtClean="0"/>
          </a:p>
          <a:p>
            <a:pPr lvl="2"/>
            <a:r>
              <a:rPr lang="cs-CZ" dirty="0" smtClean="0"/>
              <a:t>BMI - </a:t>
            </a:r>
            <a:r>
              <a:rPr lang="cs-CZ" dirty="0" smtClean="0">
                <a:hlinkClick r:id="rId5"/>
              </a:rPr>
              <a:t>http://www.</a:t>
            </a:r>
            <a:r>
              <a:rPr lang="cs-CZ" dirty="0" err="1" smtClean="0">
                <a:hlinkClick r:id="rId5"/>
              </a:rPr>
              <a:t>businessmonitor.com</a:t>
            </a:r>
            <a:endParaRPr lang="cs-CZ" dirty="0" smtClean="0"/>
          </a:p>
          <a:p>
            <a:pPr lvl="2"/>
            <a:r>
              <a:rPr lang="cs-CZ" dirty="0" err="1" smtClean="0"/>
              <a:t>Datamonitor</a:t>
            </a:r>
            <a:r>
              <a:rPr lang="cs-CZ" dirty="0" smtClean="0"/>
              <a:t> - </a:t>
            </a:r>
            <a:r>
              <a:rPr lang="cs-CZ" dirty="0" smtClean="0">
                <a:hlinkClick r:id="rId6"/>
              </a:rPr>
              <a:t>www.</a:t>
            </a:r>
            <a:r>
              <a:rPr lang="cs-CZ" dirty="0" err="1" smtClean="0">
                <a:hlinkClick r:id="rId6"/>
              </a:rPr>
              <a:t>datamonitor.com</a:t>
            </a:r>
            <a:endParaRPr lang="cs-CZ" dirty="0" smtClean="0"/>
          </a:p>
          <a:p>
            <a:r>
              <a:rPr lang="cs-CZ" dirty="0" smtClean="0"/>
              <a:t>Market </a:t>
            </a:r>
            <a:r>
              <a:rPr lang="cs-CZ" dirty="0" err="1" smtClean="0"/>
              <a:t>Research</a:t>
            </a:r>
            <a:r>
              <a:rPr lang="cs-CZ" dirty="0" smtClean="0"/>
              <a:t> rozcestník</a:t>
            </a:r>
          </a:p>
          <a:p>
            <a:pPr lvl="2"/>
            <a:r>
              <a:rPr lang="cs-CZ" dirty="0" smtClean="0">
                <a:hlinkClick r:id="rId7"/>
              </a:rPr>
              <a:t>http://www.</a:t>
            </a:r>
            <a:r>
              <a:rPr lang="cs-CZ" dirty="0" err="1" smtClean="0">
                <a:hlinkClick r:id="rId7"/>
              </a:rPr>
              <a:t>rba.co.uk</a:t>
            </a:r>
            <a:r>
              <a:rPr lang="cs-CZ" dirty="0" smtClean="0">
                <a:hlinkClick r:id="rId7"/>
              </a:rPr>
              <a:t>/</a:t>
            </a:r>
            <a:r>
              <a:rPr lang="cs-CZ" dirty="0" err="1" smtClean="0">
                <a:hlinkClick r:id="rId7"/>
              </a:rPr>
              <a:t>sources</a:t>
            </a:r>
            <a:r>
              <a:rPr lang="cs-CZ" dirty="0" smtClean="0">
                <a:hlinkClick r:id="rId7"/>
              </a:rPr>
              <a:t>/</a:t>
            </a:r>
            <a:r>
              <a:rPr lang="cs-CZ" dirty="0" err="1" smtClean="0">
                <a:hlinkClick r:id="rId7"/>
              </a:rPr>
              <a:t>mr.htm</a:t>
            </a:r>
            <a:endParaRPr lang="cs-CZ" dirty="0" smtClean="0"/>
          </a:p>
          <a:p>
            <a:pPr lvl="2"/>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Konexe a vazby – lidí i firem</a:t>
            </a:r>
            <a:br>
              <a:rPr lang="cs-CZ" dirty="0" smtClean="0"/>
            </a:br>
            <a:endParaRPr lang="cs-CZ" dirty="0"/>
          </a:p>
        </p:txBody>
      </p:sp>
      <p:sp>
        <p:nvSpPr>
          <p:cNvPr id="3" name="Zástupný symbol pro obsah 2"/>
          <p:cNvSpPr>
            <a:spLocks noGrp="1"/>
          </p:cNvSpPr>
          <p:nvPr>
            <p:ph idx="1"/>
          </p:nvPr>
        </p:nvSpPr>
        <p:spPr/>
        <p:txBody>
          <a:bodyPr/>
          <a:lstStyle/>
          <a:p>
            <a:r>
              <a:rPr lang="cs-CZ" dirty="0" smtClean="0"/>
              <a:t>Tovek </a:t>
            </a:r>
            <a:r>
              <a:rPr lang="cs-CZ" dirty="0" err="1" smtClean="0"/>
              <a:t>Tools</a:t>
            </a:r>
            <a:r>
              <a:rPr lang="cs-CZ" dirty="0" smtClean="0"/>
              <a:t> – </a:t>
            </a:r>
            <a:r>
              <a:rPr lang="cs-CZ" dirty="0" err="1" smtClean="0"/>
              <a:t>Analyst</a:t>
            </a:r>
            <a:r>
              <a:rPr lang="cs-CZ" dirty="0" smtClean="0"/>
              <a:t> notebook  </a:t>
            </a:r>
            <a:r>
              <a:rPr lang="cs-CZ" dirty="0" smtClean="0">
                <a:hlinkClick r:id="rId2"/>
              </a:rPr>
              <a:t>http://www.cis.</a:t>
            </a:r>
            <a:r>
              <a:rPr lang="cs-CZ" dirty="0" err="1" smtClean="0">
                <a:hlinkClick r:id="rId2"/>
              </a:rPr>
              <a:t>uab.edu</a:t>
            </a:r>
            <a:r>
              <a:rPr lang="cs-CZ" dirty="0" smtClean="0">
                <a:hlinkClick r:id="rId2"/>
              </a:rPr>
              <a:t>/</a:t>
            </a:r>
            <a:r>
              <a:rPr lang="cs-CZ" dirty="0" err="1" smtClean="0">
                <a:hlinkClick r:id="rId2"/>
              </a:rPr>
              <a:t>forensics</a:t>
            </a:r>
            <a:r>
              <a:rPr lang="cs-CZ" dirty="0" smtClean="0">
                <a:hlinkClick r:id="rId2"/>
              </a:rPr>
              <a:t>/blog/</a:t>
            </a:r>
            <a:r>
              <a:rPr lang="cs-CZ" dirty="0" err="1" smtClean="0">
                <a:hlinkClick r:id="rId2"/>
              </a:rPr>
              <a:t>Operation.Phish.Phry.jpg</a:t>
            </a:r>
            <a:endParaRPr lang="cs-CZ" dirty="0" smtClean="0"/>
          </a:p>
          <a:p>
            <a:endParaRPr lang="cs-CZ" dirty="0" smtClean="0"/>
          </a:p>
          <a:p>
            <a:r>
              <a:rPr lang="cs-CZ" dirty="0" smtClean="0"/>
              <a:t>Lze i ručně za pomoci např. justice.</a:t>
            </a:r>
            <a:r>
              <a:rPr lang="cs-CZ" dirty="0" err="1" smtClean="0"/>
              <a:t>cz</a:t>
            </a:r>
            <a:r>
              <a:rPr lang="cs-CZ" dirty="0" smtClean="0"/>
              <a:t> a </a:t>
            </a:r>
            <a:r>
              <a:rPr lang="cs-CZ" dirty="0" err="1" smtClean="0"/>
              <a:t>excelu</a:t>
            </a:r>
            <a:endParaRPr lang="cs-CZ" dirty="0" smtClean="0"/>
          </a:p>
          <a:p>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endParaRPr lang="cs-CZ"/>
          </a:p>
        </p:txBody>
      </p:sp>
      <p:pic>
        <p:nvPicPr>
          <p:cNvPr id="13314" name="Picture 2"/>
          <p:cNvPicPr>
            <a:picLocks noChangeAspect="1" noChangeArrowheads="1"/>
          </p:cNvPicPr>
          <p:nvPr/>
        </p:nvPicPr>
        <p:blipFill>
          <a:blip r:embed="rId2" cstate="print"/>
          <a:srcRect/>
          <a:stretch>
            <a:fillRect/>
          </a:stretch>
        </p:blipFill>
        <p:spPr bwMode="auto">
          <a:xfrm>
            <a:off x="0" y="0"/>
            <a:ext cx="916685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Další možné zdroje</a:t>
            </a:r>
            <a:endParaRPr lang="cs-CZ" dirty="0"/>
          </a:p>
        </p:txBody>
      </p:sp>
      <p:sp>
        <p:nvSpPr>
          <p:cNvPr id="3" name="Content Placeholder 2"/>
          <p:cNvSpPr>
            <a:spLocks noGrp="1"/>
          </p:cNvSpPr>
          <p:nvPr>
            <p:ph idx="1"/>
          </p:nvPr>
        </p:nvSpPr>
        <p:spPr/>
        <p:txBody>
          <a:bodyPr/>
          <a:lstStyle/>
          <a:p>
            <a:r>
              <a:rPr lang="cs-CZ" dirty="0" err="1" smtClean="0"/>
              <a:t>People</a:t>
            </a:r>
            <a:r>
              <a:rPr lang="cs-CZ" dirty="0" smtClean="0"/>
              <a:t> </a:t>
            </a:r>
            <a:r>
              <a:rPr lang="cs-CZ" dirty="0" err="1" smtClean="0"/>
              <a:t>search</a:t>
            </a:r>
            <a:endParaRPr lang="cs-CZ" dirty="0" smtClean="0"/>
          </a:p>
          <a:p>
            <a:pPr lvl="2"/>
            <a:r>
              <a:rPr lang="cs-CZ" dirty="0" err="1" smtClean="0"/>
              <a:t>Press</a:t>
            </a:r>
            <a:r>
              <a:rPr lang="cs-CZ" dirty="0" smtClean="0"/>
              <a:t> </a:t>
            </a:r>
            <a:r>
              <a:rPr lang="cs-CZ" dirty="0" err="1" smtClean="0"/>
              <a:t>search</a:t>
            </a:r>
            <a:endParaRPr lang="cs-CZ" dirty="0" smtClean="0"/>
          </a:p>
          <a:p>
            <a:pPr lvl="2"/>
            <a:r>
              <a:rPr lang="cs-CZ" dirty="0" err="1" smtClean="0"/>
              <a:t>Social</a:t>
            </a:r>
            <a:r>
              <a:rPr lang="cs-CZ" dirty="0" smtClean="0"/>
              <a:t> </a:t>
            </a:r>
            <a:r>
              <a:rPr lang="cs-CZ" dirty="0" err="1" smtClean="0"/>
              <a:t>networks</a:t>
            </a:r>
            <a:endParaRPr lang="cs-CZ" dirty="0" smtClean="0"/>
          </a:p>
          <a:p>
            <a:pPr lvl="2"/>
            <a:r>
              <a:rPr lang="cs-CZ" dirty="0" smtClean="0"/>
              <a:t>Business </a:t>
            </a:r>
            <a:r>
              <a:rPr lang="cs-CZ" dirty="0" err="1" smtClean="0"/>
              <a:t>registers</a:t>
            </a:r>
            <a:endParaRPr lang="cs-CZ" dirty="0" smtClean="0"/>
          </a:p>
          <a:p>
            <a:pPr lvl="2"/>
            <a:r>
              <a:rPr lang="cs-CZ" dirty="0" err="1" smtClean="0"/>
              <a:t>Google</a:t>
            </a:r>
            <a:r>
              <a:rPr lang="cs-CZ" dirty="0" smtClean="0"/>
              <a:t> </a:t>
            </a:r>
          </a:p>
          <a:p>
            <a:endParaRPr lang="cs-CZ" dirty="0" smtClean="0"/>
          </a:p>
          <a:p>
            <a:r>
              <a:rPr lang="cs-CZ" dirty="0" smtClean="0"/>
              <a:t>Další na </a:t>
            </a:r>
            <a:r>
              <a:rPr lang="cs-CZ" dirty="0" smtClean="0">
                <a:hlinkClick r:id="rId2"/>
              </a:rPr>
              <a:t>http://kisk.phil.muni.cz/wiki/Infozdroje</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Předávání výsledků</a:t>
            </a:r>
            <a:endParaRPr lang="cs-CZ" dirty="0"/>
          </a:p>
        </p:txBody>
      </p:sp>
      <p:sp>
        <p:nvSpPr>
          <p:cNvPr id="3" name="Zástupný symbol pro obsah 2"/>
          <p:cNvSpPr>
            <a:spLocks noGrp="1"/>
          </p:cNvSpPr>
          <p:nvPr>
            <p:ph idx="1"/>
          </p:nvPr>
        </p:nvSpPr>
        <p:spPr/>
        <p:txBody>
          <a:bodyPr/>
          <a:lstStyle/>
          <a:p>
            <a:r>
              <a:rPr lang="cs-CZ" dirty="0" smtClean="0"/>
              <a:t>Papírový nebo textový dokument</a:t>
            </a:r>
          </a:p>
          <a:p>
            <a:r>
              <a:rPr lang="cs-CZ" dirty="0" err="1" smtClean="0"/>
              <a:t>Html</a:t>
            </a:r>
            <a:r>
              <a:rPr lang="cs-CZ" dirty="0" smtClean="0"/>
              <a:t> formát – intranet</a:t>
            </a:r>
          </a:p>
          <a:p>
            <a:r>
              <a:rPr lang="cs-CZ" dirty="0" smtClean="0"/>
              <a:t>PowerPoint</a:t>
            </a:r>
          </a:p>
          <a:p>
            <a:r>
              <a:rPr lang="cs-CZ" dirty="0" smtClean="0"/>
              <a:t>Diskuze</a:t>
            </a:r>
          </a:p>
          <a:p>
            <a:r>
              <a:rPr lang="cs-CZ" dirty="0" smtClean="0"/>
              <a:t>Post-</a:t>
            </a:r>
            <a:r>
              <a:rPr lang="cs-CZ" dirty="0" err="1" smtClean="0"/>
              <a:t>it</a:t>
            </a:r>
            <a:r>
              <a:rPr lang="cs-CZ" dirty="0" smtClean="0"/>
              <a:t> lístečky</a:t>
            </a:r>
          </a:p>
          <a:p>
            <a:r>
              <a:rPr lang="cs-CZ" dirty="0" smtClean="0"/>
              <a:t>Email</a:t>
            </a:r>
          </a:p>
          <a:p>
            <a:r>
              <a:rPr lang="cs-CZ" dirty="0" smtClean="0"/>
              <a:t>…</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tipy</a:t>
            </a:r>
            <a:endParaRPr lang="cs-CZ" dirty="0"/>
          </a:p>
        </p:txBody>
      </p:sp>
      <p:sp>
        <p:nvSpPr>
          <p:cNvPr id="3" name="Zástupný symbol pro obsah 2"/>
          <p:cNvSpPr>
            <a:spLocks noGrp="1"/>
          </p:cNvSpPr>
          <p:nvPr>
            <p:ph idx="1"/>
          </p:nvPr>
        </p:nvSpPr>
        <p:spPr/>
        <p:txBody>
          <a:bodyPr/>
          <a:lstStyle/>
          <a:p>
            <a:r>
              <a:rPr lang="cs-CZ" dirty="0" smtClean="0"/>
              <a:t>Extrapolovat, např. velikost trhu podle historických čísel ve vztahu k obratu několika hlavních firem</a:t>
            </a:r>
          </a:p>
          <a:p>
            <a:r>
              <a:rPr lang="cs-CZ" dirty="0" smtClean="0"/>
              <a:t>Dopočítávat - např. známe průměrný obrat na zaměstnance v daném průmyslu, tak podle množství zaměstnanců můžeme odhadnout obrat firmy</a:t>
            </a:r>
          </a:p>
          <a:p>
            <a:r>
              <a:rPr lang="cs-CZ" dirty="0" smtClean="0"/>
              <a:t>Použít srovnatelné ukazatele, srovnání s něčím, co klient zná (např. CIA </a:t>
            </a:r>
            <a:r>
              <a:rPr lang="cs-CZ" dirty="0" err="1" smtClean="0"/>
              <a:t>Factbook</a:t>
            </a:r>
            <a:r>
              <a:rPr lang="cs-CZ" dirty="0" smtClean="0"/>
              <a:t> a srovnávání velikostí zemí s jednotlivými státy USA)</a:t>
            </a:r>
          </a:p>
          <a:p>
            <a:r>
              <a:rPr lang="cs-CZ" dirty="0" smtClean="0"/>
              <a:t>Neexistuje už někde hotové to co požadují?</a:t>
            </a:r>
          </a:p>
          <a:p>
            <a:pPr algn="ctr">
              <a:buNone/>
            </a:pPr>
            <a:r>
              <a:rPr lang="cs-CZ" dirty="0" smtClean="0"/>
              <a:t>…</a:t>
            </a:r>
          </a:p>
          <a:p>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dalších užitečných zdrojů</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www.archive.</a:t>
            </a:r>
            <a:r>
              <a:rPr lang="cs-CZ" dirty="0" err="1" smtClean="0"/>
              <a:t>org</a:t>
            </a:r>
            <a:endParaRPr lang="cs-CZ" dirty="0" smtClean="0"/>
          </a:p>
          <a:p>
            <a:r>
              <a:rPr lang="cs-CZ" dirty="0" smtClean="0"/>
              <a:t>www.</a:t>
            </a:r>
            <a:r>
              <a:rPr lang="cs-CZ" dirty="0" err="1" smtClean="0"/>
              <a:t>ask.com</a:t>
            </a:r>
            <a:endParaRPr lang="cs-CZ" dirty="0" smtClean="0"/>
          </a:p>
          <a:p>
            <a:r>
              <a:rPr lang="cs-CZ" dirty="0" smtClean="0"/>
              <a:t>www.</a:t>
            </a:r>
            <a:r>
              <a:rPr lang="cs-CZ" dirty="0" err="1" smtClean="0"/>
              <a:t>completeplanet.com</a:t>
            </a:r>
            <a:endParaRPr lang="cs-CZ" dirty="0" smtClean="0"/>
          </a:p>
          <a:p>
            <a:r>
              <a:rPr lang="cs-CZ" dirty="0" smtClean="0"/>
              <a:t>www.</a:t>
            </a:r>
            <a:r>
              <a:rPr lang="cs-CZ" dirty="0" err="1" smtClean="0"/>
              <a:t>dogpile.com</a:t>
            </a:r>
            <a:endParaRPr lang="cs-CZ" dirty="0" smtClean="0"/>
          </a:p>
          <a:p>
            <a:r>
              <a:rPr lang="cs-CZ" dirty="0" smtClean="0"/>
              <a:t>www.</a:t>
            </a:r>
            <a:r>
              <a:rPr lang="cs-CZ" dirty="0" err="1" smtClean="0"/>
              <a:t>espacenet.com</a:t>
            </a:r>
            <a:endParaRPr lang="cs-CZ" dirty="0" smtClean="0"/>
          </a:p>
          <a:p>
            <a:r>
              <a:rPr lang="cs-CZ" dirty="0" smtClean="0"/>
              <a:t>www.</a:t>
            </a:r>
            <a:r>
              <a:rPr lang="cs-CZ" dirty="0" err="1" smtClean="0"/>
              <a:t>exalead.com</a:t>
            </a:r>
            <a:endParaRPr lang="cs-CZ" dirty="0" smtClean="0"/>
          </a:p>
          <a:p>
            <a:r>
              <a:rPr lang="cs-CZ" dirty="0" smtClean="0"/>
              <a:t>www.</a:t>
            </a:r>
            <a:r>
              <a:rPr lang="cs-CZ" dirty="0" err="1" smtClean="0"/>
              <a:t>google.com</a:t>
            </a:r>
            <a:endParaRPr lang="cs-CZ" dirty="0" smtClean="0"/>
          </a:p>
          <a:p>
            <a:r>
              <a:rPr lang="cs-CZ" dirty="0" smtClean="0"/>
              <a:t>http://infomine.ucr.edu</a:t>
            </a:r>
          </a:p>
          <a:p>
            <a:r>
              <a:rPr lang="cs-CZ" dirty="0" smtClean="0"/>
              <a:t>www.live.</a:t>
            </a:r>
            <a:r>
              <a:rPr lang="cs-CZ" dirty="0" err="1" smtClean="0"/>
              <a:t>com</a:t>
            </a:r>
            <a:endParaRPr lang="cs-CZ" dirty="0" smtClean="0"/>
          </a:p>
          <a:p>
            <a:r>
              <a:rPr lang="cs-CZ" dirty="0" smtClean="0"/>
              <a:t>www.</a:t>
            </a:r>
            <a:r>
              <a:rPr lang="cs-CZ" dirty="0" err="1" smtClean="0"/>
              <a:t>nlresearch.com</a:t>
            </a:r>
            <a:endParaRPr lang="cs-CZ" dirty="0" smtClean="0"/>
          </a:p>
          <a:p>
            <a:r>
              <a:rPr lang="cs-CZ" dirty="0" smtClean="0"/>
              <a:t>www.sec.</a:t>
            </a:r>
            <a:r>
              <a:rPr lang="cs-CZ" dirty="0" err="1" smtClean="0"/>
              <a:t>gov</a:t>
            </a:r>
            <a:endParaRPr lang="cs-CZ" dirty="0" smtClean="0"/>
          </a:p>
          <a:p>
            <a:r>
              <a:rPr lang="cs-CZ" dirty="0" smtClean="0"/>
              <a:t>www.</a:t>
            </a:r>
            <a:r>
              <a:rPr lang="cs-CZ" dirty="0" err="1" smtClean="0"/>
              <a:t>technorati.com</a:t>
            </a:r>
            <a:endParaRPr lang="cs-CZ" dirty="0" smtClean="0"/>
          </a:p>
          <a:p>
            <a:r>
              <a:rPr lang="cs-CZ" dirty="0" smtClean="0"/>
              <a:t>www.</a:t>
            </a:r>
            <a:r>
              <a:rPr lang="cs-CZ" dirty="0" err="1" smtClean="0"/>
              <a:t>yahoo.com</a:t>
            </a:r>
            <a:endParaRPr lang="cs-CZ" dirty="0" smtClean="0"/>
          </a:p>
          <a:p>
            <a:r>
              <a:rPr lang="cs-CZ" dirty="0" smtClean="0"/>
              <a:t>www.</a:t>
            </a:r>
            <a:r>
              <a:rPr lang="cs-CZ" dirty="0" err="1" smtClean="0"/>
              <a:t>resourceshelf.com</a:t>
            </a:r>
            <a:endParaRPr lang="cs-CZ" dirty="0" smtClean="0"/>
          </a:p>
          <a:p>
            <a:r>
              <a:rPr lang="cs-CZ" dirty="0" smtClean="0"/>
              <a:t>www.</a:t>
            </a:r>
            <a:r>
              <a:rPr lang="cs-CZ" dirty="0" err="1" smtClean="0"/>
              <a:t>searchengineland.com</a:t>
            </a:r>
            <a:endParaRPr lang="cs-CZ" dirty="0" smtClean="0"/>
          </a:p>
          <a:p>
            <a:r>
              <a:rPr lang="cs-CZ" dirty="0" smtClean="0"/>
              <a:t>www.</a:t>
            </a:r>
            <a:r>
              <a:rPr lang="cs-CZ" dirty="0" err="1" smtClean="0"/>
              <a:t>searchenginewatch.com</a:t>
            </a:r>
            <a:endParaRPr lang="cs-CZ" dirty="0" smtClean="0"/>
          </a:p>
          <a:p>
            <a:r>
              <a:rPr lang="cs-CZ" dirty="0" smtClean="0"/>
              <a:t>www.</a:t>
            </a:r>
            <a:r>
              <a:rPr lang="cs-CZ" dirty="0" err="1" smtClean="0"/>
              <a:t>pandia.com</a:t>
            </a:r>
            <a:endParaRPr lang="cs-CZ" dirty="0" smtClean="0"/>
          </a:p>
          <a:p>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lstStyle/>
          <a:p>
            <a:pPr>
              <a:buNone/>
            </a:pPr>
            <a:r>
              <a:rPr lang="cs-CZ" sz="1800" dirty="0" smtClean="0"/>
              <a:t>Rozsah podle zadání (nějak rozumně – např. 3-5 stran při odvětvové analýze)</a:t>
            </a:r>
          </a:p>
          <a:p>
            <a:pPr>
              <a:buNone/>
            </a:pPr>
            <a:endParaRPr lang="cs-CZ" sz="900" dirty="0" smtClean="0"/>
          </a:p>
          <a:p>
            <a:r>
              <a:rPr lang="cs-CZ" sz="2000" dirty="0" smtClean="0"/>
              <a:t>Skupina </a:t>
            </a:r>
            <a:r>
              <a:rPr lang="cs-CZ" sz="2000" dirty="0" smtClean="0"/>
              <a:t>1</a:t>
            </a:r>
          </a:p>
          <a:p>
            <a:pPr lvl="1"/>
            <a:r>
              <a:rPr lang="cs-CZ" sz="1800" dirty="0" smtClean="0"/>
              <a:t>Vypracování profilu firmy s nejdůležitějšími informacemi o firmě </a:t>
            </a:r>
            <a:r>
              <a:rPr lang="cs-CZ" sz="1800" dirty="0" err="1" smtClean="0"/>
              <a:t>Bioster</a:t>
            </a:r>
            <a:r>
              <a:rPr lang="cs-CZ" sz="1800" dirty="0" smtClean="0"/>
              <a:t> a.s. IČ 49970623 a jejich prezentace.</a:t>
            </a:r>
          </a:p>
          <a:p>
            <a:r>
              <a:rPr lang="cs-CZ" sz="2000" dirty="0" smtClean="0"/>
              <a:t>Skupina 2</a:t>
            </a:r>
          </a:p>
          <a:p>
            <a:pPr lvl="1"/>
            <a:r>
              <a:rPr lang="cs-CZ" sz="1800" dirty="0" smtClean="0"/>
              <a:t>Vypracování odvětvové analýzy na obor silniční nákladní doprava. Základní přehled, trendy, aktuální problémy.</a:t>
            </a:r>
          </a:p>
          <a:p>
            <a:r>
              <a:rPr lang="cs-CZ" sz="2000" dirty="0" smtClean="0"/>
              <a:t>Skupina 3</a:t>
            </a:r>
          </a:p>
          <a:p>
            <a:pPr lvl="1"/>
            <a:r>
              <a:rPr lang="cs-CZ" sz="1800" dirty="0" smtClean="0"/>
              <a:t>Makroekonomické rozdíly mezi Evropou (EU), USA a Čínou. Rozdíl ekonomik, hlavní trendy a možný vývoj.</a:t>
            </a:r>
          </a:p>
          <a:p>
            <a:r>
              <a:rPr lang="cs-CZ" sz="2000" dirty="0" smtClean="0"/>
              <a:t>Skupina 4</a:t>
            </a:r>
          </a:p>
          <a:p>
            <a:pPr lvl="1"/>
            <a:r>
              <a:rPr lang="cs-CZ" sz="1800" dirty="0" err="1" smtClean="0"/>
              <a:t>Vizualizovat</a:t>
            </a:r>
            <a:r>
              <a:rPr lang="cs-CZ" sz="1800" dirty="0" smtClean="0"/>
              <a:t> vztahy firem a hlavních lidí napojených na firmu </a:t>
            </a:r>
            <a:r>
              <a:rPr lang="cs-CZ" sz="1800" dirty="0" err="1" smtClean="0"/>
              <a:t>Tribunus</a:t>
            </a:r>
            <a:r>
              <a:rPr lang="cs-CZ" sz="1800" dirty="0" smtClean="0"/>
              <a:t> </a:t>
            </a:r>
            <a:r>
              <a:rPr lang="cs-CZ" sz="1800" dirty="0" err="1" smtClean="0"/>
              <a:t>Plebis</a:t>
            </a:r>
            <a:r>
              <a:rPr lang="cs-CZ" sz="1800" dirty="0" smtClean="0"/>
              <a:t> a.s. IČ 29033594.</a:t>
            </a:r>
          </a:p>
          <a:p>
            <a:endParaRPr lang="cs-CZ"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Společnost s ručením omezeným</a:t>
            </a:r>
            <a:endParaRPr lang="cs-CZ" dirty="0"/>
          </a:p>
        </p:txBody>
      </p:sp>
      <p:sp>
        <p:nvSpPr>
          <p:cNvPr id="3" name="Content Placeholder 2"/>
          <p:cNvSpPr>
            <a:spLocks noGrp="1"/>
          </p:cNvSpPr>
          <p:nvPr>
            <p:ph idx="1"/>
          </p:nvPr>
        </p:nvSpPr>
        <p:spPr>
          <a:xfrm>
            <a:off x="455613" y="1412875"/>
            <a:ext cx="8234362" cy="4752429"/>
          </a:xfrm>
        </p:spPr>
        <p:txBody>
          <a:bodyPr>
            <a:normAutofit fontScale="92500" lnSpcReduction="20000"/>
          </a:bodyPr>
          <a:lstStyle/>
          <a:p>
            <a:pPr marL="0" indent="0">
              <a:spcBef>
                <a:spcPts val="1200"/>
              </a:spcBef>
              <a:buNone/>
            </a:pPr>
            <a:r>
              <a:rPr lang="de-DE" sz="2200" dirty="0" smtClean="0"/>
              <a:t>Gesellschaft mit beschränkter Haftung (GmbH)</a:t>
            </a:r>
            <a:r>
              <a:rPr lang="cs-CZ" sz="2200" dirty="0" smtClean="0"/>
              <a:t>, Limited </a:t>
            </a:r>
            <a:r>
              <a:rPr lang="cs-CZ" sz="2200" dirty="0" err="1" smtClean="0"/>
              <a:t>company</a:t>
            </a:r>
            <a:r>
              <a:rPr lang="cs-CZ" sz="2200" dirty="0" smtClean="0"/>
              <a:t> (Ltd.)</a:t>
            </a:r>
          </a:p>
          <a:p>
            <a:pPr marL="0" indent="0">
              <a:spcBef>
                <a:spcPts val="1200"/>
              </a:spcBef>
              <a:buNone/>
            </a:pPr>
            <a:endParaRPr lang="cs-CZ" dirty="0" smtClean="0"/>
          </a:p>
          <a:p>
            <a:pPr marL="0" indent="0">
              <a:spcBef>
                <a:spcPts val="1200"/>
              </a:spcBef>
              <a:buNone/>
            </a:pPr>
            <a:r>
              <a:rPr lang="cs-CZ" sz="3200" b="1" dirty="0" smtClean="0"/>
              <a:t>s.r.o. </a:t>
            </a:r>
            <a:r>
              <a:rPr lang="cs-CZ" sz="2800" dirty="0" smtClean="0"/>
              <a:t>nebo </a:t>
            </a:r>
            <a:r>
              <a:rPr lang="cs-CZ" sz="3200" b="1" dirty="0" smtClean="0"/>
              <a:t>spol. s r.o.</a:t>
            </a:r>
            <a:endParaRPr lang="cs-CZ" sz="2800" b="1" dirty="0" smtClean="0"/>
          </a:p>
          <a:p>
            <a:pPr>
              <a:spcBef>
                <a:spcPts val="1200"/>
              </a:spcBef>
            </a:pPr>
            <a:r>
              <a:rPr lang="cs-CZ" dirty="0" smtClean="0"/>
              <a:t>Nejčastější forma, 1-50 společníků, nemusí být statutárním orgánem</a:t>
            </a:r>
          </a:p>
          <a:p>
            <a:pPr>
              <a:spcBef>
                <a:spcPts val="1200"/>
              </a:spcBef>
            </a:pPr>
            <a:r>
              <a:rPr lang="cs-CZ" dirty="0" smtClean="0"/>
              <a:t>Minimální základní kapitál 200 tis. Kč (velikost společnosti), minimální výše vkladu společníka pak 20 tis. Kč, vklad může být nepeněžitý</a:t>
            </a:r>
          </a:p>
          <a:p>
            <a:pPr>
              <a:spcBef>
                <a:spcPts val="1200"/>
              </a:spcBef>
            </a:pPr>
            <a:r>
              <a:rPr lang="cs-CZ" dirty="0" smtClean="0"/>
              <a:t>Valná hromada – nejvyšší orgán, schvaluje rozdělení zisku, UZ,…</a:t>
            </a:r>
          </a:p>
          <a:p>
            <a:pPr>
              <a:spcBef>
                <a:spcPts val="1200"/>
              </a:spcBef>
            </a:pPr>
            <a:r>
              <a:rPr lang="cs-CZ" dirty="0" smtClean="0"/>
              <a:t>Statutární orgán – jednatelé uvedení v OR</a:t>
            </a:r>
          </a:p>
          <a:p>
            <a:pPr>
              <a:spcBef>
                <a:spcPts val="1200"/>
              </a:spcBef>
            </a:pPr>
            <a:r>
              <a:rPr lang="cs-CZ" dirty="0" smtClean="0">
                <a:solidFill>
                  <a:schemeClr val="bg1">
                    <a:lumMod val="75000"/>
                  </a:schemeClr>
                </a:solidFill>
              </a:rPr>
              <a:t>Dozorčí rada – nepovinná, funkce jak v a.s.</a:t>
            </a:r>
          </a:p>
          <a:p>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Akciová společnost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100" dirty="0" smtClean="0"/>
              <a:t>Založení: </a:t>
            </a:r>
          </a:p>
          <a:p>
            <a:pPr lvl="1"/>
            <a:r>
              <a:rPr lang="cs-CZ" sz="1900" dirty="0" smtClean="0"/>
              <a:t>Alespoň 1 právnická osoba nebo 2 a víc fyzických</a:t>
            </a:r>
          </a:p>
          <a:p>
            <a:pPr lvl="1"/>
            <a:r>
              <a:rPr lang="cs-CZ" sz="1900" dirty="0" smtClean="0"/>
              <a:t>Valná hromada a splacení emisního ážia a vkladů</a:t>
            </a:r>
          </a:p>
          <a:p>
            <a:pPr lvl="1"/>
            <a:r>
              <a:rPr lang="cs-CZ" sz="1900" dirty="0" smtClean="0"/>
              <a:t>Zápis do obchodního rejstříku</a:t>
            </a:r>
          </a:p>
          <a:p>
            <a:endParaRPr lang="cs-CZ" sz="2100" dirty="0" smtClean="0"/>
          </a:p>
          <a:p>
            <a:r>
              <a:rPr lang="cs-CZ" sz="2100" dirty="0" smtClean="0"/>
              <a:t>Základní kapitál min. 2 mil. Kč, při veřejné nabídce 20 mil. Kč</a:t>
            </a:r>
          </a:p>
          <a:p>
            <a:r>
              <a:rPr lang="cs-CZ" sz="2100" dirty="0" smtClean="0"/>
              <a:t>Je možná anonymita majitelů, protože vlastníci akcií se nezapisují do OR</a:t>
            </a:r>
          </a:p>
          <a:p>
            <a:endParaRPr lang="cs-CZ" sz="2100" dirty="0" smtClean="0"/>
          </a:p>
          <a:p>
            <a:r>
              <a:rPr lang="cs-CZ" sz="2100" dirty="0" smtClean="0"/>
              <a:t>Orgány</a:t>
            </a:r>
          </a:p>
          <a:p>
            <a:pPr lvl="1">
              <a:spcBef>
                <a:spcPts val="600"/>
              </a:spcBef>
            </a:pPr>
            <a:r>
              <a:rPr lang="cs-CZ" sz="1900" b="1" dirty="0" smtClean="0"/>
              <a:t>Valná hromada </a:t>
            </a:r>
            <a:r>
              <a:rPr lang="cs-CZ" sz="1900" dirty="0" smtClean="0"/>
              <a:t>– shromáždění akcionářů - majitelů, nejvyšší orgán, založení spol., rozdělení zisku, volí další orgány, schvalují účetní závěrku</a:t>
            </a:r>
          </a:p>
          <a:p>
            <a:pPr lvl="1">
              <a:spcBef>
                <a:spcPts val="600"/>
              </a:spcBef>
            </a:pPr>
            <a:r>
              <a:rPr lang="cs-CZ" sz="1900" b="1" dirty="0" smtClean="0"/>
              <a:t>Představenstvo</a:t>
            </a:r>
            <a:r>
              <a:rPr lang="cs-CZ" sz="1900" dirty="0" smtClean="0"/>
              <a:t> – </a:t>
            </a:r>
            <a:r>
              <a:rPr lang="cs-CZ" sz="1900" dirty="0" err="1" smtClean="0"/>
              <a:t>Board</a:t>
            </a:r>
            <a:r>
              <a:rPr lang="cs-CZ" sz="1900" dirty="0" smtClean="0"/>
              <a:t> </a:t>
            </a:r>
            <a:r>
              <a:rPr lang="cs-CZ" sz="1900" dirty="0" err="1" smtClean="0"/>
              <a:t>members</a:t>
            </a:r>
            <a:r>
              <a:rPr lang="cs-CZ" sz="1900" dirty="0" smtClean="0"/>
              <a:t> – řídí spol., operativně rozhoduje, vede účetnictví, min. 3 členové (pokud víc jak 1 akcionář)</a:t>
            </a:r>
          </a:p>
          <a:p>
            <a:pPr lvl="1">
              <a:spcBef>
                <a:spcPts val="600"/>
              </a:spcBef>
            </a:pPr>
            <a:r>
              <a:rPr lang="cs-CZ" sz="1900" b="1" dirty="0" smtClean="0"/>
              <a:t>Dozorčí rada </a:t>
            </a:r>
            <a:r>
              <a:rPr lang="cs-CZ" sz="1900" dirty="0" smtClean="0"/>
              <a:t>– </a:t>
            </a:r>
            <a:r>
              <a:rPr lang="cs-CZ" sz="1900" dirty="0" err="1" smtClean="0"/>
              <a:t>Supervisory</a:t>
            </a:r>
            <a:r>
              <a:rPr lang="cs-CZ" sz="1900" dirty="0" smtClean="0"/>
              <a:t> </a:t>
            </a:r>
            <a:r>
              <a:rPr lang="cs-CZ" sz="1900" dirty="0" err="1" smtClean="0"/>
              <a:t>Board</a:t>
            </a:r>
            <a:r>
              <a:rPr lang="cs-CZ" sz="1900" dirty="0" smtClean="0"/>
              <a:t> – dohlíží na představenstvo, kontroluje účetnictví, členy volí valná hromada, alespoň 3 členové</a:t>
            </a:r>
          </a:p>
          <a:p>
            <a:pPr lvl="1"/>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Akciová společnost</a:t>
            </a:r>
            <a:endParaRPr lang="cs-CZ" dirty="0"/>
          </a:p>
        </p:txBody>
      </p:sp>
      <p:sp>
        <p:nvSpPr>
          <p:cNvPr id="3" name="Content Placeholder 2"/>
          <p:cNvSpPr>
            <a:spLocks noGrp="1"/>
          </p:cNvSpPr>
          <p:nvPr>
            <p:ph idx="1"/>
          </p:nvPr>
        </p:nvSpPr>
        <p:spPr>
          <a:xfrm>
            <a:off x="455613" y="1932138"/>
            <a:ext cx="8234362" cy="3799632"/>
          </a:xfrm>
        </p:spPr>
        <p:txBody>
          <a:bodyPr numCol="2"/>
          <a:lstStyle/>
          <a:p>
            <a:pPr>
              <a:buNone/>
            </a:pPr>
            <a:r>
              <a:rPr lang="cs-CZ" dirty="0" smtClean="0"/>
              <a:t>Označení akciové společnosti v dalších zemích:</a:t>
            </a:r>
          </a:p>
          <a:p>
            <a:pPr>
              <a:buNone/>
            </a:pPr>
            <a:endParaRPr lang="cs-CZ" dirty="0" smtClean="0"/>
          </a:p>
          <a:p>
            <a:pPr lvl="1"/>
            <a:r>
              <a:rPr lang="cs-CZ" sz="1600" dirty="0" smtClean="0"/>
              <a:t>Bulharsko (</a:t>
            </a:r>
            <a:r>
              <a:rPr lang="az-Cyrl-AZ" sz="1600" dirty="0" smtClean="0"/>
              <a:t>Акционерно дружество, а.г.)</a:t>
            </a:r>
            <a:endParaRPr lang="cs-CZ" sz="1600" dirty="0" smtClean="0"/>
          </a:p>
          <a:p>
            <a:pPr lvl="1"/>
            <a:r>
              <a:rPr lang="cs-CZ" sz="1600" dirty="0" smtClean="0"/>
              <a:t>Dánsko (</a:t>
            </a:r>
            <a:r>
              <a:rPr lang="cs-CZ" sz="1600" dirty="0" err="1" smtClean="0"/>
              <a:t>Aktieselskab</a:t>
            </a:r>
            <a:r>
              <a:rPr lang="cs-CZ" sz="1600" dirty="0" smtClean="0"/>
              <a:t>, A/S)</a:t>
            </a:r>
          </a:p>
          <a:p>
            <a:pPr lvl="1"/>
            <a:r>
              <a:rPr lang="cs-CZ" sz="1600" dirty="0" smtClean="0"/>
              <a:t>Finsko (</a:t>
            </a:r>
            <a:r>
              <a:rPr lang="cs-CZ" sz="1600" dirty="0" err="1" smtClean="0"/>
              <a:t>Osakeyhtiö</a:t>
            </a:r>
            <a:r>
              <a:rPr lang="cs-CZ" sz="1600" dirty="0" smtClean="0"/>
              <a:t>, OY)</a:t>
            </a:r>
          </a:p>
          <a:p>
            <a:pPr lvl="1"/>
            <a:r>
              <a:rPr lang="cs-CZ" sz="1600" dirty="0" smtClean="0"/>
              <a:t>Francie (</a:t>
            </a:r>
            <a:r>
              <a:rPr lang="cs-CZ" sz="1600" dirty="0" err="1" smtClean="0"/>
              <a:t>Société</a:t>
            </a:r>
            <a:r>
              <a:rPr lang="cs-CZ" sz="1600" dirty="0" smtClean="0"/>
              <a:t> anonyme, S. A.)</a:t>
            </a:r>
          </a:p>
          <a:p>
            <a:pPr lvl="1"/>
            <a:r>
              <a:rPr lang="cs-CZ" sz="1600" dirty="0" smtClean="0"/>
              <a:t>Chorvatsko (</a:t>
            </a:r>
            <a:r>
              <a:rPr lang="cs-CZ" sz="1600" dirty="0" err="1" smtClean="0"/>
              <a:t>dioničko</a:t>
            </a:r>
            <a:r>
              <a:rPr lang="cs-CZ" sz="1600" dirty="0" smtClean="0"/>
              <a:t> </a:t>
            </a:r>
            <a:r>
              <a:rPr lang="cs-CZ" sz="1600" dirty="0" err="1" smtClean="0"/>
              <a:t>društvo</a:t>
            </a:r>
            <a:r>
              <a:rPr lang="cs-CZ" sz="1600" dirty="0" smtClean="0"/>
              <a:t>, </a:t>
            </a:r>
            <a:r>
              <a:rPr lang="cs-CZ" sz="1600" dirty="0" err="1" smtClean="0"/>
              <a:t>d.d</a:t>
            </a:r>
            <a:r>
              <a:rPr lang="cs-CZ" sz="1600" dirty="0" smtClean="0"/>
              <a:t>.)</a:t>
            </a:r>
          </a:p>
          <a:p>
            <a:pPr lvl="1"/>
            <a:r>
              <a:rPr lang="cs-CZ" sz="1600" dirty="0" smtClean="0"/>
              <a:t>Itálie (</a:t>
            </a:r>
            <a:r>
              <a:rPr lang="cs-CZ" sz="1600" dirty="0" err="1" smtClean="0"/>
              <a:t>Società</a:t>
            </a:r>
            <a:r>
              <a:rPr lang="cs-CZ" sz="1600" dirty="0" smtClean="0"/>
              <a:t> per </a:t>
            </a:r>
            <a:r>
              <a:rPr lang="cs-CZ" sz="1600" dirty="0" err="1" smtClean="0"/>
              <a:t>Azioni</a:t>
            </a:r>
            <a:r>
              <a:rPr lang="cs-CZ" sz="1600" dirty="0" smtClean="0"/>
              <a:t>, </a:t>
            </a:r>
            <a:r>
              <a:rPr lang="cs-CZ" sz="1600" dirty="0" err="1" smtClean="0"/>
              <a:t>S</a:t>
            </a:r>
            <a:r>
              <a:rPr lang="cs-CZ" sz="1600" dirty="0" smtClean="0"/>
              <a:t>.</a:t>
            </a:r>
            <a:r>
              <a:rPr lang="cs-CZ" sz="1600" dirty="0" err="1" smtClean="0"/>
              <a:t>p.A</a:t>
            </a:r>
            <a:r>
              <a:rPr lang="cs-CZ" sz="1600" dirty="0" smtClean="0"/>
              <a:t>.)</a:t>
            </a:r>
          </a:p>
          <a:p>
            <a:pPr lvl="1"/>
            <a:r>
              <a:rPr lang="cs-CZ" sz="1600" dirty="0" smtClean="0"/>
              <a:t>Německo (</a:t>
            </a:r>
            <a:r>
              <a:rPr lang="cs-CZ" sz="1600" dirty="0" err="1" smtClean="0"/>
              <a:t>Aktiengesellschaft</a:t>
            </a:r>
            <a:r>
              <a:rPr lang="cs-CZ" sz="1600" dirty="0" smtClean="0"/>
              <a:t>, AG)</a:t>
            </a:r>
          </a:p>
          <a:p>
            <a:pPr lvl="1"/>
            <a:r>
              <a:rPr lang="cs-CZ" sz="1600" dirty="0" smtClean="0"/>
              <a:t>Norsko (</a:t>
            </a:r>
            <a:r>
              <a:rPr lang="cs-CZ" sz="1600" dirty="0" err="1" smtClean="0"/>
              <a:t>Aksjeselskap</a:t>
            </a:r>
            <a:r>
              <a:rPr lang="cs-CZ" sz="1600" dirty="0" smtClean="0"/>
              <a:t>, AS)</a:t>
            </a:r>
          </a:p>
          <a:p>
            <a:pPr lvl="1"/>
            <a:r>
              <a:rPr lang="cs-CZ" sz="1600" dirty="0" smtClean="0"/>
              <a:t>Polsko (</a:t>
            </a:r>
            <a:r>
              <a:rPr lang="cs-CZ" sz="1600" dirty="0" err="1" smtClean="0"/>
              <a:t>Spółka</a:t>
            </a:r>
            <a:r>
              <a:rPr lang="cs-CZ" sz="1600" dirty="0" smtClean="0"/>
              <a:t> </a:t>
            </a:r>
            <a:r>
              <a:rPr lang="cs-CZ" sz="1600" dirty="0" err="1" smtClean="0"/>
              <a:t>Akcyjna</a:t>
            </a:r>
            <a:r>
              <a:rPr lang="cs-CZ" sz="1600" dirty="0" smtClean="0"/>
              <a:t>, S.A.)</a:t>
            </a:r>
          </a:p>
          <a:p>
            <a:pPr lvl="1"/>
            <a:endParaRPr lang="cs-CZ" sz="1600" dirty="0" smtClean="0"/>
          </a:p>
          <a:p>
            <a:pPr lvl="1"/>
            <a:endParaRPr lang="cs-CZ" sz="1600" dirty="0" smtClean="0"/>
          </a:p>
          <a:p>
            <a:pPr lvl="1"/>
            <a:endParaRPr lang="cs-CZ" sz="1600" dirty="0" smtClean="0"/>
          </a:p>
          <a:p>
            <a:pPr lvl="1"/>
            <a:endParaRPr lang="cs-CZ" sz="1600" dirty="0" smtClean="0"/>
          </a:p>
          <a:p>
            <a:pPr lvl="1"/>
            <a:endParaRPr lang="cs-CZ" sz="1600" dirty="0" smtClean="0"/>
          </a:p>
          <a:p>
            <a:pPr lvl="1"/>
            <a:r>
              <a:rPr lang="cs-CZ" sz="1600" dirty="0" smtClean="0"/>
              <a:t>Rumunsko (</a:t>
            </a:r>
            <a:r>
              <a:rPr lang="cs-CZ" sz="1600" dirty="0" err="1" smtClean="0"/>
              <a:t>Societate</a:t>
            </a:r>
            <a:r>
              <a:rPr lang="cs-CZ" sz="1600" dirty="0" smtClean="0"/>
              <a:t> </a:t>
            </a:r>
            <a:r>
              <a:rPr lang="cs-CZ" sz="1600" dirty="0" err="1" smtClean="0"/>
              <a:t>pe</a:t>
            </a:r>
            <a:r>
              <a:rPr lang="cs-CZ" sz="1600" dirty="0" smtClean="0"/>
              <a:t> </a:t>
            </a:r>
            <a:r>
              <a:rPr lang="cs-CZ" sz="1600" dirty="0" err="1" smtClean="0"/>
              <a:t>Actiuni</a:t>
            </a:r>
            <a:r>
              <a:rPr lang="cs-CZ" sz="1600" dirty="0" smtClean="0"/>
              <a:t>, s.a.)</a:t>
            </a:r>
          </a:p>
          <a:p>
            <a:pPr lvl="1"/>
            <a:r>
              <a:rPr lang="cs-CZ" sz="1600" dirty="0" smtClean="0"/>
              <a:t>Rusko (</a:t>
            </a:r>
            <a:r>
              <a:rPr lang="az-Cyrl-AZ" sz="1600" dirty="0" smtClean="0"/>
              <a:t>Открытое акционерное общество, </a:t>
            </a:r>
            <a:r>
              <a:rPr lang="cs-CZ" sz="1600" dirty="0" err="1" smtClean="0"/>
              <a:t>Otkrytoje</a:t>
            </a:r>
            <a:r>
              <a:rPr lang="cs-CZ" sz="1600" dirty="0" smtClean="0"/>
              <a:t> </a:t>
            </a:r>
            <a:r>
              <a:rPr lang="cs-CZ" sz="1600" dirty="0" err="1" smtClean="0"/>
              <a:t>Akcioněrnoje</a:t>
            </a:r>
            <a:r>
              <a:rPr lang="cs-CZ" sz="1600" dirty="0" smtClean="0"/>
              <a:t> </a:t>
            </a:r>
            <a:r>
              <a:rPr lang="cs-CZ" sz="1600" dirty="0" err="1" smtClean="0"/>
              <a:t>Obščestvo</a:t>
            </a:r>
            <a:r>
              <a:rPr lang="cs-CZ" sz="1600" dirty="0" smtClean="0"/>
              <a:t>, OAO)</a:t>
            </a:r>
          </a:p>
          <a:p>
            <a:pPr lvl="1"/>
            <a:r>
              <a:rPr lang="cs-CZ" sz="1600" dirty="0" smtClean="0"/>
              <a:t>Slovensko (akciová </a:t>
            </a:r>
            <a:r>
              <a:rPr lang="cs-CZ" sz="1600" dirty="0" err="1" smtClean="0"/>
              <a:t>spoločnosť</a:t>
            </a:r>
            <a:r>
              <a:rPr lang="cs-CZ" sz="1600" dirty="0" smtClean="0"/>
              <a:t>, a.s. nebo též </a:t>
            </a:r>
            <a:r>
              <a:rPr lang="cs-CZ" sz="1600" dirty="0" err="1" smtClean="0"/>
              <a:t>účastinná</a:t>
            </a:r>
            <a:r>
              <a:rPr lang="cs-CZ" sz="1600" dirty="0" smtClean="0"/>
              <a:t> </a:t>
            </a:r>
            <a:r>
              <a:rPr lang="cs-CZ" sz="1600" dirty="0" err="1" smtClean="0"/>
              <a:t>spoločnosť</a:t>
            </a:r>
            <a:r>
              <a:rPr lang="cs-CZ" sz="1600" dirty="0" smtClean="0"/>
              <a:t>)</a:t>
            </a:r>
          </a:p>
          <a:p>
            <a:pPr lvl="1"/>
            <a:r>
              <a:rPr lang="cs-CZ" sz="1600" dirty="0" smtClean="0"/>
              <a:t>Slovinsko (</a:t>
            </a:r>
            <a:r>
              <a:rPr lang="cs-CZ" sz="1600" dirty="0" err="1" smtClean="0"/>
              <a:t>delniška</a:t>
            </a:r>
            <a:r>
              <a:rPr lang="cs-CZ" sz="1600" dirty="0" smtClean="0"/>
              <a:t> družba, </a:t>
            </a:r>
            <a:r>
              <a:rPr lang="cs-CZ" sz="1600" dirty="0" err="1" smtClean="0"/>
              <a:t>d.d</a:t>
            </a:r>
            <a:r>
              <a:rPr lang="cs-CZ" sz="1600" dirty="0" smtClean="0"/>
              <a:t>.)</a:t>
            </a:r>
          </a:p>
          <a:p>
            <a:pPr lvl="1"/>
            <a:r>
              <a:rPr lang="cs-CZ" sz="1600" dirty="0" smtClean="0"/>
              <a:t>Srbsko (</a:t>
            </a:r>
            <a:r>
              <a:rPr lang="cs-CZ" sz="1600" dirty="0" err="1" smtClean="0"/>
              <a:t>akcionarsko</a:t>
            </a:r>
            <a:r>
              <a:rPr lang="cs-CZ" sz="1600" dirty="0" smtClean="0"/>
              <a:t> </a:t>
            </a:r>
            <a:r>
              <a:rPr lang="cs-CZ" sz="1600" dirty="0" err="1" smtClean="0"/>
              <a:t>društvo</a:t>
            </a:r>
            <a:r>
              <a:rPr lang="cs-CZ" sz="1600" dirty="0" smtClean="0"/>
              <a:t>, a.</a:t>
            </a:r>
            <a:r>
              <a:rPr lang="cs-CZ" sz="1600" dirty="0" err="1" smtClean="0"/>
              <a:t>d</a:t>
            </a:r>
            <a:r>
              <a:rPr lang="cs-CZ" sz="1600" dirty="0" smtClean="0"/>
              <a:t>.)</a:t>
            </a:r>
          </a:p>
          <a:p>
            <a:pPr lvl="1"/>
            <a:r>
              <a:rPr lang="cs-CZ" sz="1600" dirty="0" smtClean="0"/>
              <a:t>Švédsko (</a:t>
            </a:r>
            <a:r>
              <a:rPr lang="cs-CZ" sz="1600" dirty="0" err="1" smtClean="0"/>
              <a:t>Aktiebolag</a:t>
            </a:r>
            <a:r>
              <a:rPr lang="cs-CZ" sz="1600" dirty="0" smtClean="0"/>
              <a:t>, AB)</a:t>
            </a:r>
          </a:p>
          <a:p>
            <a:endParaRPr lang="cs-CZ" dirty="0"/>
          </a:p>
        </p:txBody>
      </p:sp>
      <p:sp>
        <p:nvSpPr>
          <p:cNvPr id="4" name="Rectangle 3"/>
          <p:cNvSpPr/>
          <p:nvPr/>
        </p:nvSpPr>
        <p:spPr>
          <a:xfrm>
            <a:off x="401585" y="1196752"/>
            <a:ext cx="8018542" cy="584775"/>
          </a:xfrm>
          <a:prstGeom prst="rect">
            <a:avLst/>
          </a:prstGeom>
        </p:spPr>
        <p:txBody>
          <a:bodyPr wrap="none">
            <a:spAutoFit/>
          </a:bodyPr>
          <a:lstStyle/>
          <a:p>
            <a:r>
              <a:rPr lang="cs-CZ" sz="1600" dirty="0" smtClean="0"/>
              <a:t>Anglicky několik možností: Public Limited </a:t>
            </a:r>
            <a:r>
              <a:rPr lang="cs-CZ" sz="1600" dirty="0" err="1" smtClean="0"/>
              <a:t>Company</a:t>
            </a:r>
            <a:r>
              <a:rPr lang="cs-CZ" sz="1600" dirty="0" smtClean="0"/>
              <a:t> (PLC), </a:t>
            </a:r>
            <a:r>
              <a:rPr lang="cs-CZ" sz="1600" dirty="0" err="1" smtClean="0"/>
              <a:t>Corporation</a:t>
            </a:r>
            <a:r>
              <a:rPr lang="cs-CZ" sz="1600" dirty="0" smtClean="0"/>
              <a:t>  (</a:t>
            </a:r>
            <a:r>
              <a:rPr lang="cs-CZ" sz="1600" dirty="0" err="1" smtClean="0"/>
              <a:t>Corp</a:t>
            </a:r>
            <a:r>
              <a:rPr lang="cs-CZ" sz="1600" dirty="0" smtClean="0"/>
              <a:t>.) apod. </a:t>
            </a:r>
          </a:p>
          <a:p>
            <a:r>
              <a:rPr lang="cs-CZ" sz="1600" dirty="0" smtClean="0"/>
              <a:t>podle formy akcií</a:t>
            </a:r>
            <a:endParaRPr lang="cs-CZ"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Účetní závěrka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Soubor finančních výkazů za dané období, cílem poskytnout </a:t>
            </a:r>
            <a:r>
              <a:rPr lang="cs-CZ" dirty="0" err="1" smtClean="0"/>
              <a:t>info</a:t>
            </a:r>
            <a:r>
              <a:rPr lang="cs-CZ" dirty="0" smtClean="0"/>
              <a:t> o finanční pozici, výkonnosti a změnách</a:t>
            </a:r>
            <a:endParaRPr lang="en-US" dirty="0" smtClean="0"/>
          </a:p>
          <a:p>
            <a:r>
              <a:rPr lang="cs-CZ" dirty="0" smtClean="0"/>
              <a:t>Důvody pro sestavení:</a:t>
            </a:r>
          </a:p>
          <a:p>
            <a:pPr lvl="1"/>
            <a:r>
              <a:rPr lang="cs-CZ" dirty="0" smtClean="0"/>
              <a:t>Ukládá to legislativa</a:t>
            </a:r>
          </a:p>
          <a:p>
            <a:pPr lvl="1"/>
            <a:r>
              <a:rPr lang="cs-CZ" dirty="0" smtClean="0"/>
              <a:t>Předložení ÚZ je podmínkou při emisi cenných papírů</a:t>
            </a:r>
          </a:p>
          <a:p>
            <a:pPr lvl="1"/>
            <a:r>
              <a:rPr lang="cs-CZ" dirty="0" smtClean="0"/>
              <a:t>Prezentace na veřejnosti (akcionáři/investoři)</a:t>
            </a:r>
            <a:endParaRPr lang="en-US" dirty="0" smtClean="0"/>
          </a:p>
          <a:p>
            <a:endParaRPr lang="cs-CZ" dirty="0" smtClean="0"/>
          </a:p>
          <a:p>
            <a:r>
              <a:rPr lang="cs-CZ" dirty="0" smtClean="0"/>
              <a:t>Skládá se z:</a:t>
            </a:r>
          </a:p>
          <a:p>
            <a:pPr lvl="1"/>
            <a:r>
              <a:rPr lang="cs-CZ" dirty="0" smtClean="0"/>
              <a:t>Rozvahy – stav účetnictví ke dni uzavření účetní knihy</a:t>
            </a:r>
          </a:p>
          <a:p>
            <a:pPr lvl="1"/>
            <a:r>
              <a:rPr lang="cs-CZ" dirty="0" smtClean="0"/>
              <a:t>Výkazu zisku a ztrát</a:t>
            </a:r>
          </a:p>
          <a:p>
            <a:pPr lvl="1"/>
            <a:r>
              <a:rPr lang="cs-CZ" dirty="0" smtClean="0"/>
              <a:t>Přehledu o finančních tocích – Cash </a:t>
            </a:r>
            <a:r>
              <a:rPr lang="cs-CZ" dirty="0" err="1" smtClean="0"/>
              <a:t>Flow</a:t>
            </a:r>
            <a:endParaRPr lang="cs-CZ" dirty="0" smtClean="0"/>
          </a:p>
          <a:p>
            <a:pPr lvl="2"/>
            <a:r>
              <a:rPr lang="cs-CZ" dirty="0" smtClean="0"/>
              <a:t>Není povinnou součástí</a:t>
            </a:r>
          </a:p>
          <a:p>
            <a:pPr lvl="1"/>
            <a:r>
              <a:rPr lang="cs-CZ" dirty="0" smtClean="0"/>
              <a:t>Přílohy</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Účetní závěrka</a:t>
            </a:r>
            <a:endParaRPr lang="cs-CZ" dirty="0"/>
          </a:p>
        </p:txBody>
      </p:sp>
      <p:sp>
        <p:nvSpPr>
          <p:cNvPr id="3" name="Zástupný symbol pro obsah 2"/>
          <p:cNvSpPr>
            <a:spLocks noGrp="1"/>
          </p:cNvSpPr>
          <p:nvPr>
            <p:ph idx="1"/>
          </p:nvPr>
        </p:nvSpPr>
        <p:spPr/>
        <p:txBody>
          <a:bodyPr/>
          <a:lstStyle/>
          <a:p>
            <a:r>
              <a:rPr lang="cs-CZ" dirty="0" smtClean="0"/>
              <a:t>Povinnost ověření ÚZ nezávislým auditorem</a:t>
            </a:r>
          </a:p>
          <a:p>
            <a:pPr lvl="1"/>
            <a:r>
              <a:rPr lang="cs-CZ" dirty="0" smtClean="0"/>
              <a:t>Akciové společnosti</a:t>
            </a:r>
          </a:p>
          <a:p>
            <a:pPr lvl="1"/>
            <a:r>
              <a:rPr lang="cs-CZ" dirty="0" smtClean="0"/>
              <a:t>Obchodní spol. a družstva s aktivy nad 40 mil. Kč</a:t>
            </a:r>
          </a:p>
          <a:p>
            <a:pPr lvl="1"/>
            <a:r>
              <a:rPr lang="cs-CZ" dirty="0" smtClean="0"/>
              <a:t>Roční obrat je nad 80 mil. Kč</a:t>
            </a:r>
          </a:p>
          <a:p>
            <a:pPr lvl="1"/>
            <a:r>
              <a:rPr lang="cs-CZ" dirty="0" smtClean="0"/>
              <a:t>počet zaměstnanců je víc než 50</a:t>
            </a:r>
            <a:r>
              <a:rPr lang="en-US" dirty="0" smtClean="0"/>
              <a:t> </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Ukázky</a:t>
            </a:r>
            <a:endParaRPr lang="cs-CZ" dirty="0"/>
          </a:p>
        </p:txBody>
      </p:sp>
      <p:sp>
        <p:nvSpPr>
          <p:cNvPr id="3" name="Content Placeholder 2"/>
          <p:cNvSpPr>
            <a:spLocks noGrp="1"/>
          </p:cNvSpPr>
          <p:nvPr>
            <p:ph idx="1"/>
          </p:nvPr>
        </p:nvSpPr>
        <p:spPr/>
        <p:txBody>
          <a:bodyPr/>
          <a:lstStyle/>
          <a:p>
            <a:endParaRPr lang="cs-CZ"/>
          </a:p>
        </p:txBody>
      </p:sp>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2429</TotalTime>
  <Words>1729</Words>
  <Application>Microsoft Office PowerPoint</Application>
  <PresentationFormat>On-screen Show (4:3)</PresentationFormat>
  <Paragraphs>352</Paragraphs>
  <Slides>39</Slides>
  <Notes>1</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39</vt:i4>
      </vt:variant>
    </vt:vector>
  </HeadingPairs>
  <TitlesOfParts>
    <vt:vector size="42" baseType="lpstr">
      <vt:lpstr>Arial</vt:lpstr>
      <vt:lpstr>Blank</vt:lpstr>
      <vt:lpstr>1_Blank</vt:lpstr>
      <vt:lpstr>Informační průmysl 2012/13</vt:lpstr>
      <vt:lpstr>Informace o firmách</vt:lpstr>
      <vt:lpstr>Obchodní rejstřík</vt:lpstr>
      <vt:lpstr>Společnost s ručením omezeným</vt:lpstr>
      <vt:lpstr>Akciová společnost</vt:lpstr>
      <vt:lpstr>Akciová společnost</vt:lpstr>
      <vt:lpstr>Účetní závěrka</vt:lpstr>
      <vt:lpstr>Účetní závěrka</vt:lpstr>
      <vt:lpstr>Ukázky</vt:lpstr>
      <vt:lpstr>Zdroje Informací</vt:lpstr>
      <vt:lpstr>Odkazy </vt:lpstr>
      <vt:lpstr>Informace z veřejného sektoru</vt:lpstr>
      <vt:lpstr>Ukázky</vt:lpstr>
      <vt:lpstr>Klasifikace ekonomických činností</vt:lpstr>
      <vt:lpstr>NACE</vt:lpstr>
      <vt:lpstr>CZ-NACE kódy</vt:lpstr>
      <vt:lpstr>Struktura NACE</vt:lpstr>
      <vt:lpstr>Struktura NACE</vt:lpstr>
      <vt:lpstr>Struktura NACE</vt:lpstr>
      <vt:lpstr>Struktura NACE</vt:lpstr>
      <vt:lpstr>Klasifikace činností</vt:lpstr>
      <vt:lpstr>Klasifikace činností</vt:lpstr>
      <vt:lpstr>Informační profesionál</vt:lpstr>
      <vt:lpstr>Informační profesionál</vt:lpstr>
      <vt:lpstr>Association of Independent  Information Profesionals</vt:lpstr>
      <vt:lpstr>CVs</vt:lpstr>
      <vt:lpstr>Možnosti uplatnění absolventů KISK</vt:lpstr>
      <vt:lpstr>Běžná Činnost Informačního Profesionála</vt:lpstr>
      <vt:lpstr>Typy úkolů</vt:lpstr>
      <vt:lpstr>Profil firmy</vt:lpstr>
      <vt:lpstr>Zhodnocení, prověření</vt:lpstr>
      <vt:lpstr>Průmyslová odvětví</vt:lpstr>
      <vt:lpstr>Konexe a vazby – lidí i firem </vt:lpstr>
      <vt:lpstr>Slide 34</vt:lpstr>
      <vt:lpstr>Další možné zdroje</vt:lpstr>
      <vt:lpstr>Předávání výsledků</vt:lpstr>
      <vt:lpstr>Obecné tipy</vt:lpstr>
      <vt:lpstr>Seznam dalších užitečných zdrojů</vt:lpstr>
      <vt:lpstr>Úkol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129</cp:revision>
  <dcterms:created xsi:type="dcterms:W3CDTF">2010-09-06T12:20:12Z</dcterms:created>
  <dcterms:modified xsi:type="dcterms:W3CDTF">2012-10-05T12:44:44Z</dcterms:modified>
</cp:coreProperties>
</file>