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0" r:id="rId2"/>
  </p:sldMasterIdLst>
  <p:notesMasterIdLst>
    <p:notesMasterId r:id="rId53"/>
  </p:notesMasterIdLst>
  <p:handoutMasterIdLst>
    <p:handoutMasterId r:id="rId54"/>
  </p:handoutMasterIdLst>
  <p:sldIdLst>
    <p:sldId id="259" r:id="rId3"/>
    <p:sldId id="352" r:id="rId4"/>
    <p:sldId id="349" r:id="rId5"/>
    <p:sldId id="354" r:id="rId6"/>
    <p:sldId id="350" r:id="rId7"/>
    <p:sldId id="353" r:id="rId8"/>
    <p:sldId id="355" r:id="rId9"/>
    <p:sldId id="356" r:id="rId10"/>
    <p:sldId id="274" r:id="rId11"/>
    <p:sldId id="351" r:id="rId12"/>
    <p:sldId id="361" r:id="rId13"/>
    <p:sldId id="364" r:id="rId14"/>
    <p:sldId id="365" r:id="rId15"/>
    <p:sldId id="366" r:id="rId16"/>
    <p:sldId id="367" r:id="rId17"/>
    <p:sldId id="357" r:id="rId18"/>
    <p:sldId id="358" r:id="rId19"/>
    <p:sldId id="368" r:id="rId20"/>
    <p:sldId id="369" r:id="rId21"/>
    <p:sldId id="370" r:id="rId22"/>
    <p:sldId id="371" r:id="rId23"/>
    <p:sldId id="372" r:id="rId24"/>
    <p:sldId id="373" r:id="rId25"/>
    <p:sldId id="374" r:id="rId26"/>
    <p:sldId id="375" r:id="rId27"/>
    <p:sldId id="359" r:id="rId28"/>
    <p:sldId id="360" r:id="rId29"/>
    <p:sldId id="378" r:id="rId30"/>
    <p:sldId id="379" r:id="rId31"/>
    <p:sldId id="380" r:id="rId32"/>
    <p:sldId id="381" r:id="rId33"/>
    <p:sldId id="382"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376" r:id="rId51"/>
    <p:sldId id="400" r:id="rId52"/>
  </p:sldIdLst>
  <p:sldSz cx="9144000" cy="6858000" type="screen4x3"/>
  <p:notesSz cx="7086600" cy="9410700"/>
  <p:embeddedFontLst>
    <p:embeddedFont>
      <p:font typeface="EYInterstate" pitchFamily="2" charset="0"/>
      <p:regular r:id="rId55"/>
      <p:bold r:id="rId56"/>
      <p:italic r:id="rId57"/>
      <p:boldItalic r:id="rId58"/>
    </p:embeddedFont>
    <p:embeddedFont>
      <p:font typeface="Calibri" pitchFamily="34" charset="0"/>
      <p:regular r:id="rId59"/>
      <p:bold r:id="rId60"/>
      <p:italic r:id="rId61"/>
      <p:boldItalic r:id="rId6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46464"/>
    <a:srgbClr val="DC2828"/>
    <a:srgbClr val="F1F1F1"/>
    <a:srgbClr val="FAE600"/>
    <a:srgbClr val="B4B4B4"/>
    <a:srgbClr val="FFD200"/>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828" autoAdjust="0"/>
    <p:restoredTop sz="81593" autoAdjust="0"/>
  </p:normalViewPr>
  <p:slideViewPr>
    <p:cSldViewPr>
      <p:cViewPr varScale="1">
        <p:scale>
          <a:sx n="85" d="100"/>
          <a:sy n="85" d="100"/>
        </p:scale>
        <p:origin x="-840" y="-84"/>
      </p:cViewPr>
      <p:guideLst>
        <p:guide orient="horz" pos="3430"/>
        <p:guide orient="horz" pos="935"/>
        <p:guide pos="657"/>
        <p:guide pos="5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69639" name="Rectangle 7"/>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69640" name="Rectangle 8"/>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74984DEF-64B7-4B0D-9CAD-88AC71C7ACA2}" type="slidenum">
              <a:rPr lang="en-US" sz="1100">
                <a:cs typeface="Arial" charset="0"/>
              </a:rPr>
              <a:pPr/>
              <a:t>‹#›</a:t>
            </a:fld>
            <a:endParaRPr lang="en-US" sz="1100">
              <a:cs typeface="Arial" charset="0"/>
            </a:endParaRPr>
          </a:p>
        </p:txBody>
      </p:sp>
      <p:pic>
        <p:nvPicPr>
          <p:cNvPr id="69641" name="Picture 9" descr="logo_tagblack"/>
          <p:cNvPicPr>
            <a:picLocks noChangeAspect="1" noChangeArrowheads="1"/>
          </p:cNvPicPr>
          <p:nvPr/>
        </p:nvPicPr>
        <p:blipFill>
          <a:blip r:embed="rId2" cstate="print"/>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190625" y="706438"/>
            <a:ext cx="4705350" cy="3529012"/>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8025" y="4470400"/>
            <a:ext cx="5670550" cy="4233863"/>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8201" name="Rectangle 9"/>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8202" name="Rectangle 10"/>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FA5FCB97-0EDB-4471-BEA3-C3A3F240EE22}" type="slidenum">
              <a:rPr lang="en-US" sz="1100">
                <a:cs typeface="Arial" charset="0"/>
              </a:rPr>
              <a:pPr/>
              <a:t>‹#›</a:t>
            </a:fld>
            <a:endParaRPr lang="en-US" sz="1100">
              <a:cs typeface="Arial" charset="0"/>
            </a:endParaRPr>
          </a:p>
        </p:txBody>
      </p:sp>
      <p:pic>
        <p:nvPicPr>
          <p:cNvPr id="8203" name="Picture 11" descr="logo_tagblack"/>
          <p:cNvPicPr>
            <a:picLocks noChangeAspect="1" noChangeArrowheads="1"/>
          </p:cNvPicPr>
          <p:nvPr/>
        </p:nvPicPr>
        <p:blipFill>
          <a:blip r:embed="rId2"/>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9388"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60363" indent="1905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3900" indent="1778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81088" indent="176213"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lnSpc>
                <a:spcPct val="90000"/>
              </a:lnSpc>
            </a:pPr>
            <a:r>
              <a:rPr lang="en-GB" sz="1000"/>
              <a:t>For information on applying this template onto existing presentations, refer to the notes on slide 2 of this presentation.</a:t>
            </a:r>
          </a:p>
          <a:p>
            <a:pPr>
              <a:lnSpc>
                <a:spcPct val="90000"/>
              </a:lnSpc>
            </a:pPr>
            <a:r>
              <a:rPr lang="en-GB" sz="1000"/>
              <a:t>The Input area of the Beam can be customized to reflect the content of the</a:t>
            </a:r>
            <a:br>
              <a:rPr lang="en-GB" sz="1000"/>
            </a:br>
            <a:r>
              <a:rPr lang="en-GB" sz="1000"/>
              <a:t>presentation. The Input area is an AutoShape with a picture fill. To change this, ensure you have the image you wish to use (ideally a </a:t>
            </a:r>
            <a:r>
              <a:rPr lang="en-GB" sz="1000" b="1"/>
              <a:t>.jpg</a:t>
            </a:r>
            <a:r>
              <a:rPr lang="en-GB" sz="1000"/>
              <a:t> or a </a:t>
            </a:r>
            <a:r>
              <a:rPr lang="en-GB" sz="1000" b="1"/>
              <a:t>.png</a:t>
            </a:r>
            <a:r>
              <a:rPr lang="en-GB" sz="1000"/>
              <a:t> file) in an accessible folder. The image should have a ratio of 1:1 to ensure it does not appear distorted.</a:t>
            </a:r>
          </a:p>
          <a:p>
            <a:pPr>
              <a:lnSpc>
                <a:spcPct val="90000"/>
              </a:lnSpc>
            </a:pPr>
            <a:r>
              <a:rPr lang="en-GB" sz="1000"/>
              <a:t>Acceptable images for importing into the Input area of the Beam are the three approved graphics (lines), and black and white photography or illustrations which follow the principles laid out on </a:t>
            </a:r>
            <a:r>
              <a:rPr lang="en-GB" sz="1000" i="1"/>
              <a:t>The Branding Zone. </a:t>
            </a:r>
            <a:r>
              <a:rPr lang="en-GB" sz="1000"/>
              <a:t>Color images should never be imported into this area.</a:t>
            </a:r>
          </a:p>
          <a:p>
            <a:pPr>
              <a:lnSpc>
                <a:spcPct val="90000"/>
              </a:lnSpc>
            </a:pPr>
            <a:r>
              <a:rPr lang="en-GB" sz="1000"/>
              <a:t>To create a thank you slide with a picture in the Input area of the Beam, duplicate this master slide and create a new master slide. If using the graphic on the title slide the same should be used on the thank you slide. If using a picture in the Input area of the Beam in the title slide, the same or different but related picture can be used on the thank you slide. </a:t>
            </a:r>
          </a:p>
          <a:p>
            <a:pPr>
              <a:lnSpc>
                <a:spcPct val="90000"/>
              </a:lnSpc>
            </a:pPr>
            <a:r>
              <a:rPr lang="en-GB" sz="1000"/>
              <a:t>Customize the Input area of the Beam as described below. </a:t>
            </a:r>
          </a:p>
          <a:p>
            <a:pPr lvl="1">
              <a:lnSpc>
                <a:spcPct val="90000"/>
              </a:lnSpc>
            </a:pPr>
            <a:r>
              <a:rPr lang="en-GB" sz="1000"/>
              <a:t>Click on the </a:t>
            </a:r>
            <a:r>
              <a:rPr lang="en-GB" sz="1000" b="1"/>
              <a:t>View</a:t>
            </a:r>
            <a:r>
              <a:rPr lang="en-GB" sz="1000"/>
              <a:t> tab from the menu bar and select </a:t>
            </a:r>
            <a:r>
              <a:rPr lang="en-GB" sz="1000" b="1"/>
              <a:t>Master&gt;Slide Master</a:t>
            </a:r>
          </a:p>
          <a:p>
            <a:pPr lvl="1">
              <a:lnSpc>
                <a:spcPct val="90000"/>
              </a:lnSpc>
            </a:pPr>
            <a:r>
              <a:rPr lang="en-GB" sz="1000"/>
              <a:t>Right-click on the Input graphic and select </a:t>
            </a:r>
            <a:r>
              <a:rPr lang="en-GB" sz="1000" b="1"/>
              <a:t>Format AutoShape</a:t>
            </a:r>
          </a:p>
          <a:p>
            <a:pPr lvl="1">
              <a:lnSpc>
                <a:spcPct val="90000"/>
              </a:lnSpc>
            </a:pPr>
            <a:r>
              <a:rPr lang="en-GB" sz="1000"/>
              <a:t>From the </a:t>
            </a:r>
            <a:r>
              <a:rPr lang="en-GB" sz="1000" b="1"/>
              <a:t>Fill</a:t>
            </a:r>
            <a:r>
              <a:rPr lang="en-GB" sz="1000"/>
              <a:t> menu, under the </a:t>
            </a:r>
            <a:r>
              <a:rPr lang="en-GB" sz="1000" b="1"/>
              <a:t>Color and Lines</a:t>
            </a:r>
            <a:r>
              <a:rPr lang="en-GB" sz="1000"/>
              <a:t> tab, click on the drop-down arrow next to </a:t>
            </a:r>
            <a:r>
              <a:rPr lang="en-GB" sz="1000" b="1"/>
              <a:t>Color</a:t>
            </a:r>
            <a:r>
              <a:rPr lang="en-GB" sz="1000"/>
              <a:t> and select the </a:t>
            </a:r>
            <a:r>
              <a:rPr lang="en-GB" sz="1000" b="1"/>
              <a:t>Fill Effects</a:t>
            </a:r>
            <a:r>
              <a:rPr lang="en-GB" sz="1000"/>
              <a:t> menu</a:t>
            </a:r>
          </a:p>
          <a:p>
            <a:pPr lvl="1">
              <a:lnSpc>
                <a:spcPct val="90000"/>
              </a:lnSpc>
            </a:pPr>
            <a:r>
              <a:rPr lang="en-GB" sz="1000"/>
              <a:t>From the </a:t>
            </a:r>
            <a:r>
              <a:rPr lang="en-GB" sz="1000" b="1"/>
              <a:t>Picture</a:t>
            </a:r>
            <a:r>
              <a:rPr lang="en-GB" sz="1000"/>
              <a:t> tab, click on </a:t>
            </a:r>
            <a:r>
              <a:rPr lang="en-GB" sz="1000" b="1"/>
              <a:t>Select Picture</a:t>
            </a:r>
            <a:r>
              <a:rPr lang="en-GB" sz="1000"/>
              <a:t>. Navigate to the folder containing the image you wish to insert in the Input area. Highlight the image and tick the </a:t>
            </a:r>
            <a:r>
              <a:rPr lang="en-GB" sz="1000" b="1"/>
              <a:t>Lock picture aspect ratio</a:t>
            </a:r>
            <a:r>
              <a:rPr lang="en-GB" sz="1000"/>
              <a:t> box. Click on </a:t>
            </a:r>
            <a:r>
              <a:rPr lang="en-GB" sz="1000" b="1"/>
              <a:t>OK</a:t>
            </a:r>
            <a:r>
              <a:rPr lang="en-GB" sz="1000"/>
              <a:t>.</a:t>
            </a:r>
          </a:p>
          <a:p>
            <a:pPr lvl="1">
              <a:lnSpc>
                <a:spcPct val="90000"/>
              </a:lnSpc>
            </a:pPr>
            <a:r>
              <a:rPr lang="en-GB" sz="1000"/>
              <a:t>You can now preview the image before continuing. If you are happy with how it looks, click </a:t>
            </a:r>
            <a:r>
              <a:rPr lang="en-GB" sz="1000" b="1"/>
              <a:t>Ok</a:t>
            </a:r>
            <a:r>
              <a:rPr lang="en-GB" sz="1000"/>
              <a:t> to continue. Otherwise, repeat the process until you are happy with your selected image</a:t>
            </a:r>
          </a:p>
          <a:p>
            <a:pPr lvl="1">
              <a:lnSpc>
                <a:spcPct val="90000"/>
              </a:lnSpc>
            </a:pPr>
            <a:r>
              <a:rPr lang="en-GB" sz="1000"/>
              <a:t>To exit from </a:t>
            </a:r>
            <a:r>
              <a:rPr lang="en-GB" sz="1000" b="1"/>
              <a:t>Master View</a:t>
            </a:r>
            <a:r>
              <a:rPr lang="en-GB" sz="1000"/>
              <a:t>, click on </a:t>
            </a:r>
            <a:r>
              <a:rPr lang="en-GB" sz="1000" b="1"/>
              <a:t>View&gt;Normal</a:t>
            </a:r>
            <a:r>
              <a:rPr lang="en-GB" sz="1000"/>
              <a:t>. The change you made to the Input graphic should now be visible on the title slide</a:t>
            </a:r>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4014459" y="8938720"/>
            <a:ext cx="3070540" cy="470375"/>
          </a:xfrm>
          <a:prstGeom prst="rect">
            <a:avLst/>
          </a:prstGeom>
          <a:noFill/>
        </p:spPr>
        <p:txBody>
          <a:bodyPr lIns="92389" tIns="46195" rIns="92389" bIns="46195"/>
          <a:lstStyle/>
          <a:p>
            <a:fld id="{4979B22C-0DC3-4F89-BB10-3F1B4184B933}" type="slidenum">
              <a:rPr lang="en-US" smtClean="0"/>
              <a:pPr/>
              <a:t>13</a:t>
            </a:fld>
            <a:endParaRPr lang="en-US" smtClean="0"/>
          </a:p>
        </p:txBody>
      </p:sp>
      <p:sp>
        <p:nvSpPr>
          <p:cNvPr id="57347" name="Rectangle 2"/>
          <p:cNvSpPr>
            <a:spLocks noGrp="1" noRot="1" noChangeAspect="1" noChangeArrowheads="1" noTextEdit="1"/>
          </p:cNvSpPr>
          <p:nvPr>
            <p:ph type="sldImg"/>
          </p:nvPr>
        </p:nvSpPr>
        <p:spPr>
          <a:xfrm>
            <a:off x="1193800" y="708025"/>
            <a:ext cx="4702175" cy="3527425"/>
          </a:xfrm>
          <a:ln/>
        </p:spPr>
      </p:sp>
      <p:sp>
        <p:nvSpPr>
          <p:cNvPr id="57348" name="Notes Placeholder 4"/>
          <p:cNvSpPr>
            <a:spLocks noGrp="1"/>
          </p:cNvSpPr>
          <p:nvPr/>
        </p:nvSpPr>
        <p:spPr bwMode="auto">
          <a:xfrm>
            <a:off x="708340" y="4469361"/>
            <a:ext cx="5669921" cy="4234976"/>
          </a:xfrm>
          <a:prstGeom prst="rect">
            <a:avLst/>
          </a:prstGeom>
          <a:noFill/>
          <a:ln w="9525">
            <a:noFill/>
            <a:miter lim="800000"/>
            <a:headEnd/>
            <a:tailEnd/>
          </a:ln>
        </p:spPr>
        <p:txBody>
          <a:bodyPr lIns="94256" tIns="47128" rIns="94256" bIns="47128"/>
          <a:lstStyle/>
          <a:p>
            <a:pPr eaLnBrk="0" hangingPunct="0">
              <a:spcBef>
                <a:spcPct val="30000"/>
              </a:spcBef>
            </a:pPr>
            <a:endParaRPr lang="en-US" sz="1200" dirty="0"/>
          </a:p>
        </p:txBody>
      </p:sp>
      <p:sp>
        <p:nvSpPr>
          <p:cNvPr id="5" name="Notes Placeholder 4"/>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1192213" y="706438"/>
            <a:ext cx="4702175" cy="3527425"/>
          </a:xfrm>
          <a:ln/>
        </p:spPr>
      </p:sp>
      <p:sp>
        <p:nvSpPr>
          <p:cNvPr id="288771" name="Rectangle 3"/>
          <p:cNvSpPr>
            <a:spLocks noGrp="1" noChangeArrowheads="1"/>
          </p:cNvSpPr>
          <p:nvPr>
            <p:ph type="body" idx="1"/>
          </p:nvPr>
        </p:nvSpPr>
        <p:spPr>
          <a:xfrm>
            <a:off x="944880" y="4466815"/>
            <a:ext cx="5196840" cy="4238083"/>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xfrm>
            <a:off x="1192213" y="708025"/>
            <a:ext cx="4702175" cy="3527425"/>
          </a:xfrm>
          <a:ln/>
        </p:spPr>
      </p:sp>
      <p:sp>
        <p:nvSpPr>
          <p:cNvPr id="296963" name="Rectangle 3"/>
          <p:cNvSpPr>
            <a:spLocks noGrp="1" noChangeArrowheads="1"/>
          </p:cNvSpPr>
          <p:nvPr>
            <p:ph type="body" idx="1"/>
          </p:nvPr>
        </p:nvSpPr>
        <p:spPr>
          <a:xfrm>
            <a:off x="708660" y="4470083"/>
            <a:ext cx="5669280" cy="423481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xfrm>
            <a:off x="1195388" y="708025"/>
            <a:ext cx="4703762" cy="3527425"/>
          </a:xfrm>
          <a:ln/>
        </p:spPr>
      </p:sp>
      <p:sp>
        <p:nvSpPr>
          <p:cNvPr id="293891"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xfrm>
            <a:off x="1192213" y="708025"/>
            <a:ext cx="4702175" cy="3527425"/>
          </a:xfrm>
          <a:ln/>
        </p:spPr>
      </p:sp>
      <p:sp>
        <p:nvSpPr>
          <p:cNvPr id="297987" name="Rectangle 3"/>
          <p:cNvSpPr>
            <a:spLocks noGrp="1" noChangeArrowheads="1"/>
          </p:cNvSpPr>
          <p:nvPr>
            <p:ph type="body" idx="1"/>
          </p:nvPr>
        </p:nvSpPr>
        <p:spPr>
          <a:xfrm>
            <a:off x="708660" y="4470083"/>
            <a:ext cx="5669280" cy="4234815"/>
          </a:xfrm>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smtClean="0"/>
              <a:t>  </a:t>
            </a:r>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a:prstGeom prst="rect">
            <a:avLst/>
          </a:prstGeo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0"/>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188641"/>
            <a:ext cx="8222431" cy="874984"/>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 2011</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036" name="Line 12"/>
          <p:cNvSpPr>
            <a:spLocks noChangeShapeType="1"/>
          </p:cNvSpPr>
          <p:nvPr/>
        </p:nvSpPr>
        <p:spPr bwMode="auto">
          <a:xfrm>
            <a:off x="467545" y="187796"/>
            <a:ext cx="8208912" cy="12230"/>
          </a:xfrm>
          <a:prstGeom prst="line">
            <a:avLst/>
          </a:prstGeom>
          <a:noFill/>
          <a:ln w="6350">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7546630" y="6381328"/>
            <a:ext cx="1143000" cy="342900"/>
          </a:xfrm>
          <a:prstGeom prst="rect">
            <a:avLst/>
          </a:prstGeom>
          <a:noFill/>
          <a:ln w="9525">
            <a:noFill/>
            <a:miter lim="800000"/>
            <a:headEnd/>
            <a:tailEnd/>
          </a:ln>
        </p:spPr>
      </p:pic>
      <p:sp>
        <p:nvSpPr>
          <p:cNvPr id="12" name="Rectangle 8"/>
          <p:cNvSpPr>
            <a:spLocks noChangeArrowheads="1"/>
          </p:cNvSpPr>
          <p:nvPr userDrawn="1"/>
        </p:nvSpPr>
        <p:spPr bwMode="auto">
          <a:xfrm>
            <a:off x="6543840" y="6356196"/>
            <a:ext cx="1250855"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43262@</a:t>
            </a:r>
            <a:r>
              <a:rPr lang="cs-CZ" sz="1000" baseline="0" dirty="0" err="1" smtClean="0">
                <a:solidFill>
                  <a:srgbClr val="000000"/>
                </a:solidFill>
                <a:cs typeface="Arial" charset="0"/>
              </a:rPr>
              <a:t>muni.cz</a:t>
            </a:r>
            <a:endParaRPr lang="en-US" sz="1000" dirty="0">
              <a:solidFill>
                <a:srgbClr val="000000"/>
              </a:solidFill>
              <a:cs typeface="Arial" charset="0"/>
            </a:endParaRPr>
          </a:p>
        </p:txBody>
      </p:sp>
      <p:sp>
        <p:nvSpPr>
          <p:cNvPr id="1034" name="Line 10"/>
          <p:cNvSpPr>
            <a:spLocks noChangeShapeType="1"/>
          </p:cNvSpPr>
          <p:nvPr/>
        </p:nvSpPr>
        <p:spPr bwMode="auto">
          <a:xfrm>
            <a:off x="455613" y="1052736"/>
            <a:ext cx="8229600" cy="0"/>
          </a:xfrm>
          <a:prstGeom prst="line">
            <a:avLst/>
          </a:prstGeom>
          <a:ln w="19050">
            <a:solidFill>
              <a:srgbClr val="DC2828">
                <a:alpha val="80000"/>
              </a:srgbClr>
            </a:solidFill>
            <a:headEnd/>
            <a:tailEnd/>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pic>
        <p:nvPicPr>
          <p:cNvPr id="15" name="Picture 4"/>
          <p:cNvPicPr>
            <a:picLocks noChangeAspect="1" noChangeArrowheads="1"/>
          </p:cNvPicPr>
          <p:nvPr userDrawn="1"/>
        </p:nvPicPr>
        <p:blipFill>
          <a:blip r:embed="rId15" cstate="print"/>
          <a:srcRect/>
          <a:stretch>
            <a:fillRect/>
          </a:stretch>
        </p:blipFill>
        <p:spPr bwMode="auto">
          <a:xfrm rot="10800000" flipH="1" flipV="1">
            <a:off x="5471592" y="620689"/>
            <a:ext cx="3672408" cy="2880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9"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bg2">
            <a:lumMod val="75000"/>
          </a:schemeClr>
        </a:buClr>
        <a:buSzPct val="75000"/>
        <a:buFont typeface="Arial" pitchFamily="34"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bg2">
            <a:lumMod val="75000"/>
          </a:schemeClr>
        </a:buClr>
        <a:buSzPct val="75000"/>
        <a:buFont typeface="Arial" pitchFamily="34"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bg2">
            <a:lumMod val="75000"/>
          </a:schemeClr>
        </a:buClr>
        <a:buSzPct val="75000"/>
        <a:buFont typeface="Arial" pitchFamily="34"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 2011</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251520" y="404664"/>
            <a:ext cx="2160240" cy="648072"/>
          </a:xfrm>
          <a:prstGeom prst="rect">
            <a:avLst/>
          </a:prstGeom>
          <a:noFill/>
          <a:ln w="9525">
            <a:noFill/>
            <a:miter lim="800000"/>
            <a:headEnd/>
            <a:tailEnd/>
          </a:ln>
        </p:spPr>
      </p:pic>
      <p:sp>
        <p:nvSpPr>
          <p:cNvPr id="12" name="Rectangle 8"/>
          <p:cNvSpPr>
            <a:spLocks noChangeArrowheads="1"/>
          </p:cNvSpPr>
          <p:nvPr userDrawn="1"/>
        </p:nvSpPr>
        <p:spPr bwMode="auto">
          <a:xfrm>
            <a:off x="6543840" y="6356196"/>
            <a:ext cx="1250855"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43262@</a:t>
            </a:r>
            <a:r>
              <a:rPr lang="cs-CZ" sz="1000" baseline="0" dirty="0" err="1" smtClean="0">
                <a:solidFill>
                  <a:srgbClr val="000000"/>
                </a:solidFill>
                <a:cs typeface="Arial" charset="0"/>
              </a:rPr>
              <a:t>muni.cz</a:t>
            </a:r>
            <a:endParaRPr lang="en-US" sz="1000" dirty="0">
              <a:solidFill>
                <a:srgbClr val="000000"/>
              </a:solidFill>
              <a:cs typeface="Arial" charset="0"/>
            </a:endParaRPr>
          </a:p>
        </p:txBody>
      </p:sp>
      <p:pic>
        <p:nvPicPr>
          <p:cNvPr id="15" name="Picture 4"/>
          <p:cNvPicPr>
            <a:picLocks noChangeAspect="1" noChangeArrowheads="1"/>
          </p:cNvPicPr>
          <p:nvPr userDrawn="1"/>
        </p:nvPicPr>
        <p:blipFill>
          <a:blip r:embed="rId15" cstate="print"/>
          <a:srcRect/>
          <a:stretch>
            <a:fillRect/>
          </a:stretch>
        </p:blipFill>
        <p:spPr bwMode="auto">
          <a:xfrm rot="10800000" flipH="1" flipV="1">
            <a:off x="2717276" y="1700809"/>
            <a:ext cx="6426724" cy="5040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1" r:id="rId2"/>
    <p:sldLayoutId id="2147483672" r:id="rId3"/>
    <p:sldLayoutId id="2147483673"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tx1">
            <a:lumMod val="50000"/>
          </a:schemeClr>
        </a:buClr>
        <a:buSzPct val="75000"/>
        <a:buFont typeface="Arial"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tx1">
            <a:lumMod val="50000"/>
          </a:schemeClr>
        </a:buClr>
        <a:buSzPct val="75000"/>
        <a:buFont typeface="Arial"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tx1">
            <a:lumMod val="50000"/>
          </a:schemeClr>
        </a:buClr>
        <a:buSzPct val="75000"/>
        <a:buFont typeface="Arial"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ctrTitle"/>
          </p:nvPr>
        </p:nvSpPr>
        <p:spPr/>
        <p:txBody>
          <a:bodyPr/>
          <a:lstStyle/>
          <a:p>
            <a:r>
              <a:rPr lang="cs-CZ" dirty="0" smtClean="0"/>
              <a:t>Informační průmysl</a:t>
            </a:r>
            <a:br>
              <a:rPr lang="cs-CZ" dirty="0" smtClean="0"/>
            </a:br>
            <a:r>
              <a:rPr lang="cs-CZ" sz="2800" dirty="0" smtClean="0"/>
              <a:t>2011</a:t>
            </a:r>
            <a:endParaRPr lang="en-US" dirty="0"/>
          </a:p>
        </p:txBody>
      </p:sp>
      <p:sp>
        <p:nvSpPr>
          <p:cNvPr id="15366" name="Rectangle 6"/>
          <p:cNvSpPr>
            <a:spLocks noGrp="1" noChangeArrowheads="1"/>
          </p:cNvSpPr>
          <p:nvPr>
            <p:ph type="subTitle" idx="1"/>
          </p:nvPr>
        </p:nvSpPr>
        <p:spPr/>
        <p:txBody>
          <a:bodyPr/>
          <a:lstStyle/>
          <a:p>
            <a:r>
              <a:rPr lang="cs-CZ" dirty="0" smtClean="0"/>
              <a:t>Petr Šmejkal</a:t>
            </a:r>
          </a:p>
          <a:p>
            <a:r>
              <a:rPr lang="cs-CZ" dirty="0" smtClean="0"/>
              <a:t>43262@mail.</a:t>
            </a:r>
            <a:r>
              <a:rPr lang="cs-CZ" dirty="0" err="1" smtClean="0"/>
              <a:t>muni.cz</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je vyprávění tak důležité</a:t>
            </a:r>
            <a:endParaRPr lang="cs-CZ" dirty="0"/>
          </a:p>
        </p:txBody>
      </p:sp>
      <p:sp>
        <p:nvSpPr>
          <p:cNvPr id="3" name="Zástupný symbol pro obsah 2"/>
          <p:cNvSpPr>
            <a:spLocks noGrp="1"/>
          </p:cNvSpPr>
          <p:nvPr>
            <p:ph idx="1"/>
          </p:nvPr>
        </p:nvSpPr>
        <p:spPr/>
        <p:txBody>
          <a:bodyPr>
            <a:normAutofit/>
          </a:bodyPr>
          <a:lstStyle/>
          <a:p>
            <a:pPr marL="0">
              <a:lnSpc>
                <a:spcPct val="120000"/>
              </a:lnSpc>
              <a:spcBef>
                <a:spcPts val="600"/>
              </a:spcBef>
              <a:spcAft>
                <a:spcPts val="0"/>
              </a:spcAft>
              <a:buNone/>
              <a:defRPr/>
            </a:pPr>
            <a:r>
              <a:rPr lang="cs-CZ" b="1" dirty="0" smtClean="0">
                <a:latin typeface="+mj-lt"/>
              </a:rPr>
              <a:t>Příběh je nejstarší a nejlépe přijímaná forma sdělení</a:t>
            </a:r>
          </a:p>
          <a:p>
            <a:pPr marL="0">
              <a:lnSpc>
                <a:spcPct val="120000"/>
              </a:lnSpc>
              <a:spcBef>
                <a:spcPts val="600"/>
              </a:spcBef>
              <a:spcAft>
                <a:spcPts val="0"/>
              </a:spcAft>
              <a:buNone/>
              <a:defRPr/>
            </a:pPr>
            <a:endParaRPr lang="cs-CZ" b="1" dirty="0" smtClean="0">
              <a:latin typeface="+mj-lt"/>
            </a:endParaRPr>
          </a:p>
          <a:p>
            <a:pPr marL="357187" lvl="1">
              <a:lnSpc>
                <a:spcPct val="120000"/>
              </a:lnSpc>
              <a:spcBef>
                <a:spcPts val="600"/>
              </a:spcBef>
              <a:spcAft>
                <a:spcPts val="0"/>
              </a:spcAft>
            </a:pPr>
            <a:r>
              <a:rPr lang="cs-CZ" dirty="0" smtClean="0">
                <a:solidFill>
                  <a:schemeClr val="accent1"/>
                </a:solidFill>
                <a:latin typeface="+mj-lt"/>
              </a:rPr>
              <a:t>Musíme zaujmout</a:t>
            </a:r>
          </a:p>
          <a:p>
            <a:pPr marL="357187" lvl="1">
              <a:lnSpc>
                <a:spcPct val="120000"/>
              </a:lnSpc>
              <a:spcBef>
                <a:spcPts val="600"/>
              </a:spcBef>
              <a:spcAft>
                <a:spcPts val="0"/>
              </a:spcAft>
            </a:pPr>
            <a:r>
              <a:rPr lang="cs-CZ" dirty="0" smtClean="0">
                <a:solidFill>
                  <a:schemeClr val="accent1"/>
                </a:solidFill>
                <a:latin typeface="+mj-lt"/>
              </a:rPr>
              <a:t>Vyprovokovat odezvu, vytvořit akci</a:t>
            </a:r>
          </a:p>
          <a:p>
            <a:pPr marL="720725" lvl="2">
              <a:lnSpc>
                <a:spcPct val="120000"/>
              </a:lnSpc>
              <a:spcBef>
                <a:spcPts val="600"/>
              </a:spcBef>
              <a:spcAft>
                <a:spcPts val="0"/>
              </a:spcAft>
            </a:pPr>
            <a:r>
              <a:rPr lang="cs-CZ" dirty="0" smtClean="0">
                <a:solidFill>
                  <a:schemeClr val="accent1"/>
                </a:solidFill>
                <a:latin typeface="+mj-lt"/>
              </a:rPr>
              <a:t>Začít diskusi</a:t>
            </a:r>
          </a:p>
          <a:p>
            <a:pPr marL="720725" lvl="2">
              <a:lnSpc>
                <a:spcPct val="120000"/>
              </a:lnSpc>
              <a:spcBef>
                <a:spcPts val="600"/>
              </a:spcBef>
              <a:spcAft>
                <a:spcPts val="0"/>
              </a:spcAft>
            </a:pPr>
            <a:r>
              <a:rPr lang="cs-CZ" dirty="0" smtClean="0">
                <a:solidFill>
                  <a:schemeClr val="accent1"/>
                </a:solidFill>
                <a:latin typeface="+mj-lt"/>
              </a:rPr>
              <a:t>Přehodnotit možnosti</a:t>
            </a:r>
          </a:p>
          <a:p>
            <a:pPr marL="720725" lvl="2">
              <a:lnSpc>
                <a:spcPct val="120000"/>
              </a:lnSpc>
              <a:spcBef>
                <a:spcPts val="600"/>
              </a:spcBef>
              <a:spcAft>
                <a:spcPts val="0"/>
              </a:spcAft>
            </a:pPr>
            <a:r>
              <a:rPr lang="cs-CZ" dirty="0" smtClean="0">
                <a:solidFill>
                  <a:schemeClr val="accent1"/>
                </a:solidFill>
                <a:latin typeface="+mj-lt"/>
              </a:rPr>
              <a:t>Změnu strategických plánů</a:t>
            </a:r>
          </a:p>
          <a:p>
            <a:pPr marL="357187" lvl="1">
              <a:lnSpc>
                <a:spcPct val="120000"/>
              </a:lnSpc>
              <a:spcBef>
                <a:spcPts val="600"/>
              </a:spcBef>
              <a:spcAft>
                <a:spcPts val="0"/>
              </a:spcAft>
            </a:pPr>
            <a:r>
              <a:rPr lang="cs-CZ" dirty="0" smtClean="0">
                <a:solidFill>
                  <a:schemeClr val="accent1"/>
                </a:solidFill>
                <a:latin typeface="+mj-lt"/>
              </a:rPr>
              <a:t>Ať je to zapamatovatelné </a:t>
            </a:r>
            <a:endParaRPr lang="cs-CZ" dirty="0" smtClean="0">
              <a:latin typeface="+mj-lt"/>
            </a:endParaRPr>
          </a:p>
          <a:p>
            <a:pPr marL="0">
              <a:lnSpc>
                <a:spcPct val="120000"/>
              </a:lnSpc>
              <a:spcBef>
                <a:spcPts val="600"/>
              </a:spcBef>
              <a:spcAft>
                <a:spcPts val="600"/>
              </a:spcAft>
            </a:pPr>
            <a:endParaRPr lang="cs-CZ" sz="1600" dirty="0" smtClean="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Jak vyprávět příběh?</a:t>
            </a:r>
            <a:endParaRPr lang="cs-CZ" dirty="0"/>
          </a:p>
        </p:txBody>
      </p:sp>
      <p:sp>
        <p:nvSpPr>
          <p:cNvPr id="3" name="Content Placeholder 2"/>
          <p:cNvSpPr>
            <a:spLocks noGrp="1"/>
          </p:cNvSpPr>
          <p:nvPr>
            <p:ph idx="1"/>
          </p:nvPr>
        </p:nvSpPr>
        <p:spPr/>
        <p:txBody>
          <a:bodyPr/>
          <a:lstStyle/>
          <a:p>
            <a:pPr>
              <a:lnSpc>
                <a:spcPct val="150000"/>
              </a:lnSpc>
            </a:pPr>
            <a:r>
              <a:rPr lang="cs-CZ" dirty="0" smtClean="0"/>
              <a:t>Nejprve odpovědi</a:t>
            </a:r>
          </a:p>
          <a:p>
            <a:pPr>
              <a:lnSpc>
                <a:spcPct val="150000"/>
              </a:lnSpc>
            </a:pPr>
            <a:r>
              <a:rPr lang="cs-CZ" dirty="0" smtClean="0"/>
              <a:t>Více obrázků méně slov</a:t>
            </a:r>
          </a:p>
          <a:p>
            <a:pPr>
              <a:lnSpc>
                <a:spcPct val="150000"/>
              </a:lnSpc>
            </a:pPr>
            <a:r>
              <a:rPr lang="cs-CZ" dirty="0" smtClean="0"/>
              <a:t>Doporučení místo popisu</a:t>
            </a:r>
          </a:p>
          <a:p>
            <a:pPr>
              <a:lnSpc>
                <a:spcPct val="150000"/>
              </a:lnSpc>
            </a:pPr>
            <a:r>
              <a:rPr lang="cs-CZ" dirty="0" smtClean="0"/>
              <a:t>Krátké věty, aktivní slovesa</a:t>
            </a:r>
          </a:p>
          <a:p>
            <a:endParaRPr lang="cs-CZ" dirty="0" smtClean="0"/>
          </a:p>
          <a:p>
            <a:r>
              <a:rPr lang="pl-PL" b="1" dirty="0" smtClean="0">
                <a:solidFill>
                  <a:srgbClr val="000000"/>
                </a:solidFill>
              </a:rPr>
              <a:t> Musí jít lehce pochopit to, co je opravdu potřeba</a:t>
            </a:r>
            <a:endParaRPr lang="cs-CZ" b="1"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Titulek dává hlavní odpověď </a:t>
            </a:r>
            <a:r>
              <a:rPr lang="cs-CZ" smtClean="0"/>
              <a:t>na </a:t>
            </a:r>
            <a:r>
              <a:rPr lang="cs-CZ" smtClean="0"/>
              <a:t>zadaní</a:t>
            </a:r>
            <a:endParaRPr lang="cs-CZ"/>
          </a:p>
        </p:txBody>
      </p:sp>
      <p:sp>
        <p:nvSpPr>
          <p:cNvPr id="3" name="Content Placeholder 2"/>
          <p:cNvSpPr>
            <a:spLocks noGrp="1"/>
          </p:cNvSpPr>
          <p:nvPr>
            <p:ph idx="1"/>
          </p:nvPr>
        </p:nvSpPr>
        <p:spPr>
          <a:xfrm>
            <a:off x="455613" y="1412875"/>
            <a:ext cx="4116387" cy="2267303"/>
          </a:xfrm>
        </p:spPr>
        <p:txBody>
          <a:bodyPr/>
          <a:lstStyle/>
          <a:p>
            <a:pPr>
              <a:buNone/>
            </a:pPr>
            <a:r>
              <a:rPr lang="cs-CZ" sz="1200" b="1" dirty="0" smtClean="0">
                <a:latin typeface="EYInterstate" pitchFamily="2" charset="0"/>
              </a:rPr>
              <a:t>Klíčová otázka nebo téma #1:</a:t>
            </a:r>
          </a:p>
          <a:p>
            <a:pPr>
              <a:buClr>
                <a:srgbClr val="FFD200"/>
              </a:buClr>
              <a:buFont typeface="Arial" charset="0"/>
              <a:buChar char="►"/>
              <a:defRPr/>
            </a:pPr>
            <a:r>
              <a:rPr lang="cs-CZ" sz="1200" dirty="0" smtClean="0">
                <a:solidFill>
                  <a:srgbClr val="646464"/>
                </a:solidFill>
                <a:latin typeface="EYInterstate" pitchFamily="2" charset="0"/>
              </a:rPr>
              <a:t>Stručná a aktivní slovesa pro zvýšení jejich dopadu.</a:t>
            </a:r>
          </a:p>
          <a:p>
            <a:pPr>
              <a:buClr>
                <a:srgbClr val="FFD200"/>
              </a:buClr>
              <a:buFont typeface="Arial" charset="0"/>
              <a:buChar char="►"/>
              <a:defRPr/>
            </a:pPr>
            <a:r>
              <a:rPr lang="cs-CZ" sz="1200" dirty="0" smtClean="0">
                <a:solidFill>
                  <a:srgbClr val="646464"/>
                </a:solidFill>
                <a:latin typeface="EYInterstate" pitchFamily="2" charset="0"/>
              </a:rPr>
              <a:t>Pořekadlo "</a:t>
            </a:r>
            <a:r>
              <a:rPr lang="cs-CZ" sz="1200" dirty="0" err="1" smtClean="0">
                <a:solidFill>
                  <a:srgbClr val="646464"/>
                </a:solidFill>
                <a:latin typeface="EYInterstate" pitchFamily="2" charset="0"/>
              </a:rPr>
              <a:t>Keep</a:t>
            </a:r>
            <a:r>
              <a:rPr lang="cs-CZ" sz="1200" dirty="0" smtClean="0">
                <a:solidFill>
                  <a:srgbClr val="646464"/>
                </a:solidFill>
                <a:latin typeface="EYInterstate" pitchFamily="2" charset="0"/>
              </a:rPr>
              <a:t> </a:t>
            </a:r>
            <a:r>
              <a:rPr lang="cs-CZ" sz="1200" dirty="0" err="1" smtClean="0">
                <a:solidFill>
                  <a:srgbClr val="646464"/>
                </a:solidFill>
                <a:latin typeface="EYInterstate" pitchFamily="2" charset="0"/>
              </a:rPr>
              <a:t>It</a:t>
            </a:r>
            <a:r>
              <a:rPr lang="cs-CZ" sz="1200" dirty="0" smtClean="0">
                <a:solidFill>
                  <a:srgbClr val="646464"/>
                </a:solidFill>
                <a:latin typeface="EYInterstate" pitchFamily="2" charset="0"/>
              </a:rPr>
              <a:t> </a:t>
            </a:r>
            <a:r>
              <a:rPr lang="cs-CZ" sz="1200" dirty="0" err="1" smtClean="0">
                <a:solidFill>
                  <a:srgbClr val="646464"/>
                </a:solidFill>
                <a:latin typeface="EYInterstate" pitchFamily="2" charset="0"/>
              </a:rPr>
              <a:t>Simple</a:t>
            </a:r>
            <a:r>
              <a:rPr lang="cs-CZ" sz="1200" dirty="0" smtClean="0">
                <a:solidFill>
                  <a:srgbClr val="646464"/>
                </a:solidFill>
                <a:latin typeface="EYInterstate" pitchFamily="2" charset="0"/>
              </a:rPr>
              <a:t> </a:t>
            </a:r>
            <a:r>
              <a:rPr lang="cs-CZ" sz="1200" dirty="0" err="1" smtClean="0">
                <a:solidFill>
                  <a:srgbClr val="646464"/>
                </a:solidFill>
                <a:latin typeface="EYInterstate" pitchFamily="2" charset="0"/>
              </a:rPr>
              <a:t>and</a:t>
            </a:r>
            <a:r>
              <a:rPr lang="cs-CZ" sz="1200" dirty="0" smtClean="0">
                <a:solidFill>
                  <a:srgbClr val="646464"/>
                </a:solidFill>
                <a:latin typeface="EYInterstate" pitchFamily="2" charset="0"/>
              </a:rPr>
              <a:t> </a:t>
            </a:r>
            <a:r>
              <a:rPr lang="cs-CZ" sz="1200" dirty="0" err="1" smtClean="0">
                <a:solidFill>
                  <a:srgbClr val="646464"/>
                </a:solidFill>
                <a:latin typeface="EYInterstate" pitchFamily="2" charset="0"/>
              </a:rPr>
              <a:t>Short</a:t>
            </a:r>
            <a:r>
              <a:rPr lang="cs-CZ" sz="1200" dirty="0" smtClean="0">
                <a:solidFill>
                  <a:srgbClr val="646464"/>
                </a:solidFill>
                <a:latin typeface="EYInterstate" pitchFamily="2" charset="0"/>
              </a:rPr>
              <a:t>" je pravda.</a:t>
            </a:r>
          </a:p>
          <a:p>
            <a:pPr>
              <a:buClr>
                <a:srgbClr val="FFD200"/>
              </a:buClr>
              <a:buFont typeface="Arial" charset="0"/>
              <a:buChar char="►"/>
              <a:defRPr/>
            </a:pPr>
            <a:r>
              <a:rPr lang="cs-CZ" sz="1200" dirty="0" smtClean="0">
                <a:solidFill>
                  <a:srgbClr val="646464"/>
                </a:solidFill>
                <a:latin typeface="EYInterstate" pitchFamily="2" charset="0"/>
              </a:rPr>
              <a:t>Pokud nemůžete něco potvrdit, řekněte to.</a:t>
            </a:r>
          </a:p>
          <a:p>
            <a:pPr>
              <a:buClr>
                <a:srgbClr val="FFD200"/>
              </a:buClr>
              <a:buFont typeface="Arial" charset="0"/>
              <a:buChar char="►"/>
              <a:defRPr/>
            </a:pPr>
            <a:r>
              <a:rPr lang="cs-CZ" sz="1200" dirty="0" smtClean="0">
                <a:solidFill>
                  <a:srgbClr val="646464"/>
                </a:solidFill>
                <a:latin typeface="EYInterstate" pitchFamily="2" charset="0"/>
              </a:rPr>
              <a:t>Také jim řekněte Váš názor.</a:t>
            </a:r>
            <a:endParaRPr lang="cs-CZ" sz="1200" dirty="0" smtClean="0">
              <a:solidFill>
                <a:srgbClr val="646464"/>
              </a:solidFill>
              <a:latin typeface="EYInterstate" pitchFamily="2" charset="0"/>
            </a:endParaRPr>
          </a:p>
        </p:txBody>
      </p:sp>
      <p:sp>
        <p:nvSpPr>
          <p:cNvPr id="4" name="Rectangle 3"/>
          <p:cNvSpPr/>
          <p:nvPr/>
        </p:nvSpPr>
        <p:spPr bwMode="auto">
          <a:xfrm>
            <a:off x="4572000" y="1332088"/>
            <a:ext cx="4199467" cy="2314222"/>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mtClean="0"/>
              <a:t>Visual</a:t>
            </a:r>
            <a:endParaRPr kumimoji="0" lang="cs-CZ" sz="1600" b="0" i="0" u="none" strike="noStrike" cap="none" normalizeH="0" baseline="0">
              <a:ln>
                <a:noFill/>
              </a:ln>
              <a:solidFill>
                <a:schemeClr val="tx1"/>
              </a:solidFill>
              <a:effectLst/>
              <a:latin typeface="Arial" charset="0"/>
            </a:endParaRPr>
          </a:p>
        </p:txBody>
      </p:sp>
      <p:sp>
        <p:nvSpPr>
          <p:cNvPr id="5" name="Rectangle 4"/>
          <p:cNvSpPr/>
          <p:nvPr/>
        </p:nvSpPr>
        <p:spPr bwMode="auto">
          <a:xfrm>
            <a:off x="372533" y="3685821"/>
            <a:ext cx="4199467" cy="2314222"/>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mtClean="0"/>
              <a:t>Visual</a:t>
            </a:r>
            <a:endParaRPr kumimoji="0" lang="cs-CZ" sz="1600" b="0" i="0" u="none" strike="noStrike" cap="none" normalizeH="0" baseline="0">
              <a:ln>
                <a:noFill/>
              </a:ln>
              <a:solidFill>
                <a:schemeClr val="tx1"/>
              </a:solidFill>
              <a:effectLst/>
              <a:latin typeface="Arial" charset="0"/>
            </a:endParaRPr>
          </a:p>
        </p:txBody>
      </p:sp>
      <p:sp>
        <p:nvSpPr>
          <p:cNvPr id="6" name="Content Placeholder 2"/>
          <p:cNvSpPr txBox="1">
            <a:spLocks/>
          </p:cNvSpPr>
          <p:nvPr/>
        </p:nvSpPr>
        <p:spPr bwMode="auto">
          <a:xfrm>
            <a:off x="4605867" y="3723393"/>
            <a:ext cx="4116387" cy="226730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buNone/>
            </a:pPr>
            <a:r>
              <a:rPr lang="cs-CZ" sz="1200" b="1" dirty="0" smtClean="0">
                <a:latin typeface="EYInterstate" pitchFamily="2" charset="0"/>
              </a:rPr>
              <a:t>Klíčová otázka nebo téma #2:</a:t>
            </a:r>
          </a:p>
          <a:p>
            <a:pPr marL="360363" lvl="0" indent="-360363">
              <a:spcBef>
                <a:spcPct val="20000"/>
              </a:spcBef>
              <a:buClr>
                <a:srgbClr val="FFD200"/>
              </a:buClr>
              <a:buSzPct val="75000"/>
              <a:buFont typeface="Arial" charset="0"/>
              <a:buChar char="►"/>
              <a:defRPr/>
            </a:pPr>
            <a:r>
              <a:rPr lang="cs-CZ" sz="1200" kern="0" dirty="0" smtClean="0">
                <a:solidFill>
                  <a:srgbClr val="646464"/>
                </a:solidFill>
                <a:latin typeface="EYInterstate" pitchFamily="2" charset="0"/>
              </a:rPr>
              <a:t>Prezentujte tři hlavní nosné myšlenky.</a:t>
            </a:r>
          </a:p>
          <a:p>
            <a:pPr marL="360363" lvl="0" indent="-360363">
              <a:spcBef>
                <a:spcPct val="20000"/>
              </a:spcBef>
              <a:buClr>
                <a:srgbClr val="FFD200"/>
              </a:buClr>
              <a:buSzPct val="75000"/>
              <a:buFont typeface="Arial" charset="0"/>
              <a:buChar char="►"/>
              <a:defRPr/>
            </a:pPr>
            <a:r>
              <a:rPr lang="cs-CZ" sz="1200" kern="0" dirty="0" smtClean="0">
                <a:solidFill>
                  <a:srgbClr val="646464"/>
                </a:solidFill>
                <a:latin typeface="EYInterstate" pitchFamily="2" charset="0"/>
              </a:rPr>
              <a:t>Zaměřte se na to, co je potřeba.</a:t>
            </a:r>
          </a:p>
          <a:p>
            <a:pPr marL="360363" lvl="0" indent="-360363">
              <a:spcBef>
                <a:spcPct val="20000"/>
              </a:spcBef>
              <a:buClr>
                <a:srgbClr val="FFD200"/>
              </a:buClr>
              <a:buSzPct val="75000"/>
              <a:buFont typeface="Arial" charset="0"/>
              <a:buChar char="►"/>
              <a:defRPr/>
            </a:pPr>
            <a:r>
              <a:rPr lang="cs-CZ" sz="1200" kern="0" dirty="0" smtClean="0">
                <a:solidFill>
                  <a:srgbClr val="646464"/>
                </a:solidFill>
                <a:latin typeface="EYInterstate" pitchFamily="2" charset="0"/>
              </a:rPr>
              <a:t>Další podrobnosti půjdou do příloh.</a:t>
            </a:r>
            <a:endParaRPr lang="cs-CZ" sz="1200" kern="0" dirty="0" smtClean="0">
              <a:solidFill>
                <a:srgbClr val="646464"/>
              </a:solidFill>
              <a:latin typeface="EYInterstate"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13"/>
          <p:cNvSpPr txBox="1">
            <a:spLocks noChangeArrowheads="1"/>
          </p:cNvSpPr>
          <p:nvPr/>
        </p:nvSpPr>
        <p:spPr bwMode="auto">
          <a:xfrm>
            <a:off x="457200" y="1185336"/>
            <a:ext cx="8229600" cy="4470397"/>
          </a:xfrm>
          <a:prstGeom prst="rect">
            <a:avLst/>
          </a:prstGeom>
          <a:noFill/>
          <a:ln w="9525">
            <a:noFill/>
            <a:miter lim="800000"/>
            <a:headEnd/>
            <a:tailEnd/>
          </a:ln>
          <a:effectLst/>
        </p:spPr>
        <p:txBody>
          <a:bodyPr lIns="0" tIns="0" rIns="0" bIns="0"/>
          <a:lstStyle/>
          <a:p>
            <a:pPr algn="l">
              <a:buClr>
                <a:srgbClr val="FFD200"/>
              </a:buClr>
              <a:buSzPct val="75000"/>
              <a:buFont typeface="Arial" charset="0"/>
              <a:buNone/>
              <a:defRPr/>
            </a:pPr>
            <a:r>
              <a:rPr lang="en-US" sz="1400" b="1" dirty="0">
                <a:solidFill>
                  <a:srgbClr val="000000"/>
                </a:solidFill>
                <a:latin typeface="Calibri" pitchFamily="34" charset="0"/>
              </a:rPr>
              <a:t>In terms of EY, competitors believe EY’s North American TAS revenues likely declined slightly in 2009 because of service mix, although its outlook for 2010 should improve.</a:t>
            </a:r>
          </a:p>
          <a:p>
            <a:pPr marL="228600" indent="-228600" algn="just">
              <a:spcBef>
                <a:spcPts val="1200"/>
              </a:spcBef>
              <a:buClr>
                <a:schemeClr val="accent2"/>
              </a:buClr>
              <a:buSzPct val="80000"/>
              <a:buFont typeface="Arial" charset="0"/>
              <a:buChar char="►"/>
              <a:defRPr/>
            </a:pPr>
            <a:r>
              <a:rPr lang="en-US" sz="1200" dirty="0">
                <a:solidFill>
                  <a:schemeClr val="bg2">
                    <a:lumMod val="50000"/>
                  </a:schemeClr>
                </a:solidFill>
                <a:latin typeface="Calibri" pitchFamily="34" charset="0"/>
              </a:rPr>
              <a:t>Competitors such as Deloitte, PwC, and Alvarez still see EY as developing its position in TAS restructuring, so they “assume” it has “missed out on some of that growth.”  However, they see EY as still strong in corporate finance and related diligence, valuation, and tax work, segments that did not do as well as restructuring in 2009.  Finally, Deloitte and PwC still view EY as being “slow” to bring back its consulting and IT services, which are viewed as growth areas in 2010 and 2011.</a:t>
            </a:r>
          </a:p>
          <a:p>
            <a:pPr marL="228600" indent="-228600" algn="just">
              <a:spcBef>
                <a:spcPts val="1200"/>
              </a:spcBef>
              <a:buClr>
                <a:schemeClr val="accent2"/>
              </a:buClr>
              <a:buSzPct val="80000"/>
              <a:buFont typeface="Arial" charset="0"/>
              <a:buChar char="►"/>
              <a:defRPr/>
            </a:pPr>
            <a:r>
              <a:rPr lang="en-US" sz="1200" dirty="0">
                <a:solidFill>
                  <a:schemeClr val="bg2">
                    <a:lumMod val="50000"/>
                  </a:schemeClr>
                </a:solidFill>
                <a:latin typeface="Calibri" pitchFamily="34" charset="0"/>
              </a:rPr>
              <a:t>Still, all the competitors respect the quality of EY’s work, its methodologies, and its people.  According to PwC, “EY always does good work, they just don’t like expanding outside of their comfort zones so they miss out on work they could compete for.”  For example, EY appears to have made strides in the middle market, which is growing, but Deloitte believes “EY still views this as a side line until their big public clients kick back into gear.  We question how committed they really are to the middle market.”  Also, front-end strategy-related work appears poised for a rebound in 2010, but competitors assert EY “hasn’t taken the opportunity to hire people with that background because they aren’t tax or accounting guys.”  Front-end strategy work includes </a:t>
            </a:r>
            <a:r>
              <a:rPr lang="en-US" sz="1200" kern="0" dirty="0">
                <a:solidFill>
                  <a:schemeClr val="bg2">
                    <a:lumMod val="50000"/>
                  </a:schemeClr>
                </a:solidFill>
                <a:latin typeface="Calibri" pitchFamily="34" charset="0"/>
              </a:rPr>
              <a:t>strategic planning, business opportunity assessment, and deal/synergy validation and identification.</a:t>
            </a:r>
          </a:p>
          <a:p>
            <a:pPr marL="228600" indent="-228600" algn="just">
              <a:spcBef>
                <a:spcPts val="1200"/>
              </a:spcBef>
              <a:buClr>
                <a:schemeClr val="accent2"/>
              </a:buClr>
              <a:buSzPct val="80000"/>
              <a:buFont typeface="Arial" charset="0"/>
              <a:buChar char="►"/>
              <a:defRPr/>
            </a:pPr>
            <a:r>
              <a:rPr lang="en-US" sz="1200" kern="0" dirty="0">
                <a:solidFill>
                  <a:schemeClr val="bg2">
                    <a:lumMod val="50000"/>
                  </a:schemeClr>
                </a:solidFill>
                <a:latin typeface="Calibri" pitchFamily="34" charset="0"/>
              </a:rPr>
              <a:t>With regard to strategy work, while most competitors talk about hiring additional strategy resources to focus on this type of work in 2010 and 2011, they are not actually hiring significant numbers of people.  Instead, they are typically looking to bring on a very small group of senior, well connected individuals to sell the work and make introductions at key prospective accounts (“rainmakers”).  They are not hiring large groups of people to actually do strategy work.  Instead, the actual work will be done by existing personnel with relevant industry experience.  As a result, to compete for more front-end strategy work EY does not need to hire additional staff to do the work (it can rely on existing staff), but it should consider adding one or two well connected individuals with strong vertical industry experience able to provide inroads into key prospective accounts/industries.</a:t>
            </a:r>
            <a:endParaRPr lang="en-US" sz="1200" kern="0" dirty="0">
              <a:solidFill>
                <a:srgbClr val="000000"/>
              </a:solidFill>
              <a:latin typeface="Calibri" pitchFamily="34" charset="0"/>
            </a:endParaRPr>
          </a:p>
        </p:txBody>
      </p:sp>
      <p:sp>
        <p:nvSpPr>
          <p:cNvPr id="215" name="Rectangle 2"/>
          <p:cNvSpPr txBox="1">
            <a:spLocks noChangeArrowheads="1"/>
          </p:cNvSpPr>
          <p:nvPr/>
        </p:nvSpPr>
        <p:spPr bwMode="auto">
          <a:xfrm>
            <a:off x="457200" y="228600"/>
            <a:ext cx="8232775" cy="485775"/>
          </a:xfrm>
          <a:prstGeom prst="rect">
            <a:avLst/>
          </a:prstGeom>
          <a:noFill/>
          <a:ln w="9525">
            <a:noFill/>
            <a:miter lim="800000"/>
            <a:headEnd/>
            <a:tailEnd/>
          </a:ln>
          <a:effectLst/>
        </p:spPr>
        <p:txBody>
          <a:bodyPr lIns="0" tIns="36000" rIns="0" bIns="0"/>
          <a:lstStyle/>
          <a:p>
            <a:pPr algn="l">
              <a:lnSpc>
                <a:spcPct val="85000"/>
              </a:lnSpc>
              <a:defRPr/>
            </a:pPr>
            <a:r>
              <a:rPr lang="en-US" sz="2400" b="1" kern="0" dirty="0">
                <a:solidFill>
                  <a:srgbClr val="000000"/>
                </a:solidFill>
                <a:latin typeface="Calibri" pitchFamily="34" charset="0"/>
                <a:ea typeface="+mj-ea"/>
                <a:cs typeface="+mj-cs"/>
              </a:rPr>
              <a:t>Executive Summary						</a:t>
            </a:r>
            <a:endParaRPr lang="en-US" sz="2000" kern="0" dirty="0">
              <a:solidFill>
                <a:srgbClr val="000000"/>
              </a:solidFill>
              <a:latin typeface="Calibri" pitchFamily="34" charset="0"/>
              <a:ea typeface="+mj-ea"/>
              <a:cs typeface="+mj-cs"/>
            </a:endParaRPr>
          </a:p>
        </p:txBody>
      </p:sp>
      <p:sp>
        <p:nvSpPr>
          <p:cNvPr id="4" name="Rectangle 3"/>
          <p:cNvSpPr/>
          <p:nvPr/>
        </p:nvSpPr>
        <p:spPr bwMode="auto">
          <a:xfrm>
            <a:off x="4775199" y="4797777"/>
            <a:ext cx="4030133" cy="1535289"/>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This slide does not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convey key insights </a:t>
            </a:r>
            <a:r>
              <a:rPr lang="en-US" dirty="0"/>
              <a:t>easily </a:t>
            </a:r>
          </a:p>
          <a:p>
            <a:pPr marL="0" marR="0" indent="0" algn="ctr" defTabSz="914400" rtl="0" eaLnBrk="1" fontAlgn="base" latinLnBrk="0" hangingPunct="1">
              <a:lnSpc>
                <a:spcPct val="100000"/>
              </a:lnSpc>
              <a:spcBef>
                <a:spcPct val="0"/>
              </a:spcBef>
              <a:spcAft>
                <a:spcPct val="0"/>
              </a:spcAft>
              <a:buClrTx/>
              <a:buSzTx/>
              <a:buFontTx/>
              <a:buNone/>
              <a:tabLst/>
            </a:pPr>
            <a:r>
              <a:rPr lang="en-US" dirty="0"/>
              <a:t>nor does it focus the reader on </a:t>
            </a:r>
          </a:p>
          <a:p>
            <a:pPr marL="0" marR="0" indent="0" algn="ctr" defTabSz="914400" rtl="0" eaLnBrk="1" fontAlgn="base" latinLnBrk="0" hangingPunct="1">
              <a:lnSpc>
                <a:spcPct val="100000"/>
              </a:lnSpc>
              <a:spcBef>
                <a:spcPct val="0"/>
              </a:spcBef>
              <a:spcAft>
                <a:spcPct val="0"/>
              </a:spcAft>
              <a:buClrTx/>
              <a:buSzTx/>
              <a:buFontTx/>
              <a:buNone/>
              <a:tabLst/>
            </a:pPr>
            <a:r>
              <a:rPr lang="en-US" dirty="0"/>
              <a:t>the key decisions needed to be made.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What</a:t>
            </a:r>
            <a:r>
              <a:rPr kumimoji="0" lang="en-US" sz="1600" b="0" i="0" u="none" strike="noStrike" cap="none" normalizeH="0" dirty="0">
                <a:ln>
                  <a:noFill/>
                </a:ln>
                <a:solidFill>
                  <a:schemeClr val="tx1"/>
                </a:solidFill>
                <a:effectLst/>
                <a:latin typeface="Arial" charset="0"/>
              </a:rPr>
              <a:t> could help it? </a:t>
            </a:r>
            <a:endParaRPr kumimoji="0" lang="en-US" sz="1600" b="0" i="0" u="none" strike="noStrike" cap="none" normalizeH="0" baseline="0" dirty="0">
              <a:ln>
                <a:noFill/>
              </a:ln>
              <a:solidFill>
                <a:schemeClr val="tx1"/>
              </a:solidFill>
              <a:effectLst/>
              <a:latin typeface="Arial" charset="0"/>
            </a:endParaRPr>
          </a:p>
        </p:txBody>
      </p:sp>
      <p:sp>
        <p:nvSpPr>
          <p:cNvPr id="5" name="Rectangle 4"/>
          <p:cNvSpPr/>
          <p:nvPr/>
        </p:nvSpPr>
        <p:spPr>
          <a:xfrm>
            <a:off x="5580112" y="0"/>
            <a:ext cx="3563888"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Ukázka 1</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Overview of activities 2008 - 2010</a:t>
            </a:r>
          </a:p>
        </p:txBody>
      </p:sp>
      <p:sp>
        <p:nvSpPr>
          <p:cNvPr id="5" name="TextBox 4"/>
          <p:cNvSpPr txBox="1"/>
          <p:nvPr/>
        </p:nvSpPr>
        <p:spPr>
          <a:xfrm>
            <a:off x="457200" y="4634805"/>
            <a:ext cx="2948243" cy="215444"/>
          </a:xfrm>
          <a:prstGeom prst="rect">
            <a:avLst/>
          </a:prstGeom>
          <a:noFill/>
        </p:spPr>
        <p:txBody>
          <a:bodyPr wrap="none" rtlCol="0">
            <a:spAutoFit/>
          </a:bodyPr>
          <a:lstStyle/>
          <a:p>
            <a:r>
              <a:rPr lang="en-US" sz="800" dirty="0"/>
              <a:t>* In some cases, the transaction included more than one SL.</a:t>
            </a:r>
          </a:p>
        </p:txBody>
      </p:sp>
      <p:graphicFrame>
        <p:nvGraphicFramePr>
          <p:cNvPr id="6" name="Table 5"/>
          <p:cNvGraphicFramePr>
            <a:graphicFrameLocks noGrp="1"/>
          </p:cNvGraphicFramePr>
          <p:nvPr/>
        </p:nvGraphicFramePr>
        <p:xfrm>
          <a:off x="533400" y="1150428"/>
          <a:ext cx="4114800" cy="1219200"/>
        </p:xfrm>
        <a:graphic>
          <a:graphicData uri="http://schemas.openxmlformats.org/drawingml/2006/table">
            <a:tbl>
              <a:tblPr firstRow="1" bandRow="1">
                <a:tableStyleId>{5C22544A-7EE6-4342-B048-85BDC9FD1C3A}</a:tableStyleId>
              </a:tblPr>
              <a:tblGrid>
                <a:gridCol w="838200"/>
                <a:gridCol w="1219200"/>
                <a:gridCol w="1028700"/>
                <a:gridCol w="1028700"/>
              </a:tblGrid>
              <a:tr h="152400">
                <a:tc>
                  <a:txBody>
                    <a:bodyPr/>
                    <a:lstStyle/>
                    <a:p>
                      <a:pPr algn="ctr"/>
                      <a:r>
                        <a:rPr lang="en-US" sz="1000" dirty="0"/>
                        <a:t>Areas</a:t>
                      </a:r>
                    </a:p>
                  </a:txBody>
                  <a:tcPr/>
                </a:tc>
                <a:tc>
                  <a:txBody>
                    <a:bodyPr/>
                    <a:lstStyle/>
                    <a:p>
                      <a:pPr algn="ctr"/>
                      <a:r>
                        <a:rPr lang="en-US" sz="1000" dirty="0"/>
                        <a:t>Americas</a:t>
                      </a:r>
                    </a:p>
                  </a:txBody>
                  <a:tcPr/>
                </a:tc>
                <a:tc>
                  <a:txBody>
                    <a:bodyPr/>
                    <a:lstStyle/>
                    <a:p>
                      <a:pPr algn="ctr"/>
                      <a:r>
                        <a:rPr lang="en-US" sz="1000" dirty="0"/>
                        <a:t>EMEIA</a:t>
                      </a:r>
                    </a:p>
                  </a:txBody>
                  <a:tcPr/>
                </a:tc>
                <a:tc>
                  <a:txBody>
                    <a:bodyPr/>
                    <a:lstStyle/>
                    <a:p>
                      <a:pPr algn="ctr"/>
                      <a:r>
                        <a:rPr lang="en-US" sz="1000" dirty="0"/>
                        <a:t>Asia Pacific</a:t>
                      </a:r>
                    </a:p>
                  </a:txBody>
                  <a:tcPr/>
                </a:tc>
              </a:tr>
              <a:tr h="152400">
                <a:tc>
                  <a:txBody>
                    <a:bodyPr/>
                    <a:lstStyle/>
                    <a:p>
                      <a:r>
                        <a:rPr lang="en-US" sz="1000" dirty="0"/>
                        <a:t>EY**</a:t>
                      </a:r>
                    </a:p>
                  </a:txBody>
                  <a:tcPr/>
                </a:tc>
                <a:tc>
                  <a:txBody>
                    <a:bodyPr/>
                    <a:lstStyle/>
                    <a:p>
                      <a:pPr algn="ctr"/>
                      <a:r>
                        <a:rPr lang="en-US" sz="1000" dirty="0"/>
                        <a:t>5</a:t>
                      </a:r>
                    </a:p>
                  </a:txBody>
                  <a:tcPr/>
                </a:tc>
                <a:tc>
                  <a:txBody>
                    <a:bodyPr/>
                    <a:lstStyle/>
                    <a:p>
                      <a:pPr algn="ctr"/>
                      <a:r>
                        <a:rPr lang="en-US" sz="1000" dirty="0"/>
                        <a:t>0</a:t>
                      </a:r>
                    </a:p>
                  </a:txBody>
                  <a:tcPr/>
                </a:tc>
                <a:tc>
                  <a:txBody>
                    <a:bodyPr/>
                    <a:lstStyle/>
                    <a:p>
                      <a:pPr algn="ctr"/>
                      <a:r>
                        <a:rPr lang="en-US" sz="1000" dirty="0"/>
                        <a:t>0</a:t>
                      </a:r>
                    </a:p>
                  </a:txBody>
                  <a:tcPr/>
                </a:tc>
              </a:tr>
              <a:tr h="152400">
                <a:tc>
                  <a:txBody>
                    <a:bodyPr/>
                    <a:lstStyle/>
                    <a:p>
                      <a:r>
                        <a:rPr lang="en-US" sz="1000" dirty="0"/>
                        <a:t>Deloitte</a:t>
                      </a:r>
                    </a:p>
                  </a:txBody>
                  <a:tcPr/>
                </a:tc>
                <a:tc>
                  <a:txBody>
                    <a:bodyPr/>
                    <a:lstStyle/>
                    <a:p>
                      <a:pPr algn="ctr"/>
                      <a:r>
                        <a:rPr lang="en-US" sz="1000" dirty="0"/>
                        <a:t>6</a:t>
                      </a:r>
                    </a:p>
                  </a:txBody>
                  <a:tcPr/>
                </a:tc>
                <a:tc>
                  <a:txBody>
                    <a:bodyPr/>
                    <a:lstStyle/>
                    <a:p>
                      <a:pPr algn="ctr"/>
                      <a:r>
                        <a:rPr lang="en-US" sz="1000" dirty="0"/>
                        <a:t>6</a:t>
                      </a:r>
                    </a:p>
                  </a:txBody>
                  <a:tcPr/>
                </a:tc>
                <a:tc>
                  <a:txBody>
                    <a:bodyPr/>
                    <a:lstStyle/>
                    <a:p>
                      <a:pPr algn="ctr"/>
                      <a:r>
                        <a:rPr lang="en-US" sz="1000" dirty="0"/>
                        <a:t>5</a:t>
                      </a:r>
                    </a:p>
                  </a:txBody>
                  <a:tcPr/>
                </a:tc>
              </a:tr>
              <a:tr h="152400">
                <a:tc>
                  <a:txBody>
                    <a:bodyPr/>
                    <a:lstStyle/>
                    <a:p>
                      <a:r>
                        <a:rPr lang="en-US" sz="1000" dirty="0"/>
                        <a:t>KPMG</a:t>
                      </a:r>
                    </a:p>
                  </a:txBody>
                  <a:tcPr/>
                </a:tc>
                <a:tc>
                  <a:txBody>
                    <a:bodyPr/>
                    <a:lstStyle/>
                    <a:p>
                      <a:pPr algn="ctr"/>
                      <a:r>
                        <a:rPr lang="en-US" sz="1000" dirty="0"/>
                        <a:t>4</a:t>
                      </a:r>
                    </a:p>
                  </a:txBody>
                  <a:tcPr/>
                </a:tc>
                <a:tc>
                  <a:txBody>
                    <a:bodyPr/>
                    <a:lstStyle/>
                    <a:p>
                      <a:pPr algn="ctr"/>
                      <a:r>
                        <a:rPr lang="en-US" sz="1000" dirty="0"/>
                        <a:t>1</a:t>
                      </a:r>
                    </a:p>
                  </a:txBody>
                  <a:tcPr/>
                </a:tc>
                <a:tc>
                  <a:txBody>
                    <a:bodyPr/>
                    <a:lstStyle/>
                    <a:p>
                      <a:pPr algn="ctr"/>
                      <a:r>
                        <a:rPr lang="en-US" sz="1000" dirty="0"/>
                        <a:t>0</a:t>
                      </a:r>
                    </a:p>
                  </a:txBody>
                  <a:tcPr/>
                </a:tc>
              </a:tr>
              <a:tr h="152400">
                <a:tc>
                  <a:txBody>
                    <a:bodyPr/>
                    <a:lstStyle/>
                    <a:p>
                      <a:r>
                        <a:rPr lang="en-US" sz="1000" dirty="0"/>
                        <a:t>PwC</a:t>
                      </a:r>
                    </a:p>
                  </a:txBody>
                  <a:tcPr/>
                </a:tc>
                <a:tc>
                  <a:txBody>
                    <a:bodyPr/>
                    <a:lstStyle/>
                    <a:p>
                      <a:pPr algn="ctr"/>
                      <a:r>
                        <a:rPr lang="en-US" sz="1000" dirty="0"/>
                        <a:t>5</a:t>
                      </a:r>
                    </a:p>
                  </a:txBody>
                  <a:tcPr/>
                </a:tc>
                <a:tc>
                  <a:txBody>
                    <a:bodyPr/>
                    <a:lstStyle/>
                    <a:p>
                      <a:pPr algn="ctr"/>
                      <a:r>
                        <a:rPr lang="en-US" sz="1000" dirty="0"/>
                        <a:t>15</a:t>
                      </a:r>
                    </a:p>
                  </a:txBody>
                  <a:tcPr/>
                </a:tc>
                <a:tc>
                  <a:txBody>
                    <a:bodyPr/>
                    <a:lstStyle/>
                    <a:p>
                      <a:pPr algn="ctr"/>
                      <a:r>
                        <a:rPr lang="en-US" sz="1000" dirty="0"/>
                        <a:t>9</a:t>
                      </a:r>
                    </a:p>
                  </a:txBody>
                  <a:tcPr/>
                </a:tc>
              </a:tr>
            </a:tbl>
          </a:graphicData>
        </a:graphic>
      </p:graphicFrame>
      <p:graphicFrame>
        <p:nvGraphicFramePr>
          <p:cNvPr id="7" name="Table 6"/>
          <p:cNvGraphicFramePr>
            <a:graphicFrameLocks noGrp="1"/>
          </p:cNvGraphicFramePr>
          <p:nvPr/>
        </p:nvGraphicFramePr>
        <p:xfrm>
          <a:off x="457200" y="3339405"/>
          <a:ext cx="5105400" cy="1219200"/>
        </p:xfrm>
        <a:graphic>
          <a:graphicData uri="http://schemas.openxmlformats.org/drawingml/2006/table">
            <a:tbl>
              <a:tblPr firstRow="1" bandRow="1">
                <a:tableStyleId>{5C22544A-7EE6-4342-B048-85BDC9FD1C3A}</a:tableStyleId>
              </a:tblPr>
              <a:tblGrid>
                <a:gridCol w="1021080"/>
                <a:gridCol w="1021080"/>
                <a:gridCol w="1021080"/>
                <a:gridCol w="1021080"/>
                <a:gridCol w="1021080"/>
              </a:tblGrid>
              <a:tr h="0">
                <a:tc>
                  <a:txBody>
                    <a:bodyPr/>
                    <a:lstStyle/>
                    <a:p>
                      <a:pPr algn="ctr"/>
                      <a:r>
                        <a:rPr lang="en-US" sz="1000" dirty="0"/>
                        <a:t>Service</a:t>
                      </a:r>
                      <a:r>
                        <a:rPr lang="en-US" sz="1000" baseline="0" dirty="0"/>
                        <a:t> Lines</a:t>
                      </a:r>
                      <a:endParaRPr lang="en-US" sz="1000" dirty="0"/>
                    </a:p>
                  </a:txBody>
                  <a:tcPr/>
                </a:tc>
                <a:tc>
                  <a:txBody>
                    <a:bodyPr/>
                    <a:lstStyle/>
                    <a:p>
                      <a:pPr algn="ctr"/>
                      <a:r>
                        <a:rPr lang="en-US" sz="1000" dirty="0"/>
                        <a:t>Assurance</a:t>
                      </a:r>
                    </a:p>
                  </a:txBody>
                  <a:tcPr/>
                </a:tc>
                <a:tc>
                  <a:txBody>
                    <a:bodyPr/>
                    <a:lstStyle/>
                    <a:p>
                      <a:pPr algn="ctr"/>
                      <a:r>
                        <a:rPr lang="en-US" sz="1000" dirty="0"/>
                        <a:t>Advisory</a:t>
                      </a:r>
                    </a:p>
                  </a:txBody>
                  <a:tcPr/>
                </a:tc>
                <a:tc>
                  <a:txBody>
                    <a:bodyPr/>
                    <a:lstStyle/>
                    <a:p>
                      <a:pPr algn="ctr"/>
                      <a:r>
                        <a:rPr lang="en-US" sz="1000" dirty="0"/>
                        <a:t>Tax</a:t>
                      </a:r>
                    </a:p>
                  </a:txBody>
                  <a:tcPr/>
                </a:tc>
                <a:tc>
                  <a:txBody>
                    <a:bodyPr/>
                    <a:lstStyle/>
                    <a:p>
                      <a:pPr algn="ctr"/>
                      <a:r>
                        <a:rPr lang="en-US" sz="1000" dirty="0"/>
                        <a:t>TAS</a:t>
                      </a:r>
                    </a:p>
                  </a:txBody>
                  <a:tcPr/>
                </a:tc>
              </a:tr>
              <a:tr h="0">
                <a:tc>
                  <a:txBody>
                    <a:bodyPr/>
                    <a:lstStyle/>
                    <a:p>
                      <a:r>
                        <a:rPr lang="en-US" sz="1000" dirty="0"/>
                        <a:t>EY</a:t>
                      </a:r>
                    </a:p>
                  </a:txBody>
                  <a:tcPr/>
                </a:tc>
                <a:tc>
                  <a:txBody>
                    <a:bodyPr/>
                    <a:lstStyle/>
                    <a:p>
                      <a:pPr algn="ctr"/>
                      <a:r>
                        <a:rPr lang="en-US" sz="1000" dirty="0"/>
                        <a:t>1*</a:t>
                      </a:r>
                    </a:p>
                  </a:txBody>
                  <a:tcPr/>
                </a:tc>
                <a:tc>
                  <a:txBody>
                    <a:bodyPr/>
                    <a:lstStyle/>
                    <a:p>
                      <a:pPr algn="ctr"/>
                      <a:r>
                        <a:rPr lang="en-US" sz="1000" dirty="0"/>
                        <a:t>5*</a:t>
                      </a:r>
                    </a:p>
                  </a:txBody>
                  <a:tcPr/>
                </a:tc>
                <a:tc>
                  <a:txBody>
                    <a:bodyPr/>
                    <a:lstStyle/>
                    <a:p>
                      <a:pPr algn="ctr"/>
                      <a:r>
                        <a:rPr lang="en-US" sz="1000" dirty="0"/>
                        <a:t>1*</a:t>
                      </a:r>
                    </a:p>
                  </a:txBody>
                  <a:tcPr/>
                </a:tc>
                <a:tc>
                  <a:txBody>
                    <a:bodyPr/>
                    <a:lstStyle/>
                    <a:p>
                      <a:pPr algn="ctr"/>
                      <a:r>
                        <a:rPr lang="en-US" sz="1000" dirty="0"/>
                        <a:t>0</a:t>
                      </a:r>
                    </a:p>
                  </a:txBody>
                  <a:tcPr/>
                </a:tc>
              </a:tr>
              <a:tr h="0">
                <a:tc>
                  <a:txBody>
                    <a:bodyPr/>
                    <a:lstStyle/>
                    <a:p>
                      <a:r>
                        <a:rPr lang="en-US" sz="1000" dirty="0"/>
                        <a:t>Deloitte</a:t>
                      </a:r>
                    </a:p>
                  </a:txBody>
                  <a:tcPr/>
                </a:tc>
                <a:tc>
                  <a:txBody>
                    <a:bodyPr/>
                    <a:lstStyle/>
                    <a:p>
                      <a:pPr algn="ctr"/>
                      <a:r>
                        <a:rPr lang="en-US" sz="1000" dirty="0"/>
                        <a:t>6*</a:t>
                      </a:r>
                    </a:p>
                  </a:txBody>
                  <a:tcPr/>
                </a:tc>
                <a:tc>
                  <a:txBody>
                    <a:bodyPr/>
                    <a:lstStyle/>
                    <a:p>
                      <a:pPr algn="ctr"/>
                      <a:r>
                        <a:rPr lang="en-US" sz="1000" dirty="0"/>
                        <a:t>12</a:t>
                      </a:r>
                    </a:p>
                  </a:txBody>
                  <a:tcPr/>
                </a:tc>
                <a:tc>
                  <a:txBody>
                    <a:bodyPr/>
                    <a:lstStyle/>
                    <a:p>
                      <a:pPr algn="ctr"/>
                      <a:r>
                        <a:rPr lang="en-US" sz="1000" dirty="0"/>
                        <a:t>5*</a:t>
                      </a:r>
                    </a:p>
                  </a:txBody>
                  <a:tcPr/>
                </a:tc>
                <a:tc>
                  <a:txBody>
                    <a:bodyPr/>
                    <a:lstStyle/>
                    <a:p>
                      <a:pPr algn="ctr"/>
                      <a:r>
                        <a:rPr lang="en-US" sz="1000" dirty="0"/>
                        <a:t>1</a:t>
                      </a:r>
                    </a:p>
                  </a:txBody>
                  <a:tcPr/>
                </a:tc>
              </a:tr>
              <a:tr h="0">
                <a:tc>
                  <a:txBody>
                    <a:bodyPr/>
                    <a:lstStyle/>
                    <a:p>
                      <a:r>
                        <a:rPr lang="en-US" sz="1000" dirty="0"/>
                        <a:t>KPMG</a:t>
                      </a:r>
                    </a:p>
                  </a:txBody>
                  <a:tcPr/>
                </a:tc>
                <a:tc>
                  <a:txBody>
                    <a:bodyPr/>
                    <a:lstStyle/>
                    <a:p>
                      <a:pPr algn="ctr"/>
                      <a:r>
                        <a:rPr lang="en-US" sz="1000" dirty="0"/>
                        <a:t>0</a:t>
                      </a:r>
                    </a:p>
                  </a:txBody>
                  <a:tcPr/>
                </a:tc>
                <a:tc>
                  <a:txBody>
                    <a:bodyPr/>
                    <a:lstStyle/>
                    <a:p>
                      <a:pPr algn="ctr"/>
                      <a:r>
                        <a:rPr lang="en-US" sz="1000" dirty="0"/>
                        <a:t>5</a:t>
                      </a:r>
                    </a:p>
                  </a:txBody>
                  <a:tcPr/>
                </a:tc>
                <a:tc>
                  <a:txBody>
                    <a:bodyPr/>
                    <a:lstStyle/>
                    <a:p>
                      <a:pPr algn="ctr"/>
                      <a:r>
                        <a:rPr lang="en-US" sz="1000" dirty="0"/>
                        <a:t>0</a:t>
                      </a:r>
                    </a:p>
                  </a:txBody>
                  <a:tcPr/>
                </a:tc>
                <a:tc>
                  <a:txBody>
                    <a:bodyPr/>
                    <a:lstStyle/>
                    <a:p>
                      <a:pPr algn="ctr"/>
                      <a:r>
                        <a:rPr lang="en-US" sz="1000" dirty="0"/>
                        <a:t>0</a:t>
                      </a:r>
                    </a:p>
                  </a:txBody>
                  <a:tcPr/>
                </a:tc>
              </a:tr>
              <a:tr h="0">
                <a:tc>
                  <a:txBody>
                    <a:bodyPr/>
                    <a:lstStyle/>
                    <a:p>
                      <a:r>
                        <a:rPr lang="en-US" sz="1000" dirty="0"/>
                        <a:t>PwC</a:t>
                      </a:r>
                    </a:p>
                  </a:txBody>
                  <a:tcPr/>
                </a:tc>
                <a:tc>
                  <a:txBody>
                    <a:bodyPr/>
                    <a:lstStyle/>
                    <a:p>
                      <a:pPr algn="ctr"/>
                      <a:r>
                        <a:rPr lang="en-US" sz="1000" dirty="0"/>
                        <a:t>5*</a:t>
                      </a:r>
                    </a:p>
                  </a:txBody>
                  <a:tcPr/>
                </a:tc>
                <a:tc>
                  <a:txBody>
                    <a:bodyPr/>
                    <a:lstStyle/>
                    <a:p>
                      <a:pPr algn="ctr"/>
                      <a:r>
                        <a:rPr lang="en-US" sz="1000" dirty="0"/>
                        <a:t>24</a:t>
                      </a:r>
                    </a:p>
                  </a:txBody>
                  <a:tcPr/>
                </a:tc>
                <a:tc>
                  <a:txBody>
                    <a:bodyPr/>
                    <a:lstStyle/>
                    <a:p>
                      <a:pPr algn="ctr"/>
                      <a:r>
                        <a:rPr lang="en-US" sz="1000" dirty="0"/>
                        <a:t>4*</a:t>
                      </a:r>
                    </a:p>
                  </a:txBody>
                  <a:tcPr/>
                </a:tc>
                <a:tc>
                  <a:txBody>
                    <a:bodyPr/>
                    <a:lstStyle/>
                    <a:p>
                      <a:pPr algn="ctr"/>
                      <a:r>
                        <a:rPr lang="en-US" sz="1000" dirty="0"/>
                        <a:t>2</a:t>
                      </a:r>
                    </a:p>
                  </a:txBody>
                  <a:tcPr/>
                </a:tc>
              </a:tr>
            </a:tbl>
          </a:graphicData>
        </a:graphic>
      </p:graphicFrame>
      <p:sp>
        <p:nvSpPr>
          <p:cNvPr id="9" name="TextBox 8"/>
          <p:cNvSpPr txBox="1"/>
          <p:nvPr/>
        </p:nvSpPr>
        <p:spPr>
          <a:xfrm>
            <a:off x="533400" y="2369628"/>
            <a:ext cx="1156086" cy="215444"/>
          </a:xfrm>
          <a:prstGeom prst="rect">
            <a:avLst/>
          </a:prstGeom>
          <a:noFill/>
        </p:spPr>
        <p:txBody>
          <a:bodyPr wrap="none" rtlCol="0">
            <a:spAutoFit/>
          </a:bodyPr>
          <a:lstStyle/>
          <a:p>
            <a:r>
              <a:rPr lang="en-US" sz="800" dirty="0"/>
              <a:t>**Closed/announced.</a:t>
            </a:r>
          </a:p>
        </p:txBody>
      </p:sp>
      <p:sp>
        <p:nvSpPr>
          <p:cNvPr id="10" name="TextBox 9"/>
          <p:cNvSpPr txBox="1"/>
          <p:nvPr/>
        </p:nvSpPr>
        <p:spPr>
          <a:xfrm>
            <a:off x="4953000" y="1074228"/>
            <a:ext cx="3886200" cy="1354217"/>
          </a:xfrm>
          <a:prstGeom prst="rect">
            <a:avLst/>
          </a:prstGeom>
          <a:noFill/>
        </p:spPr>
        <p:txBody>
          <a:bodyPr wrap="square" rtlCol="0">
            <a:spAutoFit/>
          </a:bodyPr>
          <a:lstStyle/>
          <a:p>
            <a:pPr algn="l"/>
            <a:r>
              <a:rPr lang="en-US" sz="1200" b="1" dirty="0"/>
              <a:t>Impact and changes to market</a:t>
            </a:r>
          </a:p>
          <a:p>
            <a:pPr algn="l"/>
            <a:r>
              <a:rPr lang="en-US" sz="1000" dirty="0"/>
              <a:t>Each Area has witnessed a number of consolidation or acquisition activities in the last two years. </a:t>
            </a:r>
            <a:r>
              <a:rPr lang="en-US" sz="1000" b="1" dirty="0"/>
              <a:t>In Asia Pacific</a:t>
            </a:r>
            <a:r>
              <a:rPr lang="en-US" sz="1000" dirty="0"/>
              <a:t>, a number of smaller offices or individual practices have been acquired by both Deloitte and PwC to gain regional footholds or entry to new markets, such as PwC’s acquisition of key influencers in healthcare in China, or Deloitte’s acquisitions of data analytics in Australia.</a:t>
            </a:r>
          </a:p>
        </p:txBody>
      </p:sp>
      <p:cxnSp>
        <p:nvCxnSpPr>
          <p:cNvPr id="12" name="Straight Connector 11"/>
          <p:cNvCxnSpPr/>
          <p:nvPr/>
        </p:nvCxnSpPr>
        <p:spPr>
          <a:xfrm>
            <a:off x="457200" y="3499233"/>
            <a:ext cx="8305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4800600"/>
            <a:ext cx="8382000" cy="1508105"/>
          </a:xfrm>
          <a:prstGeom prst="rect">
            <a:avLst/>
          </a:prstGeom>
          <a:noFill/>
        </p:spPr>
        <p:txBody>
          <a:bodyPr wrap="square" rtlCol="0">
            <a:spAutoFit/>
          </a:bodyPr>
          <a:lstStyle/>
          <a:p>
            <a:pPr algn="l"/>
            <a:r>
              <a:rPr lang="en-US" sz="1200" b="1" dirty="0"/>
              <a:t>Impact and changes to market</a:t>
            </a:r>
          </a:p>
          <a:p>
            <a:pPr algn="l"/>
            <a:r>
              <a:rPr lang="en-US" sz="1000" dirty="0"/>
              <a:t>Undoubtedly, the overwhelming focus for acquisition activity has been in the Advisory space. Even the small public accounting firms acquired have been focused on advising SME or private companies through their growth and expansion.,</a:t>
            </a:r>
            <a:r>
              <a:rPr lang="en-US" sz="1000" b="1" dirty="0"/>
              <a:t> In Assurance</a:t>
            </a:r>
            <a:r>
              <a:rPr lang="en-US" sz="1000" dirty="0"/>
              <a:t>  </a:t>
            </a:r>
            <a:r>
              <a:rPr lang="en-US" sz="1000" b="1" dirty="0"/>
              <a:t>and Tax</a:t>
            </a:r>
            <a:r>
              <a:rPr lang="en-US" sz="1000" dirty="0"/>
              <a:t>, the combined entities have increased capabilities for supporting private companies and SMEs in Canada and Australia, as well as Brazil, underscoring the increased interest in this market segment. </a:t>
            </a:r>
            <a:r>
              <a:rPr lang="en-US" sz="1000" b="1" dirty="0"/>
              <a:t>In Advisory</a:t>
            </a:r>
            <a:r>
              <a:rPr lang="en-US" sz="1000" dirty="0"/>
              <a:t>, most of the acquisitions have been in IT Advisory or other process improvement arenas.  Both PwC and KPMG have acquired skills to replace lost resources during the divestitures of their consulting practices, just as EY has been attempting with its acquisitions in the Americas. Deloitte’s tremendous investment in the GPS practice from BearingPoint , as well as PwC’s acquisitions of the Commercial Services practice from BearingPoint and the recent Diamond Management transaction have all changed the playing field in Advisory – expanding the services and challenging the notion that auditors can not address IT issues.</a:t>
            </a:r>
          </a:p>
        </p:txBody>
      </p:sp>
      <p:sp>
        <p:nvSpPr>
          <p:cNvPr id="15" name="TextBox 14"/>
          <p:cNvSpPr txBox="1"/>
          <p:nvPr/>
        </p:nvSpPr>
        <p:spPr>
          <a:xfrm>
            <a:off x="457200" y="2522028"/>
            <a:ext cx="4191000" cy="707886"/>
          </a:xfrm>
          <a:prstGeom prst="rect">
            <a:avLst/>
          </a:prstGeom>
          <a:noFill/>
        </p:spPr>
        <p:txBody>
          <a:bodyPr wrap="square" rtlCol="0">
            <a:spAutoFit/>
          </a:bodyPr>
          <a:lstStyle/>
          <a:p>
            <a:pPr algn="l"/>
            <a:r>
              <a:rPr lang="en-US" sz="1000" b="1" dirty="0"/>
              <a:t>In the Americas</a:t>
            </a:r>
            <a:r>
              <a:rPr lang="en-US" sz="1000" dirty="0"/>
              <a:t>, the acquisitions by Deloitte and PwC in the Advisory space as well as within Canada have increased both reputation and the ability of both firms to provide services. Deloitte’s penetration and continued success in GPS  is one example</a:t>
            </a:r>
            <a:r>
              <a:rPr lang="en-US" sz="1000" dirty="0" smtClean="0"/>
              <a:t>.</a:t>
            </a:r>
            <a:endParaRPr lang="en-US" sz="1000" dirty="0"/>
          </a:p>
        </p:txBody>
      </p:sp>
      <p:sp>
        <p:nvSpPr>
          <p:cNvPr id="16" name="TextBox 15"/>
          <p:cNvSpPr txBox="1"/>
          <p:nvPr/>
        </p:nvSpPr>
        <p:spPr>
          <a:xfrm>
            <a:off x="4800600" y="2445828"/>
            <a:ext cx="4191000" cy="707886"/>
          </a:xfrm>
          <a:prstGeom prst="rect">
            <a:avLst/>
          </a:prstGeom>
          <a:noFill/>
        </p:spPr>
        <p:txBody>
          <a:bodyPr wrap="square" rtlCol="0">
            <a:spAutoFit/>
          </a:bodyPr>
          <a:lstStyle/>
          <a:p>
            <a:pPr algn="l"/>
            <a:r>
              <a:rPr lang="en-US" sz="1000" b="1" dirty="0"/>
              <a:t>In EMEIA</a:t>
            </a:r>
            <a:r>
              <a:rPr lang="en-US" sz="1000" dirty="0"/>
              <a:t>, PwC in particular has been very active in acquiring local level resources to expand and diversify scope of services throughout  its equivalent Advisory practices, particularly in IT Advisory and Climate Change services and gain resources in  Spain, France, UK and India. </a:t>
            </a:r>
          </a:p>
        </p:txBody>
      </p:sp>
      <p:sp>
        <p:nvSpPr>
          <p:cNvPr id="14" name="Rectangle 13"/>
          <p:cNvSpPr/>
          <p:nvPr/>
        </p:nvSpPr>
        <p:spPr bwMode="auto">
          <a:xfrm>
            <a:off x="5599288" y="3251201"/>
            <a:ext cx="3160889" cy="2573866"/>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 </a:t>
            </a:r>
            <a:r>
              <a:rPr lang="en-US" dirty="0"/>
              <a:t>What key questions does </a:t>
            </a:r>
          </a:p>
          <a:p>
            <a:pPr marL="0" marR="0" indent="0" algn="ctr" defTabSz="914400" rtl="0" eaLnBrk="1" fontAlgn="base" latinLnBrk="0" hangingPunct="1">
              <a:lnSpc>
                <a:spcPct val="100000"/>
              </a:lnSpc>
              <a:spcBef>
                <a:spcPct val="0"/>
              </a:spcBef>
              <a:spcAft>
                <a:spcPct val="0"/>
              </a:spcAft>
              <a:buClrTx/>
              <a:buSzTx/>
              <a:buFontTx/>
              <a:buNone/>
              <a:tabLst/>
            </a:pPr>
            <a:r>
              <a:rPr lang="en-US" dirty="0"/>
              <a:t>this slide try to answer? </a:t>
            </a:r>
          </a:p>
          <a:p>
            <a:pPr marL="0" marR="0" indent="0" algn="ctr" defTabSz="914400" rtl="0" eaLnBrk="1" fontAlgn="base" latinLnBrk="0" hangingPunct="1">
              <a:lnSpc>
                <a:spcPct val="100000"/>
              </a:lnSpc>
              <a:spcBef>
                <a:spcPct val="0"/>
              </a:spcBef>
              <a:spcAft>
                <a:spcPct val="0"/>
              </a:spcAft>
              <a:buClrTx/>
              <a:buSzTx/>
              <a:buFontTx/>
              <a:buNone/>
              <a:tabLst/>
            </a:pPr>
            <a:r>
              <a:rPr lang="en-US" dirty="0"/>
              <a:t>Can you answer </a:t>
            </a:r>
          </a:p>
          <a:p>
            <a:pPr marL="0" marR="0" indent="0" algn="ctr" defTabSz="914400" rtl="0" eaLnBrk="1" fontAlgn="base" latinLnBrk="0" hangingPunct="1">
              <a:lnSpc>
                <a:spcPct val="100000"/>
              </a:lnSpc>
              <a:spcBef>
                <a:spcPct val="0"/>
              </a:spcBef>
              <a:spcAft>
                <a:spcPct val="0"/>
              </a:spcAft>
              <a:buClrTx/>
              <a:buSzTx/>
              <a:buFontTx/>
              <a:buNone/>
              <a:tabLst/>
            </a:pPr>
            <a:r>
              <a:rPr lang="en-US" dirty="0"/>
              <a:t>those questions from this slide?</a:t>
            </a:r>
          </a:p>
          <a:p>
            <a:pPr marL="0" marR="0" indent="0" algn="ctr" defTabSz="914400" rtl="0" eaLnBrk="1" fontAlgn="base" latinLnBrk="0" hangingPunct="1">
              <a:lnSpc>
                <a:spcPct val="100000"/>
              </a:lnSpc>
              <a:spcBef>
                <a:spcPct val="0"/>
              </a:spcBef>
              <a:spcAft>
                <a:spcPct val="0"/>
              </a:spcAft>
              <a:buClrTx/>
              <a:buSzTx/>
              <a:buFontTx/>
              <a:buNone/>
              <a:tabLst/>
            </a:pPr>
            <a:r>
              <a:rPr lang="en-US" dirty="0"/>
              <a:t>What needs to be changed </a:t>
            </a:r>
          </a:p>
          <a:p>
            <a:pPr marL="0" marR="0" indent="0" algn="ctr" defTabSz="914400" rtl="0" eaLnBrk="1" fontAlgn="base" latinLnBrk="0" hangingPunct="1">
              <a:lnSpc>
                <a:spcPct val="100000"/>
              </a:lnSpc>
              <a:spcBef>
                <a:spcPct val="0"/>
              </a:spcBef>
              <a:spcAft>
                <a:spcPct val="0"/>
              </a:spcAft>
              <a:buClrTx/>
              <a:buSzTx/>
              <a:buFontTx/>
              <a:buNone/>
              <a:tabLst/>
            </a:pPr>
            <a:r>
              <a:rPr lang="en-US" dirty="0"/>
              <a:t>to improve this slide?</a:t>
            </a:r>
          </a:p>
        </p:txBody>
      </p:sp>
      <p:sp>
        <p:nvSpPr>
          <p:cNvPr id="18" name="Rectangle 17"/>
          <p:cNvSpPr/>
          <p:nvPr/>
        </p:nvSpPr>
        <p:spPr>
          <a:xfrm>
            <a:off x="5580112" y="0"/>
            <a:ext cx="3563888"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Ukázka 2</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tricks</a:t>
            </a:r>
          </a:p>
        </p:txBody>
      </p:sp>
      <p:sp>
        <p:nvSpPr>
          <p:cNvPr id="3" name="TextBox 2"/>
          <p:cNvSpPr txBox="1"/>
          <p:nvPr/>
        </p:nvSpPr>
        <p:spPr>
          <a:xfrm>
            <a:off x="466639" y="1307684"/>
            <a:ext cx="8270961" cy="3046988"/>
          </a:xfrm>
          <a:prstGeom prst="rect">
            <a:avLst/>
          </a:prstGeom>
          <a:noFill/>
        </p:spPr>
        <p:txBody>
          <a:bodyPr wrap="square" rtlCol="0">
            <a:spAutoFit/>
          </a:bodyPr>
          <a:lstStyle/>
          <a:p>
            <a:pPr marL="342900" indent="-342900" algn="l">
              <a:buAutoNum type="arabicPeriod"/>
            </a:pPr>
            <a:r>
              <a:rPr lang="en-US" dirty="0"/>
              <a:t>Identify what the key issues are in the questions being posed/asked.</a:t>
            </a:r>
          </a:p>
          <a:p>
            <a:pPr marL="342900" indent="-342900" algn="l">
              <a:buAutoNum type="arabicPeriod"/>
            </a:pPr>
            <a:endParaRPr lang="en-US" dirty="0"/>
          </a:p>
          <a:p>
            <a:pPr marL="342900" indent="-342900" algn="l">
              <a:buAutoNum type="arabicPeriod"/>
            </a:pPr>
            <a:r>
              <a:rPr lang="en-US" dirty="0"/>
              <a:t>Eliminate “should” “could” “may” “would” conditions. Use active voice verbs.</a:t>
            </a:r>
          </a:p>
          <a:p>
            <a:pPr marL="342900" indent="-342900" algn="l">
              <a:buAutoNum type="arabicPeriod"/>
            </a:pPr>
            <a:endParaRPr lang="en-US" dirty="0"/>
          </a:p>
          <a:p>
            <a:pPr marL="342900" indent="-342900" algn="l">
              <a:buAutoNum type="arabicPeriod"/>
            </a:pPr>
            <a:r>
              <a:rPr lang="en-US" dirty="0"/>
              <a:t>Place yourself in the position of the decision maker. What would you do? </a:t>
            </a:r>
          </a:p>
          <a:p>
            <a:pPr marL="342900" indent="-342900" algn="l">
              <a:buFont typeface="+mj-lt"/>
              <a:buAutoNum type="arabicPeriod"/>
            </a:pPr>
            <a:endParaRPr lang="en-US" dirty="0"/>
          </a:p>
          <a:p>
            <a:pPr marL="342900" indent="-342900" algn="l">
              <a:buFont typeface="+mj-lt"/>
              <a:buAutoNum type="arabicPeriod"/>
            </a:pPr>
            <a:r>
              <a:rPr lang="en-US" dirty="0"/>
              <a:t>What is the real issue – have you addressed it or not? If not – change your slides.</a:t>
            </a:r>
          </a:p>
          <a:p>
            <a:pPr marL="342900" indent="-342900" algn="l">
              <a:buFont typeface="+mj-lt"/>
              <a:buAutoNum type="arabicPeriod"/>
            </a:pPr>
            <a:endParaRPr lang="en-US" dirty="0"/>
          </a:p>
          <a:p>
            <a:pPr marL="342900" indent="-342900" algn="l">
              <a:buFont typeface="+mj-lt"/>
              <a:buAutoNum type="arabicPeriod"/>
            </a:pPr>
            <a:r>
              <a:rPr lang="en-US" dirty="0"/>
              <a:t>Replace text with graphics or pictures to help the message across borders and readers.</a:t>
            </a:r>
          </a:p>
          <a:p>
            <a:pPr marL="342900" indent="-342900" algn="l">
              <a:buFont typeface="+mj-lt"/>
              <a:buAutoNum type="arabicPeriod"/>
            </a:pPr>
            <a:endParaRPr lang="en-US" dirty="0"/>
          </a:p>
          <a:p>
            <a:pPr marL="342900" indent="-342900" algn="l">
              <a:buFont typeface="+mj-lt"/>
              <a:buAutoNum type="arabicPeriod"/>
            </a:pPr>
            <a:r>
              <a:rPr lang="en-US" dirty="0"/>
              <a:t>When you get stuck – ask a peer to help you.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cs-CZ" sz="3600" dirty="0" smtClean="0"/>
              <a:t>Strukturování komunikace</a:t>
            </a:r>
            <a:endParaRPr lang="cs-CZ" sz="3600"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Strukturování komunikace</a:t>
            </a:r>
            <a:endParaRPr lang="cs-CZ" dirty="0"/>
          </a:p>
        </p:txBody>
      </p:sp>
      <p:sp>
        <p:nvSpPr>
          <p:cNvPr id="3" name="Zástupný symbol pro obsah 2"/>
          <p:cNvSpPr>
            <a:spLocks noGrp="1"/>
          </p:cNvSpPr>
          <p:nvPr>
            <p:ph idx="1"/>
          </p:nvPr>
        </p:nvSpPr>
        <p:spPr/>
        <p:txBody>
          <a:bodyPr>
            <a:normAutofit/>
          </a:bodyPr>
          <a:lstStyle/>
          <a:p>
            <a:pPr marL="0">
              <a:lnSpc>
                <a:spcPct val="120000"/>
              </a:lnSpc>
              <a:spcBef>
                <a:spcPts val="600"/>
              </a:spcBef>
              <a:spcAft>
                <a:spcPts val="0"/>
              </a:spcAft>
              <a:buNone/>
              <a:defRPr/>
            </a:pPr>
            <a:r>
              <a:rPr lang="cs-CZ" dirty="0" smtClean="0">
                <a:latin typeface="+mj-lt"/>
              </a:rPr>
              <a:t>Strukturované myšlení pomáhá organizovat myšlenky a poskytuje rámec pro komunikaci</a:t>
            </a:r>
          </a:p>
          <a:p>
            <a:pPr marL="0">
              <a:lnSpc>
                <a:spcPct val="120000"/>
              </a:lnSpc>
              <a:spcBef>
                <a:spcPts val="600"/>
              </a:spcBef>
              <a:spcAft>
                <a:spcPts val="0"/>
              </a:spcAft>
              <a:buNone/>
              <a:defRPr/>
            </a:pPr>
            <a:endParaRPr lang="cs-CZ" dirty="0" smtClean="0">
              <a:latin typeface="+mj-lt"/>
            </a:endParaRPr>
          </a:p>
          <a:p>
            <a:pPr marL="0">
              <a:lnSpc>
                <a:spcPct val="120000"/>
              </a:lnSpc>
              <a:spcBef>
                <a:spcPts val="600"/>
              </a:spcBef>
              <a:spcAft>
                <a:spcPts val="0"/>
              </a:spcAft>
              <a:buNone/>
              <a:defRPr/>
            </a:pPr>
            <a:r>
              <a:rPr lang="cs-CZ" dirty="0" smtClean="0">
                <a:latin typeface="+mj-lt"/>
              </a:rPr>
              <a:t>Srozumitelná komunikace začíná u jasného myšlení</a:t>
            </a:r>
          </a:p>
          <a:p>
            <a:pPr marL="357187" lvl="1">
              <a:lnSpc>
                <a:spcPct val="120000"/>
              </a:lnSpc>
              <a:spcBef>
                <a:spcPts val="600"/>
              </a:spcBef>
              <a:spcAft>
                <a:spcPts val="0"/>
              </a:spcAft>
            </a:pPr>
            <a:endParaRPr lang="cs-CZ" sz="1500" dirty="0" smtClean="0">
              <a:solidFill>
                <a:schemeClr val="accent1"/>
              </a:solidFill>
              <a:latin typeface="+mj-lt"/>
            </a:endParaRPr>
          </a:p>
          <a:p>
            <a:pPr marL="357187" lvl="1">
              <a:lnSpc>
                <a:spcPct val="120000"/>
              </a:lnSpc>
              <a:spcBef>
                <a:spcPts val="600"/>
              </a:spcBef>
              <a:spcAft>
                <a:spcPts val="0"/>
              </a:spcAft>
              <a:buNone/>
            </a:pPr>
            <a:endParaRPr lang="cs-CZ" sz="1500" dirty="0" smtClean="0">
              <a:solidFill>
                <a:schemeClr val="accent1"/>
              </a:solidFill>
              <a:latin typeface="+mj-lt"/>
            </a:endParaRPr>
          </a:p>
          <a:p>
            <a:pPr marL="357187" lvl="1">
              <a:lnSpc>
                <a:spcPct val="120000"/>
              </a:lnSpc>
              <a:spcBef>
                <a:spcPts val="600"/>
              </a:spcBef>
              <a:spcAft>
                <a:spcPts val="0"/>
              </a:spcAft>
            </a:pPr>
            <a:r>
              <a:rPr lang="cs-CZ" sz="1800" dirty="0" smtClean="0">
                <a:latin typeface="+mj-lt"/>
              </a:rPr>
              <a:t>Než začnete psát, zamyslete se:</a:t>
            </a:r>
          </a:p>
          <a:p>
            <a:pPr marL="357187" lvl="1">
              <a:lnSpc>
                <a:spcPct val="120000"/>
              </a:lnSpc>
              <a:spcBef>
                <a:spcPts val="600"/>
              </a:spcBef>
              <a:spcAft>
                <a:spcPts val="0"/>
              </a:spcAft>
            </a:pPr>
            <a:endParaRPr lang="cs-CZ" sz="1800" dirty="0" smtClean="0">
              <a:latin typeface="+mj-lt"/>
            </a:endParaRPr>
          </a:p>
          <a:p>
            <a:pPr marL="0">
              <a:lnSpc>
                <a:spcPct val="120000"/>
              </a:lnSpc>
              <a:spcBef>
                <a:spcPts val="600"/>
              </a:spcBef>
              <a:spcAft>
                <a:spcPts val="600"/>
              </a:spcAft>
            </a:pPr>
            <a:endParaRPr lang="cs-CZ" sz="1600" dirty="0" smtClean="0">
              <a:latin typeface="+mj-lt"/>
            </a:endParaRPr>
          </a:p>
        </p:txBody>
      </p:sp>
      <p:sp>
        <p:nvSpPr>
          <p:cNvPr id="4" name="Rectangle 3"/>
          <p:cNvSpPr txBox="1">
            <a:spLocks noChangeArrowheads="1"/>
          </p:cNvSpPr>
          <p:nvPr/>
        </p:nvSpPr>
        <p:spPr bwMode="auto">
          <a:xfrm>
            <a:off x="1691680" y="4653136"/>
            <a:ext cx="5400600" cy="1224037"/>
          </a:xfrm>
          <a:prstGeom prst="rect">
            <a:avLst/>
          </a:prstGeom>
          <a:solidFill>
            <a:schemeClr val="accent2"/>
          </a:solidFill>
          <a:ln w="9525">
            <a:noFill/>
            <a:miter lim="800000"/>
            <a:headEnd/>
            <a:tailEnd/>
          </a:ln>
        </p:spPr>
        <p:txBody>
          <a:bodyPr vert="horz" wrap="square" lIns="0" tIns="0" rIns="0" bIns="0" numCol="1" anchor="ctr" anchorCtr="0" compatLnSpc="1">
            <a:prstTxWarp prst="textNoShape">
              <a:avLst/>
            </a:prstTxWarp>
          </a:bodyPr>
          <a:lstStyle/>
          <a:p>
            <a:pPr marL="360363" marR="0" lvl="0" indent="-182563" defTabSz="914400" rtl="0" eaLnBrk="1" fontAlgn="base" latinLnBrk="0" hangingPunct="1">
              <a:lnSpc>
                <a:spcPct val="100000"/>
              </a:lnSpc>
              <a:spcBef>
                <a:spcPct val="20000"/>
              </a:spcBef>
              <a:spcAft>
                <a:spcPct val="0"/>
              </a:spcAft>
              <a:buClr>
                <a:srgbClr val="FFD200"/>
              </a:buClr>
              <a:buSzPct val="75000"/>
              <a:tabLst/>
              <a:defRPr/>
            </a:pPr>
            <a:r>
              <a:rPr kumimoji="0" lang="cs-CZ" b="1" i="0" u="none" strike="noStrike" kern="0" cap="none" spc="0" normalizeH="0" baseline="0" noProof="0" dirty="0" smtClean="0">
                <a:ln>
                  <a:noFill/>
                </a:ln>
                <a:solidFill>
                  <a:srgbClr val="646464"/>
                </a:solidFill>
                <a:effectLst/>
                <a:uLnTx/>
                <a:uFillTx/>
                <a:latin typeface="EYInterstate" pitchFamily="2" charset="0"/>
              </a:rPr>
              <a:t>Proč </a:t>
            </a:r>
            <a:r>
              <a:rPr kumimoji="0" lang="cs-CZ" i="0" u="none" strike="noStrike" kern="0" cap="none" spc="0" normalizeH="0" baseline="0" noProof="0" dirty="0" smtClean="0">
                <a:ln>
                  <a:noFill/>
                </a:ln>
                <a:solidFill>
                  <a:srgbClr val="646464"/>
                </a:solidFill>
                <a:effectLst/>
                <a:uLnTx/>
                <a:uFillTx/>
                <a:latin typeface="EYInterstate" pitchFamily="2" charset="0"/>
              </a:rPr>
              <a:t>to píšu?</a:t>
            </a:r>
            <a:endParaRPr kumimoji="0" lang="en-US" i="0" u="none" strike="noStrike" kern="0" cap="none" spc="0" normalizeH="0" baseline="0" noProof="0" dirty="0">
              <a:ln>
                <a:noFill/>
              </a:ln>
              <a:solidFill>
                <a:srgbClr val="646464"/>
              </a:solidFill>
              <a:effectLst/>
              <a:uLnTx/>
              <a:uFillTx/>
              <a:latin typeface="EYInterstate" pitchFamily="2" charset="0"/>
            </a:endParaRPr>
          </a:p>
          <a:p>
            <a:pPr marL="360363" marR="0" lvl="0" indent="-182563" defTabSz="914400" rtl="0" eaLnBrk="1" fontAlgn="base" latinLnBrk="0" hangingPunct="1">
              <a:lnSpc>
                <a:spcPct val="100000"/>
              </a:lnSpc>
              <a:spcBef>
                <a:spcPct val="20000"/>
              </a:spcBef>
              <a:spcAft>
                <a:spcPct val="0"/>
              </a:spcAft>
              <a:buClr>
                <a:srgbClr val="FFD200"/>
              </a:buClr>
              <a:buSzPct val="75000"/>
              <a:tabLst/>
              <a:defRPr/>
            </a:pPr>
            <a:r>
              <a:rPr kumimoji="0" lang="cs-CZ" b="1" i="0" u="none" strike="noStrike" kern="0" cap="none" spc="0" normalizeH="0" baseline="0" noProof="0" dirty="0" smtClean="0">
                <a:ln>
                  <a:noFill/>
                </a:ln>
                <a:solidFill>
                  <a:srgbClr val="646464"/>
                </a:solidFill>
                <a:effectLst/>
                <a:uLnTx/>
                <a:uFillTx/>
                <a:latin typeface="EYInterstate" pitchFamily="2" charset="0"/>
              </a:rPr>
              <a:t>Kdo </a:t>
            </a:r>
            <a:r>
              <a:rPr kumimoji="0" lang="cs-CZ" i="0" u="none" strike="noStrike" kern="0" cap="none" spc="0" normalizeH="0" baseline="0" noProof="0" dirty="0" smtClean="0">
                <a:ln>
                  <a:noFill/>
                </a:ln>
                <a:solidFill>
                  <a:srgbClr val="646464"/>
                </a:solidFill>
                <a:effectLst/>
                <a:uLnTx/>
                <a:uFillTx/>
                <a:latin typeface="EYInterstate" pitchFamily="2" charset="0"/>
              </a:rPr>
              <a:t>to bude číst?</a:t>
            </a:r>
            <a:endParaRPr kumimoji="0" lang="en-US" i="0" u="none" strike="noStrike" kern="0" cap="none" spc="0" normalizeH="0" baseline="0" noProof="0" dirty="0">
              <a:ln>
                <a:noFill/>
              </a:ln>
              <a:solidFill>
                <a:srgbClr val="646464"/>
              </a:solidFill>
              <a:effectLst/>
              <a:uLnTx/>
              <a:uFillTx/>
              <a:latin typeface="EYInterstate" pitchFamily="2" charset="0"/>
            </a:endParaRPr>
          </a:p>
          <a:p>
            <a:pPr marL="360363" marR="0" lvl="0" indent="-182563" defTabSz="914400" rtl="0" eaLnBrk="1" fontAlgn="base" latinLnBrk="0" hangingPunct="1">
              <a:lnSpc>
                <a:spcPct val="100000"/>
              </a:lnSpc>
              <a:spcBef>
                <a:spcPct val="20000"/>
              </a:spcBef>
              <a:spcAft>
                <a:spcPct val="0"/>
              </a:spcAft>
              <a:buClr>
                <a:srgbClr val="FFD200"/>
              </a:buClr>
              <a:buSzPct val="75000"/>
              <a:tabLst/>
              <a:defRPr/>
            </a:pPr>
            <a:r>
              <a:rPr kumimoji="0" lang="cs-CZ" b="1" i="0" u="none" strike="noStrike" kern="0" cap="none" spc="0" normalizeH="0" baseline="0" noProof="0" dirty="0" smtClean="0">
                <a:ln>
                  <a:noFill/>
                </a:ln>
                <a:solidFill>
                  <a:srgbClr val="646464"/>
                </a:solidFill>
                <a:effectLst/>
                <a:uLnTx/>
                <a:uFillTx/>
                <a:latin typeface="EYInterstate" pitchFamily="2" charset="0"/>
              </a:rPr>
              <a:t>Co </a:t>
            </a:r>
            <a:r>
              <a:rPr kumimoji="0" lang="cs-CZ" i="0" u="none" strike="noStrike" kern="0" cap="none" spc="0" normalizeH="0" baseline="0" noProof="0" dirty="0" smtClean="0">
                <a:ln>
                  <a:noFill/>
                </a:ln>
                <a:solidFill>
                  <a:srgbClr val="646464"/>
                </a:solidFill>
                <a:effectLst/>
                <a:uLnTx/>
                <a:uFillTx/>
                <a:latin typeface="EYInterstate" pitchFamily="2" charset="0"/>
              </a:rPr>
              <a:t>chci aby čtenář věděl, cítil a udělal?</a:t>
            </a:r>
            <a:endParaRPr kumimoji="0" lang="en-US" i="0" u="none" strike="noStrike" kern="0" cap="none" spc="0" normalizeH="0" baseline="0" noProof="0" dirty="0">
              <a:ln>
                <a:noFill/>
              </a:ln>
              <a:solidFill>
                <a:srgbClr val="646464"/>
              </a:solidFill>
              <a:effectLst/>
              <a:uLnTx/>
              <a:uFillTx/>
              <a:latin typeface="EYInterstate"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dirty="0" err="1" smtClean="0">
                <a:solidFill>
                  <a:schemeClr val="tx1"/>
                </a:solidFill>
                <a:latin typeface="EYInterstate" pitchFamily="2" charset="0"/>
              </a:rPr>
              <a:t>Účinný</a:t>
            </a:r>
            <a:r>
              <a:rPr lang="en-GB" dirty="0" smtClean="0">
                <a:solidFill>
                  <a:schemeClr val="tx1"/>
                </a:solidFill>
                <a:latin typeface="EYInterstate" pitchFamily="2" charset="0"/>
              </a:rPr>
              <a:t> </a:t>
            </a:r>
            <a:r>
              <a:rPr lang="en-GB" dirty="0" err="1" smtClean="0">
                <a:solidFill>
                  <a:schemeClr val="tx1"/>
                </a:solidFill>
                <a:latin typeface="EYInterstate" pitchFamily="2" charset="0"/>
              </a:rPr>
              <a:t>přístup</a:t>
            </a:r>
            <a:r>
              <a:rPr lang="en-GB" dirty="0" smtClean="0">
                <a:solidFill>
                  <a:schemeClr val="tx1"/>
                </a:solidFill>
                <a:latin typeface="EYInterstate" pitchFamily="2" charset="0"/>
              </a:rPr>
              <a:t> k </a:t>
            </a:r>
            <a:r>
              <a:rPr lang="en-GB" dirty="0" err="1" smtClean="0">
                <a:solidFill>
                  <a:schemeClr val="tx1"/>
                </a:solidFill>
                <a:latin typeface="EYInterstate" pitchFamily="2" charset="0"/>
              </a:rPr>
              <a:t>strukturování</a:t>
            </a:r>
            <a:r>
              <a:rPr lang="en-GB" dirty="0" smtClean="0">
                <a:solidFill>
                  <a:schemeClr val="tx1"/>
                </a:solidFill>
                <a:latin typeface="EYInterstate" pitchFamily="2" charset="0"/>
              </a:rPr>
              <a:t> </a:t>
            </a:r>
            <a:r>
              <a:rPr lang="en-GB" dirty="0" err="1" smtClean="0">
                <a:solidFill>
                  <a:schemeClr val="tx1"/>
                </a:solidFill>
                <a:latin typeface="EYInterstate" pitchFamily="2" charset="0"/>
              </a:rPr>
              <a:t>komunikace</a:t>
            </a:r>
            <a:endParaRPr lang="en-US" dirty="0">
              <a:solidFill>
                <a:schemeClr val="tx1"/>
              </a:solidFill>
              <a:latin typeface="EYInterstate" pitchFamily="2" charset="0"/>
            </a:endParaRPr>
          </a:p>
        </p:txBody>
      </p:sp>
      <p:grpSp>
        <p:nvGrpSpPr>
          <p:cNvPr id="2" name="Group 27"/>
          <p:cNvGrpSpPr>
            <a:grpSpLocks/>
          </p:cNvGrpSpPr>
          <p:nvPr/>
        </p:nvGrpSpPr>
        <p:grpSpPr bwMode="auto">
          <a:xfrm>
            <a:off x="1676400" y="1219200"/>
            <a:ext cx="4243388" cy="4198938"/>
            <a:chOff x="1056" y="768"/>
            <a:chExt cx="2673" cy="2645"/>
          </a:xfrm>
        </p:grpSpPr>
        <p:pic>
          <p:nvPicPr>
            <p:cNvPr id="93188" name="Picture 8"/>
            <p:cNvPicPr>
              <a:picLocks noChangeAspect="1" noChangeArrowheads="1"/>
            </p:cNvPicPr>
            <p:nvPr/>
          </p:nvPicPr>
          <p:blipFill>
            <a:blip r:embed="rId3" cstate="print"/>
            <a:srcRect b="33487"/>
            <a:stretch>
              <a:fillRect/>
            </a:stretch>
          </p:blipFill>
          <p:spPr bwMode="gray">
            <a:xfrm>
              <a:off x="2449" y="768"/>
              <a:ext cx="823" cy="1201"/>
            </a:xfrm>
            <a:prstGeom prst="rect">
              <a:avLst/>
            </a:prstGeom>
            <a:noFill/>
            <a:ln w="9525" algn="ctr">
              <a:noFill/>
              <a:miter lim="800000"/>
              <a:headEnd/>
              <a:tailEnd/>
            </a:ln>
          </p:spPr>
        </p:pic>
        <p:grpSp>
          <p:nvGrpSpPr>
            <p:cNvPr id="3" name="Group 26"/>
            <p:cNvGrpSpPr>
              <a:grpSpLocks/>
            </p:cNvGrpSpPr>
            <p:nvPr/>
          </p:nvGrpSpPr>
          <p:grpSpPr bwMode="auto">
            <a:xfrm>
              <a:off x="1056" y="1353"/>
              <a:ext cx="2673" cy="2060"/>
              <a:chOff x="1056" y="1353"/>
              <a:chExt cx="2673" cy="2060"/>
            </a:xfrm>
          </p:grpSpPr>
          <p:sp>
            <p:nvSpPr>
              <p:cNvPr id="93190" name="Rectangle 4"/>
              <p:cNvSpPr>
                <a:spLocks noChangeArrowheads="1"/>
              </p:cNvSpPr>
              <p:nvPr/>
            </p:nvSpPr>
            <p:spPr bwMode="gray">
              <a:xfrm>
                <a:off x="1056" y="1561"/>
                <a:ext cx="0" cy="174"/>
              </a:xfrm>
              <a:prstGeom prst="rect">
                <a:avLst/>
              </a:prstGeom>
              <a:solidFill>
                <a:srgbClr val="999999"/>
              </a:solidFill>
              <a:ln w="9525" algn="ctr">
                <a:noFill/>
                <a:miter lim="800000"/>
                <a:headEnd/>
                <a:tailEnd/>
              </a:ln>
            </p:spPr>
            <p:txBody>
              <a:bodyPr wrap="none" lIns="0" tIns="0" rIns="0" bIns="0" anchor="ctr">
                <a:spAutoFit/>
              </a:bodyPr>
              <a:lstStyle/>
              <a:p>
                <a:pPr algn="l"/>
                <a:endParaRPr lang="en-GB">
                  <a:solidFill>
                    <a:srgbClr val="646464"/>
                  </a:solidFill>
                  <a:latin typeface="EYInterstate" pitchFamily="2" charset="0"/>
                  <a:cs typeface="Arial" pitchFamily="34" charset="0"/>
                </a:endParaRPr>
              </a:p>
            </p:txBody>
          </p:sp>
          <p:sp>
            <p:nvSpPr>
              <p:cNvPr id="93191" name="Text Box 5"/>
              <p:cNvSpPr txBox="1">
                <a:spLocks noChangeArrowheads="1"/>
              </p:cNvSpPr>
              <p:nvPr/>
            </p:nvSpPr>
            <p:spPr bwMode="gray">
              <a:xfrm>
                <a:off x="1183" y="1562"/>
                <a:ext cx="525" cy="174"/>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FFFFFF"/>
                    </a:solidFill>
                    <a:latin typeface="EYInterstate" pitchFamily="2" charset="0"/>
                    <a:cs typeface="Arial" pitchFamily="34" charset="0"/>
                  </a:rPr>
                  <a:t>Context</a:t>
                </a:r>
                <a:endParaRPr lang="en-US">
                  <a:solidFill>
                    <a:srgbClr val="FFFFFF"/>
                  </a:solidFill>
                  <a:latin typeface="EYInterstate" pitchFamily="2" charset="0"/>
                  <a:cs typeface="Arial" pitchFamily="34" charset="0"/>
                </a:endParaRPr>
              </a:p>
            </p:txBody>
          </p:sp>
          <p:sp>
            <p:nvSpPr>
              <p:cNvPr id="93192" name="AutoShape 6"/>
              <p:cNvSpPr>
                <a:spLocks noChangeArrowheads="1"/>
              </p:cNvSpPr>
              <p:nvPr/>
            </p:nvSpPr>
            <p:spPr bwMode="gray">
              <a:xfrm rot="5400000">
                <a:off x="1975" y="1476"/>
                <a:ext cx="593" cy="347"/>
              </a:xfrm>
              <a:prstGeom prst="triangle">
                <a:avLst>
                  <a:gd name="adj" fmla="val 50000"/>
                </a:avLst>
              </a:prstGeom>
              <a:solidFill>
                <a:srgbClr val="DCDCDC"/>
              </a:solidFill>
              <a:ln w="9525" algn="ctr">
                <a:noFill/>
                <a:miter lim="800000"/>
                <a:headEnd/>
                <a:tailEnd/>
              </a:ln>
            </p:spPr>
            <p:txBody>
              <a:bodyPr lIns="0" tIns="0" rIns="0" bIns="0" anchor="ctr">
                <a:spAutoFit/>
              </a:bodyPr>
              <a:lstStyle/>
              <a:p>
                <a:pPr algn="l"/>
                <a:endParaRPr lang="en-GB">
                  <a:solidFill>
                    <a:srgbClr val="646464"/>
                  </a:solidFill>
                  <a:latin typeface="EYInterstate" pitchFamily="2" charset="0"/>
                  <a:cs typeface="Arial" pitchFamily="34" charset="0"/>
                </a:endParaRPr>
              </a:p>
            </p:txBody>
          </p:sp>
          <p:sp>
            <p:nvSpPr>
              <p:cNvPr id="93193" name="Text Box 7"/>
              <p:cNvSpPr txBox="1">
                <a:spLocks noChangeArrowheads="1"/>
              </p:cNvSpPr>
              <p:nvPr/>
            </p:nvSpPr>
            <p:spPr bwMode="gray">
              <a:xfrm>
                <a:off x="1941" y="1562"/>
                <a:ext cx="479" cy="174"/>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latin typeface="EYInterstate" pitchFamily="2" charset="0"/>
                    <a:cs typeface="Arial" pitchFamily="34" charset="0"/>
                  </a:rPr>
                  <a:t>Trigger</a:t>
                </a:r>
                <a:endParaRPr lang="en-US">
                  <a:solidFill>
                    <a:srgbClr val="000000"/>
                  </a:solidFill>
                  <a:latin typeface="EYInterstate" pitchFamily="2" charset="0"/>
                  <a:cs typeface="Arial" pitchFamily="34" charset="0"/>
                </a:endParaRPr>
              </a:p>
            </p:txBody>
          </p:sp>
          <p:sp>
            <p:nvSpPr>
              <p:cNvPr id="93194" name="AutoShape 9"/>
              <p:cNvSpPr>
                <a:spLocks noChangeArrowheads="1"/>
              </p:cNvSpPr>
              <p:nvPr/>
            </p:nvSpPr>
            <p:spPr bwMode="gray">
              <a:xfrm flipV="1">
                <a:off x="2763" y="1919"/>
                <a:ext cx="174" cy="347"/>
              </a:xfrm>
              <a:prstGeom prst="triangle">
                <a:avLst>
                  <a:gd name="adj" fmla="val 50000"/>
                </a:avLst>
              </a:prstGeom>
              <a:solidFill>
                <a:schemeClr val="accent2"/>
              </a:solidFill>
              <a:ln w="9525" algn="ctr">
                <a:noFill/>
                <a:miter lim="800000"/>
                <a:headEnd/>
                <a:tailEnd/>
              </a:ln>
            </p:spPr>
            <p:txBody>
              <a:bodyPr lIns="0" tIns="0" rIns="0" bIns="0" anchor="ctr">
                <a:spAutoFit/>
              </a:bodyPr>
              <a:lstStyle/>
              <a:p>
                <a:pPr algn="l"/>
                <a:endParaRPr lang="en-GB">
                  <a:solidFill>
                    <a:srgbClr val="646464"/>
                  </a:solidFill>
                  <a:latin typeface="EYInterstate" pitchFamily="2" charset="0"/>
                  <a:cs typeface="Arial" pitchFamily="34" charset="0"/>
                </a:endParaRPr>
              </a:p>
            </p:txBody>
          </p:sp>
          <p:sp>
            <p:nvSpPr>
              <p:cNvPr id="93195" name="Rectangle 11"/>
              <p:cNvSpPr>
                <a:spLocks noChangeArrowheads="1"/>
              </p:cNvSpPr>
              <p:nvPr/>
            </p:nvSpPr>
            <p:spPr bwMode="gray">
              <a:xfrm>
                <a:off x="2449" y="2224"/>
                <a:ext cx="778" cy="203"/>
              </a:xfrm>
              <a:prstGeom prst="rect">
                <a:avLst/>
              </a:prstGeom>
              <a:solidFill>
                <a:srgbClr val="999999"/>
              </a:solidFill>
              <a:ln w="6350">
                <a:noFill/>
                <a:miter lim="800000"/>
                <a:headEnd/>
                <a:tailEnd/>
              </a:ln>
            </p:spPr>
            <p:txBody>
              <a:bodyPr lIns="45720" rIns="45720" anchor="ctr" anchorCtr="1"/>
              <a:lstStyle/>
              <a:p>
                <a:pPr eaLnBrk="0" hangingPunct="0"/>
                <a:r>
                  <a:rPr lang="en-GB" sz="1600" b="1">
                    <a:solidFill>
                      <a:srgbClr val="FFFFFF"/>
                    </a:solidFill>
                    <a:latin typeface="EYInterstate" pitchFamily="2" charset="0"/>
                    <a:cs typeface="Arial" pitchFamily="34" charset="0"/>
                  </a:rPr>
                  <a:t>Response</a:t>
                </a:r>
                <a:endParaRPr lang="en-US" sz="1600" b="1">
                  <a:solidFill>
                    <a:srgbClr val="FFFFFF"/>
                  </a:solidFill>
                  <a:latin typeface="EYInterstate" pitchFamily="2" charset="0"/>
                  <a:cs typeface="Arial" pitchFamily="34" charset="0"/>
                </a:endParaRPr>
              </a:p>
            </p:txBody>
          </p:sp>
          <p:cxnSp>
            <p:nvCxnSpPr>
              <p:cNvPr id="93196" name="AutoShape 12"/>
              <p:cNvCxnSpPr>
                <a:cxnSpLocks noChangeShapeType="1"/>
                <a:stCxn id="93195" idx="2"/>
                <a:endCxn id="93199" idx="0"/>
              </p:cNvCxnSpPr>
              <p:nvPr/>
            </p:nvCxnSpPr>
            <p:spPr bwMode="gray">
              <a:xfrm rot="5400000">
                <a:off x="2413" y="2206"/>
                <a:ext cx="204" cy="646"/>
              </a:xfrm>
              <a:prstGeom prst="bentConnector3">
                <a:avLst>
                  <a:gd name="adj1" fmla="val 49509"/>
                </a:avLst>
              </a:prstGeom>
              <a:noFill/>
              <a:ln w="12700">
                <a:solidFill>
                  <a:schemeClr val="tx1"/>
                </a:solidFill>
                <a:miter lim="800000"/>
                <a:headEnd/>
                <a:tailEnd type="triangle" w="lg" len="med"/>
              </a:ln>
            </p:spPr>
          </p:cxnSp>
          <p:cxnSp>
            <p:nvCxnSpPr>
              <p:cNvPr id="93197" name="AutoShape 13"/>
              <p:cNvCxnSpPr>
                <a:cxnSpLocks noChangeShapeType="1"/>
                <a:stCxn id="93195" idx="2"/>
                <a:endCxn id="93198" idx="0"/>
              </p:cNvCxnSpPr>
              <p:nvPr/>
            </p:nvCxnSpPr>
            <p:spPr bwMode="gray">
              <a:xfrm rot="16200000" flipH="1">
                <a:off x="2737" y="2528"/>
                <a:ext cx="204" cy="2"/>
              </a:xfrm>
              <a:prstGeom prst="bentConnector3">
                <a:avLst>
                  <a:gd name="adj1" fmla="val 49509"/>
                </a:avLst>
              </a:prstGeom>
              <a:noFill/>
              <a:ln w="12700">
                <a:solidFill>
                  <a:schemeClr val="tx1"/>
                </a:solidFill>
                <a:miter lim="800000"/>
                <a:headEnd/>
                <a:tailEnd type="triangle" w="lg" len="med"/>
              </a:ln>
            </p:spPr>
          </p:cxnSp>
          <p:sp>
            <p:nvSpPr>
              <p:cNvPr id="93198" name="Rectangle 14"/>
              <p:cNvSpPr>
                <a:spLocks noChangeArrowheads="1"/>
              </p:cNvSpPr>
              <p:nvPr/>
            </p:nvSpPr>
            <p:spPr bwMode="gray">
              <a:xfrm>
                <a:off x="2601"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latin typeface="EYInterstate" pitchFamily="2" charset="0"/>
                  <a:cs typeface="Arial" pitchFamily="34" charset="0"/>
                </a:endParaRPr>
              </a:p>
            </p:txBody>
          </p:sp>
          <p:sp>
            <p:nvSpPr>
              <p:cNvPr id="93199" name="Rectangle 15"/>
              <p:cNvSpPr>
                <a:spLocks noChangeArrowheads="1"/>
              </p:cNvSpPr>
              <p:nvPr/>
            </p:nvSpPr>
            <p:spPr bwMode="gray">
              <a:xfrm>
                <a:off x="1953"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latin typeface="EYInterstate" pitchFamily="2" charset="0"/>
                  <a:cs typeface="Arial" pitchFamily="34" charset="0"/>
                </a:endParaRPr>
              </a:p>
            </p:txBody>
          </p:sp>
          <p:sp>
            <p:nvSpPr>
              <p:cNvPr id="93200" name="Rectangle 16"/>
              <p:cNvSpPr>
                <a:spLocks noChangeArrowheads="1"/>
              </p:cNvSpPr>
              <p:nvPr/>
            </p:nvSpPr>
            <p:spPr bwMode="gray">
              <a:xfrm>
                <a:off x="2203" y="3210"/>
                <a:ext cx="330"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latin typeface="EYInterstate" pitchFamily="2" charset="0"/>
                  <a:cs typeface="Arial" pitchFamily="34" charset="0"/>
                </a:endParaRPr>
              </a:p>
            </p:txBody>
          </p:sp>
          <p:sp>
            <p:nvSpPr>
              <p:cNvPr id="93201" name="Rectangle 17"/>
              <p:cNvSpPr>
                <a:spLocks noChangeArrowheads="1"/>
              </p:cNvSpPr>
              <p:nvPr/>
            </p:nvSpPr>
            <p:spPr bwMode="gray">
              <a:xfrm>
                <a:off x="2676"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latin typeface="EYInterstate" pitchFamily="2" charset="0"/>
                  <a:cs typeface="Arial" pitchFamily="34" charset="0"/>
                </a:endParaRPr>
              </a:p>
            </p:txBody>
          </p:sp>
          <p:sp>
            <p:nvSpPr>
              <p:cNvPr id="93202" name="Rectangle 18"/>
              <p:cNvSpPr>
                <a:spLocks noChangeArrowheads="1"/>
              </p:cNvSpPr>
              <p:nvPr/>
            </p:nvSpPr>
            <p:spPr bwMode="gray">
              <a:xfrm>
                <a:off x="3149"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latin typeface="EYInterstate" pitchFamily="2" charset="0"/>
                  <a:cs typeface="Arial" pitchFamily="34" charset="0"/>
                </a:endParaRPr>
              </a:p>
            </p:txBody>
          </p:sp>
          <p:cxnSp>
            <p:nvCxnSpPr>
              <p:cNvPr id="93203" name="AutoShape 19"/>
              <p:cNvCxnSpPr>
                <a:cxnSpLocks noChangeShapeType="1"/>
                <a:stCxn id="93198" idx="2"/>
                <a:endCxn id="93200" idx="0"/>
              </p:cNvCxnSpPr>
              <p:nvPr/>
            </p:nvCxnSpPr>
            <p:spPr bwMode="gray">
              <a:xfrm rot="5400000">
                <a:off x="2416" y="2786"/>
                <a:ext cx="376" cy="472"/>
              </a:xfrm>
              <a:prstGeom prst="bentConnector3">
                <a:avLst>
                  <a:gd name="adj1" fmla="val 49736"/>
                </a:avLst>
              </a:prstGeom>
              <a:noFill/>
              <a:ln w="12700">
                <a:solidFill>
                  <a:schemeClr val="tx1"/>
                </a:solidFill>
                <a:miter lim="800000"/>
                <a:headEnd/>
                <a:tailEnd type="triangle" w="lg" len="med"/>
              </a:ln>
            </p:spPr>
          </p:cxnSp>
          <p:cxnSp>
            <p:nvCxnSpPr>
              <p:cNvPr id="93204" name="AutoShape 20"/>
              <p:cNvCxnSpPr>
                <a:cxnSpLocks noChangeShapeType="1"/>
                <a:stCxn id="93198" idx="2"/>
                <a:endCxn id="93201" idx="0"/>
              </p:cNvCxnSpPr>
              <p:nvPr/>
            </p:nvCxnSpPr>
            <p:spPr bwMode="gray">
              <a:xfrm rot="16200000" flipH="1">
                <a:off x="2653" y="3021"/>
                <a:ext cx="376" cy="1"/>
              </a:xfrm>
              <a:prstGeom prst="bentConnector3">
                <a:avLst>
                  <a:gd name="adj1" fmla="val 49736"/>
                </a:avLst>
              </a:prstGeom>
              <a:noFill/>
              <a:ln w="12700">
                <a:solidFill>
                  <a:schemeClr val="tx1"/>
                </a:solidFill>
                <a:miter lim="800000"/>
                <a:headEnd/>
                <a:tailEnd type="triangle" w="lg" len="med"/>
              </a:ln>
            </p:spPr>
          </p:cxnSp>
          <p:cxnSp>
            <p:nvCxnSpPr>
              <p:cNvPr id="93205" name="AutoShape 21"/>
              <p:cNvCxnSpPr>
                <a:cxnSpLocks noChangeShapeType="1"/>
                <a:stCxn id="93198" idx="2"/>
                <a:endCxn id="93202" idx="0"/>
              </p:cNvCxnSpPr>
              <p:nvPr/>
            </p:nvCxnSpPr>
            <p:spPr bwMode="gray">
              <a:xfrm rot="16200000" flipH="1">
                <a:off x="2889" y="2785"/>
                <a:ext cx="376" cy="474"/>
              </a:xfrm>
              <a:prstGeom prst="bentConnector3">
                <a:avLst>
                  <a:gd name="adj1" fmla="val 49736"/>
                </a:avLst>
              </a:prstGeom>
              <a:noFill/>
              <a:ln w="12700">
                <a:solidFill>
                  <a:schemeClr val="tx1"/>
                </a:solidFill>
                <a:miter lim="800000"/>
                <a:headEnd/>
                <a:tailEnd type="triangle" w="lg" len="med"/>
              </a:ln>
            </p:spPr>
          </p:cxnSp>
          <p:sp>
            <p:nvSpPr>
              <p:cNvPr id="93206" name="Rectangle 22"/>
              <p:cNvSpPr>
                <a:spLocks noChangeArrowheads="1"/>
              </p:cNvSpPr>
              <p:nvPr/>
            </p:nvSpPr>
            <p:spPr bwMode="gray">
              <a:xfrm>
                <a:off x="3250" y="2631"/>
                <a:ext cx="47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latin typeface="EYInterstate" pitchFamily="2" charset="0"/>
                  <a:cs typeface="Arial" pitchFamily="34" charset="0"/>
                </a:endParaRPr>
              </a:p>
            </p:txBody>
          </p:sp>
          <p:cxnSp>
            <p:nvCxnSpPr>
              <p:cNvPr id="93207" name="AutoShape 23"/>
              <p:cNvCxnSpPr>
                <a:cxnSpLocks noChangeShapeType="1"/>
                <a:stCxn id="93195" idx="2"/>
                <a:endCxn id="93206" idx="0"/>
              </p:cNvCxnSpPr>
              <p:nvPr/>
            </p:nvCxnSpPr>
            <p:spPr bwMode="gray">
              <a:xfrm rot="16200000" flipH="1">
                <a:off x="3062" y="2203"/>
                <a:ext cx="204" cy="652"/>
              </a:xfrm>
              <a:prstGeom prst="bentConnector3">
                <a:avLst>
                  <a:gd name="adj1" fmla="val 49509"/>
                </a:avLst>
              </a:prstGeom>
              <a:noFill/>
              <a:ln w="12700">
                <a:solidFill>
                  <a:schemeClr val="tx1"/>
                </a:solidFill>
                <a:miter lim="800000"/>
                <a:headEnd/>
                <a:tailEnd type="triangle" w="lg" len="med"/>
              </a:ln>
            </p:spPr>
          </p:cxnSp>
          <p:sp>
            <p:nvSpPr>
              <p:cNvPr id="93208" name="Text Box 24"/>
              <p:cNvSpPr txBox="1">
                <a:spLocks noChangeArrowheads="1"/>
              </p:cNvSpPr>
              <p:nvPr/>
            </p:nvSpPr>
            <p:spPr bwMode="gray">
              <a:xfrm>
                <a:off x="2620" y="1488"/>
                <a:ext cx="762" cy="294"/>
              </a:xfrm>
              <a:prstGeom prst="rect">
                <a:avLst/>
              </a:prstGeom>
              <a:noFill/>
              <a:ln w="9525" algn="ctr">
                <a:noFill/>
                <a:miter lim="800000"/>
                <a:headEnd/>
                <a:tailEnd/>
              </a:ln>
            </p:spPr>
            <p:txBody>
              <a:bodyPr lIns="0" tIns="0" rIns="0" bIns="0">
                <a:spAutoFit/>
              </a:bodyPr>
              <a:lstStyle/>
              <a:p>
                <a:pPr>
                  <a:lnSpc>
                    <a:spcPct val="85000"/>
                  </a:lnSpc>
                  <a:spcBef>
                    <a:spcPct val="50000"/>
                  </a:spcBef>
                </a:pPr>
                <a:r>
                  <a:rPr lang="en-GB" b="1">
                    <a:solidFill>
                      <a:srgbClr val="000000"/>
                    </a:solidFill>
                    <a:latin typeface="EYInterstate" pitchFamily="2" charset="0"/>
                    <a:cs typeface="Arial" pitchFamily="34" charset="0"/>
                  </a:rPr>
                  <a:t>Exam Question</a:t>
                </a:r>
                <a:endParaRPr lang="en-US" b="1">
                  <a:solidFill>
                    <a:srgbClr val="000000"/>
                  </a:solidFill>
                  <a:latin typeface="EYInterstate" pitchFamily="2" charset="0"/>
                  <a:cs typeface="Arial" pitchFamily="34" charset="0"/>
                </a:endParaRPr>
              </a:p>
            </p:txBody>
          </p:sp>
        </p:gr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cs-CZ" dirty="0" smtClean="0">
                <a:solidFill>
                  <a:schemeClr val="tx1"/>
                </a:solidFill>
                <a:latin typeface="EYInterstate" pitchFamily="2" charset="0"/>
              </a:rPr>
              <a:t>Použijte hierarchickou strukturu k uspořádání myšlenek a důkazů</a:t>
            </a:r>
            <a:endParaRPr lang="cs-CZ" dirty="0">
              <a:latin typeface="EYInterstate" pitchFamily="2" charset="0"/>
            </a:endParaRPr>
          </a:p>
        </p:txBody>
      </p:sp>
      <p:sp>
        <p:nvSpPr>
          <p:cNvPr id="101379" name="Text Box 3"/>
          <p:cNvSpPr txBox="1">
            <a:spLocks noChangeArrowheads="1"/>
          </p:cNvSpPr>
          <p:nvPr/>
        </p:nvSpPr>
        <p:spPr bwMode="auto">
          <a:xfrm>
            <a:off x="503238" y="4076700"/>
            <a:ext cx="8321675" cy="1944588"/>
          </a:xfrm>
          <a:prstGeom prst="rect">
            <a:avLst/>
          </a:prstGeom>
          <a:noFill/>
          <a:ln w="9525" algn="ctr">
            <a:noFill/>
            <a:miter lim="800000"/>
            <a:headEnd/>
            <a:tailEnd/>
          </a:ln>
        </p:spPr>
        <p:txBody>
          <a:bodyPr lIns="0" tIns="0" rIns="0" bIns="0"/>
          <a:lstStyle/>
          <a:p>
            <a:pPr marL="360363" indent="-360363">
              <a:lnSpc>
                <a:spcPct val="150000"/>
              </a:lnSpc>
              <a:spcBef>
                <a:spcPct val="10000"/>
              </a:spcBef>
              <a:buClr>
                <a:srgbClr val="FFD200"/>
              </a:buClr>
              <a:buSzPct val="75000"/>
            </a:pPr>
            <a:r>
              <a:rPr lang="cs-CZ" sz="2000" dirty="0" smtClean="0">
                <a:solidFill>
                  <a:srgbClr val="646464"/>
                </a:solidFill>
                <a:latin typeface="EYInterstate" pitchFamily="2" charset="0"/>
                <a:cs typeface="Arial" pitchFamily="34" charset="0"/>
              </a:rPr>
              <a:t>Tato struktura umožňuje efektivnější komunikaci, protože :</a:t>
            </a:r>
          </a:p>
          <a:p>
            <a:pPr marL="360363" indent="-360363">
              <a:lnSpc>
                <a:spcPct val="150000"/>
              </a:lnSpc>
              <a:spcBef>
                <a:spcPct val="10000"/>
              </a:spcBef>
              <a:buClr>
                <a:srgbClr val="FFD200"/>
              </a:buClr>
              <a:buSzPct val="75000"/>
              <a:buFont typeface="Arial" pitchFamily="34" charset="0"/>
              <a:buChar char="►"/>
            </a:pPr>
            <a:r>
              <a:rPr lang="cs-CZ" dirty="0" smtClean="0">
                <a:solidFill>
                  <a:srgbClr val="646464"/>
                </a:solidFill>
                <a:latin typeface="EYInterstate" pitchFamily="2" charset="0"/>
                <a:cs typeface="Arial" pitchFamily="34" charset="0"/>
              </a:rPr>
              <a:t>To využívá způsob, jakým lidská mysl třídí informace do logických skupin</a:t>
            </a:r>
          </a:p>
          <a:p>
            <a:pPr marL="360363" indent="-360363">
              <a:lnSpc>
                <a:spcPct val="150000"/>
              </a:lnSpc>
              <a:spcBef>
                <a:spcPct val="10000"/>
              </a:spcBef>
              <a:buClr>
                <a:srgbClr val="FFD200"/>
              </a:buClr>
              <a:buSzPct val="75000"/>
              <a:buFont typeface="Arial" pitchFamily="34" charset="0"/>
              <a:buChar char="►"/>
            </a:pPr>
            <a:r>
              <a:rPr lang="cs-CZ" dirty="0" smtClean="0">
                <a:solidFill>
                  <a:srgbClr val="646464"/>
                </a:solidFill>
                <a:latin typeface="EYInterstate" pitchFamily="2" charset="0"/>
                <a:cs typeface="Arial" pitchFamily="34" charset="0"/>
              </a:rPr>
              <a:t>Zajišťuje, že myšlenky jsou podpořeny důkazy</a:t>
            </a:r>
          </a:p>
          <a:p>
            <a:pPr marL="360363" indent="-360363">
              <a:lnSpc>
                <a:spcPct val="150000"/>
              </a:lnSpc>
              <a:spcBef>
                <a:spcPct val="10000"/>
              </a:spcBef>
              <a:buClr>
                <a:srgbClr val="FFD200"/>
              </a:buClr>
              <a:buSzPct val="75000"/>
              <a:buFont typeface="Arial" pitchFamily="34" charset="0"/>
              <a:buChar char="►"/>
            </a:pPr>
            <a:r>
              <a:rPr lang="cs-CZ" dirty="0" smtClean="0">
                <a:solidFill>
                  <a:srgbClr val="646464"/>
                </a:solidFill>
                <a:latin typeface="EYInterstate" pitchFamily="2" charset="0"/>
                <a:cs typeface="Arial" pitchFamily="34" charset="0"/>
              </a:rPr>
              <a:t>Je jednoduché to přeložit do dokumentů a prezentací </a:t>
            </a:r>
            <a:endParaRPr lang="cs-CZ" dirty="0" smtClean="0">
              <a:solidFill>
                <a:srgbClr val="646464"/>
              </a:solidFill>
              <a:latin typeface="EYInterstate" pitchFamily="2" charset="0"/>
              <a:cs typeface="Arial" pitchFamily="34" charset="0"/>
            </a:endParaRPr>
          </a:p>
        </p:txBody>
      </p:sp>
      <p:grpSp>
        <p:nvGrpSpPr>
          <p:cNvPr id="2" name="Group 72"/>
          <p:cNvGrpSpPr>
            <a:grpSpLocks/>
          </p:cNvGrpSpPr>
          <p:nvPr/>
        </p:nvGrpSpPr>
        <p:grpSpPr bwMode="auto">
          <a:xfrm>
            <a:off x="3352428" y="1398588"/>
            <a:ext cx="5180012" cy="2360612"/>
            <a:chOff x="1315" y="881"/>
            <a:chExt cx="3263" cy="1487"/>
          </a:xfrm>
        </p:grpSpPr>
        <p:sp>
          <p:nvSpPr>
            <p:cNvPr id="101381" name="Rectangle 18"/>
            <p:cNvSpPr>
              <a:spLocks noChangeArrowheads="1"/>
            </p:cNvSpPr>
            <p:nvPr/>
          </p:nvSpPr>
          <p:spPr bwMode="gray">
            <a:xfrm>
              <a:off x="2521" y="881"/>
              <a:ext cx="789" cy="404"/>
            </a:xfrm>
            <a:prstGeom prst="rect">
              <a:avLst/>
            </a:prstGeom>
            <a:solidFill>
              <a:srgbClr val="FFD200"/>
            </a:solidFill>
            <a:ln w="9525">
              <a:noFill/>
              <a:miter lim="800000"/>
              <a:headEnd/>
              <a:tailEnd/>
            </a:ln>
          </p:spPr>
          <p:txBody>
            <a:bodyPr anchor="ctr" anchorCtr="1">
              <a:spAutoFit/>
            </a:bodyPr>
            <a:lstStyle/>
            <a:p>
              <a:r>
                <a:rPr lang="en-US">
                  <a:solidFill>
                    <a:srgbClr val="000000"/>
                  </a:solidFill>
                  <a:latin typeface="EYInterstate" pitchFamily="2" charset="0"/>
                  <a:cs typeface="Arial" pitchFamily="34" charset="0"/>
                </a:rPr>
                <a:t>Main message </a:t>
              </a:r>
            </a:p>
          </p:txBody>
        </p:sp>
        <p:sp>
          <p:nvSpPr>
            <p:cNvPr id="101382" name="Rectangle 24"/>
            <p:cNvSpPr>
              <a:spLocks noChangeArrowheads="1"/>
            </p:cNvSpPr>
            <p:nvPr/>
          </p:nvSpPr>
          <p:spPr bwMode="gray">
            <a:xfrm>
              <a:off x="1645" y="1546"/>
              <a:ext cx="563" cy="351"/>
            </a:xfrm>
            <a:prstGeom prst="rect">
              <a:avLst/>
            </a:prstGeom>
            <a:solidFill>
              <a:srgbClr val="808080"/>
            </a:solidFill>
            <a:ln w="9525">
              <a:noFill/>
              <a:miter lim="800000"/>
              <a:headEnd/>
              <a:tailEnd/>
            </a:ln>
          </p:spPr>
          <p:txBody>
            <a:bodyPr anchor="ctr" anchorCtr="1"/>
            <a:lstStyle/>
            <a:p>
              <a:pPr algn="l"/>
              <a:r>
                <a:rPr lang="en-US">
                  <a:solidFill>
                    <a:srgbClr val="FFFFFF"/>
                  </a:solidFill>
                  <a:latin typeface="EYInterstate" pitchFamily="2" charset="0"/>
                  <a:cs typeface="Arial" pitchFamily="34" charset="0"/>
                </a:rPr>
                <a:t>Idea</a:t>
              </a:r>
            </a:p>
          </p:txBody>
        </p:sp>
        <p:sp>
          <p:nvSpPr>
            <p:cNvPr id="101383" name="Rectangle 25"/>
            <p:cNvSpPr>
              <a:spLocks noChangeArrowheads="1"/>
            </p:cNvSpPr>
            <p:nvPr/>
          </p:nvSpPr>
          <p:spPr bwMode="gray">
            <a:xfrm>
              <a:off x="2631" y="1546"/>
              <a:ext cx="569" cy="351"/>
            </a:xfrm>
            <a:prstGeom prst="rect">
              <a:avLst/>
            </a:prstGeom>
            <a:solidFill>
              <a:srgbClr val="808080"/>
            </a:solidFill>
            <a:ln w="9525" algn="ctr">
              <a:noFill/>
              <a:miter lim="800000"/>
              <a:headEnd/>
              <a:tailEnd/>
            </a:ln>
          </p:spPr>
          <p:txBody>
            <a:bodyPr anchor="ctr" anchorCtr="1"/>
            <a:lstStyle/>
            <a:p>
              <a:pPr algn="l"/>
              <a:r>
                <a:rPr lang="en-US">
                  <a:solidFill>
                    <a:srgbClr val="FFFFFF"/>
                  </a:solidFill>
                  <a:latin typeface="EYInterstate" pitchFamily="2" charset="0"/>
                  <a:cs typeface="Arial" pitchFamily="34" charset="0"/>
                </a:rPr>
                <a:t>Idea</a:t>
              </a:r>
            </a:p>
          </p:txBody>
        </p:sp>
        <p:sp>
          <p:nvSpPr>
            <p:cNvPr id="101384" name="Rectangle 26"/>
            <p:cNvSpPr>
              <a:spLocks noChangeArrowheads="1"/>
            </p:cNvSpPr>
            <p:nvPr/>
          </p:nvSpPr>
          <p:spPr bwMode="gray">
            <a:xfrm>
              <a:off x="3644" y="1546"/>
              <a:ext cx="604" cy="351"/>
            </a:xfrm>
            <a:prstGeom prst="rect">
              <a:avLst/>
            </a:prstGeom>
            <a:solidFill>
              <a:srgbClr val="808080"/>
            </a:solidFill>
            <a:ln w="9525" algn="ctr">
              <a:noFill/>
              <a:miter lim="800000"/>
              <a:headEnd/>
              <a:tailEnd/>
            </a:ln>
          </p:spPr>
          <p:txBody>
            <a:bodyPr anchor="ctr" anchorCtr="1"/>
            <a:lstStyle/>
            <a:p>
              <a:pPr algn="l"/>
              <a:r>
                <a:rPr lang="en-US">
                  <a:solidFill>
                    <a:srgbClr val="FFFFFF"/>
                  </a:solidFill>
                  <a:latin typeface="EYInterstate" pitchFamily="2" charset="0"/>
                  <a:cs typeface="Arial" pitchFamily="34" charset="0"/>
                </a:rPr>
                <a:t>Idea</a:t>
              </a:r>
            </a:p>
          </p:txBody>
        </p:sp>
        <p:cxnSp>
          <p:nvCxnSpPr>
            <p:cNvPr id="101385" name="AutoShape 51"/>
            <p:cNvCxnSpPr>
              <a:cxnSpLocks noChangeShapeType="1"/>
              <a:stCxn id="101381" idx="2"/>
              <a:endCxn id="101382" idx="0"/>
            </p:cNvCxnSpPr>
            <p:nvPr/>
          </p:nvCxnSpPr>
          <p:spPr bwMode="gray">
            <a:xfrm rot="5400000">
              <a:off x="2291" y="921"/>
              <a:ext cx="261" cy="989"/>
            </a:xfrm>
            <a:prstGeom prst="bentConnector3">
              <a:avLst>
                <a:gd name="adj1" fmla="val 49810"/>
              </a:avLst>
            </a:prstGeom>
            <a:noFill/>
            <a:ln w="12700">
              <a:solidFill>
                <a:schemeClr val="tx1"/>
              </a:solidFill>
              <a:miter lim="800000"/>
              <a:headEnd/>
              <a:tailEnd/>
            </a:ln>
          </p:spPr>
        </p:cxnSp>
        <p:cxnSp>
          <p:nvCxnSpPr>
            <p:cNvPr id="101386" name="AutoShape 52"/>
            <p:cNvCxnSpPr>
              <a:cxnSpLocks noChangeShapeType="1"/>
              <a:stCxn id="101381" idx="2"/>
              <a:endCxn id="101384" idx="0"/>
            </p:cNvCxnSpPr>
            <p:nvPr/>
          </p:nvCxnSpPr>
          <p:spPr bwMode="gray">
            <a:xfrm rot="16200000" flipH="1">
              <a:off x="3300" y="901"/>
              <a:ext cx="261" cy="1030"/>
            </a:xfrm>
            <a:prstGeom prst="bentConnector3">
              <a:avLst>
                <a:gd name="adj1" fmla="val 49810"/>
              </a:avLst>
            </a:prstGeom>
            <a:noFill/>
            <a:ln w="12700">
              <a:solidFill>
                <a:schemeClr val="tx1"/>
              </a:solidFill>
              <a:miter lim="800000"/>
              <a:headEnd/>
              <a:tailEnd/>
            </a:ln>
          </p:spPr>
        </p:cxnSp>
        <p:cxnSp>
          <p:nvCxnSpPr>
            <p:cNvPr id="101387" name="AutoShape 53"/>
            <p:cNvCxnSpPr>
              <a:cxnSpLocks noChangeShapeType="1"/>
              <a:stCxn id="101381" idx="2"/>
              <a:endCxn id="101383" idx="0"/>
            </p:cNvCxnSpPr>
            <p:nvPr/>
          </p:nvCxnSpPr>
          <p:spPr bwMode="gray">
            <a:xfrm>
              <a:off x="2916" y="1285"/>
              <a:ext cx="0" cy="261"/>
            </a:xfrm>
            <a:prstGeom prst="straightConnector1">
              <a:avLst/>
            </a:prstGeom>
            <a:noFill/>
            <a:ln w="12700">
              <a:solidFill>
                <a:schemeClr val="tx1"/>
              </a:solidFill>
              <a:round/>
              <a:headEnd/>
              <a:tailEnd/>
            </a:ln>
          </p:spPr>
        </p:cxnSp>
        <p:sp>
          <p:nvSpPr>
            <p:cNvPr id="101388" name="Rectangle 15"/>
            <p:cNvSpPr>
              <a:spLocks noChangeArrowheads="1"/>
            </p:cNvSpPr>
            <p:nvPr/>
          </p:nvSpPr>
          <p:spPr bwMode="gray">
            <a:xfrm>
              <a:off x="1315" y="2130"/>
              <a:ext cx="337" cy="238"/>
            </a:xfrm>
            <a:prstGeom prst="rect">
              <a:avLst/>
            </a:prstGeom>
            <a:solidFill>
              <a:srgbClr val="646464"/>
            </a:solidFill>
            <a:ln w="9525">
              <a:noFill/>
              <a:miter lim="800000"/>
              <a:headEnd/>
              <a:tailEnd/>
            </a:ln>
          </p:spPr>
          <p:txBody>
            <a:bodyPr/>
            <a:lstStyle/>
            <a:p>
              <a:pPr algn="l"/>
              <a:r>
                <a:rPr lang="en-US" sz="1000">
                  <a:solidFill>
                    <a:srgbClr val="FFFFFF"/>
                  </a:solidFill>
                  <a:latin typeface="EYInterstate" pitchFamily="2" charset="0"/>
                  <a:cs typeface="Arial" pitchFamily="34" charset="0"/>
                </a:rPr>
                <a:t>Idea/</a:t>
              </a:r>
              <a:br>
                <a:rPr lang="en-US" sz="1000">
                  <a:solidFill>
                    <a:srgbClr val="FFFFFF"/>
                  </a:solidFill>
                  <a:latin typeface="EYInterstate" pitchFamily="2" charset="0"/>
                  <a:cs typeface="Arial" pitchFamily="34" charset="0"/>
                </a:rPr>
              </a:br>
              <a:r>
                <a:rPr lang="en-US" sz="1000">
                  <a:solidFill>
                    <a:srgbClr val="FFFFFF"/>
                  </a:solidFill>
                  <a:latin typeface="EYInterstate" pitchFamily="2" charset="0"/>
                  <a:cs typeface="Arial" pitchFamily="34" charset="0"/>
                </a:rPr>
                <a:t>data </a:t>
              </a:r>
            </a:p>
          </p:txBody>
        </p:sp>
        <p:sp>
          <p:nvSpPr>
            <p:cNvPr id="101389" name="Rectangle 54"/>
            <p:cNvSpPr>
              <a:spLocks noChangeArrowheads="1"/>
            </p:cNvSpPr>
            <p:nvPr/>
          </p:nvSpPr>
          <p:spPr bwMode="gray">
            <a:xfrm>
              <a:off x="1733" y="2130"/>
              <a:ext cx="337" cy="238"/>
            </a:xfrm>
            <a:prstGeom prst="rect">
              <a:avLst/>
            </a:prstGeom>
            <a:solidFill>
              <a:srgbClr val="646464"/>
            </a:solidFill>
            <a:ln w="9525">
              <a:noFill/>
              <a:miter lim="800000"/>
              <a:headEnd/>
              <a:tailEnd/>
            </a:ln>
          </p:spPr>
          <p:txBody>
            <a:bodyPr/>
            <a:lstStyle/>
            <a:p>
              <a:pPr algn="l"/>
              <a:r>
                <a:rPr lang="en-US" sz="1000">
                  <a:solidFill>
                    <a:srgbClr val="FFFFFF"/>
                  </a:solidFill>
                  <a:latin typeface="EYInterstate" pitchFamily="2" charset="0"/>
                  <a:cs typeface="Arial" pitchFamily="34" charset="0"/>
                </a:rPr>
                <a:t>Idea/ data </a:t>
              </a:r>
            </a:p>
          </p:txBody>
        </p:sp>
        <p:sp>
          <p:nvSpPr>
            <p:cNvPr id="101390" name="Rectangle 55"/>
            <p:cNvSpPr>
              <a:spLocks noChangeArrowheads="1"/>
            </p:cNvSpPr>
            <p:nvPr/>
          </p:nvSpPr>
          <p:spPr bwMode="gray">
            <a:xfrm>
              <a:off x="2151" y="2130"/>
              <a:ext cx="337" cy="238"/>
            </a:xfrm>
            <a:prstGeom prst="rect">
              <a:avLst/>
            </a:prstGeom>
            <a:solidFill>
              <a:srgbClr val="646464"/>
            </a:solidFill>
            <a:ln w="9525">
              <a:noFill/>
              <a:miter lim="800000"/>
              <a:headEnd/>
              <a:tailEnd/>
            </a:ln>
          </p:spPr>
          <p:txBody>
            <a:bodyPr/>
            <a:lstStyle/>
            <a:p>
              <a:pPr algn="l"/>
              <a:r>
                <a:rPr lang="en-US" sz="1000">
                  <a:solidFill>
                    <a:srgbClr val="FFFFFF"/>
                  </a:solidFill>
                  <a:latin typeface="EYInterstate" pitchFamily="2" charset="0"/>
                  <a:cs typeface="Arial" pitchFamily="34" charset="0"/>
                </a:rPr>
                <a:t>Idea/ data </a:t>
              </a:r>
            </a:p>
          </p:txBody>
        </p:sp>
        <p:sp>
          <p:nvSpPr>
            <p:cNvPr id="101391" name="Rectangle 56"/>
            <p:cNvSpPr>
              <a:spLocks noChangeArrowheads="1"/>
            </p:cNvSpPr>
            <p:nvPr/>
          </p:nvSpPr>
          <p:spPr bwMode="gray">
            <a:xfrm>
              <a:off x="2569" y="2130"/>
              <a:ext cx="337" cy="238"/>
            </a:xfrm>
            <a:prstGeom prst="rect">
              <a:avLst/>
            </a:prstGeom>
            <a:solidFill>
              <a:srgbClr val="646464"/>
            </a:solidFill>
            <a:ln w="9525">
              <a:noFill/>
              <a:miter lim="800000"/>
              <a:headEnd/>
              <a:tailEnd/>
            </a:ln>
          </p:spPr>
          <p:txBody>
            <a:bodyPr/>
            <a:lstStyle/>
            <a:p>
              <a:pPr algn="l"/>
              <a:r>
                <a:rPr lang="en-US" sz="1000">
                  <a:solidFill>
                    <a:srgbClr val="FFFFFF"/>
                  </a:solidFill>
                  <a:latin typeface="EYInterstate" pitchFamily="2" charset="0"/>
                  <a:cs typeface="Arial" pitchFamily="34" charset="0"/>
                </a:rPr>
                <a:t>Idea/ data </a:t>
              </a:r>
            </a:p>
          </p:txBody>
        </p:sp>
        <p:sp>
          <p:nvSpPr>
            <p:cNvPr id="101392" name="Rectangle 57"/>
            <p:cNvSpPr>
              <a:spLocks noChangeArrowheads="1"/>
            </p:cNvSpPr>
            <p:nvPr/>
          </p:nvSpPr>
          <p:spPr bwMode="gray">
            <a:xfrm>
              <a:off x="2987" y="2130"/>
              <a:ext cx="337" cy="238"/>
            </a:xfrm>
            <a:prstGeom prst="rect">
              <a:avLst/>
            </a:prstGeom>
            <a:solidFill>
              <a:srgbClr val="646464"/>
            </a:solidFill>
            <a:ln w="9525">
              <a:noFill/>
              <a:miter lim="800000"/>
              <a:headEnd/>
              <a:tailEnd/>
            </a:ln>
          </p:spPr>
          <p:txBody>
            <a:bodyPr/>
            <a:lstStyle/>
            <a:p>
              <a:pPr algn="l"/>
              <a:r>
                <a:rPr lang="en-US" sz="1000">
                  <a:solidFill>
                    <a:srgbClr val="FFFFFF"/>
                  </a:solidFill>
                  <a:latin typeface="EYInterstate" pitchFamily="2" charset="0"/>
                  <a:cs typeface="Arial" pitchFamily="34" charset="0"/>
                </a:rPr>
                <a:t>Idea/ data </a:t>
              </a:r>
            </a:p>
          </p:txBody>
        </p:sp>
        <p:sp>
          <p:nvSpPr>
            <p:cNvPr id="101393" name="Rectangle 58"/>
            <p:cNvSpPr>
              <a:spLocks noChangeArrowheads="1"/>
            </p:cNvSpPr>
            <p:nvPr/>
          </p:nvSpPr>
          <p:spPr bwMode="gray">
            <a:xfrm>
              <a:off x="3405" y="2130"/>
              <a:ext cx="337" cy="238"/>
            </a:xfrm>
            <a:prstGeom prst="rect">
              <a:avLst/>
            </a:prstGeom>
            <a:solidFill>
              <a:srgbClr val="646464"/>
            </a:solidFill>
            <a:ln w="9525">
              <a:noFill/>
              <a:miter lim="800000"/>
              <a:headEnd/>
              <a:tailEnd/>
            </a:ln>
          </p:spPr>
          <p:txBody>
            <a:bodyPr/>
            <a:lstStyle/>
            <a:p>
              <a:pPr algn="l"/>
              <a:r>
                <a:rPr lang="en-US" sz="1000">
                  <a:solidFill>
                    <a:srgbClr val="FFFFFF"/>
                  </a:solidFill>
                  <a:latin typeface="EYInterstate" pitchFamily="2" charset="0"/>
                  <a:cs typeface="Arial" pitchFamily="34" charset="0"/>
                </a:rPr>
                <a:t>Idea/ data </a:t>
              </a:r>
            </a:p>
          </p:txBody>
        </p:sp>
        <p:sp>
          <p:nvSpPr>
            <p:cNvPr id="101394" name="Rectangle 59"/>
            <p:cNvSpPr>
              <a:spLocks noChangeArrowheads="1"/>
            </p:cNvSpPr>
            <p:nvPr/>
          </p:nvSpPr>
          <p:spPr bwMode="gray">
            <a:xfrm>
              <a:off x="3823" y="2130"/>
              <a:ext cx="337" cy="238"/>
            </a:xfrm>
            <a:prstGeom prst="rect">
              <a:avLst/>
            </a:prstGeom>
            <a:solidFill>
              <a:srgbClr val="646464"/>
            </a:solidFill>
            <a:ln w="9525">
              <a:noFill/>
              <a:miter lim="800000"/>
              <a:headEnd/>
              <a:tailEnd/>
            </a:ln>
          </p:spPr>
          <p:txBody>
            <a:bodyPr/>
            <a:lstStyle/>
            <a:p>
              <a:pPr algn="l"/>
              <a:r>
                <a:rPr lang="en-US" sz="1000">
                  <a:solidFill>
                    <a:srgbClr val="FFFFFF"/>
                  </a:solidFill>
                  <a:latin typeface="EYInterstate" pitchFamily="2" charset="0"/>
                  <a:cs typeface="Arial" pitchFamily="34" charset="0"/>
                </a:rPr>
                <a:t>Idea/ data </a:t>
              </a:r>
            </a:p>
          </p:txBody>
        </p:sp>
        <p:sp>
          <p:nvSpPr>
            <p:cNvPr id="101395" name="Rectangle 60"/>
            <p:cNvSpPr>
              <a:spLocks noChangeArrowheads="1"/>
            </p:cNvSpPr>
            <p:nvPr/>
          </p:nvSpPr>
          <p:spPr bwMode="gray">
            <a:xfrm>
              <a:off x="4241" y="2130"/>
              <a:ext cx="337" cy="238"/>
            </a:xfrm>
            <a:prstGeom prst="rect">
              <a:avLst/>
            </a:prstGeom>
            <a:solidFill>
              <a:srgbClr val="646464"/>
            </a:solidFill>
            <a:ln w="9525">
              <a:noFill/>
              <a:miter lim="800000"/>
              <a:headEnd/>
              <a:tailEnd/>
            </a:ln>
          </p:spPr>
          <p:txBody>
            <a:bodyPr/>
            <a:lstStyle/>
            <a:p>
              <a:pPr algn="l"/>
              <a:r>
                <a:rPr lang="en-US" sz="1000">
                  <a:solidFill>
                    <a:srgbClr val="FFFFFF"/>
                  </a:solidFill>
                  <a:latin typeface="EYInterstate" pitchFamily="2" charset="0"/>
                  <a:cs typeface="Arial" pitchFamily="34" charset="0"/>
                </a:rPr>
                <a:t>Idea/ data </a:t>
              </a:r>
            </a:p>
          </p:txBody>
        </p:sp>
        <p:cxnSp>
          <p:nvCxnSpPr>
            <p:cNvPr id="101396" name="AutoShape 63"/>
            <p:cNvCxnSpPr>
              <a:cxnSpLocks noChangeShapeType="1"/>
              <a:stCxn id="101382" idx="2"/>
              <a:endCxn id="101388" idx="0"/>
            </p:cNvCxnSpPr>
            <p:nvPr/>
          </p:nvCxnSpPr>
          <p:spPr bwMode="gray">
            <a:xfrm rot="5400000">
              <a:off x="1589" y="1792"/>
              <a:ext cx="233" cy="443"/>
            </a:xfrm>
            <a:prstGeom prst="bentConnector3">
              <a:avLst>
                <a:gd name="adj1" fmla="val 49787"/>
              </a:avLst>
            </a:prstGeom>
            <a:noFill/>
            <a:ln w="9525">
              <a:solidFill>
                <a:schemeClr val="tx1"/>
              </a:solidFill>
              <a:miter lim="800000"/>
              <a:headEnd/>
              <a:tailEnd/>
            </a:ln>
          </p:spPr>
        </p:cxnSp>
        <p:cxnSp>
          <p:nvCxnSpPr>
            <p:cNvPr id="101397" name="AutoShape 64"/>
            <p:cNvCxnSpPr>
              <a:cxnSpLocks noChangeShapeType="1"/>
              <a:stCxn id="101382" idx="2"/>
              <a:endCxn id="101390" idx="0"/>
            </p:cNvCxnSpPr>
            <p:nvPr/>
          </p:nvCxnSpPr>
          <p:spPr bwMode="gray">
            <a:xfrm rot="16200000" flipH="1">
              <a:off x="2007" y="1817"/>
              <a:ext cx="233" cy="393"/>
            </a:xfrm>
            <a:prstGeom prst="bentConnector3">
              <a:avLst>
                <a:gd name="adj1" fmla="val 49787"/>
              </a:avLst>
            </a:prstGeom>
            <a:noFill/>
            <a:ln w="9525">
              <a:solidFill>
                <a:schemeClr val="tx1"/>
              </a:solidFill>
              <a:miter lim="800000"/>
              <a:headEnd/>
              <a:tailEnd/>
            </a:ln>
          </p:spPr>
        </p:cxnSp>
        <p:cxnSp>
          <p:nvCxnSpPr>
            <p:cNvPr id="101398" name="AutoShape 66"/>
            <p:cNvCxnSpPr>
              <a:cxnSpLocks noChangeShapeType="1"/>
              <a:stCxn id="101382" idx="2"/>
              <a:endCxn id="101389" idx="0"/>
            </p:cNvCxnSpPr>
            <p:nvPr/>
          </p:nvCxnSpPr>
          <p:spPr bwMode="gray">
            <a:xfrm rot="5400000">
              <a:off x="1798" y="2001"/>
              <a:ext cx="233" cy="25"/>
            </a:xfrm>
            <a:prstGeom prst="bentConnector3">
              <a:avLst>
                <a:gd name="adj1" fmla="val 49787"/>
              </a:avLst>
            </a:prstGeom>
            <a:noFill/>
            <a:ln w="9525">
              <a:solidFill>
                <a:schemeClr val="tx1"/>
              </a:solidFill>
              <a:miter lim="800000"/>
              <a:headEnd/>
              <a:tailEnd/>
            </a:ln>
          </p:spPr>
        </p:cxnSp>
        <p:cxnSp>
          <p:nvCxnSpPr>
            <p:cNvPr id="101399" name="AutoShape 67"/>
            <p:cNvCxnSpPr>
              <a:cxnSpLocks noChangeShapeType="1"/>
              <a:stCxn id="101383" idx="2"/>
              <a:endCxn id="101391" idx="0"/>
            </p:cNvCxnSpPr>
            <p:nvPr/>
          </p:nvCxnSpPr>
          <p:spPr bwMode="gray">
            <a:xfrm rot="5400000">
              <a:off x="2710" y="1925"/>
              <a:ext cx="233" cy="178"/>
            </a:xfrm>
            <a:prstGeom prst="bentConnector3">
              <a:avLst>
                <a:gd name="adj1" fmla="val 49787"/>
              </a:avLst>
            </a:prstGeom>
            <a:noFill/>
            <a:ln w="9525">
              <a:solidFill>
                <a:schemeClr val="tx1"/>
              </a:solidFill>
              <a:miter lim="800000"/>
              <a:headEnd/>
              <a:tailEnd/>
            </a:ln>
          </p:spPr>
        </p:cxnSp>
        <p:cxnSp>
          <p:nvCxnSpPr>
            <p:cNvPr id="101400" name="AutoShape 68"/>
            <p:cNvCxnSpPr>
              <a:cxnSpLocks noChangeShapeType="1"/>
              <a:stCxn id="101383" idx="2"/>
              <a:endCxn id="101392" idx="0"/>
            </p:cNvCxnSpPr>
            <p:nvPr/>
          </p:nvCxnSpPr>
          <p:spPr bwMode="gray">
            <a:xfrm rot="16200000" flipH="1">
              <a:off x="2919" y="1894"/>
              <a:ext cx="233" cy="240"/>
            </a:xfrm>
            <a:prstGeom prst="bentConnector3">
              <a:avLst>
                <a:gd name="adj1" fmla="val 49787"/>
              </a:avLst>
            </a:prstGeom>
            <a:noFill/>
            <a:ln w="9525">
              <a:solidFill>
                <a:schemeClr val="tx1"/>
              </a:solidFill>
              <a:miter lim="800000"/>
              <a:headEnd/>
              <a:tailEnd/>
            </a:ln>
          </p:spPr>
        </p:cxnSp>
        <p:cxnSp>
          <p:nvCxnSpPr>
            <p:cNvPr id="101401" name="AutoShape 69"/>
            <p:cNvCxnSpPr>
              <a:cxnSpLocks noChangeShapeType="1"/>
              <a:stCxn id="101384" idx="2"/>
              <a:endCxn id="101393" idx="0"/>
            </p:cNvCxnSpPr>
            <p:nvPr/>
          </p:nvCxnSpPr>
          <p:spPr bwMode="gray">
            <a:xfrm rot="5400000">
              <a:off x="3643" y="1828"/>
              <a:ext cx="233" cy="372"/>
            </a:xfrm>
            <a:prstGeom prst="bentConnector3">
              <a:avLst>
                <a:gd name="adj1" fmla="val 49787"/>
              </a:avLst>
            </a:prstGeom>
            <a:noFill/>
            <a:ln w="9525">
              <a:solidFill>
                <a:schemeClr val="tx1"/>
              </a:solidFill>
              <a:miter lim="800000"/>
              <a:headEnd/>
              <a:tailEnd/>
            </a:ln>
          </p:spPr>
        </p:cxnSp>
        <p:cxnSp>
          <p:nvCxnSpPr>
            <p:cNvPr id="101402" name="AutoShape 70"/>
            <p:cNvCxnSpPr>
              <a:cxnSpLocks noChangeShapeType="1"/>
              <a:stCxn id="101384" idx="2"/>
              <a:endCxn id="101395" idx="0"/>
            </p:cNvCxnSpPr>
            <p:nvPr/>
          </p:nvCxnSpPr>
          <p:spPr bwMode="gray">
            <a:xfrm rot="16200000" flipH="1">
              <a:off x="4061" y="1782"/>
              <a:ext cx="233" cy="464"/>
            </a:xfrm>
            <a:prstGeom prst="bentConnector3">
              <a:avLst>
                <a:gd name="adj1" fmla="val 49787"/>
              </a:avLst>
            </a:prstGeom>
            <a:noFill/>
            <a:ln w="9525">
              <a:solidFill>
                <a:schemeClr val="tx1"/>
              </a:solidFill>
              <a:miter lim="800000"/>
              <a:headEnd/>
              <a:tailEnd/>
            </a:ln>
          </p:spPr>
        </p:cxnSp>
        <p:cxnSp>
          <p:nvCxnSpPr>
            <p:cNvPr id="101403" name="AutoShape 71"/>
            <p:cNvCxnSpPr>
              <a:cxnSpLocks noChangeShapeType="1"/>
              <a:stCxn id="101384" idx="2"/>
              <a:endCxn id="101394" idx="0"/>
            </p:cNvCxnSpPr>
            <p:nvPr/>
          </p:nvCxnSpPr>
          <p:spPr bwMode="gray">
            <a:xfrm rot="16200000" flipH="1">
              <a:off x="3852" y="1991"/>
              <a:ext cx="233" cy="46"/>
            </a:xfrm>
            <a:prstGeom prst="bentConnector3">
              <a:avLst>
                <a:gd name="adj1" fmla="val 49787"/>
              </a:avLst>
            </a:prstGeom>
            <a:noFill/>
            <a:ln w="9525">
              <a:solidFill>
                <a:schemeClr val="tx1"/>
              </a:solidFill>
              <a:miter lim="800000"/>
              <a:headEnd/>
              <a:tailEnd/>
            </a:ln>
          </p:spPr>
        </p:cxnSp>
      </p:grpSp>
      <p:sp>
        <p:nvSpPr>
          <p:cNvPr id="28" name="Rectangle 27"/>
          <p:cNvSpPr/>
          <p:nvPr/>
        </p:nvSpPr>
        <p:spPr>
          <a:xfrm>
            <a:off x="648072" y="1516722"/>
            <a:ext cx="4572000" cy="400110"/>
          </a:xfrm>
          <a:prstGeom prst="rect">
            <a:avLst/>
          </a:prstGeom>
        </p:spPr>
        <p:txBody>
          <a:bodyPr>
            <a:spAutoFit/>
          </a:bodyPr>
          <a:lstStyle/>
          <a:p>
            <a:r>
              <a:rPr lang="cs-CZ" sz="2000" b="1" dirty="0" smtClean="0">
                <a:latin typeface="EYInterstate" pitchFamily="2" charset="0"/>
              </a:rPr>
              <a:t>Zvolte hlavní poselství dokumentu…</a:t>
            </a:r>
            <a:endParaRPr lang="cs-CZ" sz="20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Předávání výsledků</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457200"/>
            <a:ext cx="8435975" cy="863600"/>
          </a:xfrm>
        </p:spPr>
        <p:txBody>
          <a:bodyPr/>
          <a:lstStyle/>
          <a:p>
            <a:r>
              <a:rPr lang="en-US" sz="2400" dirty="0">
                <a:latin typeface="EYInterstate" pitchFamily="2" charset="0"/>
              </a:rPr>
              <a:t>… </a:t>
            </a:r>
            <a:r>
              <a:rPr lang="en-US" sz="2400" dirty="0" err="1" smtClean="0">
                <a:latin typeface="EYInterstate" pitchFamily="2" charset="0"/>
              </a:rPr>
              <a:t>pak</a:t>
            </a:r>
            <a:r>
              <a:rPr lang="en-US" sz="2400" dirty="0" smtClean="0">
                <a:latin typeface="EYInterstate" pitchFamily="2" charset="0"/>
              </a:rPr>
              <a:t> </a:t>
            </a:r>
            <a:r>
              <a:rPr lang="en-US" sz="2400" dirty="0" err="1" smtClean="0">
                <a:latin typeface="EYInterstate" pitchFamily="2" charset="0"/>
              </a:rPr>
              <a:t>posky</a:t>
            </a:r>
            <a:r>
              <a:rPr lang="cs-CZ" sz="2400" dirty="0" smtClean="0">
                <a:latin typeface="EYInterstate" pitchFamily="2" charset="0"/>
              </a:rPr>
              <a:t>tněte</a:t>
            </a:r>
            <a:r>
              <a:rPr lang="en-US" sz="2400" dirty="0" smtClean="0">
                <a:latin typeface="EYInterstate" pitchFamily="2" charset="0"/>
              </a:rPr>
              <a:t> </a:t>
            </a:r>
            <a:r>
              <a:rPr lang="en-US" sz="2400" dirty="0" err="1" smtClean="0">
                <a:latin typeface="EYInterstate" pitchFamily="2" charset="0"/>
              </a:rPr>
              <a:t>podpůrné</a:t>
            </a:r>
            <a:r>
              <a:rPr lang="en-US" sz="2400" dirty="0" smtClean="0">
                <a:latin typeface="EYInterstate" pitchFamily="2" charset="0"/>
              </a:rPr>
              <a:t> </a:t>
            </a:r>
            <a:r>
              <a:rPr lang="en-US" sz="2400" dirty="0" err="1" smtClean="0">
                <a:latin typeface="EYInterstate" pitchFamily="2" charset="0"/>
              </a:rPr>
              <a:t>důkazy</a:t>
            </a:r>
            <a:endParaRPr lang="en-US" sz="2400" dirty="0">
              <a:latin typeface="EYInterstate" pitchFamily="2" charset="0"/>
            </a:endParaRPr>
          </a:p>
        </p:txBody>
      </p:sp>
      <p:sp>
        <p:nvSpPr>
          <p:cNvPr id="98307" name="Rectangle 3"/>
          <p:cNvSpPr>
            <a:spLocks noChangeArrowheads="1"/>
          </p:cNvSpPr>
          <p:nvPr/>
        </p:nvSpPr>
        <p:spPr bwMode="gray">
          <a:xfrm>
            <a:off x="3346450" y="3810000"/>
            <a:ext cx="2438400" cy="1676400"/>
          </a:xfrm>
          <a:prstGeom prst="rect">
            <a:avLst/>
          </a:prstGeom>
          <a:solidFill>
            <a:schemeClr val="tx1"/>
          </a:solidFill>
          <a:ln w="9525">
            <a:solidFill>
              <a:schemeClr val="tx1"/>
            </a:solidFill>
            <a:miter lim="800000"/>
            <a:headEnd/>
            <a:tailEnd/>
          </a:ln>
        </p:spPr>
        <p:txBody>
          <a:bodyPr wrap="none" anchor="ctr"/>
          <a:lstStyle/>
          <a:p>
            <a:r>
              <a:rPr lang="cs-CZ" b="1" dirty="0" smtClean="0">
                <a:solidFill>
                  <a:srgbClr val="FFFFFF"/>
                </a:solidFill>
                <a:latin typeface="EYInterstate" pitchFamily="2" charset="0"/>
                <a:cs typeface="Arial" pitchFamily="34" charset="0"/>
              </a:rPr>
              <a:t>Jedny z dveří </a:t>
            </a:r>
          </a:p>
          <a:p>
            <a:r>
              <a:rPr lang="cs-CZ" b="1" dirty="0" smtClean="0">
                <a:solidFill>
                  <a:srgbClr val="FFFFFF"/>
                </a:solidFill>
                <a:latin typeface="EYInterstate" pitchFamily="2" charset="0"/>
                <a:cs typeface="Arial" pitchFamily="34" charset="0"/>
              </a:rPr>
              <a:t>nejdou otvírat</a:t>
            </a:r>
            <a:endParaRPr lang="en-US" b="1" dirty="0">
              <a:solidFill>
                <a:srgbClr val="FFFFFF"/>
              </a:solidFill>
              <a:latin typeface="EYInterstate" pitchFamily="2" charset="0"/>
              <a:cs typeface="Arial" pitchFamily="34" charset="0"/>
            </a:endParaRPr>
          </a:p>
        </p:txBody>
      </p:sp>
      <p:sp>
        <p:nvSpPr>
          <p:cNvPr id="98308" name="Rectangle 4"/>
          <p:cNvSpPr>
            <a:spLocks noChangeArrowheads="1"/>
          </p:cNvSpPr>
          <p:nvPr/>
        </p:nvSpPr>
        <p:spPr bwMode="gray">
          <a:xfrm>
            <a:off x="6215063" y="3810000"/>
            <a:ext cx="2438400" cy="1676400"/>
          </a:xfrm>
          <a:prstGeom prst="rect">
            <a:avLst/>
          </a:prstGeom>
          <a:solidFill>
            <a:schemeClr val="tx1"/>
          </a:solidFill>
          <a:ln w="9525">
            <a:solidFill>
              <a:schemeClr val="tx1"/>
            </a:solidFill>
            <a:miter lim="800000"/>
            <a:headEnd/>
            <a:tailEnd/>
          </a:ln>
        </p:spPr>
        <p:txBody>
          <a:bodyPr wrap="none" anchor="ctr"/>
          <a:lstStyle/>
          <a:p>
            <a:r>
              <a:rPr lang="cs-CZ" b="1" dirty="0" smtClean="0">
                <a:solidFill>
                  <a:srgbClr val="FFFFFF"/>
                </a:solidFill>
                <a:latin typeface="EYInterstate" pitchFamily="2" charset="0"/>
                <a:cs typeface="Arial" pitchFamily="34" charset="0"/>
              </a:rPr>
              <a:t>Účty za opravy </a:t>
            </a:r>
          </a:p>
          <a:p>
            <a:r>
              <a:rPr lang="cs-CZ" b="1" dirty="0" smtClean="0">
                <a:solidFill>
                  <a:srgbClr val="FFFFFF"/>
                </a:solidFill>
                <a:latin typeface="EYInterstate" pitchFamily="2" charset="0"/>
                <a:cs typeface="Arial" pitchFamily="34" charset="0"/>
              </a:rPr>
              <a:t>jsou vysoké</a:t>
            </a:r>
            <a:endParaRPr lang="en-US" b="1" dirty="0">
              <a:solidFill>
                <a:srgbClr val="FFFFFF"/>
              </a:solidFill>
              <a:latin typeface="EYInterstate" pitchFamily="2" charset="0"/>
              <a:cs typeface="Arial" pitchFamily="34" charset="0"/>
            </a:endParaRPr>
          </a:p>
        </p:txBody>
      </p:sp>
      <p:sp>
        <p:nvSpPr>
          <p:cNvPr id="98309" name="Rectangle 5"/>
          <p:cNvSpPr>
            <a:spLocks noChangeArrowheads="1"/>
          </p:cNvSpPr>
          <p:nvPr/>
        </p:nvSpPr>
        <p:spPr bwMode="gray">
          <a:xfrm>
            <a:off x="468313" y="3810000"/>
            <a:ext cx="2438400" cy="1676400"/>
          </a:xfrm>
          <a:prstGeom prst="rect">
            <a:avLst/>
          </a:prstGeom>
          <a:solidFill>
            <a:schemeClr val="tx1"/>
          </a:solidFill>
          <a:ln w="9525">
            <a:solidFill>
              <a:schemeClr val="tx1"/>
            </a:solidFill>
            <a:miter lim="800000"/>
            <a:headEnd/>
            <a:tailEnd/>
          </a:ln>
        </p:spPr>
        <p:txBody>
          <a:bodyPr wrap="none" anchor="ctr"/>
          <a:lstStyle/>
          <a:p>
            <a:r>
              <a:rPr lang="cs-CZ" b="1" dirty="0" smtClean="0">
                <a:solidFill>
                  <a:srgbClr val="FFFFFF"/>
                </a:solidFill>
                <a:latin typeface="EYInterstate" pitchFamily="2" charset="0"/>
                <a:cs typeface="Arial" pitchFamily="34" charset="0"/>
              </a:rPr>
              <a:t>Vaše stávají auto </a:t>
            </a:r>
          </a:p>
          <a:p>
            <a:r>
              <a:rPr lang="cs-CZ" b="1" dirty="0" smtClean="0">
                <a:solidFill>
                  <a:srgbClr val="FFFFFF"/>
                </a:solidFill>
                <a:latin typeface="EYInterstate" pitchFamily="2" charset="0"/>
                <a:cs typeface="Arial" pitchFamily="34" charset="0"/>
              </a:rPr>
              <a:t>nestartuje za </a:t>
            </a:r>
          </a:p>
          <a:p>
            <a:r>
              <a:rPr lang="cs-CZ" b="1" dirty="0" smtClean="0">
                <a:solidFill>
                  <a:srgbClr val="FFFFFF"/>
                </a:solidFill>
                <a:latin typeface="EYInterstate" pitchFamily="2" charset="0"/>
                <a:cs typeface="Arial" pitchFamily="34" charset="0"/>
              </a:rPr>
              <a:t>chladného počasí</a:t>
            </a:r>
          </a:p>
        </p:txBody>
      </p:sp>
      <p:sp>
        <p:nvSpPr>
          <p:cNvPr id="98310" name="Rectangle 6"/>
          <p:cNvSpPr>
            <a:spLocks noChangeArrowheads="1"/>
          </p:cNvSpPr>
          <p:nvPr/>
        </p:nvSpPr>
        <p:spPr bwMode="auto">
          <a:xfrm>
            <a:off x="3348038" y="1600200"/>
            <a:ext cx="2438400" cy="1676400"/>
          </a:xfrm>
          <a:prstGeom prst="rect">
            <a:avLst/>
          </a:prstGeom>
          <a:solidFill>
            <a:schemeClr val="accent2"/>
          </a:solidFill>
          <a:ln w="9525">
            <a:noFill/>
            <a:miter lim="800000"/>
            <a:headEnd/>
            <a:tailEnd/>
          </a:ln>
        </p:spPr>
        <p:txBody>
          <a:bodyPr wrap="none" anchor="ctr"/>
          <a:lstStyle/>
          <a:p>
            <a:r>
              <a:rPr lang="cs-CZ" b="1" dirty="0" smtClean="0">
                <a:solidFill>
                  <a:srgbClr val="000000"/>
                </a:solidFill>
                <a:latin typeface="EYInterstate" pitchFamily="2" charset="0"/>
                <a:cs typeface="Arial" pitchFamily="34" charset="0"/>
              </a:rPr>
              <a:t>Kupte si nové auto</a:t>
            </a:r>
            <a:endParaRPr lang="en-US" b="1" dirty="0">
              <a:solidFill>
                <a:srgbClr val="000000"/>
              </a:solidFill>
              <a:latin typeface="EYInterstate" pitchFamily="2" charset="0"/>
              <a:cs typeface="Arial" pitchFamily="34" charset="0"/>
            </a:endParaRPr>
          </a:p>
        </p:txBody>
      </p:sp>
      <p:cxnSp>
        <p:nvCxnSpPr>
          <p:cNvPr id="98311" name="AutoShape 11"/>
          <p:cNvCxnSpPr>
            <a:cxnSpLocks noChangeShapeType="1"/>
            <a:stCxn id="98310" idx="2"/>
            <a:endCxn id="98309" idx="0"/>
          </p:cNvCxnSpPr>
          <p:nvPr/>
        </p:nvCxnSpPr>
        <p:spPr bwMode="auto">
          <a:xfrm rot="5400000">
            <a:off x="2860676" y="2103437"/>
            <a:ext cx="533400" cy="2879725"/>
          </a:xfrm>
          <a:prstGeom prst="bentConnector3">
            <a:avLst>
              <a:gd name="adj1" fmla="val 50000"/>
            </a:avLst>
          </a:prstGeom>
          <a:noFill/>
          <a:ln w="25400">
            <a:solidFill>
              <a:schemeClr val="tx1"/>
            </a:solidFill>
            <a:miter lim="800000"/>
            <a:headEnd/>
            <a:tailEnd/>
          </a:ln>
        </p:spPr>
      </p:cxnSp>
      <p:cxnSp>
        <p:nvCxnSpPr>
          <p:cNvPr id="98312" name="AutoShape 12"/>
          <p:cNvCxnSpPr>
            <a:cxnSpLocks noChangeShapeType="1"/>
            <a:stCxn id="98310" idx="2"/>
            <a:endCxn id="98308" idx="0"/>
          </p:cNvCxnSpPr>
          <p:nvPr/>
        </p:nvCxnSpPr>
        <p:spPr bwMode="auto">
          <a:xfrm rot="16200000" flipH="1">
            <a:off x="5734051" y="2109787"/>
            <a:ext cx="533400" cy="2867025"/>
          </a:xfrm>
          <a:prstGeom prst="bentConnector3">
            <a:avLst>
              <a:gd name="adj1" fmla="val 50000"/>
            </a:avLst>
          </a:prstGeom>
          <a:noFill/>
          <a:ln w="25400">
            <a:solidFill>
              <a:schemeClr val="tx1"/>
            </a:solidFill>
            <a:miter lim="800000"/>
            <a:headEnd/>
            <a:tailEnd/>
          </a:ln>
        </p:spPr>
      </p:cxnSp>
      <p:cxnSp>
        <p:nvCxnSpPr>
          <p:cNvPr id="98313" name="AutoShape 13"/>
          <p:cNvCxnSpPr>
            <a:cxnSpLocks noChangeShapeType="1"/>
            <a:stCxn id="98310" idx="2"/>
            <a:endCxn id="98307" idx="0"/>
          </p:cNvCxnSpPr>
          <p:nvPr/>
        </p:nvCxnSpPr>
        <p:spPr bwMode="auto">
          <a:xfrm flipH="1">
            <a:off x="4565650" y="3276600"/>
            <a:ext cx="1588" cy="533400"/>
          </a:xfrm>
          <a:prstGeom prst="straightConnector1">
            <a:avLst/>
          </a:prstGeom>
          <a:noFill/>
          <a:ln w="25400">
            <a:solidFill>
              <a:schemeClr val="tx1"/>
            </a:solidFill>
            <a:round/>
            <a:headEnd/>
            <a:tailEnd/>
          </a:ln>
        </p:spPr>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cs-CZ" dirty="0" smtClean="0">
                <a:solidFill>
                  <a:schemeClr val="tx1"/>
                </a:solidFill>
                <a:latin typeface="EYInterstate" pitchFamily="2" charset="0"/>
              </a:rPr>
              <a:t>Dotlačte vaše </a:t>
            </a:r>
            <a:r>
              <a:rPr lang="cs-CZ" dirty="0" smtClean="0">
                <a:solidFill>
                  <a:schemeClr val="tx1"/>
                </a:solidFill>
                <a:latin typeface="EYInterstate" pitchFamily="2" charset="0"/>
              </a:rPr>
              <a:t>data a analýzy na vyšší úroveň vhledu</a:t>
            </a:r>
            <a:endParaRPr lang="cs-CZ" dirty="0">
              <a:latin typeface="EYInterstate" pitchFamily="2" charset="0"/>
            </a:endParaRPr>
          </a:p>
        </p:txBody>
      </p:sp>
      <p:sp>
        <p:nvSpPr>
          <p:cNvPr id="23555" name="Text Box 3"/>
          <p:cNvSpPr txBox="1">
            <a:spLocks noChangeArrowheads="1"/>
          </p:cNvSpPr>
          <p:nvPr/>
        </p:nvSpPr>
        <p:spPr bwMode="auto">
          <a:xfrm>
            <a:off x="500063" y="4286250"/>
            <a:ext cx="3071812" cy="1519014"/>
          </a:xfrm>
          <a:prstGeom prst="rect">
            <a:avLst/>
          </a:prstGeom>
          <a:noFill/>
          <a:ln w="9525" algn="ctr">
            <a:noFill/>
            <a:miter lim="800000"/>
            <a:headEnd/>
            <a:tailEnd/>
          </a:ln>
        </p:spPr>
        <p:txBody>
          <a:bodyPr lIns="0" tIns="0" rIns="0" bIns="0"/>
          <a:lstStyle/>
          <a:p>
            <a:pPr>
              <a:defRPr/>
            </a:pPr>
            <a:r>
              <a:rPr lang="cs-CZ" b="1" dirty="0" smtClean="0">
                <a:solidFill>
                  <a:srgbClr val="646464"/>
                </a:solidFill>
                <a:latin typeface="EYInterstate" pitchFamily="2" charset="0"/>
                <a:cs typeface="Arial" charset="0"/>
              </a:rPr>
              <a:t>Krok </a:t>
            </a:r>
            <a:r>
              <a:rPr lang="cs-CZ" b="1" dirty="0" smtClean="0">
                <a:solidFill>
                  <a:srgbClr val="646464"/>
                </a:solidFill>
                <a:latin typeface="EYInterstate" pitchFamily="2" charset="0"/>
                <a:cs typeface="Arial" charset="0"/>
              </a:rPr>
              <a:t>1:</a:t>
            </a:r>
            <a:r>
              <a:rPr lang="cs-CZ" dirty="0" smtClean="0">
                <a:solidFill>
                  <a:srgbClr val="646464"/>
                </a:solidFill>
                <a:latin typeface="EYInterstate" pitchFamily="2" charset="0"/>
                <a:cs typeface="Arial" charset="0"/>
              </a:rPr>
              <a:t> Vyjádřete své body v jednoduchém jazyce. Dejte je do skupin, v závislosti na předmětu nebo podle účinku</a:t>
            </a:r>
          </a:p>
          <a:p>
            <a:pPr marL="360363" indent="-360363" algn="l">
              <a:spcBef>
                <a:spcPct val="10000"/>
              </a:spcBef>
              <a:buClr>
                <a:srgbClr val="FFD200"/>
              </a:buClr>
              <a:buSzPct val="75000"/>
              <a:buFont typeface="Arial" charset="0"/>
              <a:buNone/>
              <a:defRPr/>
            </a:pPr>
            <a:r>
              <a:rPr lang="cs-CZ" dirty="0" smtClean="0">
                <a:solidFill>
                  <a:srgbClr val="646464"/>
                </a:solidFill>
                <a:latin typeface="EYInterstate" pitchFamily="2" charset="0"/>
                <a:cs typeface="Arial" charset="0"/>
              </a:rPr>
              <a:t> </a:t>
            </a:r>
            <a:endParaRPr lang="cs-CZ" dirty="0">
              <a:solidFill>
                <a:srgbClr val="646464"/>
              </a:solidFill>
              <a:latin typeface="EYInterstate" pitchFamily="2" charset="0"/>
              <a:cs typeface="Arial" charset="0"/>
            </a:endParaRPr>
          </a:p>
        </p:txBody>
      </p:sp>
      <p:grpSp>
        <p:nvGrpSpPr>
          <p:cNvPr id="2" name="Group 72"/>
          <p:cNvGrpSpPr>
            <a:grpSpLocks/>
          </p:cNvGrpSpPr>
          <p:nvPr/>
        </p:nvGrpSpPr>
        <p:grpSpPr bwMode="auto">
          <a:xfrm>
            <a:off x="3892550" y="1913067"/>
            <a:ext cx="4859338" cy="3100108"/>
            <a:chOff x="1315" y="934"/>
            <a:chExt cx="3263" cy="1434"/>
          </a:xfrm>
        </p:grpSpPr>
        <p:sp>
          <p:nvSpPr>
            <p:cNvPr id="102411" name="Rectangle 18"/>
            <p:cNvSpPr>
              <a:spLocks noChangeArrowheads="1"/>
            </p:cNvSpPr>
            <p:nvPr/>
          </p:nvSpPr>
          <p:spPr bwMode="gray">
            <a:xfrm>
              <a:off x="2521" y="934"/>
              <a:ext cx="789" cy="299"/>
            </a:xfrm>
            <a:prstGeom prst="rect">
              <a:avLst/>
            </a:prstGeom>
            <a:solidFill>
              <a:srgbClr val="FFD200"/>
            </a:solidFill>
            <a:ln w="9525">
              <a:noFill/>
              <a:miter lim="800000"/>
              <a:headEnd/>
              <a:tailEnd/>
            </a:ln>
          </p:spPr>
          <p:txBody>
            <a:bodyPr anchor="ctr" anchorCtr="1">
              <a:spAutoFit/>
            </a:bodyPr>
            <a:lstStyle/>
            <a:p>
              <a:r>
                <a:rPr lang="cs-CZ" smtClean="0">
                  <a:solidFill>
                    <a:srgbClr val="000000"/>
                  </a:solidFill>
                  <a:latin typeface="EYInterstate" pitchFamily="2" charset="0"/>
                  <a:cs typeface="Arial" pitchFamily="34" charset="0"/>
                </a:rPr>
                <a:t>Main message </a:t>
              </a:r>
              <a:endParaRPr lang="cs-CZ">
                <a:solidFill>
                  <a:srgbClr val="000000"/>
                </a:solidFill>
                <a:latin typeface="EYInterstate" pitchFamily="2" charset="0"/>
                <a:cs typeface="Arial" pitchFamily="34" charset="0"/>
              </a:endParaRPr>
            </a:p>
          </p:txBody>
        </p:sp>
        <p:sp>
          <p:nvSpPr>
            <p:cNvPr id="102412" name="Rectangle 24"/>
            <p:cNvSpPr>
              <a:spLocks noChangeArrowheads="1"/>
            </p:cNvSpPr>
            <p:nvPr/>
          </p:nvSpPr>
          <p:spPr bwMode="gray">
            <a:xfrm>
              <a:off x="1645" y="1546"/>
              <a:ext cx="563" cy="351"/>
            </a:xfrm>
            <a:prstGeom prst="rect">
              <a:avLst/>
            </a:prstGeom>
            <a:solidFill>
              <a:srgbClr val="808080"/>
            </a:solidFill>
            <a:ln w="9525">
              <a:noFill/>
              <a:miter lim="800000"/>
              <a:headEnd/>
              <a:tailEnd/>
            </a:ln>
          </p:spPr>
          <p:txBody>
            <a:bodyPr anchor="ctr" anchorCtr="1"/>
            <a:lstStyle/>
            <a:p>
              <a:pPr algn="l"/>
              <a:r>
                <a:rPr lang="cs-CZ" smtClean="0">
                  <a:solidFill>
                    <a:srgbClr val="FFFFFF"/>
                  </a:solidFill>
                  <a:latin typeface="EYInterstate" pitchFamily="2" charset="0"/>
                  <a:cs typeface="Arial" pitchFamily="34" charset="0"/>
                </a:rPr>
                <a:t>Idea</a:t>
              </a:r>
              <a:endParaRPr lang="cs-CZ">
                <a:solidFill>
                  <a:srgbClr val="FFFFFF"/>
                </a:solidFill>
                <a:latin typeface="EYInterstate" pitchFamily="2" charset="0"/>
                <a:cs typeface="Arial" pitchFamily="34" charset="0"/>
              </a:endParaRPr>
            </a:p>
          </p:txBody>
        </p:sp>
        <p:sp>
          <p:nvSpPr>
            <p:cNvPr id="102413" name="Rectangle 25"/>
            <p:cNvSpPr>
              <a:spLocks noChangeArrowheads="1"/>
            </p:cNvSpPr>
            <p:nvPr/>
          </p:nvSpPr>
          <p:spPr bwMode="gray">
            <a:xfrm>
              <a:off x="2631" y="1546"/>
              <a:ext cx="569" cy="351"/>
            </a:xfrm>
            <a:prstGeom prst="rect">
              <a:avLst/>
            </a:prstGeom>
            <a:solidFill>
              <a:srgbClr val="808080"/>
            </a:solidFill>
            <a:ln w="9525" algn="ctr">
              <a:noFill/>
              <a:miter lim="800000"/>
              <a:headEnd/>
              <a:tailEnd/>
            </a:ln>
          </p:spPr>
          <p:txBody>
            <a:bodyPr anchor="ctr" anchorCtr="1"/>
            <a:lstStyle/>
            <a:p>
              <a:pPr algn="l"/>
              <a:r>
                <a:rPr lang="cs-CZ" smtClean="0">
                  <a:solidFill>
                    <a:srgbClr val="FFFFFF"/>
                  </a:solidFill>
                  <a:latin typeface="EYInterstate" pitchFamily="2" charset="0"/>
                  <a:cs typeface="Arial" pitchFamily="34" charset="0"/>
                </a:rPr>
                <a:t>Idea</a:t>
              </a:r>
              <a:endParaRPr lang="cs-CZ">
                <a:solidFill>
                  <a:srgbClr val="FFFFFF"/>
                </a:solidFill>
                <a:latin typeface="EYInterstate" pitchFamily="2" charset="0"/>
                <a:cs typeface="Arial" pitchFamily="34" charset="0"/>
              </a:endParaRPr>
            </a:p>
          </p:txBody>
        </p:sp>
        <p:sp>
          <p:nvSpPr>
            <p:cNvPr id="102414" name="Rectangle 26"/>
            <p:cNvSpPr>
              <a:spLocks noChangeArrowheads="1"/>
            </p:cNvSpPr>
            <p:nvPr/>
          </p:nvSpPr>
          <p:spPr bwMode="gray">
            <a:xfrm>
              <a:off x="3644" y="1546"/>
              <a:ext cx="604" cy="351"/>
            </a:xfrm>
            <a:prstGeom prst="rect">
              <a:avLst/>
            </a:prstGeom>
            <a:solidFill>
              <a:srgbClr val="808080"/>
            </a:solidFill>
            <a:ln w="9525" algn="ctr">
              <a:noFill/>
              <a:miter lim="800000"/>
              <a:headEnd/>
              <a:tailEnd/>
            </a:ln>
          </p:spPr>
          <p:txBody>
            <a:bodyPr anchor="ctr" anchorCtr="1"/>
            <a:lstStyle/>
            <a:p>
              <a:pPr algn="l"/>
              <a:r>
                <a:rPr lang="cs-CZ" smtClean="0">
                  <a:solidFill>
                    <a:srgbClr val="FFFFFF"/>
                  </a:solidFill>
                  <a:latin typeface="EYInterstate" pitchFamily="2" charset="0"/>
                  <a:cs typeface="Arial" pitchFamily="34" charset="0"/>
                </a:rPr>
                <a:t>Idea</a:t>
              </a:r>
              <a:endParaRPr lang="cs-CZ">
                <a:solidFill>
                  <a:srgbClr val="FFFFFF"/>
                </a:solidFill>
                <a:latin typeface="EYInterstate" pitchFamily="2" charset="0"/>
                <a:cs typeface="Arial" pitchFamily="34" charset="0"/>
              </a:endParaRPr>
            </a:p>
          </p:txBody>
        </p:sp>
        <p:cxnSp>
          <p:nvCxnSpPr>
            <p:cNvPr id="102415" name="AutoShape 51"/>
            <p:cNvCxnSpPr>
              <a:cxnSpLocks noChangeShapeType="1"/>
              <a:stCxn id="102411" idx="2"/>
              <a:endCxn id="102412" idx="0"/>
            </p:cNvCxnSpPr>
            <p:nvPr/>
          </p:nvCxnSpPr>
          <p:spPr bwMode="gray">
            <a:xfrm rot="5400000">
              <a:off x="2264" y="895"/>
              <a:ext cx="314" cy="989"/>
            </a:xfrm>
            <a:prstGeom prst="bentConnector3">
              <a:avLst>
                <a:gd name="adj1" fmla="val 50000"/>
              </a:avLst>
            </a:prstGeom>
            <a:noFill/>
            <a:ln w="12700">
              <a:solidFill>
                <a:schemeClr val="tx1"/>
              </a:solidFill>
              <a:miter lim="800000"/>
              <a:headEnd/>
              <a:tailEnd/>
            </a:ln>
          </p:spPr>
        </p:cxnSp>
        <p:cxnSp>
          <p:nvCxnSpPr>
            <p:cNvPr id="102416" name="AutoShape 52"/>
            <p:cNvCxnSpPr>
              <a:cxnSpLocks noChangeShapeType="1"/>
              <a:stCxn id="102411" idx="2"/>
              <a:endCxn id="102414" idx="0"/>
            </p:cNvCxnSpPr>
            <p:nvPr/>
          </p:nvCxnSpPr>
          <p:spPr bwMode="gray">
            <a:xfrm rot="16200000" flipH="1">
              <a:off x="3274" y="874"/>
              <a:ext cx="314" cy="1031"/>
            </a:xfrm>
            <a:prstGeom prst="bentConnector3">
              <a:avLst>
                <a:gd name="adj1" fmla="val 50000"/>
              </a:avLst>
            </a:prstGeom>
            <a:noFill/>
            <a:ln w="12700">
              <a:solidFill>
                <a:schemeClr val="tx1"/>
              </a:solidFill>
              <a:miter lim="800000"/>
              <a:headEnd/>
              <a:tailEnd/>
            </a:ln>
          </p:spPr>
        </p:cxnSp>
        <p:cxnSp>
          <p:nvCxnSpPr>
            <p:cNvPr id="102417" name="AutoShape 53"/>
            <p:cNvCxnSpPr>
              <a:cxnSpLocks noChangeShapeType="1"/>
              <a:stCxn id="102411" idx="2"/>
              <a:endCxn id="102413" idx="0"/>
            </p:cNvCxnSpPr>
            <p:nvPr/>
          </p:nvCxnSpPr>
          <p:spPr bwMode="gray">
            <a:xfrm>
              <a:off x="2915" y="1232"/>
              <a:ext cx="0" cy="314"/>
            </a:xfrm>
            <a:prstGeom prst="straightConnector1">
              <a:avLst/>
            </a:prstGeom>
            <a:noFill/>
            <a:ln w="12700">
              <a:solidFill>
                <a:schemeClr val="tx1"/>
              </a:solidFill>
              <a:round/>
              <a:headEnd/>
              <a:tailEnd/>
            </a:ln>
          </p:spPr>
        </p:cxnSp>
        <p:sp>
          <p:nvSpPr>
            <p:cNvPr id="102418" name="Rectangle 15"/>
            <p:cNvSpPr>
              <a:spLocks noChangeArrowheads="1"/>
            </p:cNvSpPr>
            <p:nvPr/>
          </p:nvSpPr>
          <p:spPr bwMode="gray">
            <a:xfrm>
              <a:off x="1315" y="2130"/>
              <a:ext cx="337" cy="238"/>
            </a:xfrm>
            <a:prstGeom prst="rect">
              <a:avLst/>
            </a:prstGeom>
            <a:solidFill>
              <a:srgbClr val="646464"/>
            </a:solidFill>
            <a:ln w="9525">
              <a:noFill/>
              <a:miter lim="800000"/>
              <a:headEnd/>
              <a:tailEnd/>
            </a:ln>
          </p:spPr>
          <p:txBody>
            <a:bodyPr/>
            <a:lstStyle/>
            <a:p>
              <a:pPr algn="l"/>
              <a:r>
                <a:rPr lang="cs-CZ" sz="1000" smtClean="0">
                  <a:solidFill>
                    <a:srgbClr val="FFFFFF"/>
                  </a:solidFill>
                  <a:latin typeface="EYInterstate" pitchFamily="2" charset="0"/>
                  <a:cs typeface="Arial" pitchFamily="34" charset="0"/>
                </a:rPr>
                <a:t>Idea/</a:t>
              </a:r>
              <a:br>
                <a:rPr lang="cs-CZ" sz="1000" smtClean="0">
                  <a:solidFill>
                    <a:srgbClr val="FFFFFF"/>
                  </a:solidFill>
                  <a:latin typeface="EYInterstate" pitchFamily="2" charset="0"/>
                  <a:cs typeface="Arial" pitchFamily="34" charset="0"/>
                </a:rPr>
              </a:br>
              <a:r>
                <a:rPr lang="cs-CZ" sz="1000" smtClean="0">
                  <a:solidFill>
                    <a:srgbClr val="FFFFFF"/>
                  </a:solidFill>
                  <a:latin typeface="EYInterstate" pitchFamily="2" charset="0"/>
                  <a:cs typeface="Arial" pitchFamily="34" charset="0"/>
                </a:rPr>
                <a:t>data </a:t>
              </a:r>
              <a:endParaRPr lang="cs-CZ" sz="1000">
                <a:solidFill>
                  <a:srgbClr val="FFFFFF"/>
                </a:solidFill>
                <a:latin typeface="EYInterstate" pitchFamily="2" charset="0"/>
                <a:cs typeface="Arial" pitchFamily="34" charset="0"/>
              </a:endParaRPr>
            </a:p>
          </p:txBody>
        </p:sp>
        <p:sp>
          <p:nvSpPr>
            <p:cNvPr id="102419" name="Rectangle 54"/>
            <p:cNvSpPr>
              <a:spLocks noChangeArrowheads="1"/>
            </p:cNvSpPr>
            <p:nvPr/>
          </p:nvSpPr>
          <p:spPr bwMode="gray">
            <a:xfrm>
              <a:off x="1733" y="2130"/>
              <a:ext cx="337" cy="238"/>
            </a:xfrm>
            <a:prstGeom prst="rect">
              <a:avLst/>
            </a:prstGeom>
            <a:solidFill>
              <a:srgbClr val="646464"/>
            </a:solidFill>
            <a:ln w="9525">
              <a:noFill/>
              <a:miter lim="800000"/>
              <a:headEnd/>
              <a:tailEnd/>
            </a:ln>
          </p:spPr>
          <p:txBody>
            <a:bodyPr/>
            <a:lstStyle/>
            <a:p>
              <a:pPr algn="l"/>
              <a:r>
                <a:rPr lang="cs-CZ" sz="1000" smtClean="0">
                  <a:solidFill>
                    <a:srgbClr val="FFFFFF"/>
                  </a:solidFill>
                  <a:latin typeface="EYInterstate" pitchFamily="2" charset="0"/>
                  <a:cs typeface="Arial" pitchFamily="34" charset="0"/>
                </a:rPr>
                <a:t>Idea/ data </a:t>
              </a:r>
              <a:endParaRPr lang="cs-CZ" sz="1000">
                <a:solidFill>
                  <a:srgbClr val="FFFFFF"/>
                </a:solidFill>
                <a:latin typeface="EYInterstate" pitchFamily="2" charset="0"/>
                <a:cs typeface="Arial" pitchFamily="34" charset="0"/>
              </a:endParaRPr>
            </a:p>
          </p:txBody>
        </p:sp>
        <p:sp>
          <p:nvSpPr>
            <p:cNvPr id="102420" name="Rectangle 55"/>
            <p:cNvSpPr>
              <a:spLocks noChangeArrowheads="1"/>
            </p:cNvSpPr>
            <p:nvPr/>
          </p:nvSpPr>
          <p:spPr bwMode="gray">
            <a:xfrm>
              <a:off x="2151" y="2130"/>
              <a:ext cx="337" cy="238"/>
            </a:xfrm>
            <a:prstGeom prst="rect">
              <a:avLst/>
            </a:prstGeom>
            <a:solidFill>
              <a:srgbClr val="646464"/>
            </a:solidFill>
            <a:ln w="9525">
              <a:noFill/>
              <a:miter lim="800000"/>
              <a:headEnd/>
              <a:tailEnd/>
            </a:ln>
          </p:spPr>
          <p:txBody>
            <a:bodyPr/>
            <a:lstStyle/>
            <a:p>
              <a:pPr algn="l"/>
              <a:r>
                <a:rPr lang="cs-CZ" sz="1000" smtClean="0">
                  <a:solidFill>
                    <a:srgbClr val="FFFFFF"/>
                  </a:solidFill>
                  <a:latin typeface="EYInterstate" pitchFamily="2" charset="0"/>
                  <a:cs typeface="Arial" pitchFamily="34" charset="0"/>
                </a:rPr>
                <a:t>Idea/ data </a:t>
              </a:r>
              <a:endParaRPr lang="cs-CZ" sz="1000">
                <a:solidFill>
                  <a:srgbClr val="FFFFFF"/>
                </a:solidFill>
                <a:latin typeface="EYInterstate" pitchFamily="2" charset="0"/>
                <a:cs typeface="Arial" pitchFamily="34" charset="0"/>
              </a:endParaRPr>
            </a:p>
          </p:txBody>
        </p:sp>
        <p:sp>
          <p:nvSpPr>
            <p:cNvPr id="102421" name="Rectangle 56"/>
            <p:cNvSpPr>
              <a:spLocks noChangeArrowheads="1"/>
            </p:cNvSpPr>
            <p:nvPr/>
          </p:nvSpPr>
          <p:spPr bwMode="gray">
            <a:xfrm>
              <a:off x="2569" y="2130"/>
              <a:ext cx="337" cy="238"/>
            </a:xfrm>
            <a:prstGeom prst="rect">
              <a:avLst/>
            </a:prstGeom>
            <a:solidFill>
              <a:srgbClr val="646464"/>
            </a:solidFill>
            <a:ln w="9525">
              <a:noFill/>
              <a:miter lim="800000"/>
              <a:headEnd/>
              <a:tailEnd/>
            </a:ln>
          </p:spPr>
          <p:txBody>
            <a:bodyPr/>
            <a:lstStyle/>
            <a:p>
              <a:pPr algn="l"/>
              <a:r>
                <a:rPr lang="cs-CZ" sz="1000" smtClean="0">
                  <a:solidFill>
                    <a:srgbClr val="FFFFFF"/>
                  </a:solidFill>
                  <a:latin typeface="EYInterstate" pitchFamily="2" charset="0"/>
                  <a:cs typeface="Arial" pitchFamily="34" charset="0"/>
                </a:rPr>
                <a:t>Idea/ data </a:t>
              </a:r>
              <a:endParaRPr lang="cs-CZ" sz="1000">
                <a:solidFill>
                  <a:srgbClr val="FFFFFF"/>
                </a:solidFill>
                <a:latin typeface="EYInterstate" pitchFamily="2" charset="0"/>
                <a:cs typeface="Arial" pitchFamily="34" charset="0"/>
              </a:endParaRPr>
            </a:p>
          </p:txBody>
        </p:sp>
        <p:sp>
          <p:nvSpPr>
            <p:cNvPr id="102422" name="Rectangle 57"/>
            <p:cNvSpPr>
              <a:spLocks noChangeArrowheads="1"/>
            </p:cNvSpPr>
            <p:nvPr/>
          </p:nvSpPr>
          <p:spPr bwMode="gray">
            <a:xfrm>
              <a:off x="2987" y="2130"/>
              <a:ext cx="337" cy="238"/>
            </a:xfrm>
            <a:prstGeom prst="rect">
              <a:avLst/>
            </a:prstGeom>
            <a:solidFill>
              <a:srgbClr val="646464"/>
            </a:solidFill>
            <a:ln w="9525">
              <a:noFill/>
              <a:miter lim="800000"/>
              <a:headEnd/>
              <a:tailEnd/>
            </a:ln>
          </p:spPr>
          <p:txBody>
            <a:bodyPr/>
            <a:lstStyle/>
            <a:p>
              <a:pPr algn="l"/>
              <a:r>
                <a:rPr lang="cs-CZ" sz="1000" smtClean="0">
                  <a:solidFill>
                    <a:srgbClr val="FFFFFF"/>
                  </a:solidFill>
                  <a:latin typeface="EYInterstate" pitchFamily="2" charset="0"/>
                  <a:cs typeface="Arial" pitchFamily="34" charset="0"/>
                </a:rPr>
                <a:t>Idea/ data </a:t>
              </a:r>
              <a:endParaRPr lang="cs-CZ" sz="1000">
                <a:solidFill>
                  <a:srgbClr val="FFFFFF"/>
                </a:solidFill>
                <a:latin typeface="EYInterstate" pitchFamily="2" charset="0"/>
                <a:cs typeface="Arial" pitchFamily="34" charset="0"/>
              </a:endParaRPr>
            </a:p>
          </p:txBody>
        </p:sp>
        <p:sp>
          <p:nvSpPr>
            <p:cNvPr id="102423" name="Rectangle 58"/>
            <p:cNvSpPr>
              <a:spLocks noChangeArrowheads="1"/>
            </p:cNvSpPr>
            <p:nvPr/>
          </p:nvSpPr>
          <p:spPr bwMode="gray">
            <a:xfrm>
              <a:off x="3405" y="2130"/>
              <a:ext cx="337" cy="238"/>
            </a:xfrm>
            <a:prstGeom prst="rect">
              <a:avLst/>
            </a:prstGeom>
            <a:solidFill>
              <a:srgbClr val="646464"/>
            </a:solidFill>
            <a:ln w="9525">
              <a:noFill/>
              <a:miter lim="800000"/>
              <a:headEnd/>
              <a:tailEnd/>
            </a:ln>
          </p:spPr>
          <p:txBody>
            <a:bodyPr/>
            <a:lstStyle/>
            <a:p>
              <a:pPr algn="l"/>
              <a:r>
                <a:rPr lang="cs-CZ" sz="1000" smtClean="0">
                  <a:solidFill>
                    <a:srgbClr val="FFFFFF"/>
                  </a:solidFill>
                  <a:latin typeface="EYInterstate" pitchFamily="2" charset="0"/>
                  <a:cs typeface="Arial" pitchFamily="34" charset="0"/>
                </a:rPr>
                <a:t>Idea/ data </a:t>
              </a:r>
              <a:endParaRPr lang="cs-CZ" sz="1000">
                <a:solidFill>
                  <a:srgbClr val="FFFFFF"/>
                </a:solidFill>
                <a:latin typeface="EYInterstate" pitchFamily="2" charset="0"/>
                <a:cs typeface="Arial" pitchFamily="34" charset="0"/>
              </a:endParaRPr>
            </a:p>
          </p:txBody>
        </p:sp>
        <p:sp>
          <p:nvSpPr>
            <p:cNvPr id="102424" name="Rectangle 59"/>
            <p:cNvSpPr>
              <a:spLocks noChangeArrowheads="1"/>
            </p:cNvSpPr>
            <p:nvPr/>
          </p:nvSpPr>
          <p:spPr bwMode="gray">
            <a:xfrm>
              <a:off x="3823" y="2130"/>
              <a:ext cx="337" cy="238"/>
            </a:xfrm>
            <a:prstGeom prst="rect">
              <a:avLst/>
            </a:prstGeom>
            <a:solidFill>
              <a:srgbClr val="646464"/>
            </a:solidFill>
            <a:ln w="9525">
              <a:noFill/>
              <a:miter lim="800000"/>
              <a:headEnd/>
              <a:tailEnd/>
            </a:ln>
          </p:spPr>
          <p:txBody>
            <a:bodyPr/>
            <a:lstStyle/>
            <a:p>
              <a:pPr algn="l"/>
              <a:r>
                <a:rPr lang="cs-CZ" sz="1000" smtClean="0">
                  <a:solidFill>
                    <a:srgbClr val="FFFFFF"/>
                  </a:solidFill>
                  <a:latin typeface="EYInterstate" pitchFamily="2" charset="0"/>
                  <a:cs typeface="Arial" pitchFamily="34" charset="0"/>
                </a:rPr>
                <a:t>Idea/ data </a:t>
              </a:r>
              <a:endParaRPr lang="cs-CZ" sz="1000">
                <a:solidFill>
                  <a:srgbClr val="FFFFFF"/>
                </a:solidFill>
                <a:latin typeface="EYInterstate" pitchFamily="2" charset="0"/>
                <a:cs typeface="Arial" pitchFamily="34" charset="0"/>
              </a:endParaRPr>
            </a:p>
          </p:txBody>
        </p:sp>
        <p:sp>
          <p:nvSpPr>
            <p:cNvPr id="102425" name="Rectangle 60"/>
            <p:cNvSpPr>
              <a:spLocks noChangeArrowheads="1"/>
            </p:cNvSpPr>
            <p:nvPr/>
          </p:nvSpPr>
          <p:spPr bwMode="gray">
            <a:xfrm>
              <a:off x="4241" y="2130"/>
              <a:ext cx="337" cy="238"/>
            </a:xfrm>
            <a:prstGeom prst="rect">
              <a:avLst/>
            </a:prstGeom>
            <a:solidFill>
              <a:srgbClr val="646464"/>
            </a:solidFill>
            <a:ln w="9525">
              <a:noFill/>
              <a:miter lim="800000"/>
              <a:headEnd/>
              <a:tailEnd/>
            </a:ln>
          </p:spPr>
          <p:txBody>
            <a:bodyPr/>
            <a:lstStyle/>
            <a:p>
              <a:pPr algn="l"/>
              <a:r>
                <a:rPr lang="cs-CZ" sz="1000" smtClean="0">
                  <a:solidFill>
                    <a:srgbClr val="FFFFFF"/>
                  </a:solidFill>
                  <a:latin typeface="EYInterstate" pitchFamily="2" charset="0"/>
                  <a:cs typeface="Arial" pitchFamily="34" charset="0"/>
                </a:rPr>
                <a:t>Idea/ data </a:t>
              </a:r>
              <a:endParaRPr lang="cs-CZ" sz="1000">
                <a:solidFill>
                  <a:srgbClr val="FFFFFF"/>
                </a:solidFill>
                <a:latin typeface="EYInterstate" pitchFamily="2" charset="0"/>
                <a:cs typeface="Arial" pitchFamily="34" charset="0"/>
              </a:endParaRPr>
            </a:p>
          </p:txBody>
        </p:sp>
        <p:cxnSp>
          <p:nvCxnSpPr>
            <p:cNvPr id="102426" name="AutoShape 63"/>
            <p:cNvCxnSpPr>
              <a:cxnSpLocks noChangeShapeType="1"/>
              <a:stCxn id="102412" idx="2"/>
              <a:endCxn id="102418" idx="0"/>
            </p:cNvCxnSpPr>
            <p:nvPr/>
          </p:nvCxnSpPr>
          <p:spPr bwMode="gray">
            <a:xfrm rot="5400000">
              <a:off x="1589" y="1792"/>
              <a:ext cx="233" cy="443"/>
            </a:xfrm>
            <a:prstGeom prst="bentConnector3">
              <a:avLst>
                <a:gd name="adj1" fmla="val 49787"/>
              </a:avLst>
            </a:prstGeom>
            <a:noFill/>
            <a:ln w="9525">
              <a:solidFill>
                <a:schemeClr val="tx1"/>
              </a:solidFill>
              <a:miter lim="800000"/>
              <a:headEnd/>
              <a:tailEnd/>
            </a:ln>
          </p:spPr>
        </p:cxnSp>
        <p:cxnSp>
          <p:nvCxnSpPr>
            <p:cNvPr id="102427" name="AutoShape 64"/>
            <p:cNvCxnSpPr>
              <a:cxnSpLocks noChangeShapeType="1"/>
              <a:stCxn id="102412" idx="2"/>
              <a:endCxn id="102420" idx="0"/>
            </p:cNvCxnSpPr>
            <p:nvPr/>
          </p:nvCxnSpPr>
          <p:spPr bwMode="gray">
            <a:xfrm rot="16200000" flipH="1">
              <a:off x="2007" y="1817"/>
              <a:ext cx="233" cy="393"/>
            </a:xfrm>
            <a:prstGeom prst="bentConnector3">
              <a:avLst>
                <a:gd name="adj1" fmla="val 49787"/>
              </a:avLst>
            </a:prstGeom>
            <a:noFill/>
            <a:ln w="9525">
              <a:solidFill>
                <a:schemeClr val="tx1"/>
              </a:solidFill>
              <a:miter lim="800000"/>
              <a:headEnd/>
              <a:tailEnd/>
            </a:ln>
          </p:spPr>
        </p:cxnSp>
        <p:cxnSp>
          <p:nvCxnSpPr>
            <p:cNvPr id="102428" name="AutoShape 66"/>
            <p:cNvCxnSpPr>
              <a:cxnSpLocks noChangeShapeType="1"/>
              <a:stCxn id="102412" idx="2"/>
              <a:endCxn id="102419" idx="0"/>
            </p:cNvCxnSpPr>
            <p:nvPr/>
          </p:nvCxnSpPr>
          <p:spPr bwMode="gray">
            <a:xfrm rot="5400000">
              <a:off x="1798" y="2001"/>
              <a:ext cx="233" cy="25"/>
            </a:xfrm>
            <a:prstGeom prst="bentConnector3">
              <a:avLst>
                <a:gd name="adj1" fmla="val 49787"/>
              </a:avLst>
            </a:prstGeom>
            <a:noFill/>
            <a:ln w="9525">
              <a:solidFill>
                <a:schemeClr val="tx1"/>
              </a:solidFill>
              <a:miter lim="800000"/>
              <a:headEnd/>
              <a:tailEnd/>
            </a:ln>
          </p:spPr>
        </p:cxnSp>
        <p:cxnSp>
          <p:nvCxnSpPr>
            <p:cNvPr id="102429" name="AutoShape 67"/>
            <p:cNvCxnSpPr>
              <a:cxnSpLocks noChangeShapeType="1"/>
              <a:stCxn id="102413" idx="2"/>
              <a:endCxn id="102421" idx="0"/>
            </p:cNvCxnSpPr>
            <p:nvPr/>
          </p:nvCxnSpPr>
          <p:spPr bwMode="gray">
            <a:xfrm rot="5400000">
              <a:off x="2710" y="1925"/>
              <a:ext cx="233" cy="178"/>
            </a:xfrm>
            <a:prstGeom prst="bentConnector3">
              <a:avLst>
                <a:gd name="adj1" fmla="val 49787"/>
              </a:avLst>
            </a:prstGeom>
            <a:noFill/>
            <a:ln w="9525">
              <a:solidFill>
                <a:schemeClr val="tx1"/>
              </a:solidFill>
              <a:miter lim="800000"/>
              <a:headEnd/>
              <a:tailEnd/>
            </a:ln>
          </p:spPr>
        </p:cxnSp>
        <p:cxnSp>
          <p:nvCxnSpPr>
            <p:cNvPr id="102430" name="AutoShape 68"/>
            <p:cNvCxnSpPr>
              <a:cxnSpLocks noChangeShapeType="1"/>
              <a:stCxn id="102413" idx="2"/>
              <a:endCxn id="102422" idx="0"/>
            </p:cNvCxnSpPr>
            <p:nvPr/>
          </p:nvCxnSpPr>
          <p:spPr bwMode="gray">
            <a:xfrm rot="16200000" flipH="1">
              <a:off x="2919" y="1894"/>
              <a:ext cx="233" cy="240"/>
            </a:xfrm>
            <a:prstGeom prst="bentConnector3">
              <a:avLst>
                <a:gd name="adj1" fmla="val 49787"/>
              </a:avLst>
            </a:prstGeom>
            <a:noFill/>
            <a:ln w="9525">
              <a:solidFill>
                <a:schemeClr val="tx1"/>
              </a:solidFill>
              <a:miter lim="800000"/>
              <a:headEnd/>
              <a:tailEnd/>
            </a:ln>
          </p:spPr>
        </p:cxnSp>
        <p:cxnSp>
          <p:nvCxnSpPr>
            <p:cNvPr id="102431" name="AutoShape 69"/>
            <p:cNvCxnSpPr>
              <a:cxnSpLocks noChangeShapeType="1"/>
              <a:stCxn id="102414" idx="2"/>
              <a:endCxn id="102423" idx="0"/>
            </p:cNvCxnSpPr>
            <p:nvPr/>
          </p:nvCxnSpPr>
          <p:spPr bwMode="gray">
            <a:xfrm rot="5400000">
              <a:off x="3643" y="1828"/>
              <a:ext cx="233" cy="372"/>
            </a:xfrm>
            <a:prstGeom prst="bentConnector3">
              <a:avLst>
                <a:gd name="adj1" fmla="val 49787"/>
              </a:avLst>
            </a:prstGeom>
            <a:noFill/>
            <a:ln w="9525">
              <a:solidFill>
                <a:schemeClr val="tx1"/>
              </a:solidFill>
              <a:miter lim="800000"/>
              <a:headEnd/>
              <a:tailEnd/>
            </a:ln>
          </p:spPr>
        </p:cxnSp>
        <p:cxnSp>
          <p:nvCxnSpPr>
            <p:cNvPr id="102432" name="AutoShape 70"/>
            <p:cNvCxnSpPr>
              <a:cxnSpLocks noChangeShapeType="1"/>
              <a:stCxn id="102414" idx="2"/>
              <a:endCxn id="102425" idx="0"/>
            </p:cNvCxnSpPr>
            <p:nvPr/>
          </p:nvCxnSpPr>
          <p:spPr bwMode="gray">
            <a:xfrm rot="16200000" flipH="1">
              <a:off x="4061" y="1782"/>
              <a:ext cx="233" cy="464"/>
            </a:xfrm>
            <a:prstGeom prst="bentConnector3">
              <a:avLst>
                <a:gd name="adj1" fmla="val 49787"/>
              </a:avLst>
            </a:prstGeom>
            <a:noFill/>
            <a:ln w="9525">
              <a:solidFill>
                <a:schemeClr val="tx1"/>
              </a:solidFill>
              <a:miter lim="800000"/>
              <a:headEnd/>
              <a:tailEnd/>
            </a:ln>
          </p:spPr>
        </p:cxnSp>
        <p:cxnSp>
          <p:nvCxnSpPr>
            <p:cNvPr id="102433" name="AutoShape 71"/>
            <p:cNvCxnSpPr>
              <a:cxnSpLocks noChangeShapeType="1"/>
              <a:stCxn id="102414" idx="2"/>
              <a:endCxn id="102424" idx="0"/>
            </p:cNvCxnSpPr>
            <p:nvPr/>
          </p:nvCxnSpPr>
          <p:spPr bwMode="gray">
            <a:xfrm rot="16200000" flipH="1">
              <a:off x="3852" y="1991"/>
              <a:ext cx="233" cy="46"/>
            </a:xfrm>
            <a:prstGeom prst="bentConnector3">
              <a:avLst>
                <a:gd name="adj1" fmla="val 49787"/>
              </a:avLst>
            </a:prstGeom>
            <a:noFill/>
            <a:ln w="9525">
              <a:solidFill>
                <a:schemeClr val="tx1"/>
              </a:solidFill>
              <a:miter lim="800000"/>
              <a:headEnd/>
              <a:tailEnd/>
            </a:ln>
          </p:spPr>
        </p:cxnSp>
      </p:grpSp>
      <p:sp>
        <p:nvSpPr>
          <p:cNvPr id="102405" name="Rectangle 30"/>
          <p:cNvSpPr>
            <a:spLocks noChangeArrowheads="1"/>
          </p:cNvSpPr>
          <p:nvPr/>
        </p:nvSpPr>
        <p:spPr bwMode="auto">
          <a:xfrm>
            <a:off x="357188" y="2997200"/>
            <a:ext cx="3714750" cy="646331"/>
          </a:xfrm>
          <a:prstGeom prst="rect">
            <a:avLst/>
          </a:prstGeom>
          <a:noFill/>
          <a:ln w="9525">
            <a:noFill/>
            <a:miter lim="800000"/>
            <a:headEnd/>
            <a:tailEnd/>
          </a:ln>
        </p:spPr>
        <p:txBody>
          <a:bodyPr>
            <a:spAutoFit/>
          </a:bodyPr>
          <a:lstStyle/>
          <a:p>
            <a:pPr algn="l"/>
            <a:r>
              <a:rPr lang="cs-CZ" b="1" dirty="0" smtClean="0">
                <a:solidFill>
                  <a:srgbClr val="646464"/>
                </a:solidFill>
                <a:latin typeface="EYInterstate" pitchFamily="2" charset="0"/>
                <a:cs typeface="Arial" pitchFamily="34" charset="0"/>
              </a:rPr>
              <a:t>Krok </a:t>
            </a:r>
            <a:r>
              <a:rPr lang="cs-CZ" b="1" dirty="0" smtClean="0">
                <a:solidFill>
                  <a:srgbClr val="646464"/>
                </a:solidFill>
                <a:latin typeface="EYInterstate" pitchFamily="2" charset="0"/>
                <a:cs typeface="Arial" pitchFamily="34" charset="0"/>
              </a:rPr>
              <a:t>2:</a:t>
            </a:r>
            <a:r>
              <a:rPr lang="cs-CZ" dirty="0" smtClean="0">
                <a:solidFill>
                  <a:srgbClr val="646464"/>
                </a:solidFill>
                <a:latin typeface="EYInterstate" pitchFamily="2" charset="0"/>
                <a:cs typeface="Arial" pitchFamily="34" charset="0"/>
              </a:rPr>
              <a:t> Shrňte </a:t>
            </a:r>
            <a:r>
              <a:rPr lang="cs-CZ" dirty="0" smtClean="0">
                <a:solidFill>
                  <a:srgbClr val="646464"/>
                </a:solidFill>
                <a:latin typeface="EYInterstate" pitchFamily="2" charset="0"/>
                <a:cs typeface="Arial" pitchFamily="34" charset="0"/>
              </a:rPr>
              <a:t>to, co je ve skupinách do </a:t>
            </a:r>
            <a:r>
              <a:rPr lang="cs-CZ" dirty="0" smtClean="0">
                <a:solidFill>
                  <a:srgbClr val="646464"/>
                </a:solidFill>
                <a:latin typeface="EYInterstate" pitchFamily="2" charset="0"/>
                <a:cs typeface="Arial" pitchFamily="34" charset="0"/>
              </a:rPr>
              <a:t>vět</a:t>
            </a:r>
            <a:endParaRPr lang="cs-CZ" dirty="0">
              <a:solidFill>
                <a:srgbClr val="646464"/>
              </a:solidFill>
              <a:latin typeface="EYInterstate" pitchFamily="2" charset="0"/>
              <a:cs typeface="Arial" pitchFamily="34" charset="0"/>
            </a:endParaRPr>
          </a:p>
        </p:txBody>
      </p:sp>
      <p:sp>
        <p:nvSpPr>
          <p:cNvPr id="102406" name="Rectangle 31"/>
          <p:cNvSpPr>
            <a:spLocks noChangeArrowheads="1"/>
          </p:cNvSpPr>
          <p:nvPr/>
        </p:nvSpPr>
        <p:spPr bwMode="auto">
          <a:xfrm>
            <a:off x="357188" y="1571625"/>
            <a:ext cx="3786187" cy="923925"/>
          </a:xfrm>
          <a:prstGeom prst="rect">
            <a:avLst/>
          </a:prstGeom>
          <a:noFill/>
          <a:ln w="9525">
            <a:noFill/>
            <a:miter lim="800000"/>
            <a:headEnd/>
            <a:tailEnd/>
          </a:ln>
        </p:spPr>
        <p:txBody>
          <a:bodyPr>
            <a:spAutoFit/>
          </a:bodyPr>
          <a:lstStyle/>
          <a:p>
            <a:r>
              <a:rPr lang="cs-CZ" b="1" dirty="0" smtClean="0">
                <a:solidFill>
                  <a:srgbClr val="646464"/>
                </a:solidFill>
                <a:latin typeface="EYInterstate" pitchFamily="2" charset="0"/>
                <a:cs typeface="Arial" pitchFamily="34" charset="0"/>
              </a:rPr>
              <a:t>Krok </a:t>
            </a:r>
            <a:r>
              <a:rPr lang="cs-CZ" b="1" dirty="0" smtClean="0">
                <a:solidFill>
                  <a:srgbClr val="646464"/>
                </a:solidFill>
                <a:latin typeface="EYInterstate" pitchFamily="2" charset="0"/>
                <a:cs typeface="Arial" pitchFamily="34" charset="0"/>
              </a:rPr>
              <a:t>3:</a:t>
            </a:r>
            <a:r>
              <a:rPr lang="cs-CZ" dirty="0" smtClean="0">
                <a:solidFill>
                  <a:srgbClr val="646464"/>
                </a:solidFill>
                <a:latin typeface="EYInterstate" pitchFamily="2" charset="0"/>
                <a:cs typeface="Arial" pitchFamily="34" charset="0"/>
              </a:rPr>
              <a:t> Vyvoďte závěr z těchto souhrnných vět </a:t>
            </a:r>
            <a:r>
              <a:rPr lang="cs-CZ" dirty="0" smtClean="0">
                <a:solidFill>
                  <a:srgbClr val="646464"/>
                </a:solidFill>
                <a:latin typeface="EYInterstate" pitchFamily="2" charset="0"/>
                <a:cs typeface="Arial" pitchFamily="34" charset="0"/>
              </a:rPr>
              <a:t>a nalezněte </a:t>
            </a:r>
            <a:r>
              <a:rPr lang="cs-CZ" dirty="0" smtClean="0">
                <a:solidFill>
                  <a:srgbClr val="646464"/>
                </a:solidFill>
                <a:latin typeface="EYInterstate" pitchFamily="2" charset="0"/>
                <a:cs typeface="Arial" pitchFamily="34" charset="0"/>
              </a:rPr>
              <a:t>vyšší smysl</a:t>
            </a:r>
            <a:r>
              <a:rPr lang="cs-CZ" dirty="0" smtClean="0">
                <a:solidFill>
                  <a:srgbClr val="646464"/>
                </a:solidFill>
                <a:latin typeface="EYInterstate" pitchFamily="2" charset="0"/>
                <a:cs typeface="Arial" pitchFamily="34" charset="0"/>
              </a:rPr>
              <a:t>, který tam je </a:t>
            </a:r>
            <a:r>
              <a:rPr lang="cs-CZ" dirty="0" smtClean="0">
                <a:solidFill>
                  <a:srgbClr val="646464"/>
                </a:solidFill>
                <a:latin typeface="EYInterstate" pitchFamily="2" charset="0"/>
                <a:cs typeface="Arial" pitchFamily="34" charset="0"/>
              </a:rPr>
              <a:t>ukryt</a:t>
            </a:r>
            <a:endParaRPr lang="cs-CZ" dirty="0">
              <a:solidFill>
                <a:srgbClr val="646464"/>
              </a:solidFill>
              <a:latin typeface="EYInterstate" pitchFamily="2" charset="0"/>
              <a:cs typeface="Arial" pitchFamily="34" charset="0"/>
            </a:endParaRPr>
          </a:p>
        </p:txBody>
      </p:sp>
      <p:sp>
        <p:nvSpPr>
          <p:cNvPr id="102407" name="Down Arrow 32"/>
          <p:cNvSpPr>
            <a:spLocks noChangeArrowheads="1"/>
          </p:cNvSpPr>
          <p:nvPr/>
        </p:nvSpPr>
        <p:spPr bwMode="auto">
          <a:xfrm>
            <a:off x="1643063" y="2643188"/>
            <a:ext cx="214312" cy="428625"/>
          </a:xfrm>
          <a:prstGeom prst="downArrow">
            <a:avLst>
              <a:gd name="adj1" fmla="val 50000"/>
              <a:gd name="adj2" fmla="val 50000"/>
            </a:avLst>
          </a:prstGeom>
          <a:noFill/>
          <a:ln w="9525" algn="ctr">
            <a:noFill/>
            <a:round/>
            <a:headEnd/>
            <a:tailEnd/>
          </a:ln>
        </p:spPr>
        <p:txBody>
          <a:bodyPr lIns="0" tIns="0" rIns="0" bIns="0"/>
          <a:lstStyle/>
          <a:p>
            <a:pPr algn="l"/>
            <a:endParaRPr lang="cs-CZ">
              <a:solidFill>
                <a:srgbClr val="646464"/>
              </a:solidFill>
              <a:latin typeface="EYInterstate" pitchFamily="2" charset="0"/>
              <a:cs typeface="Arial" pitchFamily="34" charset="0"/>
            </a:endParaRPr>
          </a:p>
        </p:txBody>
      </p:sp>
      <p:sp>
        <p:nvSpPr>
          <p:cNvPr id="102408" name="Down Arrow 34"/>
          <p:cNvSpPr>
            <a:spLocks noChangeArrowheads="1"/>
          </p:cNvSpPr>
          <p:nvPr/>
        </p:nvSpPr>
        <p:spPr bwMode="auto">
          <a:xfrm>
            <a:off x="8286750" y="1857375"/>
            <a:ext cx="1571625" cy="857250"/>
          </a:xfrm>
          <a:prstGeom prst="downArrow">
            <a:avLst>
              <a:gd name="adj1" fmla="val 50000"/>
              <a:gd name="adj2" fmla="val 50000"/>
            </a:avLst>
          </a:prstGeom>
          <a:noFill/>
          <a:ln w="9525" algn="ctr">
            <a:noFill/>
            <a:round/>
            <a:headEnd/>
            <a:tailEnd/>
          </a:ln>
        </p:spPr>
        <p:txBody>
          <a:bodyPr lIns="0" tIns="0" rIns="0" bIns="0"/>
          <a:lstStyle/>
          <a:p>
            <a:pPr algn="l"/>
            <a:endParaRPr lang="cs-CZ">
              <a:solidFill>
                <a:srgbClr val="646464"/>
              </a:solidFill>
              <a:latin typeface="EYInterstate" pitchFamily="2" charset="0"/>
              <a:cs typeface="Arial" pitchFamily="34" charset="0"/>
            </a:endParaRPr>
          </a:p>
        </p:txBody>
      </p:sp>
      <p:sp>
        <p:nvSpPr>
          <p:cNvPr id="102409" name="Down Arrow 36"/>
          <p:cNvSpPr>
            <a:spLocks noChangeArrowheads="1"/>
          </p:cNvSpPr>
          <p:nvPr/>
        </p:nvSpPr>
        <p:spPr bwMode="auto">
          <a:xfrm rot="10800000">
            <a:off x="1571625" y="3857625"/>
            <a:ext cx="500063" cy="428625"/>
          </a:xfrm>
          <a:prstGeom prst="downArrow">
            <a:avLst>
              <a:gd name="adj1" fmla="val 50000"/>
              <a:gd name="adj2" fmla="val 50000"/>
            </a:avLst>
          </a:prstGeom>
          <a:solidFill>
            <a:srgbClr val="FFD200"/>
          </a:solidFill>
          <a:ln w="9525" algn="ctr">
            <a:noFill/>
            <a:round/>
            <a:headEnd/>
            <a:tailEnd/>
          </a:ln>
        </p:spPr>
        <p:txBody>
          <a:bodyPr lIns="0" tIns="0" rIns="0" bIns="0"/>
          <a:lstStyle/>
          <a:p>
            <a:pPr algn="l"/>
            <a:endParaRPr lang="cs-CZ">
              <a:solidFill>
                <a:srgbClr val="646464"/>
              </a:solidFill>
              <a:latin typeface="EYInterstate" pitchFamily="2" charset="0"/>
              <a:cs typeface="Arial" pitchFamily="34" charset="0"/>
            </a:endParaRPr>
          </a:p>
        </p:txBody>
      </p:sp>
      <p:sp>
        <p:nvSpPr>
          <p:cNvPr id="102410" name="Down Arrow 37"/>
          <p:cNvSpPr>
            <a:spLocks noChangeArrowheads="1"/>
          </p:cNvSpPr>
          <p:nvPr/>
        </p:nvSpPr>
        <p:spPr bwMode="auto">
          <a:xfrm rot="10800000">
            <a:off x="1571625" y="2571750"/>
            <a:ext cx="500063" cy="428625"/>
          </a:xfrm>
          <a:prstGeom prst="downArrow">
            <a:avLst>
              <a:gd name="adj1" fmla="val 50000"/>
              <a:gd name="adj2" fmla="val 50000"/>
            </a:avLst>
          </a:prstGeom>
          <a:solidFill>
            <a:srgbClr val="FFD200"/>
          </a:solidFill>
          <a:ln w="9525" algn="ctr">
            <a:noFill/>
            <a:round/>
            <a:headEnd/>
            <a:tailEnd/>
          </a:ln>
        </p:spPr>
        <p:txBody>
          <a:bodyPr lIns="0" tIns="0" rIns="0" bIns="0"/>
          <a:lstStyle/>
          <a:p>
            <a:pPr algn="l"/>
            <a:endParaRPr lang="cs-CZ">
              <a:solidFill>
                <a:srgbClr val="646464"/>
              </a:solidFill>
              <a:latin typeface="EYInterstate" pitchFamily="2" charset="0"/>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Line 50"/>
          <p:cNvSpPr>
            <a:spLocks noChangeShapeType="1"/>
          </p:cNvSpPr>
          <p:nvPr/>
        </p:nvSpPr>
        <p:spPr bwMode="auto">
          <a:xfrm flipH="1">
            <a:off x="4237038" y="4264025"/>
            <a:ext cx="415925" cy="558800"/>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499" name="Line 51"/>
          <p:cNvSpPr>
            <a:spLocks noChangeShapeType="1"/>
          </p:cNvSpPr>
          <p:nvPr/>
        </p:nvSpPr>
        <p:spPr bwMode="auto">
          <a:xfrm>
            <a:off x="4645025" y="4264025"/>
            <a:ext cx="428625" cy="519113"/>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00" name="Line 52"/>
          <p:cNvSpPr>
            <a:spLocks noChangeShapeType="1"/>
          </p:cNvSpPr>
          <p:nvPr/>
        </p:nvSpPr>
        <p:spPr bwMode="auto">
          <a:xfrm flipH="1">
            <a:off x="1360488" y="4264025"/>
            <a:ext cx="925512" cy="546100"/>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01" name="Line 53"/>
          <p:cNvSpPr>
            <a:spLocks noChangeShapeType="1"/>
          </p:cNvSpPr>
          <p:nvPr/>
        </p:nvSpPr>
        <p:spPr bwMode="auto">
          <a:xfrm>
            <a:off x="2287588" y="4264025"/>
            <a:ext cx="0" cy="509588"/>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02" name="Line 54"/>
          <p:cNvSpPr>
            <a:spLocks noChangeShapeType="1"/>
          </p:cNvSpPr>
          <p:nvPr/>
        </p:nvSpPr>
        <p:spPr bwMode="auto">
          <a:xfrm>
            <a:off x="2279650" y="4264025"/>
            <a:ext cx="833438" cy="558800"/>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03" name="Line 55"/>
          <p:cNvSpPr>
            <a:spLocks noChangeShapeType="1"/>
          </p:cNvSpPr>
          <p:nvPr/>
        </p:nvSpPr>
        <p:spPr bwMode="auto">
          <a:xfrm flipH="1">
            <a:off x="6124575" y="4264025"/>
            <a:ext cx="885825" cy="569913"/>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04" name="Line 56"/>
          <p:cNvSpPr>
            <a:spLocks noChangeShapeType="1"/>
          </p:cNvSpPr>
          <p:nvPr/>
        </p:nvSpPr>
        <p:spPr bwMode="auto">
          <a:xfrm>
            <a:off x="7018338" y="4264025"/>
            <a:ext cx="0" cy="512763"/>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05" name="Line 57"/>
          <p:cNvSpPr>
            <a:spLocks noChangeShapeType="1"/>
          </p:cNvSpPr>
          <p:nvPr/>
        </p:nvSpPr>
        <p:spPr bwMode="auto">
          <a:xfrm>
            <a:off x="7010400" y="4264025"/>
            <a:ext cx="795338" cy="590550"/>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06" name="Rectangle 58"/>
          <p:cNvSpPr>
            <a:spLocks noChangeArrowheads="1"/>
          </p:cNvSpPr>
          <p:nvPr/>
        </p:nvSpPr>
        <p:spPr bwMode="auto">
          <a:xfrm>
            <a:off x="2800350" y="4764088"/>
            <a:ext cx="738188" cy="522287"/>
          </a:xfrm>
          <a:prstGeom prst="rect">
            <a:avLst/>
          </a:prstGeom>
          <a:solidFill>
            <a:schemeClr val="tx1"/>
          </a:solidFill>
          <a:ln w="9525">
            <a:noFill/>
            <a:miter lim="800000"/>
            <a:headEnd/>
            <a:tailEnd/>
          </a:ln>
        </p:spPr>
        <p:txBody>
          <a:bodyPr wrap="none" anchor="ctr"/>
          <a:lstStyle/>
          <a:p>
            <a:pPr algn="l"/>
            <a:endParaRPr lang="en-GB">
              <a:solidFill>
                <a:srgbClr val="646464"/>
              </a:solidFill>
              <a:latin typeface="EYInterstate" pitchFamily="2" charset="0"/>
              <a:cs typeface="Arial" pitchFamily="34" charset="0"/>
            </a:endParaRPr>
          </a:p>
        </p:txBody>
      </p:sp>
      <p:sp>
        <p:nvSpPr>
          <p:cNvPr id="106507" name="Rectangle 59"/>
          <p:cNvSpPr>
            <a:spLocks noChangeArrowheads="1"/>
          </p:cNvSpPr>
          <p:nvPr/>
        </p:nvSpPr>
        <p:spPr bwMode="auto">
          <a:xfrm>
            <a:off x="1019175" y="4764088"/>
            <a:ext cx="739775" cy="522287"/>
          </a:xfrm>
          <a:prstGeom prst="rect">
            <a:avLst/>
          </a:prstGeom>
          <a:solidFill>
            <a:schemeClr val="tx1"/>
          </a:solidFill>
          <a:ln w="9525">
            <a:noFill/>
            <a:miter lim="800000"/>
            <a:headEnd/>
            <a:tailEnd/>
          </a:ln>
        </p:spPr>
        <p:txBody>
          <a:bodyPr wrap="none" anchor="ctr"/>
          <a:lstStyle/>
          <a:p>
            <a:pPr algn="l"/>
            <a:endParaRPr lang="en-GB">
              <a:solidFill>
                <a:srgbClr val="646464"/>
              </a:solidFill>
              <a:latin typeface="EYInterstate" pitchFamily="2" charset="0"/>
              <a:cs typeface="Arial" pitchFamily="34" charset="0"/>
            </a:endParaRPr>
          </a:p>
        </p:txBody>
      </p:sp>
      <p:sp>
        <p:nvSpPr>
          <p:cNvPr id="106508" name="Rectangle 60"/>
          <p:cNvSpPr>
            <a:spLocks noChangeArrowheads="1"/>
          </p:cNvSpPr>
          <p:nvPr/>
        </p:nvSpPr>
        <p:spPr bwMode="auto">
          <a:xfrm>
            <a:off x="1909763" y="4764088"/>
            <a:ext cx="738187" cy="522287"/>
          </a:xfrm>
          <a:prstGeom prst="rect">
            <a:avLst/>
          </a:prstGeom>
          <a:solidFill>
            <a:schemeClr val="tx1"/>
          </a:solidFill>
          <a:ln w="9525">
            <a:noFill/>
            <a:miter lim="800000"/>
            <a:headEnd/>
            <a:tailEnd/>
          </a:ln>
        </p:spPr>
        <p:txBody>
          <a:bodyPr wrap="none" anchor="ctr"/>
          <a:lstStyle/>
          <a:p>
            <a:pPr algn="l"/>
            <a:endParaRPr lang="en-GB">
              <a:solidFill>
                <a:srgbClr val="646464"/>
              </a:solidFill>
              <a:latin typeface="EYInterstate" pitchFamily="2" charset="0"/>
              <a:cs typeface="Arial" pitchFamily="34" charset="0"/>
            </a:endParaRPr>
          </a:p>
        </p:txBody>
      </p:sp>
      <p:sp>
        <p:nvSpPr>
          <p:cNvPr id="106509" name="Rectangle 61"/>
          <p:cNvSpPr>
            <a:spLocks noChangeArrowheads="1"/>
          </p:cNvSpPr>
          <p:nvPr/>
        </p:nvSpPr>
        <p:spPr bwMode="auto">
          <a:xfrm>
            <a:off x="5767388" y="4764088"/>
            <a:ext cx="739775" cy="522287"/>
          </a:xfrm>
          <a:prstGeom prst="rect">
            <a:avLst/>
          </a:prstGeom>
          <a:solidFill>
            <a:schemeClr val="tx1"/>
          </a:solidFill>
          <a:ln w="9525">
            <a:noFill/>
            <a:miter lim="800000"/>
            <a:headEnd/>
            <a:tailEnd/>
          </a:ln>
        </p:spPr>
        <p:txBody>
          <a:bodyPr wrap="none" anchor="ctr"/>
          <a:lstStyle/>
          <a:p>
            <a:pPr algn="l"/>
            <a:endParaRPr lang="en-GB">
              <a:solidFill>
                <a:srgbClr val="646464"/>
              </a:solidFill>
              <a:latin typeface="EYInterstate" pitchFamily="2" charset="0"/>
              <a:cs typeface="Arial" pitchFamily="34" charset="0"/>
            </a:endParaRPr>
          </a:p>
        </p:txBody>
      </p:sp>
      <p:sp>
        <p:nvSpPr>
          <p:cNvPr id="106510" name="Rectangle 62"/>
          <p:cNvSpPr>
            <a:spLocks noChangeArrowheads="1"/>
          </p:cNvSpPr>
          <p:nvPr/>
        </p:nvSpPr>
        <p:spPr bwMode="auto">
          <a:xfrm>
            <a:off x="6657975" y="4764088"/>
            <a:ext cx="738188" cy="522287"/>
          </a:xfrm>
          <a:prstGeom prst="rect">
            <a:avLst/>
          </a:prstGeom>
          <a:solidFill>
            <a:schemeClr val="tx1"/>
          </a:solidFill>
          <a:ln w="9525">
            <a:noFill/>
            <a:miter lim="800000"/>
            <a:headEnd/>
            <a:tailEnd/>
          </a:ln>
        </p:spPr>
        <p:txBody>
          <a:bodyPr wrap="none" anchor="ctr"/>
          <a:lstStyle/>
          <a:p>
            <a:pPr algn="l"/>
            <a:endParaRPr lang="en-GB">
              <a:solidFill>
                <a:srgbClr val="646464"/>
              </a:solidFill>
              <a:latin typeface="EYInterstate" pitchFamily="2" charset="0"/>
              <a:cs typeface="Arial" pitchFamily="34" charset="0"/>
            </a:endParaRPr>
          </a:p>
        </p:txBody>
      </p:sp>
      <p:sp>
        <p:nvSpPr>
          <p:cNvPr id="106511" name="Rectangle 63"/>
          <p:cNvSpPr>
            <a:spLocks noChangeArrowheads="1"/>
          </p:cNvSpPr>
          <p:nvPr/>
        </p:nvSpPr>
        <p:spPr bwMode="auto">
          <a:xfrm>
            <a:off x="7548563" y="4764088"/>
            <a:ext cx="738187" cy="522287"/>
          </a:xfrm>
          <a:prstGeom prst="rect">
            <a:avLst/>
          </a:prstGeom>
          <a:solidFill>
            <a:schemeClr val="tx1"/>
          </a:solidFill>
          <a:ln w="9525">
            <a:noFill/>
            <a:miter lim="800000"/>
            <a:headEnd/>
            <a:tailEnd/>
          </a:ln>
        </p:spPr>
        <p:txBody>
          <a:bodyPr wrap="none" anchor="ctr"/>
          <a:lstStyle/>
          <a:p>
            <a:pPr algn="l"/>
            <a:endParaRPr lang="en-GB">
              <a:solidFill>
                <a:srgbClr val="646464"/>
              </a:solidFill>
              <a:latin typeface="EYInterstate" pitchFamily="2" charset="0"/>
              <a:cs typeface="Arial" pitchFamily="34" charset="0"/>
            </a:endParaRPr>
          </a:p>
        </p:txBody>
      </p:sp>
      <p:sp>
        <p:nvSpPr>
          <p:cNvPr id="106512" name="Rectangle 64"/>
          <p:cNvSpPr>
            <a:spLocks noChangeArrowheads="1"/>
          </p:cNvSpPr>
          <p:nvPr/>
        </p:nvSpPr>
        <p:spPr bwMode="auto">
          <a:xfrm>
            <a:off x="3852863" y="4764088"/>
            <a:ext cx="738187" cy="522287"/>
          </a:xfrm>
          <a:prstGeom prst="rect">
            <a:avLst/>
          </a:prstGeom>
          <a:solidFill>
            <a:schemeClr val="tx1"/>
          </a:solidFill>
          <a:ln w="9525">
            <a:noFill/>
            <a:miter lim="800000"/>
            <a:headEnd/>
            <a:tailEnd/>
          </a:ln>
        </p:spPr>
        <p:txBody>
          <a:bodyPr wrap="none" anchor="ctr"/>
          <a:lstStyle/>
          <a:p>
            <a:pPr algn="l"/>
            <a:endParaRPr lang="en-GB">
              <a:solidFill>
                <a:srgbClr val="646464"/>
              </a:solidFill>
              <a:latin typeface="EYInterstate" pitchFamily="2" charset="0"/>
              <a:cs typeface="Arial" pitchFamily="34" charset="0"/>
            </a:endParaRPr>
          </a:p>
        </p:txBody>
      </p:sp>
      <p:sp>
        <p:nvSpPr>
          <p:cNvPr id="106513" name="Rectangle 65"/>
          <p:cNvSpPr>
            <a:spLocks noChangeArrowheads="1"/>
          </p:cNvSpPr>
          <p:nvPr/>
        </p:nvSpPr>
        <p:spPr bwMode="auto">
          <a:xfrm>
            <a:off x="4743450" y="4764088"/>
            <a:ext cx="738188" cy="522287"/>
          </a:xfrm>
          <a:prstGeom prst="rect">
            <a:avLst/>
          </a:prstGeom>
          <a:solidFill>
            <a:schemeClr val="tx1"/>
          </a:solidFill>
          <a:ln w="9525">
            <a:noFill/>
            <a:miter lim="800000"/>
            <a:headEnd/>
            <a:tailEnd/>
          </a:ln>
        </p:spPr>
        <p:txBody>
          <a:bodyPr wrap="none" anchor="ctr"/>
          <a:lstStyle/>
          <a:p>
            <a:pPr algn="l"/>
            <a:endParaRPr lang="en-GB">
              <a:solidFill>
                <a:srgbClr val="646464"/>
              </a:solidFill>
              <a:latin typeface="EYInterstate" pitchFamily="2" charset="0"/>
              <a:cs typeface="Arial" pitchFamily="34" charset="0"/>
            </a:endParaRPr>
          </a:p>
        </p:txBody>
      </p:sp>
      <p:sp>
        <p:nvSpPr>
          <p:cNvPr id="106514" name="Rectangle 66"/>
          <p:cNvSpPr>
            <a:spLocks noChangeArrowheads="1"/>
          </p:cNvSpPr>
          <p:nvPr/>
        </p:nvSpPr>
        <p:spPr bwMode="auto">
          <a:xfrm>
            <a:off x="285591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latin typeface="EYInterstate" pitchFamily="2" charset="0"/>
                <a:cs typeface="Arial" pitchFamily="34" charset="0"/>
              </a:rPr>
              <a:t>Idea</a:t>
            </a:r>
          </a:p>
        </p:txBody>
      </p:sp>
      <p:sp>
        <p:nvSpPr>
          <p:cNvPr id="106515" name="Rectangle 67"/>
          <p:cNvSpPr>
            <a:spLocks noChangeArrowheads="1"/>
          </p:cNvSpPr>
          <p:nvPr/>
        </p:nvSpPr>
        <p:spPr bwMode="auto">
          <a:xfrm>
            <a:off x="104616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latin typeface="EYInterstate" pitchFamily="2" charset="0"/>
                <a:cs typeface="Arial" pitchFamily="34" charset="0"/>
              </a:rPr>
              <a:t>Idea</a:t>
            </a:r>
          </a:p>
        </p:txBody>
      </p:sp>
      <p:sp>
        <p:nvSpPr>
          <p:cNvPr id="106516" name="Rectangle 68"/>
          <p:cNvSpPr>
            <a:spLocks noChangeArrowheads="1"/>
          </p:cNvSpPr>
          <p:nvPr/>
        </p:nvSpPr>
        <p:spPr bwMode="auto">
          <a:xfrm>
            <a:off x="199866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latin typeface="EYInterstate" pitchFamily="2" charset="0"/>
                <a:cs typeface="Arial" pitchFamily="34" charset="0"/>
              </a:rPr>
              <a:t>Idea</a:t>
            </a:r>
          </a:p>
        </p:txBody>
      </p:sp>
      <p:sp>
        <p:nvSpPr>
          <p:cNvPr id="106517" name="Rectangle 69"/>
          <p:cNvSpPr>
            <a:spLocks noChangeArrowheads="1"/>
          </p:cNvSpPr>
          <p:nvPr/>
        </p:nvSpPr>
        <p:spPr bwMode="auto">
          <a:xfrm>
            <a:off x="3903663" y="4848225"/>
            <a:ext cx="641350" cy="366713"/>
          </a:xfrm>
          <a:prstGeom prst="rect">
            <a:avLst/>
          </a:prstGeom>
          <a:noFill/>
          <a:ln w="9525">
            <a:noFill/>
            <a:miter lim="800000"/>
            <a:headEnd/>
            <a:tailEnd/>
          </a:ln>
        </p:spPr>
        <p:txBody>
          <a:bodyPr wrap="none" lIns="92075" tIns="46038" rIns="92075" bIns="46038">
            <a:spAutoFit/>
          </a:bodyPr>
          <a:lstStyle/>
          <a:p>
            <a:pPr eaLnBrk="0" hangingPunct="0"/>
            <a:r>
              <a:rPr lang="en-GB" b="1">
                <a:solidFill>
                  <a:srgbClr val="FFFFFF"/>
                </a:solidFill>
                <a:latin typeface="EYInterstate" pitchFamily="2" charset="0"/>
                <a:cs typeface="Arial" pitchFamily="34" charset="0"/>
              </a:rPr>
              <a:t>Idea</a:t>
            </a:r>
          </a:p>
        </p:txBody>
      </p:sp>
      <p:sp>
        <p:nvSpPr>
          <p:cNvPr id="106518" name="Rectangle 70"/>
          <p:cNvSpPr>
            <a:spLocks noChangeArrowheads="1"/>
          </p:cNvSpPr>
          <p:nvPr/>
        </p:nvSpPr>
        <p:spPr bwMode="auto">
          <a:xfrm>
            <a:off x="479266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latin typeface="EYInterstate" pitchFamily="2" charset="0"/>
                <a:cs typeface="Arial" pitchFamily="34" charset="0"/>
              </a:rPr>
              <a:t>Idea</a:t>
            </a:r>
          </a:p>
        </p:txBody>
      </p:sp>
      <p:sp>
        <p:nvSpPr>
          <p:cNvPr id="106519" name="Rectangle 71"/>
          <p:cNvSpPr>
            <a:spLocks noChangeArrowheads="1"/>
          </p:cNvSpPr>
          <p:nvPr/>
        </p:nvSpPr>
        <p:spPr bwMode="auto">
          <a:xfrm>
            <a:off x="582771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latin typeface="EYInterstate" pitchFamily="2" charset="0"/>
                <a:cs typeface="Arial" pitchFamily="34" charset="0"/>
              </a:rPr>
              <a:t>Idea</a:t>
            </a:r>
          </a:p>
        </p:txBody>
      </p:sp>
      <p:sp>
        <p:nvSpPr>
          <p:cNvPr id="106520" name="Rectangle 72"/>
          <p:cNvSpPr>
            <a:spLocks noChangeArrowheads="1"/>
          </p:cNvSpPr>
          <p:nvPr/>
        </p:nvSpPr>
        <p:spPr bwMode="auto">
          <a:xfrm>
            <a:off x="670401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latin typeface="EYInterstate" pitchFamily="2" charset="0"/>
                <a:cs typeface="Arial" pitchFamily="34" charset="0"/>
              </a:rPr>
              <a:t>Idea</a:t>
            </a:r>
          </a:p>
        </p:txBody>
      </p:sp>
      <p:sp>
        <p:nvSpPr>
          <p:cNvPr id="106521" name="Rectangle 73"/>
          <p:cNvSpPr>
            <a:spLocks noChangeArrowheads="1"/>
          </p:cNvSpPr>
          <p:nvPr/>
        </p:nvSpPr>
        <p:spPr bwMode="auto">
          <a:xfrm>
            <a:off x="759936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latin typeface="EYInterstate" pitchFamily="2" charset="0"/>
                <a:cs typeface="Arial" pitchFamily="34" charset="0"/>
              </a:rPr>
              <a:t>Idea</a:t>
            </a:r>
          </a:p>
        </p:txBody>
      </p:sp>
      <p:sp>
        <p:nvSpPr>
          <p:cNvPr id="106522" name="Line 76"/>
          <p:cNvSpPr>
            <a:spLocks noChangeShapeType="1"/>
          </p:cNvSpPr>
          <p:nvPr/>
        </p:nvSpPr>
        <p:spPr bwMode="auto">
          <a:xfrm>
            <a:off x="4649788" y="2873375"/>
            <a:ext cx="0" cy="650875"/>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23" name="Line 77"/>
          <p:cNvSpPr>
            <a:spLocks noChangeShapeType="1"/>
          </p:cNvSpPr>
          <p:nvPr/>
        </p:nvSpPr>
        <p:spPr bwMode="auto">
          <a:xfrm>
            <a:off x="4654550" y="2874963"/>
            <a:ext cx="2363788" cy="596900"/>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24" name="Line 78"/>
          <p:cNvSpPr>
            <a:spLocks noChangeShapeType="1"/>
          </p:cNvSpPr>
          <p:nvPr/>
        </p:nvSpPr>
        <p:spPr bwMode="auto">
          <a:xfrm flipH="1">
            <a:off x="2316163" y="2874963"/>
            <a:ext cx="2325687" cy="609600"/>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25" name="Freeform 80"/>
          <p:cNvSpPr>
            <a:spLocks/>
          </p:cNvSpPr>
          <p:nvPr/>
        </p:nvSpPr>
        <p:spPr bwMode="auto">
          <a:xfrm>
            <a:off x="1690688" y="3481388"/>
            <a:ext cx="1238250" cy="773112"/>
          </a:xfrm>
          <a:custGeom>
            <a:avLst/>
            <a:gdLst>
              <a:gd name="T0" fmla="*/ 0 w 1019"/>
              <a:gd name="T1" fmla="*/ 0 h 487"/>
              <a:gd name="T2" fmla="*/ 2147483647 w 1019"/>
              <a:gd name="T3" fmla="*/ 0 h 487"/>
              <a:gd name="T4" fmla="*/ 2147483647 w 1019"/>
              <a:gd name="T5" fmla="*/ 2147483647 h 487"/>
              <a:gd name="T6" fmla="*/ 0 w 1019"/>
              <a:gd name="T7" fmla="*/ 2147483647 h 487"/>
              <a:gd name="T8" fmla="*/ 0 w 1019"/>
              <a:gd name="T9" fmla="*/ 0 h 487"/>
              <a:gd name="T10" fmla="*/ 0 60000 65536"/>
              <a:gd name="T11" fmla="*/ 0 60000 65536"/>
              <a:gd name="T12" fmla="*/ 0 60000 65536"/>
              <a:gd name="T13" fmla="*/ 0 60000 65536"/>
              <a:gd name="T14" fmla="*/ 0 60000 65536"/>
              <a:gd name="T15" fmla="*/ 0 w 1019"/>
              <a:gd name="T16" fmla="*/ 0 h 487"/>
              <a:gd name="T17" fmla="*/ 1019 w 1019"/>
              <a:gd name="T18" fmla="*/ 487 h 487"/>
            </a:gdLst>
            <a:ahLst/>
            <a:cxnLst>
              <a:cxn ang="T10">
                <a:pos x="T0" y="T1"/>
              </a:cxn>
              <a:cxn ang="T11">
                <a:pos x="T2" y="T3"/>
              </a:cxn>
              <a:cxn ang="T12">
                <a:pos x="T4" y="T5"/>
              </a:cxn>
              <a:cxn ang="T13">
                <a:pos x="T6" y="T7"/>
              </a:cxn>
              <a:cxn ang="T14">
                <a:pos x="T8" y="T9"/>
              </a:cxn>
            </a:cxnLst>
            <a:rect l="T15" t="T16" r="T17" b="T18"/>
            <a:pathLst>
              <a:path w="1019" h="487">
                <a:moveTo>
                  <a:pt x="0" y="0"/>
                </a:moveTo>
                <a:lnTo>
                  <a:pt x="1018" y="0"/>
                </a:lnTo>
                <a:lnTo>
                  <a:pt x="1018" y="486"/>
                </a:lnTo>
                <a:lnTo>
                  <a:pt x="0" y="486"/>
                </a:lnTo>
                <a:lnTo>
                  <a:pt x="0" y="0"/>
                </a:lnTo>
              </a:path>
            </a:pathLst>
          </a:custGeom>
          <a:solidFill>
            <a:schemeClr val="hlink"/>
          </a:solidFill>
          <a:ln w="9525" cap="rnd">
            <a:no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26" name="Freeform 81"/>
          <p:cNvSpPr>
            <a:spLocks/>
          </p:cNvSpPr>
          <p:nvPr/>
        </p:nvSpPr>
        <p:spPr bwMode="auto">
          <a:xfrm>
            <a:off x="4025900" y="3481388"/>
            <a:ext cx="1250950" cy="773112"/>
          </a:xfrm>
          <a:custGeom>
            <a:avLst/>
            <a:gdLst>
              <a:gd name="T0" fmla="*/ 0 w 1012"/>
              <a:gd name="T1" fmla="*/ 0 h 487"/>
              <a:gd name="T2" fmla="*/ 2147483647 w 1012"/>
              <a:gd name="T3" fmla="*/ 0 h 487"/>
              <a:gd name="T4" fmla="*/ 2147483647 w 1012"/>
              <a:gd name="T5" fmla="*/ 2147483647 h 487"/>
              <a:gd name="T6" fmla="*/ 0 w 1012"/>
              <a:gd name="T7" fmla="*/ 2147483647 h 487"/>
              <a:gd name="T8" fmla="*/ 0 w 1012"/>
              <a:gd name="T9" fmla="*/ 0 h 487"/>
              <a:gd name="T10" fmla="*/ 0 60000 65536"/>
              <a:gd name="T11" fmla="*/ 0 60000 65536"/>
              <a:gd name="T12" fmla="*/ 0 60000 65536"/>
              <a:gd name="T13" fmla="*/ 0 60000 65536"/>
              <a:gd name="T14" fmla="*/ 0 60000 65536"/>
              <a:gd name="T15" fmla="*/ 0 w 1012"/>
              <a:gd name="T16" fmla="*/ 0 h 487"/>
              <a:gd name="T17" fmla="*/ 1012 w 1012"/>
              <a:gd name="T18" fmla="*/ 487 h 487"/>
            </a:gdLst>
            <a:ahLst/>
            <a:cxnLst>
              <a:cxn ang="T10">
                <a:pos x="T0" y="T1"/>
              </a:cxn>
              <a:cxn ang="T11">
                <a:pos x="T2" y="T3"/>
              </a:cxn>
              <a:cxn ang="T12">
                <a:pos x="T4" y="T5"/>
              </a:cxn>
              <a:cxn ang="T13">
                <a:pos x="T6" y="T7"/>
              </a:cxn>
              <a:cxn ang="T14">
                <a:pos x="T8" y="T9"/>
              </a:cxn>
            </a:cxnLst>
            <a:rect l="T15" t="T16" r="T17" b="T18"/>
            <a:pathLst>
              <a:path w="1012" h="487">
                <a:moveTo>
                  <a:pt x="0" y="0"/>
                </a:moveTo>
                <a:lnTo>
                  <a:pt x="1011" y="0"/>
                </a:lnTo>
                <a:lnTo>
                  <a:pt x="1011" y="486"/>
                </a:lnTo>
                <a:lnTo>
                  <a:pt x="0" y="486"/>
                </a:lnTo>
                <a:lnTo>
                  <a:pt x="0" y="0"/>
                </a:lnTo>
              </a:path>
            </a:pathLst>
          </a:custGeom>
          <a:solidFill>
            <a:schemeClr val="hlink"/>
          </a:solidFill>
          <a:ln w="9525" cap="rnd">
            <a:no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27" name="Freeform 82"/>
          <p:cNvSpPr>
            <a:spLocks/>
          </p:cNvSpPr>
          <p:nvPr/>
        </p:nvSpPr>
        <p:spPr bwMode="auto">
          <a:xfrm>
            <a:off x="6359525" y="3481388"/>
            <a:ext cx="1327150" cy="773112"/>
          </a:xfrm>
          <a:custGeom>
            <a:avLst/>
            <a:gdLst>
              <a:gd name="T0" fmla="*/ 0 w 1012"/>
              <a:gd name="T1" fmla="*/ 0 h 487"/>
              <a:gd name="T2" fmla="*/ 2147483647 w 1012"/>
              <a:gd name="T3" fmla="*/ 0 h 487"/>
              <a:gd name="T4" fmla="*/ 2147483647 w 1012"/>
              <a:gd name="T5" fmla="*/ 2147483647 h 487"/>
              <a:gd name="T6" fmla="*/ 0 w 1012"/>
              <a:gd name="T7" fmla="*/ 2147483647 h 487"/>
              <a:gd name="T8" fmla="*/ 0 w 1012"/>
              <a:gd name="T9" fmla="*/ 0 h 487"/>
              <a:gd name="T10" fmla="*/ 0 60000 65536"/>
              <a:gd name="T11" fmla="*/ 0 60000 65536"/>
              <a:gd name="T12" fmla="*/ 0 60000 65536"/>
              <a:gd name="T13" fmla="*/ 0 60000 65536"/>
              <a:gd name="T14" fmla="*/ 0 60000 65536"/>
              <a:gd name="T15" fmla="*/ 0 w 1012"/>
              <a:gd name="T16" fmla="*/ 0 h 487"/>
              <a:gd name="T17" fmla="*/ 1012 w 1012"/>
              <a:gd name="T18" fmla="*/ 487 h 487"/>
            </a:gdLst>
            <a:ahLst/>
            <a:cxnLst>
              <a:cxn ang="T10">
                <a:pos x="T0" y="T1"/>
              </a:cxn>
              <a:cxn ang="T11">
                <a:pos x="T2" y="T3"/>
              </a:cxn>
              <a:cxn ang="T12">
                <a:pos x="T4" y="T5"/>
              </a:cxn>
              <a:cxn ang="T13">
                <a:pos x="T6" y="T7"/>
              </a:cxn>
              <a:cxn ang="T14">
                <a:pos x="T8" y="T9"/>
              </a:cxn>
            </a:cxnLst>
            <a:rect l="T15" t="T16" r="T17" b="T18"/>
            <a:pathLst>
              <a:path w="1012" h="487">
                <a:moveTo>
                  <a:pt x="0" y="0"/>
                </a:moveTo>
                <a:lnTo>
                  <a:pt x="1011" y="0"/>
                </a:lnTo>
                <a:lnTo>
                  <a:pt x="1011" y="486"/>
                </a:lnTo>
                <a:lnTo>
                  <a:pt x="0" y="486"/>
                </a:lnTo>
                <a:lnTo>
                  <a:pt x="0" y="0"/>
                </a:lnTo>
              </a:path>
            </a:pathLst>
          </a:custGeom>
          <a:solidFill>
            <a:schemeClr val="hlink"/>
          </a:solidFill>
          <a:ln w="9525" cap="rnd">
            <a:no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28" name="Rectangle 83"/>
          <p:cNvSpPr>
            <a:spLocks noChangeArrowheads="1"/>
          </p:cNvSpPr>
          <p:nvPr/>
        </p:nvSpPr>
        <p:spPr bwMode="auto">
          <a:xfrm>
            <a:off x="1893888" y="3711575"/>
            <a:ext cx="673100" cy="387350"/>
          </a:xfrm>
          <a:prstGeom prst="rect">
            <a:avLst/>
          </a:prstGeom>
          <a:noFill/>
          <a:ln w="9525">
            <a:noFill/>
            <a:miter lim="800000"/>
            <a:headEnd/>
            <a:tailEnd/>
          </a:ln>
        </p:spPr>
        <p:txBody>
          <a:bodyPr wrap="none" lIns="82550" tIns="41275" rIns="82550" bIns="41275">
            <a:spAutoFit/>
          </a:bodyPr>
          <a:lstStyle/>
          <a:p>
            <a:pPr algn="l" defTabSz="739775" eaLnBrk="0" hangingPunct="0"/>
            <a:r>
              <a:rPr lang="en-GB" sz="2000" b="1">
                <a:solidFill>
                  <a:srgbClr val="646464"/>
                </a:solidFill>
                <a:latin typeface="EYInterstate" pitchFamily="2" charset="0"/>
                <a:cs typeface="Arial" pitchFamily="34" charset="0"/>
              </a:rPr>
              <a:t>Idea</a:t>
            </a:r>
          </a:p>
        </p:txBody>
      </p:sp>
      <p:sp>
        <p:nvSpPr>
          <p:cNvPr id="106529" name="Rectangle 84"/>
          <p:cNvSpPr>
            <a:spLocks noChangeArrowheads="1"/>
          </p:cNvSpPr>
          <p:nvPr/>
        </p:nvSpPr>
        <p:spPr bwMode="auto">
          <a:xfrm>
            <a:off x="4271963" y="3673475"/>
            <a:ext cx="673100" cy="387350"/>
          </a:xfrm>
          <a:prstGeom prst="rect">
            <a:avLst/>
          </a:prstGeom>
          <a:noFill/>
          <a:ln w="9525">
            <a:noFill/>
            <a:miter lim="800000"/>
            <a:headEnd/>
            <a:tailEnd/>
          </a:ln>
        </p:spPr>
        <p:txBody>
          <a:bodyPr wrap="none" lIns="82550" tIns="41275" rIns="82550" bIns="41275">
            <a:spAutoFit/>
          </a:bodyPr>
          <a:lstStyle/>
          <a:p>
            <a:pPr algn="l" defTabSz="739775" eaLnBrk="0" hangingPunct="0"/>
            <a:r>
              <a:rPr lang="en-GB" sz="2000" b="1">
                <a:solidFill>
                  <a:srgbClr val="646464"/>
                </a:solidFill>
                <a:latin typeface="EYInterstate" pitchFamily="2" charset="0"/>
                <a:cs typeface="Arial" pitchFamily="34" charset="0"/>
              </a:rPr>
              <a:t>Idea</a:t>
            </a:r>
          </a:p>
        </p:txBody>
      </p:sp>
      <p:sp>
        <p:nvSpPr>
          <p:cNvPr id="106530" name="Rectangle 85"/>
          <p:cNvSpPr>
            <a:spLocks noChangeArrowheads="1"/>
          </p:cNvSpPr>
          <p:nvPr/>
        </p:nvSpPr>
        <p:spPr bwMode="auto">
          <a:xfrm>
            <a:off x="6627813" y="3711575"/>
            <a:ext cx="673100" cy="387350"/>
          </a:xfrm>
          <a:prstGeom prst="rect">
            <a:avLst/>
          </a:prstGeom>
          <a:noFill/>
          <a:ln w="9525">
            <a:noFill/>
            <a:miter lim="800000"/>
            <a:headEnd/>
            <a:tailEnd/>
          </a:ln>
        </p:spPr>
        <p:txBody>
          <a:bodyPr wrap="none" lIns="82550" tIns="41275" rIns="82550" bIns="41275">
            <a:spAutoFit/>
          </a:bodyPr>
          <a:lstStyle/>
          <a:p>
            <a:pPr algn="l" defTabSz="739775" eaLnBrk="0" hangingPunct="0"/>
            <a:r>
              <a:rPr lang="en-GB" sz="2000" b="1">
                <a:solidFill>
                  <a:srgbClr val="646464"/>
                </a:solidFill>
                <a:latin typeface="EYInterstate" pitchFamily="2" charset="0"/>
                <a:cs typeface="Arial" pitchFamily="34" charset="0"/>
              </a:rPr>
              <a:t>Idea</a:t>
            </a:r>
          </a:p>
        </p:txBody>
      </p:sp>
      <p:sp>
        <p:nvSpPr>
          <p:cNvPr id="106531" name="Rectangle 2"/>
          <p:cNvSpPr>
            <a:spLocks noGrp="1" noChangeArrowheads="1"/>
          </p:cNvSpPr>
          <p:nvPr>
            <p:ph type="title"/>
          </p:nvPr>
        </p:nvSpPr>
        <p:spPr/>
        <p:txBody>
          <a:bodyPr/>
          <a:lstStyle/>
          <a:p>
            <a:pPr eaLnBrk="1" hangingPunct="1"/>
            <a:r>
              <a:rPr lang="cs-CZ" dirty="0" smtClean="0">
                <a:latin typeface="EYInterstate" pitchFamily="2" charset="0"/>
              </a:rPr>
              <a:t>Při vertikálním pohledu se tvoří dialog…</a:t>
            </a:r>
            <a:endParaRPr lang="en-US" dirty="0">
              <a:latin typeface="EYInterstate" pitchFamily="2" charset="0"/>
            </a:endParaRPr>
          </a:p>
        </p:txBody>
      </p:sp>
      <p:sp>
        <p:nvSpPr>
          <p:cNvPr id="106532" name="Rectangle 41"/>
          <p:cNvSpPr>
            <a:spLocks noChangeArrowheads="1"/>
          </p:cNvSpPr>
          <p:nvPr/>
        </p:nvSpPr>
        <p:spPr bwMode="auto">
          <a:xfrm>
            <a:off x="7615238" y="2073275"/>
            <a:ext cx="1671637" cy="590550"/>
          </a:xfrm>
          <a:prstGeom prst="rect">
            <a:avLst/>
          </a:prstGeom>
          <a:noFill/>
          <a:ln w="9525">
            <a:noFill/>
            <a:miter lim="800000"/>
            <a:headEnd/>
            <a:tailEnd/>
          </a:ln>
        </p:spPr>
        <p:txBody>
          <a:bodyPr lIns="101600" tIns="50800" rIns="101600" bIns="50800">
            <a:spAutoFit/>
          </a:bodyPr>
          <a:lstStyle/>
          <a:p>
            <a:pPr defTabSz="1106488" eaLnBrk="0" hangingPunct="0"/>
            <a:r>
              <a:rPr lang="en-GB" sz="1600" b="1">
                <a:solidFill>
                  <a:srgbClr val="646464"/>
                </a:solidFill>
                <a:latin typeface="EYInterstate" pitchFamily="2" charset="0"/>
                <a:cs typeface="Arial" pitchFamily="34" charset="0"/>
              </a:rPr>
              <a:t>Vertical relationship</a:t>
            </a:r>
          </a:p>
        </p:txBody>
      </p:sp>
      <p:sp>
        <p:nvSpPr>
          <p:cNvPr id="106533" name="Line 42"/>
          <p:cNvSpPr>
            <a:spLocks noChangeShapeType="1"/>
          </p:cNvSpPr>
          <p:nvPr/>
        </p:nvSpPr>
        <p:spPr bwMode="auto">
          <a:xfrm flipV="1">
            <a:off x="8455025" y="2643188"/>
            <a:ext cx="0" cy="2741612"/>
          </a:xfrm>
          <a:prstGeom prst="line">
            <a:avLst/>
          </a:prstGeom>
          <a:noFill/>
          <a:ln w="50800">
            <a:solidFill>
              <a:schemeClr val="accent2"/>
            </a:solidFill>
            <a:round/>
            <a:headEnd type="stealth" w="med" len="lg"/>
            <a:tailEnd type="stealth" w="med" len="lg"/>
          </a:ln>
        </p:spPr>
        <p:txBody>
          <a:bodyPr/>
          <a:lstStyle/>
          <a:p>
            <a:pPr algn="l"/>
            <a:endParaRPr lang="en-GB">
              <a:solidFill>
                <a:srgbClr val="646464"/>
              </a:solidFill>
              <a:latin typeface="EYInterstate" pitchFamily="2" charset="0"/>
              <a:cs typeface="Arial" pitchFamily="34" charset="0"/>
            </a:endParaRPr>
          </a:p>
        </p:txBody>
      </p:sp>
      <p:sp>
        <p:nvSpPr>
          <p:cNvPr id="106534" name="Rectangle 48"/>
          <p:cNvSpPr>
            <a:spLocks noChangeArrowheads="1"/>
          </p:cNvSpPr>
          <p:nvPr/>
        </p:nvSpPr>
        <p:spPr bwMode="auto">
          <a:xfrm>
            <a:off x="71438" y="4857750"/>
            <a:ext cx="847156" cy="321243"/>
          </a:xfrm>
          <a:prstGeom prst="rect">
            <a:avLst/>
          </a:prstGeom>
          <a:noFill/>
          <a:ln w="9525">
            <a:noFill/>
            <a:miter lim="800000"/>
            <a:headEnd/>
            <a:tailEnd/>
          </a:ln>
        </p:spPr>
        <p:txBody>
          <a:bodyPr wrap="none" lIns="106363" tIns="52388" rIns="106363" bIns="52388">
            <a:spAutoFit/>
          </a:bodyPr>
          <a:lstStyle/>
          <a:p>
            <a:pPr algn="l" defTabSz="1208088" eaLnBrk="0" hangingPunct="0"/>
            <a:r>
              <a:rPr lang="en-GB" sz="1400" b="1" i="1">
                <a:solidFill>
                  <a:srgbClr val="646464"/>
                </a:solidFill>
                <a:latin typeface="EYInterstate" pitchFamily="2" charset="0"/>
                <a:cs typeface="Arial" pitchFamily="34" charset="0"/>
              </a:rPr>
              <a:t>Answer</a:t>
            </a:r>
          </a:p>
        </p:txBody>
      </p:sp>
      <p:sp>
        <p:nvSpPr>
          <p:cNvPr id="106535" name="Freeform 74"/>
          <p:cNvSpPr>
            <a:spLocks/>
          </p:cNvSpPr>
          <p:nvPr/>
        </p:nvSpPr>
        <p:spPr bwMode="auto">
          <a:xfrm>
            <a:off x="3783013" y="2000250"/>
            <a:ext cx="1735137" cy="874713"/>
          </a:xfrm>
          <a:custGeom>
            <a:avLst/>
            <a:gdLst>
              <a:gd name="T0" fmla="*/ 0 w 1093"/>
              <a:gd name="T1" fmla="*/ 0 h 485"/>
              <a:gd name="T2" fmla="*/ 2147483647 w 1093"/>
              <a:gd name="T3" fmla="*/ 0 h 485"/>
              <a:gd name="T4" fmla="*/ 2147483647 w 1093"/>
              <a:gd name="T5" fmla="*/ 2147483647 h 485"/>
              <a:gd name="T6" fmla="*/ 0 w 1093"/>
              <a:gd name="T7" fmla="*/ 2147483647 h 485"/>
              <a:gd name="T8" fmla="*/ 0 w 1093"/>
              <a:gd name="T9" fmla="*/ 0 h 485"/>
              <a:gd name="T10" fmla="*/ 0 60000 65536"/>
              <a:gd name="T11" fmla="*/ 0 60000 65536"/>
              <a:gd name="T12" fmla="*/ 0 60000 65536"/>
              <a:gd name="T13" fmla="*/ 0 60000 65536"/>
              <a:gd name="T14" fmla="*/ 0 60000 65536"/>
              <a:gd name="T15" fmla="*/ 0 w 1093"/>
              <a:gd name="T16" fmla="*/ 0 h 485"/>
              <a:gd name="T17" fmla="*/ 1093 w 1093"/>
              <a:gd name="T18" fmla="*/ 485 h 485"/>
            </a:gdLst>
            <a:ahLst/>
            <a:cxnLst>
              <a:cxn ang="T10">
                <a:pos x="T0" y="T1"/>
              </a:cxn>
              <a:cxn ang="T11">
                <a:pos x="T2" y="T3"/>
              </a:cxn>
              <a:cxn ang="T12">
                <a:pos x="T4" y="T5"/>
              </a:cxn>
              <a:cxn ang="T13">
                <a:pos x="T6" y="T7"/>
              </a:cxn>
              <a:cxn ang="T14">
                <a:pos x="T8" y="T9"/>
              </a:cxn>
            </a:cxnLst>
            <a:rect l="T15" t="T16" r="T17" b="T18"/>
            <a:pathLst>
              <a:path w="1093" h="485">
                <a:moveTo>
                  <a:pt x="0" y="0"/>
                </a:moveTo>
                <a:lnTo>
                  <a:pt x="1092" y="0"/>
                </a:lnTo>
                <a:lnTo>
                  <a:pt x="1092" y="484"/>
                </a:lnTo>
                <a:lnTo>
                  <a:pt x="0" y="484"/>
                </a:lnTo>
                <a:lnTo>
                  <a:pt x="0" y="0"/>
                </a:lnTo>
              </a:path>
            </a:pathLst>
          </a:custGeom>
          <a:solidFill>
            <a:schemeClr val="accent2"/>
          </a:solidFill>
          <a:ln w="9525" cap="rnd">
            <a:noFill/>
            <a:round/>
            <a:headEnd type="none" w="sm" len="sm"/>
            <a:tailEnd type="none" w="sm" len="sm"/>
          </a:ln>
        </p:spPr>
        <p:txBody>
          <a:bodyPr/>
          <a:lstStyle/>
          <a:p>
            <a:pPr algn="l"/>
            <a:endParaRPr lang="en-GB">
              <a:solidFill>
                <a:srgbClr val="646464"/>
              </a:solidFill>
              <a:latin typeface="EYInterstate" pitchFamily="2" charset="0"/>
              <a:cs typeface="Arial" pitchFamily="34" charset="0"/>
            </a:endParaRPr>
          </a:p>
        </p:txBody>
      </p:sp>
      <p:sp>
        <p:nvSpPr>
          <p:cNvPr id="106536" name="Rectangle 75"/>
          <p:cNvSpPr>
            <a:spLocks noChangeArrowheads="1"/>
          </p:cNvSpPr>
          <p:nvPr/>
        </p:nvSpPr>
        <p:spPr bwMode="auto">
          <a:xfrm>
            <a:off x="3917950" y="2041525"/>
            <a:ext cx="1465263" cy="760413"/>
          </a:xfrm>
          <a:prstGeom prst="rect">
            <a:avLst/>
          </a:prstGeom>
          <a:noFill/>
          <a:ln w="9525">
            <a:noFill/>
            <a:miter lim="800000"/>
            <a:headEnd/>
            <a:tailEnd/>
          </a:ln>
        </p:spPr>
        <p:txBody>
          <a:bodyPr lIns="82550" tIns="41275" rIns="82550" bIns="41275">
            <a:spAutoFit/>
          </a:bodyPr>
          <a:lstStyle/>
          <a:p>
            <a:pPr defTabSz="739775" eaLnBrk="0" hangingPunct="0"/>
            <a:r>
              <a:rPr lang="en-GB" sz="2200" b="1">
                <a:solidFill>
                  <a:srgbClr val="646464"/>
                </a:solidFill>
                <a:latin typeface="EYInterstate" pitchFamily="2" charset="0"/>
                <a:cs typeface="Arial" pitchFamily="34" charset="0"/>
              </a:rPr>
              <a:t>Main message</a:t>
            </a:r>
          </a:p>
        </p:txBody>
      </p:sp>
      <p:grpSp>
        <p:nvGrpSpPr>
          <p:cNvPr id="2" name="Group 92"/>
          <p:cNvGrpSpPr>
            <a:grpSpLocks/>
          </p:cNvGrpSpPr>
          <p:nvPr/>
        </p:nvGrpSpPr>
        <p:grpSpPr bwMode="auto">
          <a:xfrm>
            <a:off x="-41275" y="3697288"/>
            <a:ext cx="1612900" cy="946150"/>
            <a:chOff x="216" y="1944"/>
            <a:chExt cx="1016" cy="596"/>
          </a:xfrm>
        </p:grpSpPr>
        <p:sp>
          <p:nvSpPr>
            <p:cNvPr id="106542" name="Oval 89"/>
            <p:cNvSpPr>
              <a:spLocks noChangeArrowheads="1"/>
            </p:cNvSpPr>
            <p:nvPr/>
          </p:nvSpPr>
          <p:spPr bwMode="auto">
            <a:xfrm>
              <a:off x="360" y="2170"/>
              <a:ext cx="840" cy="370"/>
            </a:xfrm>
            <a:prstGeom prst="ellipse">
              <a:avLst/>
            </a:prstGeom>
            <a:solidFill>
              <a:schemeClr val="accent1">
                <a:alpha val="50195"/>
              </a:schemeClr>
            </a:solidFill>
            <a:ln w="9525">
              <a:noFill/>
              <a:round/>
              <a:headEnd/>
              <a:tailEnd/>
            </a:ln>
          </p:spPr>
          <p:txBody>
            <a:bodyPr wrap="none" anchor="ctr"/>
            <a:lstStyle/>
            <a:p>
              <a:pPr algn="l"/>
              <a:endParaRPr lang="en-GB">
                <a:solidFill>
                  <a:srgbClr val="646464"/>
                </a:solidFill>
                <a:latin typeface="EYInterstate" pitchFamily="2" charset="0"/>
                <a:cs typeface="Arial" pitchFamily="34" charset="0"/>
              </a:endParaRPr>
            </a:p>
          </p:txBody>
        </p:sp>
        <p:sp>
          <p:nvSpPr>
            <p:cNvPr id="106543" name="Rectangle 90"/>
            <p:cNvSpPr>
              <a:spLocks noChangeArrowheads="1"/>
            </p:cNvSpPr>
            <p:nvPr/>
          </p:nvSpPr>
          <p:spPr bwMode="auto">
            <a:xfrm>
              <a:off x="320" y="2163"/>
              <a:ext cx="912" cy="328"/>
            </a:xfrm>
            <a:prstGeom prst="rect">
              <a:avLst/>
            </a:prstGeom>
            <a:noFill/>
            <a:ln w="9525">
              <a:noFill/>
              <a:miter lim="800000"/>
              <a:headEnd/>
              <a:tailEnd/>
            </a:ln>
          </p:spPr>
          <p:txBody>
            <a:bodyPr lIns="106363" tIns="52388" rIns="106363" bIns="52388">
              <a:spAutoFit/>
            </a:bodyPr>
            <a:lstStyle/>
            <a:p>
              <a:pPr defTabSz="1208088" eaLnBrk="0" hangingPunct="0">
                <a:lnSpc>
                  <a:spcPct val="90000"/>
                </a:lnSpc>
              </a:pPr>
              <a:r>
                <a:rPr lang="en-GB" sz="1000" b="1" i="1">
                  <a:solidFill>
                    <a:srgbClr val="646464"/>
                  </a:solidFill>
                  <a:latin typeface="EYInterstate" pitchFamily="2" charset="0"/>
                  <a:cs typeface="Arial" pitchFamily="34" charset="0"/>
                </a:rPr>
                <a:t>How?</a:t>
              </a:r>
            </a:p>
            <a:p>
              <a:pPr defTabSz="1208088" eaLnBrk="0" hangingPunct="0">
                <a:lnSpc>
                  <a:spcPct val="90000"/>
                </a:lnSpc>
              </a:pPr>
              <a:r>
                <a:rPr lang="en-GB" sz="1000" b="1" i="1">
                  <a:solidFill>
                    <a:srgbClr val="646464"/>
                  </a:solidFill>
                  <a:latin typeface="EYInterstate" pitchFamily="2" charset="0"/>
                  <a:cs typeface="Arial" pitchFamily="34" charset="0"/>
                </a:rPr>
                <a:t>Why?</a:t>
              </a:r>
            </a:p>
            <a:p>
              <a:pPr defTabSz="1208088" eaLnBrk="0" hangingPunct="0">
                <a:lnSpc>
                  <a:spcPct val="90000"/>
                </a:lnSpc>
              </a:pPr>
              <a:r>
                <a:rPr lang="en-GB" sz="1000" b="1" i="1">
                  <a:solidFill>
                    <a:srgbClr val="646464"/>
                  </a:solidFill>
                  <a:latin typeface="EYInterstate" pitchFamily="2" charset="0"/>
                  <a:cs typeface="Arial" pitchFamily="34" charset="0"/>
                </a:rPr>
                <a:t>How do you know?</a:t>
              </a:r>
            </a:p>
          </p:txBody>
        </p:sp>
        <p:sp>
          <p:nvSpPr>
            <p:cNvPr id="106544" name="Rectangle 91"/>
            <p:cNvSpPr>
              <a:spLocks noChangeArrowheads="1"/>
            </p:cNvSpPr>
            <p:nvPr/>
          </p:nvSpPr>
          <p:spPr bwMode="auto">
            <a:xfrm>
              <a:off x="216" y="1944"/>
              <a:ext cx="623" cy="202"/>
            </a:xfrm>
            <a:prstGeom prst="rect">
              <a:avLst/>
            </a:prstGeom>
            <a:noFill/>
            <a:ln w="9525">
              <a:noFill/>
              <a:miter lim="800000"/>
              <a:headEnd/>
              <a:tailEnd/>
            </a:ln>
          </p:spPr>
          <p:txBody>
            <a:bodyPr wrap="none" lIns="106363" tIns="52388" rIns="106363" bIns="52388">
              <a:spAutoFit/>
            </a:bodyPr>
            <a:lstStyle/>
            <a:p>
              <a:pPr algn="l" defTabSz="1208088" eaLnBrk="0" hangingPunct="0"/>
              <a:r>
                <a:rPr lang="en-GB" sz="1400" b="1" i="1">
                  <a:solidFill>
                    <a:srgbClr val="646464"/>
                  </a:solidFill>
                  <a:latin typeface="EYInterstate" pitchFamily="2" charset="0"/>
                  <a:cs typeface="Arial" pitchFamily="34" charset="0"/>
                </a:rPr>
                <a:t>Question</a:t>
              </a:r>
            </a:p>
          </p:txBody>
        </p:sp>
      </p:grpSp>
      <p:sp>
        <p:nvSpPr>
          <p:cNvPr id="106538" name="Oval 89"/>
          <p:cNvSpPr>
            <a:spLocks noChangeArrowheads="1"/>
          </p:cNvSpPr>
          <p:nvPr/>
        </p:nvSpPr>
        <p:spPr bwMode="auto">
          <a:xfrm>
            <a:off x="1973263" y="2484438"/>
            <a:ext cx="1333500" cy="587375"/>
          </a:xfrm>
          <a:prstGeom prst="ellipse">
            <a:avLst/>
          </a:prstGeom>
          <a:solidFill>
            <a:schemeClr val="accent1">
              <a:alpha val="50195"/>
            </a:schemeClr>
          </a:solidFill>
          <a:ln w="9525">
            <a:noFill/>
            <a:round/>
            <a:headEnd/>
            <a:tailEnd/>
          </a:ln>
        </p:spPr>
        <p:txBody>
          <a:bodyPr wrap="none" anchor="ctr"/>
          <a:lstStyle/>
          <a:p>
            <a:pPr algn="l"/>
            <a:endParaRPr lang="en-GB">
              <a:solidFill>
                <a:srgbClr val="646464"/>
              </a:solidFill>
              <a:latin typeface="EYInterstate" pitchFamily="2" charset="0"/>
              <a:cs typeface="Arial" pitchFamily="34" charset="0"/>
            </a:endParaRPr>
          </a:p>
        </p:txBody>
      </p:sp>
      <p:sp>
        <p:nvSpPr>
          <p:cNvPr id="106539" name="Rectangle 90"/>
          <p:cNvSpPr>
            <a:spLocks noChangeArrowheads="1"/>
          </p:cNvSpPr>
          <p:nvPr/>
        </p:nvSpPr>
        <p:spPr bwMode="auto">
          <a:xfrm>
            <a:off x="1909763" y="2473325"/>
            <a:ext cx="1447800" cy="520700"/>
          </a:xfrm>
          <a:prstGeom prst="rect">
            <a:avLst/>
          </a:prstGeom>
          <a:noFill/>
          <a:ln w="9525">
            <a:noFill/>
            <a:miter lim="800000"/>
            <a:headEnd/>
            <a:tailEnd/>
          </a:ln>
        </p:spPr>
        <p:txBody>
          <a:bodyPr lIns="106363" tIns="52388" rIns="106363" bIns="52388">
            <a:spAutoFit/>
          </a:bodyPr>
          <a:lstStyle/>
          <a:p>
            <a:pPr defTabSz="1208088" eaLnBrk="0" hangingPunct="0">
              <a:lnSpc>
                <a:spcPct val="90000"/>
              </a:lnSpc>
            </a:pPr>
            <a:r>
              <a:rPr lang="en-GB" sz="1000" b="1" i="1">
                <a:solidFill>
                  <a:srgbClr val="646464"/>
                </a:solidFill>
                <a:latin typeface="EYInterstate" pitchFamily="2" charset="0"/>
                <a:cs typeface="Arial" pitchFamily="34" charset="0"/>
              </a:rPr>
              <a:t>How?</a:t>
            </a:r>
          </a:p>
          <a:p>
            <a:pPr defTabSz="1208088" eaLnBrk="0" hangingPunct="0">
              <a:lnSpc>
                <a:spcPct val="90000"/>
              </a:lnSpc>
            </a:pPr>
            <a:r>
              <a:rPr lang="en-GB" sz="1000" b="1" i="1">
                <a:solidFill>
                  <a:srgbClr val="646464"/>
                </a:solidFill>
                <a:latin typeface="EYInterstate" pitchFamily="2" charset="0"/>
                <a:cs typeface="Arial" pitchFamily="34" charset="0"/>
              </a:rPr>
              <a:t>Why?</a:t>
            </a:r>
          </a:p>
          <a:p>
            <a:pPr defTabSz="1208088" eaLnBrk="0" hangingPunct="0">
              <a:lnSpc>
                <a:spcPct val="90000"/>
              </a:lnSpc>
            </a:pPr>
            <a:r>
              <a:rPr lang="en-GB" sz="1000" b="1" i="1">
                <a:solidFill>
                  <a:srgbClr val="646464"/>
                </a:solidFill>
                <a:latin typeface="EYInterstate" pitchFamily="2" charset="0"/>
                <a:cs typeface="Arial" pitchFamily="34" charset="0"/>
              </a:rPr>
              <a:t>How do you know?</a:t>
            </a:r>
          </a:p>
        </p:txBody>
      </p:sp>
      <p:sp>
        <p:nvSpPr>
          <p:cNvPr id="106540" name="Rectangle 91"/>
          <p:cNvSpPr>
            <a:spLocks noChangeArrowheads="1"/>
          </p:cNvSpPr>
          <p:nvPr/>
        </p:nvSpPr>
        <p:spPr bwMode="auto">
          <a:xfrm>
            <a:off x="1744663" y="2125663"/>
            <a:ext cx="989012" cy="320675"/>
          </a:xfrm>
          <a:prstGeom prst="rect">
            <a:avLst/>
          </a:prstGeom>
          <a:noFill/>
          <a:ln w="9525">
            <a:noFill/>
            <a:miter lim="800000"/>
            <a:headEnd/>
            <a:tailEnd/>
          </a:ln>
        </p:spPr>
        <p:txBody>
          <a:bodyPr wrap="none" lIns="106363" tIns="52388" rIns="106363" bIns="52388">
            <a:spAutoFit/>
          </a:bodyPr>
          <a:lstStyle/>
          <a:p>
            <a:pPr algn="l" defTabSz="1208088" eaLnBrk="0" hangingPunct="0"/>
            <a:r>
              <a:rPr lang="en-GB" sz="1400" b="1" i="1" dirty="0">
                <a:solidFill>
                  <a:srgbClr val="646464"/>
                </a:solidFill>
                <a:latin typeface="EYInterstate" pitchFamily="2" charset="0"/>
                <a:cs typeface="Arial" pitchFamily="34" charset="0"/>
              </a:rPr>
              <a:t>Question</a:t>
            </a:r>
          </a:p>
        </p:txBody>
      </p:sp>
      <p:sp>
        <p:nvSpPr>
          <p:cNvPr id="106541" name="Rectangle 48"/>
          <p:cNvSpPr>
            <a:spLocks noChangeArrowheads="1"/>
          </p:cNvSpPr>
          <p:nvPr/>
        </p:nvSpPr>
        <p:spPr bwMode="auto">
          <a:xfrm>
            <a:off x="787400" y="3397250"/>
            <a:ext cx="847156" cy="321243"/>
          </a:xfrm>
          <a:prstGeom prst="rect">
            <a:avLst/>
          </a:prstGeom>
          <a:noFill/>
          <a:ln w="9525">
            <a:noFill/>
            <a:miter lim="800000"/>
            <a:headEnd/>
            <a:tailEnd/>
          </a:ln>
        </p:spPr>
        <p:txBody>
          <a:bodyPr wrap="none" lIns="106363" tIns="52388" rIns="106363" bIns="52388">
            <a:spAutoFit/>
          </a:bodyPr>
          <a:lstStyle/>
          <a:p>
            <a:pPr algn="l" defTabSz="1208088" eaLnBrk="0" hangingPunct="0"/>
            <a:r>
              <a:rPr lang="en-GB" sz="1400" b="1" i="1">
                <a:solidFill>
                  <a:srgbClr val="646464"/>
                </a:solidFill>
                <a:latin typeface="EYInterstate" pitchFamily="2" charset="0"/>
                <a:cs typeface="Arial" pitchFamily="34" charset="0"/>
              </a:rPr>
              <a:t>Answer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027" name="Picture 3"/>
          <p:cNvPicPr>
            <a:picLocks noChangeAspect="1" noChangeArrowheads="1"/>
          </p:cNvPicPr>
          <p:nvPr/>
        </p:nvPicPr>
        <p:blipFill>
          <a:blip r:embed="rId2" cstate="print"/>
          <a:srcRect/>
          <a:stretch>
            <a:fillRect/>
          </a:stretch>
        </p:blipFill>
        <p:spPr bwMode="auto">
          <a:xfrm>
            <a:off x="179512" y="1"/>
            <a:ext cx="8784976"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2" cstate="print"/>
          <a:srcRect/>
          <a:stretch>
            <a:fillRect/>
          </a:stretch>
        </p:blipFill>
        <p:spPr bwMode="auto">
          <a:xfrm>
            <a:off x="216024" y="-17463"/>
            <a:ext cx="8748464" cy="6876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3074" name="Picture 2"/>
          <p:cNvPicPr>
            <a:picLocks noChangeAspect="1" noChangeArrowheads="1"/>
          </p:cNvPicPr>
          <p:nvPr/>
        </p:nvPicPr>
        <p:blipFill>
          <a:blip r:embed="rId2" cstate="print"/>
          <a:srcRect/>
          <a:stretch>
            <a:fillRect/>
          </a:stretch>
        </p:blipFill>
        <p:spPr bwMode="auto">
          <a:xfrm>
            <a:off x="467544" y="0"/>
            <a:ext cx="8532440" cy="6792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cs-CZ" dirty="0" smtClean="0"/>
              <a:t>Vizualizace </a:t>
            </a:r>
            <a:br>
              <a:rPr lang="cs-CZ" dirty="0" smtClean="0"/>
            </a:b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se zaměřit na správné zobrazovací metody?</a:t>
            </a:r>
            <a:endParaRPr lang="cs-CZ" dirty="0"/>
          </a:p>
        </p:txBody>
      </p:sp>
      <p:sp>
        <p:nvSpPr>
          <p:cNvPr id="3" name="Zástupný symbol pro obsah 2"/>
          <p:cNvSpPr>
            <a:spLocks noGrp="1"/>
          </p:cNvSpPr>
          <p:nvPr>
            <p:ph idx="1"/>
          </p:nvPr>
        </p:nvSpPr>
        <p:spPr/>
        <p:txBody>
          <a:bodyPr>
            <a:normAutofit/>
          </a:bodyPr>
          <a:lstStyle/>
          <a:p>
            <a:pPr marL="0">
              <a:lnSpc>
                <a:spcPct val="120000"/>
              </a:lnSpc>
              <a:spcBef>
                <a:spcPts val="600"/>
              </a:spcBef>
              <a:spcAft>
                <a:spcPts val="0"/>
              </a:spcAft>
              <a:defRPr/>
            </a:pPr>
            <a:r>
              <a:rPr lang="cs-CZ" b="1" dirty="0" smtClean="0">
                <a:latin typeface="+mj-lt"/>
              </a:rPr>
              <a:t>Lepší porozumění datům</a:t>
            </a:r>
          </a:p>
          <a:p>
            <a:pPr marL="0">
              <a:lnSpc>
                <a:spcPct val="120000"/>
              </a:lnSpc>
              <a:spcBef>
                <a:spcPts val="600"/>
              </a:spcBef>
              <a:spcAft>
                <a:spcPts val="0"/>
              </a:spcAft>
              <a:defRPr/>
            </a:pPr>
            <a:endParaRPr lang="cs-CZ" b="1" dirty="0" smtClean="0">
              <a:latin typeface="+mj-lt"/>
            </a:endParaRPr>
          </a:p>
          <a:p>
            <a:pPr marL="538163">
              <a:lnSpc>
                <a:spcPct val="120000"/>
              </a:lnSpc>
              <a:spcBef>
                <a:spcPts val="600"/>
              </a:spcBef>
              <a:spcAft>
                <a:spcPts val="600"/>
              </a:spcAft>
            </a:pPr>
            <a:r>
              <a:rPr lang="cs-CZ" sz="1600" dirty="0" smtClean="0">
                <a:latin typeface="+mj-lt"/>
              </a:rPr>
              <a:t>Dobré vizualizační techniky vám umožní lépe pochopit data, pomůže vám identifikovat klíčové poznatky a podělit se o ně s publikem</a:t>
            </a:r>
          </a:p>
          <a:p>
            <a:pPr marL="538163">
              <a:lnSpc>
                <a:spcPct val="120000"/>
              </a:lnSpc>
              <a:spcBef>
                <a:spcPts val="600"/>
              </a:spcBef>
              <a:spcAft>
                <a:spcPts val="600"/>
              </a:spcAft>
            </a:pPr>
            <a:r>
              <a:rPr lang="cs-CZ" sz="1600" dirty="0" smtClean="0">
                <a:latin typeface="+mj-lt"/>
              </a:rPr>
              <a:t>Dobré vizualizační techniky také pomůžou vašemu publiku rychle pochopit co údaje říkají</a:t>
            </a:r>
          </a:p>
          <a:p>
            <a:pPr marL="1081087" lvl="3">
              <a:lnSpc>
                <a:spcPct val="120000"/>
              </a:lnSpc>
              <a:spcBef>
                <a:spcPts val="600"/>
              </a:spcBef>
              <a:spcAft>
                <a:spcPts val="600"/>
              </a:spcAft>
            </a:pPr>
            <a:r>
              <a:rPr lang="cs-CZ" sz="1400" dirty="0" smtClean="0">
                <a:latin typeface="+mj-lt"/>
              </a:rPr>
              <a:t>15 sekundové pravidlo - mohou vaši posluchači </a:t>
            </a:r>
            <a:r>
              <a:rPr lang="cs-CZ" sz="1400" dirty="0" smtClean="0"/>
              <a:t>rychle </a:t>
            </a:r>
            <a:r>
              <a:rPr lang="cs-CZ" sz="1400" dirty="0" smtClean="0">
                <a:latin typeface="+mj-lt"/>
              </a:rPr>
              <a:t>extrahovat význam z vaší prezentace?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11450" y="224410"/>
            <a:ext cx="7848600" cy="3276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49563" y="3717040"/>
            <a:ext cx="7572375" cy="2466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Proč se zaměřit na správné vizualizační techniky?</a:t>
            </a:r>
            <a:endParaRPr lang="en-US" dirty="0"/>
          </a:p>
        </p:txBody>
      </p:sp>
      <p:sp>
        <p:nvSpPr>
          <p:cNvPr id="3" name="Content Placeholder 2"/>
          <p:cNvSpPr>
            <a:spLocks noGrp="1"/>
          </p:cNvSpPr>
          <p:nvPr>
            <p:ph idx="1"/>
          </p:nvPr>
        </p:nvSpPr>
        <p:spPr>
          <a:xfrm>
            <a:off x="455613" y="1196691"/>
            <a:ext cx="8234362" cy="1800250"/>
          </a:xfrm>
        </p:spPr>
        <p:txBody>
          <a:bodyPr/>
          <a:lstStyle/>
          <a:p>
            <a:pPr>
              <a:spcAft>
                <a:spcPts val="1200"/>
              </a:spcAft>
            </a:pPr>
            <a:r>
              <a:rPr lang="cs-CZ" dirty="0" smtClean="0"/>
              <a:t>Efektivnější </a:t>
            </a:r>
            <a:r>
              <a:rPr lang="cs-CZ" dirty="0" smtClean="0"/>
              <a:t>komunikace</a:t>
            </a:r>
          </a:p>
          <a:p>
            <a:pPr lvl="1">
              <a:spcAft>
                <a:spcPts val="1200"/>
              </a:spcAft>
            </a:pPr>
            <a:r>
              <a:rPr lang="cs-CZ" dirty="0" smtClean="0"/>
              <a:t>Dobré vizualizační techniky pomáhají důležitým datům vyniknout</a:t>
            </a:r>
          </a:p>
          <a:p>
            <a:pPr lvl="1">
              <a:spcAft>
                <a:spcPts val="1200"/>
              </a:spcAft>
            </a:pPr>
            <a:r>
              <a:rPr lang="cs-CZ" dirty="0" smtClean="0"/>
              <a:t>Efektivní prezentace dat přispívá k věrohodnosti dokumentů</a:t>
            </a:r>
          </a:p>
          <a:p>
            <a:pPr lvl="1"/>
            <a:endParaRPr lang="cs-CZ" dirty="0"/>
          </a:p>
        </p:txBody>
      </p:sp>
      <p:pic>
        <p:nvPicPr>
          <p:cNvPr id="4" name="Picture 3"/>
          <p:cNvPicPr>
            <a:picLocks noChangeAspect="1" noChangeArrowheads="1"/>
          </p:cNvPicPr>
          <p:nvPr/>
        </p:nvPicPr>
        <p:blipFill>
          <a:blip r:embed="rId2" cstate="print"/>
          <a:srcRect/>
          <a:stretch>
            <a:fillRect/>
          </a:stretch>
        </p:blipFill>
        <p:spPr bwMode="auto">
          <a:xfrm>
            <a:off x="611450" y="3429000"/>
            <a:ext cx="3552825" cy="2238375"/>
          </a:xfrm>
          <a:prstGeom prst="rect">
            <a:avLst/>
          </a:prstGeom>
          <a:noFill/>
          <a:ln w="1">
            <a:noFill/>
            <a:miter lim="800000"/>
            <a:headEnd/>
            <a:tailEnd type="none" w="med" len="med"/>
          </a:ln>
          <a:effectLst/>
        </p:spPr>
      </p:pic>
      <p:pic>
        <p:nvPicPr>
          <p:cNvPr id="5" name="Picture 4"/>
          <p:cNvPicPr>
            <a:picLocks noChangeAspect="1" noChangeArrowheads="1"/>
          </p:cNvPicPr>
          <p:nvPr/>
        </p:nvPicPr>
        <p:blipFill>
          <a:blip r:embed="rId3" cstate="print"/>
          <a:srcRect/>
          <a:stretch>
            <a:fillRect/>
          </a:stretch>
        </p:blipFill>
        <p:spPr bwMode="auto">
          <a:xfrm>
            <a:off x="4788030" y="3499135"/>
            <a:ext cx="3667125" cy="2162175"/>
          </a:xfrm>
          <a:prstGeom prst="rect">
            <a:avLst/>
          </a:prstGeom>
          <a:noFill/>
          <a:ln w="1">
            <a:noFill/>
            <a:miter lim="800000"/>
            <a:headEnd/>
            <a:tailEnd type="none" w="med" len="me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Formáty a technické řešení</a:t>
            </a:r>
            <a:endParaRPr lang="cs-CZ" dirty="0"/>
          </a:p>
        </p:txBody>
      </p:sp>
      <p:sp>
        <p:nvSpPr>
          <p:cNvPr id="3" name="Zástupný symbol pro obsah 2"/>
          <p:cNvSpPr>
            <a:spLocks noGrp="1"/>
          </p:cNvSpPr>
          <p:nvPr>
            <p:ph idx="1"/>
          </p:nvPr>
        </p:nvSpPr>
        <p:spPr/>
        <p:txBody>
          <a:bodyPr>
            <a:normAutofit/>
          </a:bodyPr>
          <a:lstStyle/>
          <a:p>
            <a:pPr marL="0">
              <a:lnSpc>
                <a:spcPct val="120000"/>
              </a:lnSpc>
              <a:spcBef>
                <a:spcPts val="600"/>
              </a:spcBef>
              <a:spcAft>
                <a:spcPts val="0"/>
              </a:spcAft>
              <a:buNone/>
              <a:defRPr/>
            </a:pPr>
            <a:r>
              <a:rPr lang="cs-CZ" b="1" dirty="0" smtClean="0">
                <a:latin typeface="+mj-lt"/>
              </a:rPr>
              <a:t>Osobní předávání</a:t>
            </a:r>
          </a:p>
          <a:p>
            <a:pPr marL="357187" lvl="1">
              <a:lnSpc>
                <a:spcPct val="120000"/>
              </a:lnSpc>
              <a:spcBef>
                <a:spcPts val="600"/>
              </a:spcBef>
              <a:spcAft>
                <a:spcPts val="0"/>
              </a:spcAft>
            </a:pPr>
            <a:r>
              <a:rPr lang="cs-CZ" sz="1500" dirty="0" smtClean="0">
                <a:solidFill>
                  <a:schemeClr val="accent1"/>
                </a:solidFill>
                <a:latin typeface="+mj-lt"/>
              </a:rPr>
              <a:t>Důraz na prezentaci, v materiálech hlavní body a „</a:t>
            </a:r>
            <a:r>
              <a:rPr lang="cs-CZ" sz="1500" dirty="0" err="1" smtClean="0">
                <a:solidFill>
                  <a:schemeClr val="accent1"/>
                </a:solidFill>
                <a:latin typeface="+mj-lt"/>
              </a:rPr>
              <a:t>take</a:t>
            </a:r>
            <a:r>
              <a:rPr lang="cs-CZ" sz="1500" dirty="0" smtClean="0">
                <a:solidFill>
                  <a:schemeClr val="accent1"/>
                </a:solidFill>
                <a:latin typeface="+mj-lt"/>
              </a:rPr>
              <a:t> </a:t>
            </a:r>
            <a:r>
              <a:rPr lang="cs-CZ" sz="1500" dirty="0" err="1" smtClean="0">
                <a:solidFill>
                  <a:schemeClr val="accent1"/>
                </a:solidFill>
                <a:latin typeface="+mj-lt"/>
              </a:rPr>
              <a:t>aways</a:t>
            </a:r>
            <a:r>
              <a:rPr lang="cs-CZ" sz="1500" dirty="0" smtClean="0">
                <a:solidFill>
                  <a:schemeClr val="accent1"/>
                </a:solidFill>
                <a:latin typeface="+mj-lt"/>
              </a:rPr>
              <a:t>“</a:t>
            </a:r>
          </a:p>
          <a:p>
            <a:pPr marL="357187" lvl="1">
              <a:lnSpc>
                <a:spcPct val="120000"/>
              </a:lnSpc>
              <a:spcBef>
                <a:spcPts val="600"/>
              </a:spcBef>
              <a:spcAft>
                <a:spcPts val="0"/>
              </a:spcAft>
            </a:pPr>
            <a:r>
              <a:rPr lang="cs-CZ" sz="1500" dirty="0" smtClean="0">
                <a:solidFill>
                  <a:schemeClr val="accent1"/>
                </a:solidFill>
                <a:latin typeface="+mj-lt"/>
              </a:rPr>
              <a:t>Přizpůsobit výstup tak, aby šel promítat – čitelnost při větších vzdálenostech</a:t>
            </a:r>
          </a:p>
          <a:p>
            <a:pPr marL="357187" lvl="1">
              <a:lnSpc>
                <a:spcPct val="120000"/>
              </a:lnSpc>
              <a:spcBef>
                <a:spcPts val="600"/>
              </a:spcBef>
              <a:spcAft>
                <a:spcPts val="0"/>
              </a:spcAft>
            </a:pPr>
            <a:r>
              <a:rPr lang="cs-CZ" sz="1500" dirty="0" smtClean="0">
                <a:solidFill>
                  <a:schemeClr val="accent1"/>
                </a:solidFill>
                <a:latin typeface="+mj-lt"/>
              </a:rPr>
              <a:t>Ideální formát je prezentace v PowerPointu (apod.)</a:t>
            </a:r>
          </a:p>
          <a:p>
            <a:pPr marL="357187" lvl="1">
              <a:lnSpc>
                <a:spcPct val="120000"/>
              </a:lnSpc>
              <a:spcBef>
                <a:spcPts val="600"/>
              </a:spcBef>
              <a:spcAft>
                <a:spcPts val="0"/>
              </a:spcAft>
            </a:pPr>
            <a:endParaRPr lang="cs-CZ" sz="1500" dirty="0" smtClean="0">
              <a:solidFill>
                <a:schemeClr val="accent1"/>
              </a:solidFill>
              <a:latin typeface="+mj-lt"/>
            </a:endParaRPr>
          </a:p>
          <a:p>
            <a:pPr marL="0" lvl="1" indent="-360363">
              <a:lnSpc>
                <a:spcPct val="120000"/>
              </a:lnSpc>
              <a:spcBef>
                <a:spcPts val="600"/>
              </a:spcBef>
              <a:spcAft>
                <a:spcPts val="0"/>
              </a:spcAft>
              <a:buNone/>
              <a:defRPr/>
            </a:pPr>
            <a:r>
              <a:rPr lang="cs-CZ" sz="2400" b="1" dirty="0" smtClean="0">
                <a:latin typeface="+mj-lt"/>
                <a:ea typeface="+mn-ea"/>
                <a:cs typeface="+mn-cs"/>
              </a:rPr>
              <a:t>Elektronické předávání</a:t>
            </a:r>
          </a:p>
          <a:p>
            <a:pPr marL="0">
              <a:lnSpc>
                <a:spcPct val="120000"/>
              </a:lnSpc>
              <a:spcBef>
                <a:spcPts val="600"/>
              </a:spcBef>
              <a:spcAft>
                <a:spcPts val="600"/>
              </a:spcAft>
            </a:pPr>
            <a:r>
              <a:rPr lang="cs-CZ" sz="1600" dirty="0" smtClean="0">
                <a:latin typeface="+mj-lt"/>
              </a:rPr>
              <a:t>Správné a</a:t>
            </a:r>
            <a:r>
              <a:rPr lang="cs-CZ" sz="1600" dirty="0" smtClean="0"/>
              <a:t> jednoznačné</a:t>
            </a:r>
            <a:r>
              <a:rPr lang="cs-CZ" sz="1600" dirty="0" smtClean="0">
                <a:latin typeface="+mj-lt"/>
              </a:rPr>
              <a:t> formulace, ustálené obraty a forma</a:t>
            </a:r>
          </a:p>
          <a:p>
            <a:pPr marL="0">
              <a:lnSpc>
                <a:spcPct val="120000"/>
              </a:lnSpc>
              <a:spcBef>
                <a:spcPts val="600"/>
              </a:spcBef>
              <a:spcAft>
                <a:spcPts val="600"/>
              </a:spcAft>
            </a:pPr>
            <a:r>
              <a:rPr lang="cs-CZ" sz="1600" dirty="0" smtClean="0">
                <a:latin typeface="+mj-lt"/>
              </a:rPr>
              <a:t>Základní a nejdůležitější věci dopředu, může se užívat menší font</a:t>
            </a:r>
          </a:p>
          <a:p>
            <a:pPr marL="0">
              <a:lnSpc>
                <a:spcPct val="120000"/>
              </a:lnSpc>
              <a:spcBef>
                <a:spcPts val="600"/>
              </a:spcBef>
              <a:spcAft>
                <a:spcPts val="600"/>
              </a:spcAft>
            </a:pPr>
            <a:r>
              <a:rPr lang="cs-CZ" sz="1600" dirty="0" smtClean="0">
                <a:latin typeface="+mj-lt"/>
              </a:rPr>
              <a:t>Podle požadavku – tabulkový procesor (Excel apod.), textový dokument (PDF, </a:t>
            </a:r>
            <a:r>
              <a:rPr lang="cs-CZ" sz="1600" dirty="0" err="1" smtClean="0">
                <a:latin typeface="+mj-lt"/>
              </a:rPr>
              <a:t>Doc</a:t>
            </a:r>
            <a:r>
              <a:rPr lang="cs-CZ" sz="1600" dirty="0" smtClean="0">
                <a:latin typeface="+mj-lt"/>
              </a:rPr>
              <a:t>, …), email,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Tři kroky ke správné vizualizaci</a:t>
            </a:r>
            <a:endParaRPr lang="en-US" dirty="0"/>
          </a:p>
        </p:txBody>
      </p:sp>
      <p:sp>
        <p:nvSpPr>
          <p:cNvPr id="3" name="Content Placeholder 2"/>
          <p:cNvSpPr>
            <a:spLocks noGrp="1"/>
          </p:cNvSpPr>
          <p:nvPr>
            <p:ph idx="1"/>
          </p:nvPr>
        </p:nvSpPr>
        <p:spPr>
          <a:xfrm>
            <a:off x="455613" y="1268700"/>
            <a:ext cx="8234362" cy="863965"/>
          </a:xfrm>
        </p:spPr>
        <p:txBody>
          <a:bodyPr/>
          <a:lstStyle/>
          <a:p>
            <a:r>
              <a:rPr lang="cs-CZ" dirty="0" smtClean="0"/>
              <a:t>Efektivní zobrazení kvantitativních dat a informací sestává </a:t>
            </a:r>
            <a:r>
              <a:rPr lang="cs-CZ" b="1" dirty="0" smtClean="0"/>
              <a:t>ze tří kroků:</a:t>
            </a:r>
          </a:p>
          <a:p>
            <a:endParaRPr lang="en-US" dirty="0"/>
          </a:p>
        </p:txBody>
      </p:sp>
      <p:sp>
        <p:nvSpPr>
          <p:cNvPr id="5" name="Rectangle 4"/>
          <p:cNvSpPr/>
          <p:nvPr/>
        </p:nvSpPr>
        <p:spPr>
          <a:xfrm>
            <a:off x="937642" y="3140968"/>
            <a:ext cx="1906166" cy="8640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b="1" dirty="0" smtClean="0">
                <a:solidFill>
                  <a:srgbClr val="000000"/>
                </a:solidFill>
              </a:rPr>
              <a:t>Určit smysl /poselství</a:t>
            </a:r>
          </a:p>
          <a:p>
            <a:r>
              <a:rPr lang="cs-CZ" sz="1000" b="1" i="1" dirty="0" smtClean="0">
                <a:solidFill>
                  <a:schemeClr val="accent1">
                    <a:lumMod val="75000"/>
                  </a:schemeClr>
                </a:solidFill>
              </a:rPr>
              <a:t>- Co chcete sdělit?</a:t>
            </a:r>
            <a:endParaRPr lang="cs-CZ" sz="900" b="1" i="1" dirty="0">
              <a:solidFill>
                <a:schemeClr val="accent1">
                  <a:lumMod val="75000"/>
                </a:schemeClr>
              </a:solidFill>
            </a:endParaRPr>
          </a:p>
        </p:txBody>
      </p:sp>
      <p:sp>
        <p:nvSpPr>
          <p:cNvPr id="6" name="Rectangle 5"/>
          <p:cNvSpPr/>
          <p:nvPr/>
        </p:nvSpPr>
        <p:spPr>
          <a:xfrm>
            <a:off x="3563888" y="3140968"/>
            <a:ext cx="1906166" cy="8640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b="1" dirty="0" smtClean="0">
                <a:solidFill>
                  <a:srgbClr val="000000"/>
                </a:solidFill>
              </a:rPr>
              <a:t>Vybrat vhodnou formu zobrazení</a:t>
            </a:r>
          </a:p>
          <a:p>
            <a:r>
              <a:rPr lang="cs-CZ" sz="1000" b="1" i="1" dirty="0" smtClean="0">
                <a:solidFill>
                  <a:schemeClr val="accent1">
                    <a:lumMod val="75000"/>
                  </a:schemeClr>
                </a:solidFill>
              </a:rPr>
              <a:t>- Tabulka nebo diagram?</a:t>
            </a:r>
          </a:p>
          <a:p>
            <a:r>
              <a:rPr lang="cs-CZ" sz="1000" b="1" i="1" dirty="0" smtClean="0">
                <a:solidFill>
                  <a:schemeClr val="accent1">
                    <a:lumMod val="75000"/>
                  </a:schemeClr>
                </a:solidFill>
              </a:rPr>
              <a:t>- Jaký typ grafu?</a:t>
            </a:r>
          </a:p>
        </p:txBody>
      </p:sp>
      <p:sp>
        <p:nvSpPr>
          <p:cNvPr id="7" name="Rectangle 6"/>
          <p:cNvSpPr/>
          <p:nvPr/>
        </p:nvSpPr>
        <p:spPr>
          <a:xfrm>
            <a:off x="6084168" y="3140968"/>
            <a:ext cx="2016224" cy="8640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b="1" dirty="0" smtClean="0">
                <a:solidFill>
                  <a:srgbClr val="000000"/>
                </a:solidFill>
              </a:rPr>
              <a:t>Navrhnout/naformátovat tabulku/graf</a:t>
            </a:r>
          </a:p>
          <a:p>
            <a:r>
              <a:rPr lang="cs-CZ" sz="1000" b="1" i="1" dirty="0" smtClean="0">
                <a:solidFill>
                  <a:schemeClr val="accent1">
                    <a:lumMod val="75000"/>
                  </a:schemeClr>
                </a:solidFill>
              </a:rPr>
              <a:t>- Správně </a:t>
            </a:r>
            <a:r>
              <a:rPr lang="cs-CZ" sz="1000" b="1" i="1" dirty="0" err="1" smtClean="0">
                <a:solidFill>
                  <a:schemeClr val="accent1">
                    <a:lumMod val="75000"/>
                  </a:schemeClr>
                </a:solidFill>
              </a:rPr>
              <a:t>vizualizovat</a:t>
            </a:r>
            <a:endParaRPr lang="cs-CZ" sz="1000" b="1" i="1" dirty="0" smtClean="0">
              <a:solidFill>
                <a:schemeClr val="accent1">
                  <a:lumMod val="75000"/>
                </a:schemeClr>
              </a:solidFill>
            </a:endParaRPr>
          </a:p>
        </p:txBody>
      </p:sp>
      <p:sp>
        <p:nvSpPr>
          <p:cNvPr id="8" name="Right Arrow 7"/>
          <p:cNvSpPr/>
          <p:nvPr/>
        </p:nvSpPr>
        <p:spPr>
          <a:xfrm>
            <a:off x="2976673" y="3356992"/>
            <a:ext cx="504056" cy="36004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Right Arrow 8"/>
          <p:cNvSpPr/>
          <p:nvPr/>
        </p:nvSpPr>
        <p:spPr>
          <a:xfrm>
            <a:off x="5530406" y="3356992"/>
            <a:ext cx="504056" cy="36004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Straight Arrow Connector 12"/>
          <p:cNvCxnSpPr/>
          <p:nvPr/>
        </p:nvCxnSpPr>
        <p:spPr>
          <a:xfrm flipV="1">
            <a:off x="1691680" y="4077072"/>
            <a:ext cx="0" cy="648072"/>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91680" y="4725144"/>
            <a:ext cx="5472608"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164288" y="4005064"/>
            <a:ext cx="0" cy="72008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a:t>
            </a:r>
            <a:endParaRPr lang="en-US" dirty="0"/>
          </a:p>
        </p:txBody>
      </p:sp>
      <p:sp>
        <p:nvSpPr>
          <p:cNvPr id="3" name="Content Placeholder 2"/>
          <p:cNvSpPr>
            <a:spLocks noGrp="1"/>
          </p:cNvSpPr>
          <p:nvPr>
            <p:ph idx="1"/>
          </p:nvPr>
        </p:nvSpPr>
        <p:spPr>
          <a:xfrm>
            <a:off x="467430" y="1772816"/>
            <a:ext cx="8209140" cy="1296180"/>
          </a:xfrm>
        </p:spPr>
        <p:txBody>
          <a:bodyPr/>
          <a:lstStyle/>
          <a:p>
            <a:r>
              <a:rPr lang="cs-CZ" dirty="0" smtClean="0"/>
              <a:t>Otázka</a:t>
            </a:r>
            <a:r>
              <a:rPr lang="en-US" dirty="0" smtClean="0"/>
              <a:t>: </a:t>
            </a:r>
            <a:r>
              <a:rPr lang="cs-CZ" dirty="0" smtClean="0"/>
              <a:t>Určitě potřebujete tabulku nebo graf? nedá se to vyjádřit pouhým textem lépe?</a:t>
            </a:r>
            <a:endParaRPr lang="en-US" sz="800" dirty="0"/>
          </a:p>
          <a:p>
            <a:endParaRPr lang="en-US" dirty="0"/>
          </a:p>
        </p:txBody>
      </p:sp>
      <p:sp>
        <p:nvSpPr>
          <p:cNvPr id="7" name="TextBox 6"/>
          <p:cNvSpPr txBox="1"/>
          <p:nvPr/>
        </p:nvSpPr>
        <p:spPr>
          <a:xfrm>
            <a:off x="611450" y="3284984"/>
            <a:ext cx="6480900" cy="738664"/>
          </a:xfrm>
          <a:prstGeom prst="rect">
            <a:avLst/>
          </a:prstGeom>
          <a:noFill/>
        </p:spPr>
        <p:txBody>
          <a:bodyPr wrap="square" rtlCol="0">
            <a:spAutoFit/>
          </a:bodyPr>
          <a:lstStyle/>
          <a:p>
            <a:r>
              <a:rPr lang="en-US" sz="2400" dirty="0" smtClean="0"/>
              <a:t>“</a:t>
            </a:r>
            <a:r>
              <a:rPr lang="en-US" dirty="0" smtClean="0"/>
              <a:t>China’s GDP expanded152% between 2002 and 2009.”</a:t>
            </a:r>
          </a:p>
          <a:p>
            <a:endParaRPr lang="en-US" dirty="0"/>
          </a:p>
        </p:txBody>
      </p:sp>
      <p:pic>
        <p:nvPicPr>
          <p:cNvPr id="8" name="Picture 2"/>
          <p:cNvPicPr>
            <a:picLocks noChangeAspect="1" noChangeArrowheads="1"/>
          </p:cNvPicPr>
          <p:nvPr/>
        </p:nvPicPr>
        <p:blipFill>
          <a:blip r:embed="rId2" cstate="print"/>
          <a:srcRect/>
          <a:stretch>
            <a:fillRect/>
          </a:stretch>
        </p:blipFill>
        <p:spPr bwMode="auto">
          <a:xfrm>
            <a:off x="4067930" y="4993805"/>
            <a:ext cx="4581525" cy="1171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Tabulka </a:t>
            </a:r>
            <a:r>
              <a:rPr lang="cs-CZ" dirty="0" err="1" smtClean="0"/>
              <a:t>vs</a:t>
            </a:r>
            <a:r>
              <a:rPr lang="cs-CZ" dirty="0" smtClean="0"/>
              <a:t> Graf</a:t>
            </a:r>
            <a:endParaRPr lang="en-US" sz="2400" dirty="0"/>
          </a:p>
        </p:txBody>
      </p:sp>
      <p:sp>
        <p:nvSpPr>
          <p:cNvPr id="7" name="TextBox 6"/>
          <p:cNvSpPr txBox="1"/>
          <p:nvPr/>
        </p:nvSpPr>
        <p:spPr>
          <a:xfrm>
            <a:off x="395420" y="1628750"/>
            <a:ext cx="4176580" cy="2262158"/>
          </a:xfrm>
          <a:prstGeom prst="rect">
            <a:avLst/>
          </a:prstGeom>
          <a:noFill/>
        </p:spPr>
        <p:txBody>
          <a:bodyPr wrap="square" rtlCol="0">
            <a:spAutoFit/>
          </a:bodyPr>
          <a:lstStyle/>
          <a:p>
            <a:pPr marL="342900" indent="-342900">
              <a:spcAft>
                <a:spcPts val="600"/>
              </a:spcAft>
              <a:buAutoNum type="arabicPeriod"/>
            </a:pPr>
            <a:r>
              <a:rPr lang="cs-CZ" dirty="0" smtClean="0">
                <a:solidFill>
                  <a:schemeClr val="accent1">
                    <a:lumMod val="75000"/>
                  </a:schemeClr>
                </a:solidFill>
              </a:rPr>
              <a:t>Jednodušší vyhledávání nebo porovnávání jednotlivých hodnot</a:t>
            </a:r>
          </a:p>
          <a:p>
            <a:pPr marL="342900" indent="-342900">
              <a:spcAft>
                <a:spcPts val="600"/>
              </a:spcAft>
              <a:buAutoNum type="arabicPeriod"/>
            </a:pPr>
            <a:r>
              <a:rPr lang="cs-CZ" dirty="0" smtClean="0">
                <a:solidFill>
                  <a:schemeClr val="accent1">
                    <a:lumMod val="75000"/>
                  </a:schemeClr>
                </a:solidFill>
              </a:rPr>
              <a:t>Když potřebujete znát přesné hodnoty</a:t>
            </a:r>
          </a:p>
          <a:p>
            <a:pPr marL="342900" indent="-342900">
              <a:spcAft>
                <a:spcPts val="600"/>
              </a:spcAft>
              <a:buAutoNum type="arabicPeriod"/>
            </a:pPr>
            <a:r>
              <a:rPr lang="cs-CZ" dirty="0" smtClean="0">
                <a:solidFill>
                  <a:schemeClr val="accent1">
                    <a:lumMod val="75000"/>
                  </a:schemeClr>
                </a:solidFill>
              </a:rPr>
              <a:t>Informace zahrnují více než jednu mírovou jednotku</a:t>
            </a:r>
          </a:p>
          <a:p>
            <a:pPr marL="342900" indent="-342900">
              <a:spcAft>
                <a:spcPts val="600"/>
              </a:spcAft>
              <a:buAutoNum type="arabicPeriod"/>
            </a:pPr>
            <a:r>
              <a:rPr lang="cs-CZ" dirty="0" smtClean="0">
                <a:solidFill>
                  <a:schemeClr val="accent1">
                    <a:lumMod val="75000"/>
                  </a:schemeClr>
                </a:solidFill>
              </a:rPr>
              <a:t>Data mají veliký rozsah hodnot</a:t>
            </a:r>
            <a:endParaRPr lang="en-US" dirty="0" smtClean="0">
              <a:solidFill>
                <a:schemeClr val="accent1">
                  <a:lumMod val="75000"/>
                </a:schemeClr>
              </a:solidFill>
            </a:endParaRPr>
          </a:p>
        </p:txBody>
      </p:sp>
      <p:sp>
        <p:nvSpPr>
          <p:cNvPr id="8" name="TextBox 7"/>
          <p:cNvSpPr txBox="1"/>
          <p:nvPr/>
        </p:nvSpPr>
        <p:spPr>
          <a:xfrm>
            <a:off x="46743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i="1" dirty="0" smtClean="0"/>
              <a:t>Tabulka</a:t>
            </a:r>
            <a:endParaRPr lang="en-US" dirty="0"/>
          </a:p>
        </p:txBody>
      </p:sp>
      <p:sp>
        <p:nvSpPr>
          <p:cNvPr id="10" name="TextBox 9"/>
          <p:cNvSpPr txBox="1"/>
          <p:nvPr/>
        </p:nvSpPr>
        <p:spPr>
          <a:xfrm>
            <a:off x="471602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i="1" dirty="0" smtClean="0"/>
              <a:t>Graf</a:t>
            </a:r>
            <a:endParaRPr lang="en-US" dirty="0"/>
          </a:p>
        </p:txBody>
      </p:sp>
      <p:pic>
        <p:nvPicPr>
          <p:cNvPr id="14341" name="Picture 5"/>
          <p:cNvPicPr>
            <a:picLocks noChangeAspect="1" noChangeArrowheads="1"/>
          </p:cNvPicPr>
          <p:nvPr/>
        </p:nvPicPr>
        <p:blipFill>
          <a:blip r:embed="rId2" cstate="print"/>
          <a:srcRect/>
          <a:stretch>
            <a:fillRect/>
          </a:stretch>
        </p:blipFill>
        <p:spPr bwMode="auto">
          <a:xfrm>
            <a:off x="467430" y="4653170"/>
            <a:ext cx="4076700" cy="1047750"/>
          </a:xfrm>
          <a:prstGeom prst="rect">
            <a:avLst/>
          </a:prstGeom>
          <a:noFill/>
          <a:ln w="9525">
            <a:noFill/>
            <a:miter lim="800000"/>
            <a:headEnd/>
            <a:tailEnd/>
          </a:ln>
        </p:spPr>
      </p:pic>
      <p:pic>
        <p:nvPicPr>
          <p:cNvPr id="14343" name="Picture 7"/>
          <p:cNvPicPr>
            <a:picLocks noChangeAspect="1" noChangeArrowheads="1"/>
          </p:cNvPicPr>
          <p:nvPr/>
        </p:nvPicPr>
        <p:blipFill>
          <a:blip r:embed="rId3" cstate="print"/>
          <a:srcRect/>
          <a:stretch>
            <a:fillRect/>
          </a:stretch>
        </p:blipFill>
        <p:spPr bwMode="auto">
          <a:xfrm>
            <a:off x="4932050" y="4056920"/>
            <a:ext cx="3895725" cy="1676400"/>
          </a:xfrm>
          <a:prstGeom prst="rect">
            <a:avLst/>
          </a:prstGeom>
          <a:noFill/>
          <a:ln w="9525">
            <a:noFill/>
            <a:miter lim="800000"/>
            <a:headEnd/>
            <a:tailEnd/>
          </a:ln>
        </p:spPr>
      </p:pic>
      <p:sp>
        <p:nvSpPr>
          <p:cNvPr id="15" name="TextBox 14"/>
          <p:cNvSpPr txBox="1"/>
          <p:nvPr/>
        </p:nvSpPr>
        <p:spPr>
          <a:xfrm>
            <a:off x="4716020" y="1628750"/>
            <a:ext cx="4176580" cy="1277273"/>
          </a:xfrm>
          <a:prstGeom prst="rect">
            <a:avLst/>
          </a:prstGeom>
          <a:noFill/>
        </p:spPr>
        <p:txBody>
          <a:bodyPr wrap="square" rtlCol="0">
            <a:spAutoFit/>
          </a:bodyPr>
          <a:lstStyle/>
          <a:p>
            <a:pPr marL="342900" indent="-342900">
              <a:spcAft>
                <a:spcPts val="600"/>
              </a:spcAft>
              <a:buAutoNum type="arabicPeriod"/>
            </a:pPr>
            <a:r>
              <a:rPr lang="cs-CZ" dirty="0" smtClean="0">
                <a:solidFill>
                  <a:schemeClr val="accent1">
                    <a:lumMod val="75000"/>
                  </a:schemeClr>
                </a:solidFill>
              </a:rPr>
              <a:t>Smysl je ve tvaru hodnot – vzorce, trendy, odlišení od normy…</a:t>
            </a:r>
          </a:p>
          <a:p>
            <a:pPr marL="342900" indent="-342900">
              <a:spcAft>
                <a:spcPts val="600"/>
              </a:spcAft>
              <a:buAutoNum type="arabicPeriod"/>
            </a:pPr>
            <a:r>
              <a:rPr lang="cs-CZ" dirty="0" smtClean="0">
                <a:solidFill>
                  <a:schemeClr val="accent1">
                    <a:lumMod val="75000"/>
                  </a:schemeClr>
                </a:solidFill>
              </a:rPr>
              <a:t>Chceme najít vztah mezi různými hodnotami</a:t>
            </a: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Správné </a:t>
            </a:r>
            <a:r>
              <a:rPr lang="cs-CZ" smtClean="0"/>
              <a:t>zobrazení</a:t>
            </a:r>
            <a:endParaRPr lang="cs-CZ" sz="2400"/>
          </a:p>
        </p:txBody>
      </p:sp>
      <p:sp>
        <p:nvSpPr>
          <p:cNvPr id="7" name="TextBox 6"/>
          <p:cNvSpPr txBox="1"/>
          <p:nvPr/>
        </p:nvSpPr>
        <p:spPr>
          <a:xfrm>
            <a:off x="395420" y="1628750"/>
            <a:ext cx="4176580" cy="2154436"/>
          </a:xfrm>
          <a:prstGeom prst="rect">
            <a:avLst/>
          </a:prstGeom>
          <a:noFill/>
        </p:spPr>
        <p:txBody>
          <a:bodyPr wrap="square" rtlCol="0">
            <a:spAutoFit/>
          </a:bodyPr>
          <a:lstStyle/>
          <a:p>
            <a:pPr>
              <a:spcAft>
                <a:spcPts val="600"/>
              </a:spcAft>
            </a:pPr>
            <a:r>
              <a:rPr lang="cs-CZ" dirty="0" smtClean="0">
                <a:solidFill>
                  <a:schemeClr val="accent1">
                    <a:lumMod val="75000"/>
                  </a:schemeClr>
                </a:solidFill>
              </a:rPr>
              <a:t>Porovnání hodnot mezi sebou, nezáleží na pořadí</a:t>
            </a:r>
          </a:p>
          <a:p>
            <a:pPr>
              <a:spcAft>
                <a:spcPts val="600"/>
              </a:spcAft>
            </a:pPr>
            <a:endParaRPr lang="cs-CZ" sz="1000" b="1" dirty="0" smtClean="0">
              <a:solidFill>
                <a:schemeClr val="accent1">
                  <a:lumMod val="75000"/>
                </a:schemeClr>
              </a:solidFill>
            </a:endParaRPr>
          </a:p>
          <a:p>
            <a:pPr>
              <a:spcAft>
                <a:spcPts val="600"/>
              </a:spcAft>
            </a:pPr>
            <a:endParaRPr lang="cs-CZ" b="1" dirty="0" smtClean="0">
              <a:solidFill>
                <a:schemeClr val="accent1">
                  <a:lumMod val="75000"/>
                </a:schemeClr>
              </a:solidFill>
            </a:endParaRPr>
          </a:p>
          <a:p>
            <a:pPr>
              <a:spcAft>
                <a:spcPts val="600"/>
              </a:spcAft>
            </a:pPr>
            <a:r>
              <a:rPr lang="cs-CZ" b="1" dirty="0" smtClean="0">
                <a:solidFill>
                  <a:schemeClr val="accent1">
                    <a:lumMod val="75000"/>
                  </a:schemeClr>
                </a:solidFill>
              </a:rPr>
              <a:t>Metoda: </a:t>
            </a:r>
            <a:r>
              <a:rPr lang="cs-CZ" dirty="0" smtClean="0">
                <a:solidFill>
                  <a:schemeClr val="accent1">
                    <a:lumMod val="75000"/>
                  </a:schemeClr>
                </a:solidFill>
              </a:rPr>
              <a:t>Sloupcový </a:t>
            </a:r>
            <a:r>
              <a:rPr lang="cs-CZ" dirty="0" smtClean="0">
                <a:solidFill>
                  <a:schemeClr val="accent1">
                    <a:lumMod val="75000"/>
                  </a:schemeClr>
                </a:solidFill>
              </a:rPr>
              <a:t>graf </a:t>
            </a:r>
            <a:r>
              <a:rPr lang="cs-CZ" dirty="0" smtClean="0">
                <a:solidFill>
                  <a:schemeClr val="accent1">
                    <a:lumMod val="75000"/>
                  </a:schemeClr>
                </a:solidFill>
              </a:rPr>
              <a:t>(horizontální nebo vertikální)*</a:t>
            </a:r>
            <a:endParaRPr lang="cs-CZ" sz="1000" dirty="0" smtClean="0">
              <a:solidFill>
                <a:schemeClr val="accent1">
                  <a:lumMod val="75000"/>
                </a:schemeClr>
              </a:solidFill>
            </a:endParaRPr>
          </a:p>
          <a:p>
            <a:pPr>
              <a:spcAft>
                <a:spcPts val="600"/>
              </a:spcAft>
            </a:pPr>
            <a:r>
              <a:rPr lang="cs-CZ" sz="1200" dirty="0" smtClean="0">
                <a:solidFill>
                  <a:schemeClr val="accent1">
                    <a:lumMod val="75000"/>
                  </a:schemeClr>
                </a:solidFill>
              </a:rPr>
              <a:t>* Horizontální </a:t>
            </a:r>
            <a:r>
              <a:rPr lang="cs-CZ" sz="1200" dirty="0" smtClean="0">
                <a:solidFill>
                  <a:schemeClr val="accent1">
                    <a:lumMod val="75000"/>
                  </a:schemeClr>
                </a:solidFill>
              </a:rPr>
              <a:t>sloupce mají lépe čitelné </a:t>
            </a:r>
            <a:r>
              <a:rPr lang="cs-CZ" sz="1200" dirty="0" smtClean="0">
                <a:solidFill>
                  <a:schemeClr val="accent1">
                    <a:lumMod val="75000"/>
                  </a:schemeClr>
                </a:solidFill>
              </a:rPr>
              <a:t>popisky</a:t>
            </a:r>
            <a:endParaRPr lang="cs-CZ" dirty="0">
              <a:solidFill>
                <a:schemeClr val="accent1">
                  <a:lumMod val="75000"/>
                </a:schemeClr>
              </a:solidFill>
            </a:endParaRPr>
          </a:p>
        </p:txBody>
      </p:sp>
      <p:sp>
        <p:nvSpPr>
          <p:cNvPr id="8" name="TextBox 7"/>
          <p:cNvSpPr txBox="1"/>
          <p:nvPr/>
        </p:nvSpPr>
        <p:spPr>
          <a:xfrm>
            <a:off x="46743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dirty="0" smtClean="0"/>
              <a:t>Nominální porovnání</a:t>
            </a:r>
            <a:endParaRPr lang="cs-CZ" dirty="0"/>
          </a:p>
        </p:txBody>
      </p:sp>
      <p:sp>
        <p:nvSpPr>
          <p:cNvPr id="10" name="TextBox 9"/>
          <p:cNvSpPr txBox="1"/>
          <p:nvPr/>
        </p:nvSpPr>
        <p:spPr>
          <a:xfrm>
            <a:off x="471602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dirty="0" err="1" smtClean="0"/>
              <a:t>Ranking</a:t>
            </a:r>
            <a:endParaRPr lang="cs-CZ" dirty="0"/>
          </a:p>
        </p:txBody>
      </p:sp>
      <p:sp>
        <p:nvSpPr>
          <p:cNvPr id="15" name="TextBox 14"/>
          <p:cNvSpPr txBox="1"/>
          <p:nvPr/>
        </p:nvSpPr>
        <p:spPr>
          <a:xfrm>
            <a:off x="4716020" y="1628750"/>
            <a:ext cx="4176580" cy="2123658"/>
          </a:xfrm>
          <a:prstGeom prst="rect">
            <a:avLst/>
          </a:prstGeom>
          <a:noFill/>
        </p:spPr>
        <p:txBody>
          <a:bodyPr wrap="square" rtlCol="0">
            <a:spAutoFit/>
          </a:bodyPr>
          <a:lstStyle/>
          <a:p>
            <a:pPr>
              <a:spcAft>
                <a:spcPts val="600"/>
              </a:spcAft>
            </a:pPr>
            <a:r>
              <a:rPr lang="cs-CZ" dirty="0" smtClean="0">
                <a:solidFill>
                  <a:schemeClr val="accent1">
                    <a:lumMod val="75000"/>
                  </a:schemeClr>
                </a:solidFill>
              </a:rPr>
              <a:t>Hodnoty jsou seřazeny , např. podle velikosti</a:t>
            </a:r>
          </a:p>
          <a:p>
            <a:pPr>
              <a:spcAft>
                <a:spcPts val="600"/>
              </a:spcAft>
            </a:pPr>
            <a:endParaRPr lang="cs-CZ" sz="1400" dirty="0" smtClean="0">
              <a:solidFill>
                <a:schemeClr val="accent1">
                  <a:lumMod val="75000"/>
                </a:schemeClr>
              </a:solidFill>
            </a:endParaRPr>
          </a:p>
          <a:p>
            <a:pPr>
              <a:spcAft>
                <a:spcPts val="600"/>
              </a:spcAft>
            </a:pPr>
            <a:r>
              <a:rPr lang="cs-CZ" sz="1400" dirty="0" smtClean="0">
                <a:solidFill>
                  <a:schemeClr val="accent1">
                    <a:lumMod val="75000"/>
                  </a:schemeClr>
                </a:solidFill>
              </a:rPr>
              <a:t> </a:t>
            </a:r>
          </a:p>
          <a:p>
            <a:pPr>
              <a:spcAft>
                <a:spcPts val="600"/>
              </a:spcAft>
            </a:pPr>
            <a:r>
              <a:rPr lang="cs-CZ" b="1" dirty="0" smtClean="0">
                <a:solidFill>
                  <a:schemeClr val="accent1">
                    <a:lumMod val="75000"/>
                  </a:schemeClr>
                </a:solidFill>
              </a:rPr>
              <a:t>Metoda: </a:t>
            </a:r>
            <a:r>
              <a:rPr lang="cs-CZ" dirty="0" smtClean="0">
                <a:solidFill>
                  <a:schemeClr val="accent1">
                    <a:lumMod val="75000"/>
                  </a:schemeClr>
                </a:solidFill>
              </a:rPr>
              <a:t>Sloupcový </a:t>
            </a:r>
            <a:r>
              <a:rPr lang="cs-CZ" dirty="0" smtClean="0">
                <a:solidFill>
                  <a:schemeClr val="accent1">
                    <a:lumMod val="75000"/>
                  </a:schemeClr>
                </a:solidFill>
              </a:rPr>
              <a:t>graf </a:t>
            </a:r>
            <a:r>
              <a:rPr lang="cs-CZ" dirty="0" smtClean="0">
                <a:solidFill>
                  <a:schemeClr val="accent1">
                    <a:lumMod val="75000"/>
                  </a:schemeClr>
                </a:solidFill>
              </a:rPr>
              <a:t>(horizontální nebo vertikální)</a:t>
            </a:r>
            <a:endParaRPr lang="cs-CZ" sz="1000" dirty="0" smtClean="0">
              <a:solidFill>
                <a:schemeClr val="accent1">
                  <a:lumMod val="75000"/>
                </a:schemeClr>
              </a:solidFill>
            </a:endParaRPr>
          </a:p>
          <a:p>
            <a:pPr>
              <a:spcAft>
                <a:spcPts val="600"/>
              </a:spcAft>
            </a:pPr>
            <a:endParaRPr lang="cs-CZ" sz="1200" dirty="0">
              <a:solidFill>
                <a:schemeClr val="accent1">
                  <a:lumMod val="75000"/>
                </a:schemeClr>
              </a:solidFill>
            </a:endParaRPr>
          </a:p>
        </p:txBody>
      </p:sp>
      <p:pic>
        <p:nvPicPr>
          <p:cNvPr id="15362" name="Picture 2"/>
          <p:cNvPicPr>
            <a:picLocks noChangeAspect="1" noChangeArrowheads="1"/>
          </p:cNvPicPr>
          <p:nvPr/>
        </p:nvPicPr>
        <p:blipFill>
          <a:blip r:embed="rId2" cstate="print"/>
          <a:srcRect/>
          <a:stretch>
            <a:fillRect/>
          </a:stretch>
        </p:blipFill>
        <p:spPr bwMode="auto">
          <a:xfrm>
            <a:off x="827480" y="4149100"/>
            <a:ext cx="2886075" cy="1847850"/>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5148080" y="3888905"/>
            <a:ext cx="3209925" cy="227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Správné zobrazení</a:t>
            </a:r>
            <a:endParaRPr lang="en-US" sz="2400" dirty="0"/>
          </a:p>
        </p:txBody>
      </p:sp>
      <p:sp>
        <p:nvSpPr>
          <p:cNvPr id="7" name="TextBox 6"/>
          <p:cNvSpPr txBox="1"/>
          <p:nvPr/>
        </p:nvSpPr>
        <p:spPr>
          <a:xfrm>
            <a:off x="395420" y="1628750"/>
            <a:ext cx="4176580" cy="1631216"/>
          </a:xfrm>
          <a:prstGeom prst="rect">
            <a:avLst/>
          </a:prstGeom>
          <a:noFill/>
        </p:spPr>
        <p:txBody>
          <a:bodyPr wrap="square" rtlCol="0">
            <a:spAutoFit/>
          </a:bodyPr>
          <a:lstStyle/>
          <a:p>
            <a:pPr>
              <a:spcAft>
                <a:spcPts val="600"/>
              </a:spcAft>
            </a:pPr>
            <a:r>
              <a:rPr lang="cs-CZ" dirty="0" smtClean="0">
                <a:solidFill>
                  <a:schemeClr val="accent1">
                    <a:lumMod val="75000"/>
                  </a:schemeClr>
                </a:solidFill>
              </a:rPr>
              <a:t>Ukazují proměnné v závislosti na čase</a:t>
            </a:r>
          </a:p>
          <a:p>
            <a:pPr>
              <a:spcAft>
                <a:spcPts val="600"/>
              </a:spcAft>
            </a:pPr>
            <a:endParaRPr lang="cs-CZ" dirty="0" smtClean="0">
              <a:solidFill>
                <a:schemeClr val="accent1">
                  <a:lumMod val="75000"/>
                </a:schemeClr>
              </a:solidFill>
            </a:endParaRPr>
          </a:p>
          <a:p>
            <a:pPr>
              <a:spcAft>
                <a:spcPts val="600"/>
              </a:spcAft>
            </a:pPr>
            <a:r>
              <a:rPr lang="cs-CZ" b="1" dirty="0" smtClean="0">
                <a:solidFill>
                  <a:schemeClr val="accent1">
                    <a:lumMod val="75000"/>
                  </a:schemeClr>
                </a:solidFill>
              </a:rPr>
              <a:t>Metoda</a:t>
            </a:r>
            <a:r>
              <a:rPr lang="en-US" b="1" dirty="0" smtClean="0">
                <a:solidFill>
                  <a:schemeClr val="accent1">
                    <a:lumMod val="75000"/>
                  </a:schemeClr>
                </a:solidFill>
              </a:rPr>
              <a:t>: </a:t>
            </a:r>
            <a:r>
              <a:rPr lang="cs-CZ" dirty="0" smtClean="0">
                <a:solidFill>
                  <a:schemeClr val="accent1">
                    <a:lumMod val="75000"/>
                  </a:schemeClr>
                </a:solidFill>
              </a:rPr>
              <a:t>Spojnicový graf</a:t>
            </a:r>
            <a:r>
              <a:rPr lang="en-US" dirty="0" smtClean="0">
                <a:solidFill>
                  <a:schemeClr val="accent1">
                    <a:lumMod val="75000"/>
                  </a:schemeClr>
                </a:solidFill>
              </a:rPr>
              <a:t> (</a:t>
            </a:r>
            <a:r>
              <a:rPr lang="cs-CZ" dirty="0" smtClean="0">
                <a:solidFill>
                  <a:schemeClr val="accent1">
                    <a:lumMod val="75000"/>
                  </a:schemeClr>
                </a:solidFill>
              </a:rPr>
              <a:t>k zvýraznění vzorce nebo změny</a:t>
            </a:r>
            <a:r>
              <a:rPr lang="en-US" dirty="0" smtClean="0">
                <a:solidFill>
                  <a:schemeClr val="accent1">
                    <a:lumMod val="75000"/>
                  </a:schemeClr>
                </a:solidFill>
              </a:rPr>
              <a:t>) </a:t>
            </a:r>
            <a:r>
              <a:rPr lang="cs-CZ" dirty="0" smtClean="0">
                <a:solidFill>
                  <a:schemeClr val="accent1">
                    <a:lumMod val="75000"/>
                  </a:schemeClr>
                </a:solidFill>
              </a:rPr>
              <a:t>nebo sloupcový</a:t>
            </a:r>
            <a:r>
              <a:rPr lang="en-US" dirty="0" smtClean="0">
                <a:solidFill>
                  <a:schemeClr val="accent1">
                    <a:lumMod val="75000"/>
                  </a:schemeClr>
                </a:solidFill>
              </a:rPr>
              <a:t>(</a:t>
            </a:r>
            <a:r>
              <a:rPr lang="cs-CZ" dirty="0" smtClean="0">
                <a:solidFill>
                  <a:schemeClr val="accent1">
                    <a:lumMod val="75000"/>
                  </a:schemeClr>
                </a:solidFill>
              </a:rPr>
              <a:t>k porovnání jednotlivých hodnot v čase)</a:t>
            </a:r>
            <a:endParaRPr lang="en-US" dirty="0">
              <a:solidFill>
                <a:schemeClr val="accent1">
                  <a:lumMod val="75000"/>
                </a:schemeClr>
              </a:solidFill>
            </a:endParaRPr>
          </a:p>
        </p:txBody>
      </p:sp>
      <p:sp>
        <p:nvSpPr>
          <p:cNvPr id="8" name="TextBox 7"/>
          <p:cNvSpPr txBox="1"/>
          <p:nvPr/>
        </p:nvSpPr>
        <p:spPr>
          <a:xfrm>
            <a:off x="46743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dirty="0" smtClean="0"/>
              <a:t>Časové osy</a:t>
            </a:r>
            <a:endParaRPr lang="en-US" dirty="0"/>
          </a:p>
        </p:txBody>
      </p:sp>
      <p:sp>
        <p:nvSpPr>
          <p:cNvPr id="10" name="TextBox 9"/>
          <p:cNvSpPr txBox="1"/>
          <p:nvPr/>
        </p:nvSpPr>
        <p:spPr>
          <a:xfrm>
            <a:off x="471602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dirty="0" smtClean="0"/>
              <a:t>Část k celku</a:t>
            </a:r>
            <a:endParaRPr lang="en-US" dirty="0"/>
          </a:p>
        </p:txBody>
      </p:sp>
      <p:sp>
        <p:nvSpPr>
          <p:cNvPr id="15" name="TextBox 14"/>
          <p:cNvSpPr txBox="1"/>
          <p:nvPr/>
        </p:nvSpPr>
        <p:spPr>
          <a:xfrm>
            <a:off x="4716020" y="1628750"/>
            <a:ext cx="4176580" cy="1585049"/>
          </a:xfrm>
          <a:prstGeom prst="rect">
            <a:avLst/>
          </a:prstGeom>
          <a:noFill/>
        </p:spPr>
        <p:txBody>
          <a:bodyPr wrap="square" rtlCol="0">
            <a:spAutoFit/>
          </a:bodyPr>
          <a:lstStyle/>
          <a:p>
            <a:pPr>
              <a:spcAft>
                <a:spcPts val="600"/>
              </a:spcAft>
            </a:pPr>
            <a:r>
              <a:rPr lang="cs-CZ" dirty="0" smtClean="0">
                <a:solidFill>
                  <a:schemeClr val="accent1">
                    <a:lumMod val="75000"/>
                  </a:schemeClr>
                </a:solidFill>
              </a:rPr>
              <a:t>Vztah hodnot k celku</a:t>
            </a:r>
          </a:p>
          <a:p>
            <a:pPr>
              <a:spcAft>
                <a:spcPts val="600"/>
              </a:spcAft>
            </a:pPr>
            <a:endParaRPr lang="cs-CZ" dirty="0" smtClean="0">
              <a:solidFill>
                <a:schemeClr val="accent1">
                  <a:lumMod val="75000"/>
                </a:schemeClr>
              </a:solidFill>
            </a:endParaRPr>
          </a:p>
          <a:p>
            <a:pPr>
              <a:spcAft>
                <a:spcPts val="600"/>
              </a:spcAft>
            </a:pPr>
            <a:r>
              <a:rPr lang="cs-CZ" b="1" dirty="0" smtClean="0">
                <a:solidFill>
                  <a:schemeClr val="accent1">
                    <a:lumMod val="75000"/>
                  </a:schemeClr>
                </a:solidFill>
              </a:rPr>
              <a:t>Metoda</a:t>
            </a:r>
            <a:r>
              <a:rPr lang="en-US" b="1" dirty="0" smtClean="0">
                <a:solidFill>
                  <a:schemeClr val="accent1">
                    <a:lumMod val="75000"/>
                  </a:schemeClr>
                </a:solidFill>
              </a:rPr>
              <a:t>: </a:t>
            </a:r>
            <a:r>
              <a:rPr lang="cs-CZ" dirty="0" smtClean="0">
                <a:solidFill>
                  <a:schemeClr val="accent1">
                    <a:lumMod val="75000"/>
                  </a:schemeClr>
                </a:solidFill>
              </a:rPr>
              <a:t>Sloupcový graf </a:t>
            </a:r>
            <a:r>
              <a:rPr lang="en-US" dirty="0" smtClean="0">
                <a:solidFill>
                  <a:schemeClr val="accent1">
                    <a:lumMod val="75000"/>
                  </a:schemeClr>
                </a:solidFill>
              </a:rPr>
              <a:t>(</a:t>
            </a:r>
            <a:r>
              <a:rPr lang="en-US" dirty="0" err="1" smtClean="0">
                <a:solidFill>
                  <a:schemeClr val="accent1">
                    <a:lumMod val="75000"/>
                  </a:schemeClr>
                </a:solidFill>
              </a:rPr>
              <a:t>horizont</a:t>
            </a:r>
            <a:r>
              <a:rPr lang="cs-CZ" dirty="0" err="1" smtClean="0">
                <a:solidFill>
                  <a:schemeClr val="accent1">
                    <a:lumMod val="75000"/>
                  </a:schemeClr>
                </a:solidFill>
              </a:rPr>
              <a:t>ální</a:t>
            </a:r>
            <a:r>
              <a:rPr lang="en-US" dirty="0" smtClean="0">
                <a:solidFill>
                  <a:schemeClr val="accent1">
                    <a:lumMod val="75000"/>
                  </a:schemeClr>
                </a:solidFill>
              </a:rPr>
              <a:t> </a:t>
            </a:r>
            <a:r>
              <a:rPr lang="cs-CZ" dirty="0" smtClean="0">
                <a:solidFill>
                  <a:schemeClr val="accent1">
                    <a:lumMod val="75000"/>
                  </a:schemeClr>
                </a:solidFill>
              </a:rPr>
              <a:t>nebo </a:t>
            </a:r>
            <a:r>
              <a:rPr lang="en-US" dirty="0" err="1" smtClean="0">
                <a:solidFill>
                  <a:schemeClr val="accent1">
                    <a:lumMod val="75000"/>
                  </a:schemeClr>
                </a:solidFill>
              </a:rPr>
              <a:t>verti</a:t>
            </a:r>
            <a:r>
              <a:rPr lang="cs-CZ" dirty="0" err="1" smtClean="0">
                <a:solidFill>
                  <a:schemeClr val="accent1">
                    <a:lumMod val="75000"/>
                  </a:schemeClr>
                </a:solidFill>
              </a:rPr>
              <a:t>kální</a:t>
            </a:r>
            <a:r>
              <a:rPr lang="en-US" dirty="0" smtClean="0">
                <a:solidFill>
                  <a:schemeClr val="accent1">
                    <a:lumMod val="75000"/>
                  </a:schemeClr>
                </a:solidFill>
              </a:rPr>
              <a:t>)</a:t>
            </a:r>
            <a:endParaRPr lang="cs-CZ" dirty="0" smtClean="0">
              <a:solidFill>
                <a:schemeClr val="accent1">
                  <a:lumMod val="75000"/>
                </a:schemeClr>
              </a:solidFill>
            </a:endParaRPr>
          </a:p>
          <a:p>
            <a:pPr>
              <a:spcAft>
                <a:spcPts val="600"/>
              </a:spcAft>
            </a:pPr>
            <a:r>
              <a:rPr lang="cs-CZ" sz="1050" b="1" dirty="0" smtClean="0">
                <a:solidFill>
                  <a:schemeClr val="accent1">
                    <a:lumMod val="75000"/>
                  </a:schemeClr>
                </a:solidFill>
              </a:rPr>
              <a:t>Často používán koláčový graf, což ale nebývá nejlepší řešení</a:t>
            </a:r>
            <a:endParaRPr lang="en-US" sz="1050" b="1" dirty="0" smtClean="0">
              <a:solidFill>
                <a:schemeClr val="accent1">
                  <a:lumMod val="75000"/>
                </a:schemeClr>
              </a:solidFill>
            </a:endParaRPr>
          </a:p>
        </p:txBody>
      </p:sp>
      <p:pic>
        <p:nvPicPr>
          <p:cNvPr id="11" name="Picture 10"/>
          <p:cNvPicPr/>
          <p:nvPr/>
        </p:nvPicPr>
        <p:blipFill>
          <a:blip r:embed="rId2" cstate="print"/>
          <a:srcRect/>
          <a:stretch>
            <a:fillRect/>
          </a:stretch>
        </p:blipFill>
        <p:spPr bwMode="auto">
          <a:xfrm>
            <a:off x="611450" y="3284980"/>
            <a:ext cx="3238500" cy="1295400"/>
          </a:xfrm>
          <a:prstGeom prst="rect">
            <a:avLst/>
          </a:prstGeom>
          <a:noFill/>
          <a:ln w="9525">
            <a:noFill/>
            <a:miter lim="800000"/>
            <a:headEnd/>
            <a:tailEnd/>
          </a:ln>
        </p:spPr>
      </p:pic>
      <p:pic>
        <p:nvPicPr>
          <p:cNvPr id="12" name="Picture 11"/>
          <p:cNvPicPr/>
          <p:nvPr/>
        </p:nvPicPr>
        <p:blipFill>
          <a:blip r:embed="rId3" cstate="print"/>
          <a:srcRect/>
          <a:stretch>
            <a:fillRect/>
          </a:stretch>
        </p:blipFill>
        <p:spPr bwMode="auto">
          <a:xfrm>
            <a:off x="611450" y="4869200"/>
            <a:ext cx="3476625" cy="1304925"/>
          </a:xfrm>
          <a:prstGeom prst="rect">
            <a:avLst/>
          </a:prstGeom>
          <a:noFill/>
          <a:ln w="9525">
            <a:noFill/>
            <a:miter lim="800000"/>
            <a:headEnd/>
            <a:tailEnd/>
          </a:ln>
        </p:spPr>
      </p:pic>
      <p:pic>
        <p:nvPicPr>
          <p:cNvPr id="16387" name="Picture 3"/>
          <p:cNvPicPr>
            <a:picLocks noChangeAspect="1" noChangeArrowheads="1"/>
          </p:cNvPicPr>
          <p:nvPr/>
        </p:nvPicPr>
        <p:blipFill>
          <a:blip r:embed="rId4" cstate="print"/>
          <a:srcRect/>
          <a:stretch>
            <a:fillRect/>
          </a:stretch>
        </p:blipFill>
        <p:spPr bwMode="auto">
          <a:xfrm>
            <a:off x="5580140" y="4149100"/>
            <a:ext cx="2276475" cy="1609725"/>
          </a:xfrm>
          <a:prstGeom prst="rect">
            <a:avLst/>
          </a:prstGeom>
          <a:noFill/>
          <a:ln w="9525">
            <a:noFill/>
            <a:miter lim="800000"/>
            <a:headEnd/>
            <a:tailEnd/>
          </a:ln>
        </p:spPr>
      </p:pic>
      <p:sp>
        <p:nvSpPr>
          <p:cNvPr id="14" name="TextBox 13"/>
          <p:cNvSpPr txBox="1"/>
          <p:nvPr/>
        </p:nvSpPr>
        <p:spPr>
          <a:xfrm>
            <a:off x="5724160" y="5805330"/>
            <a:ext cx="1800250" cy="230832"/>
          </a:xfrm>
          <a:prstGeom prst="rect">
            <a:avLst/>
          </a:prstGeom>
          <a:noFill/>
        </p:spPr>
        <p:txBody>
          <a:bodyPr wrap="square" rtlCol="0">
            <a:spAutoFit/>
          </a:bodyPr>
          <a:lstStyle/>
          <a:p>
            <a:r>
              <a:rPr lang="en-US" sz="900" dirty="0" smtClean="0">
                <a:solidFill>
                  <a:schemeClr val="tx2">
                    <a:lumMod val="50000"/>
                  </a:schemeClr>
                </a:solidFill>
              </a:rPr>
              <a:t>Total =100%</a:t>
            </a:r>
            <a:endParaRPr lang="en-US" sz="900"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a:t>
            </a:r>
            <a:r>
              <a:rPr lang="en-US" dirty="0"/>
              <a:t/>
            </a:r>
            <a:br>
              <a:rPr lang="en-US" dirty="0"/>
            </a:br>
            <a:endParaRPr lang="en-US" sz="2200" dirty="0"/>
          </a:p>
        </p:txBody>
      </p:sp>
      <p:pic>
        <p:nvPicPr>
          <p:cNvPr id="6" name="Picture 5" descr="Book1.jpg"/>
          <p:cNvPicPr>
            <a:picLocks noChangeAspect="1"/>
          </p:cNvPicPr>
          <p:nvPr/>
        </p:nvPicPr>
        <p:blipFill>
          <a:blip r:embed="rId2" cstate="print"/>
          <a:stretch>
            <a:fillRect/>
          </a:stretch>
        </p:blipFill>
        <p:spPr>
          <a:xfrm>
            <a:off x="395420" y="1501853"/>
            <a:ext cx="3960550" cy="4231467"/>
          </a:xfrm>
          <a:prstGeom prst="rect">
            <a:avLst/>
          </a:prstGeom>
        </p:spPr>
      </p:pic>
      <p:pic>
        <p:nvPicPr>
          <p:cNvPr id="7" name="Picture 6"/>
          <p:cNvPicPr>
            <a:picLocks noChangeAspect="1" noChangeArrowheads="1"/>
          </p:cNvPicPr>
          <p:nvPr/>
        </p:nvPicPr>
        <p:blipFill>
          <a:blip r:embed="rId3" cstate="print"/>
          <a:srcRect/>
          <a:stretch>
            <a:fillRect/>
          </a:stretch>
        </p:blipFill>
        <p:spPr bwMode="auto">
          <a:xfrm>
            <a:off x="5220090" y="1501853"/>
            <a:ext cx="3219450" cy="4000500"/>
          </a:xfrm>
          <a:prstGeom prst="rect">
            <a:avLst/>
          </a:prstGeom>
          <a:noFill/>
          <a:ln w="1">
            <a:noFill/>
            <a:miter lim="800000"/>
            <a:headEnd/>
            <a:tailEnd type="none" w="med" len="me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a:t>
            </a:r>
            <a:endParaRPr lang="en-US" sz="2200" dirty="0"/>
          </a:p>
        </p:txBody>
      </p:sp>
      <p:sp>
        <p:nvSpPr>
          <p:cNvPr id="10" name="TextBox 9"/>
          <p:cNvSpPr txBox="1"/>
          <p:nvPr/>
        </p:nvSpPr>
        <p:spPr>
          <a:xfrm>
            <a:off x="539440" y="4437140"/>
            <a:ext cx="2160300" cy="1615827"/>
          </a:xfrm>
          <a:prstGeom prst="rect">
            <a:avLst/>
          </a:prstGeom>
          <a:noFill/>
        </p:spPr>
        <p:txBody>
          <a:bodyPr wrap="square" rtlCol="0">
            <a:spAutoFit/>
          </a:bodyPr>
          <a:lstStyle/>
          <a:p>
            <a:r>
              <a:rPr lang="en-US" sz="900" dirty="0">
                <a:solidFill>
                  <a:schemeClr val="tx2">
                    <a:lumMod val="50000"/>
                  </a:schemeClr>
                </a:solidFill>
              </a:rPr>
              <a:t>Items removed: </a:t>
            </a:r>
          </a:p>
          <a:p>
            <a:pPr marL="117475" lvl="0" indent="-117475">
              <a:buFont typeface="Arial" pitchFamily="34" charset="0"/>
              <a:buChar char="•"/>
            </a:pPr>
            <a:r>
              <a:rPr lang="en-US" sz="900" dirty="0">
                <a:solidFill>
                  <a:schemeClr val="tx2">
                    <a:lumMod val="50000"/>
                  </a:schemeClr>
                </a:solidFill>
              </a:rPr>
              <a:t>Border around </a:t>
            </a:r>
            <a:r>
              <a:rPr lang="en-US" sz="900" dirty="0" smtClean="0">
                <a:solidFill>
                  <a:schemeClr val="tx2">
                    <a:lumMod val="50000"/>
                  </a:schemeClr>
                </a:solidFill>
              </a:rPr>
              <a:t>chart</a:t>
            </a:r>
            <a:endParaRPr lang="en-US" sz="900" dirty="0">
              <a:solidFill>
                <a:schemeClr val="tx2">
                  <a:lumMod val="50000"/>
                </a:schemeClr>
              </a:solidFill>
            </a:endParaRPr>
          </a:p>
          <a:p>
            <a:pPr marL="117475" lvl="0" indent="-117475">
              <a:buFont typeface="Arial" pitchFamily="34" charset="0"/>
              <a:buChar char="•"/>
            </a:pPr>
            <a:r>
              <a:rPr lang="en-US" sz="900" dirty="0">
                <a:solidFill>
                  <a:schemeClr val="tx2">
                    <a:lumMod val="50000"/>
                  </a:schemeClr>
                </a:solidFill>
              </a:rPr>
              <a:t>Both Y axes (bars/lines are labeled</a:t>
            </a:r>
            <a:r>
              <a:rPr lang="en-US" sz="900" dirty="0" smtClean="0">
                <a:solidFill>
                  <a:schemeClr val="tx2">
                    <a:lumMod val="50000"/>
                  </a:schemeClr>
                </a:solidFill>
              </a:rPr>
              <a:t>) </a:t>
            </a:r>
            <a:endParaRPr lang="en-US" sz="900" dirty="0">
              <a:solidFill>
                <a:schemeClr val="tx2">
                  <a:lumMod val="50000"/>
                </a:schemeClr>
              </a:solidFill>
            </a:endParaRPr>
          </a:p>
          <a:p>
            <a:pPr marL="117475" lvl="0" indent="-117475">
              <a:buFont typeface="Arial" pitchFamily="34" charset="0"/>
              <a:buChar char="•"/>
            </a:pPr>
            <a:r>
              <a:rPr lang="en-US" sz="900" dirty="0">
                <a:solidFill>
                  <a:schemeClr val="tx2">
                    <a:lumMod val="50000"/>
                  </a:schemeClr>
                </a:solidFill>
              </a:rPr>
              <a:t>Tick marks on X axis </a:t>
            </a:r>
          </a:p>
          <a:p>
            <a:pPr lvl="0"/>
            <a:endParaRPr lang="en-US" sz="900" dirty="0">
              <a:solidFill>
                <a:schemeClr val="tx2">
                  <a:lumMod val="50000"/>
                </a:schemeClr>
              </a:solidFill>
            </a:endParaRPr>
          </a:p>
          <a:p>
            <a:r>
              <a:rPr lang="en-US" sz="900" dirty="0">
                <a:solidFill>
                  <a:schemeClr val="tx2">
                    <a:lumMod val="50000"/>
                  </a:schemeClr>
                </a:solidFill>
              </a:rPr>
              <a:t>Items muted: </a:t>
            </a:r>
          </a:p>
          <a:p>
            <a:pPr marL="117475" lvl="0" indent="-117475">
              <a:buFont typeface="Arial" pitchFamily="34" charset="0"/>
              <a:buChar char="•"/>
            </a:pPr>
            <a:r>
              <a:rPr lang="en-US" sz="900" dirty="0">
                <a:solidFill>
                  <a:schemeClr val="tx2">
                    <a:lumMod val="50000"/>
                  </a:schemeClr>
                </a:solidFill>
              </a:rPr>
              <a:t>X axis </a:t>
            </a:r>
            <a:r>
              <a:rPr lang="en-US" sz="900" dirty="0" smtClean="0">
                <a:solidFill>
                  <a:schemeClr val="tx2">
                    <a:lumMod val="50000"/>
                  </a:schemeClr>
                </a:solidFill>
              </a:rPr>
              <a:t>line</a:t>
            </a:r>
          </a:p>
          <a:p>
            <a:pPr marL="117475" lvl="0" indent="-117475"/>
            <a:endParaRPr lang="en-US" sz="900" dirty="0" smtClean="0">
              <a:solidFill>
                <a:schemeClr val="tx2">
                  <a:lumMod val="50000"/>
                </a:schemeClr>
              </a:solidFill>
            </a:endParaRPr>
          </a:p>
          <a:p>
            <a:pPr marL="117475" lvl="0" indent="-117475"/>
            <a:r>
              <a:rPr lang="en-US" sz="900" dirty="0" smtClean="0">
                <a:solidFill>
                  <a:schemeClr val="tx2">
                    <a:lumMod val="50000"/>
                  </a:schemeClr>
                </a:solidFill>
              </a:rPr>
              <a:t>Item changed</a:t>
            </a:r>
          </a:p>
          <a:p>
            <a:pPr marL="117475" lvl="0" indent="-117475">
              <a:buFont typeface="Arial" pitchFamily="34" charset="0"/>
              <a:buChar char="•"/>
            </a:pPr>
            <a:r>
              <a:rPr lang="en-US" sz="900" dirty="0" smtClean="0">
                <a:solidFill>
                  <a:schemeClr val="tx2">
                    <a:lumMod val="50000"/>
                  </a:schemeClr>
                </a:solidFill>
              </a:rPr>
              <a:t>Units of measure</a:t>
            </a:r>
            <a:endParaRPr lang="en-US" sz="900" dirty="0">
              <a:solidFill>
                <a:schemeClr val="tx2">
                  <a:lumMod val="50000"/>
                </a:schemeClr>
              </a:solidFill>
            </a:endParaRPr>
          </a:p>
          <a:p>
            <a:endParaRPr lang="en-US" sz="900" dirty="0">
              <a:solidFill>
                <a:schemeClr val="tx2">
                  <a:lumMod val="50000"/>
                </a:schemeClr>
              </a:solidFill>
            </a:endParaRPr>
          </a:p>
        </p:txBody>
      </p:sp>
      <p:pic>
        <p:nvPicPr>
          <p:cNvPr id="23557" name="Picture 5"/>
          <p:cNvPicPr>
            <a:picLocks noChangeAspect="1" noChangeArrowheads="1"/>
          </p:cNvPicPr>
          <p:nvPr/>
        </p:nvPicPr>
        <p:blipFill>
          <a:blip r:embed="rId2" cstate="print"/>
          <a:srcRect/>
          <a:stretch>
            <a:fillRect/>
          </a:stretch>
        </p:blipFill>
        <p:spPr bwMode="auto">
          <a:xfrm>
            <a:off x="2319338" y="1124680"/>
            <a:ext cx="4505325" cy="2714625"/>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2944785" y="4077090"/>
            <a:ext cx="4219575" cy="2076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 </a:t>
            </a:r>
            <a:r>
              <a:rPr lang="en-US" dirty="0"/>
              <a:t/>
            </a:r>
            <a:br>
              <a:rPr lang="en-US" dirty="0"/>
            </a:br>
            <a:endParaRPr lang="en-US" sz="2200" dirty="0"/>
          </a:p>
        </p:txBody>
      </p:sp>
      <p:pic>
        <p:nvPicPr>
          <p:cNvPr id="5" name="Picture 4"/>
          <p:cNvPicPr>
            <a:picLocks noChangeAspect="1" noChangeArrowheads="1"/>
          </p:cNvPicPr>
          <p:nvPr/>
        </p:nvPicPr>
        <p:blipFill>
          <a:blip r:embed="rId2" cstate="print"/>
          <a:srcRect/>
          <a:stretch>
            <a:fillRect/>
          </a:stretch>
        </p:blipFill>
        <p:spPr bwMode="auto">
          <a:xfrm>
            <a:off x="971500" y="1367252"/>
            <a:ext cx="7324725" cy="4510088"/>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 </a:t>
            </a:r>
            <a:r>
              <a:rPr lang="en-US" dirty="0"/>
              <a:t/>
            </a:r>
            <a:br>
              <a:rPr lang="en-US" dirty="0"/>
            </a:br>
            <a:endParaRPr lang="en-US" sz="2200" dirty="0"/>
          </a:p>
        </p:txBody>
      </p:sp>
      <p:pic>
        <p:nvPicPr>
          <p:cNvPr id="4" name="Picture 3"/>
          <p:cNvPicPr>
            <a:picLocks noChangeAspect="1" noChangeArrowheads="1"/>
          </p:cNvPicPr>
          <p:nvPr/>
        </p:nvPicPr>
        <p:blipFill>
          <a:blip r:embed="rId2" cstate="print"/>
          <a:srcRect/>
          <a:stretch>
            <a:fillRect/>
          </a:stretch>
        </p:blipFill>
        <p:spPr bwMode="auto">
          <a:xfrm>
            <a:off x="1403560" y="1468410"/>
            <a:ext cx="7391400" cy="4552950"/>
          </a:xfrm>
          <a:prstGeom prst="rect">
            <a:avLst/>
          </a:prstGeom>
          <a:noFill/>
          <a:ln w="1">
            <a:noFill/>
            <a:miter lim="800000"/>
            <a:headEnd/>
            <a:tailEnd type="none" w="med" len="med"/>
          </a:ln>
          <a:effectLst/>
        </p:spPr>
      </p:pic>
      <p:sp>
        <p:nvSpPr>
          <p:cNvPr id="6" name="TextBox 5"/>
          <p:cNvSpPr txBox="1"/>
          <p:nvPr/>
        </p:nvSpPr>
        <p:spPr>
          <a:xfrm>
            <a:off x="251400" y="2996940"/>
            <a:ext cx="1512210" cy="1338828"/>
          </a:xfrm>
          <a:prstGeom prst="rect">
            <a:avLst/>
          </a:prstGeom>
          <a:noFill/>
        </p:spPr>
        <p:txBody>
          <a:bodyPr wrap="square" rtlCol="0">
            <a:spAutoFit/>
          </a:bodyPr>
          <a:lstStyle/>
          <a:p>
            <a:r>
              <a:rPr lang="en-US" sz="900" dirty="0">
                <a:solidFill>
                  <a:schemeClr val="tx2">
                    <a:lumMod val="50000"/>
                  </a:schemeClr>
                </a:solidFill>
              </a:rPr>
              <a:t>Items removed: </a:t>
            </a:r>
          </a:p>
          <a:p>
            <a:pPr marL="117475" lvl="0" indent="-117475">
              <a:buFont typeface="Arial" pitchFamily="34" charset="0"/>
              <a:buChar char="•"/>
            </a:pPr>
            <a:r>
              <a:rPr lang="en-US" sz="900" dirty="0">
                <a:solidFill>
                  <a:schemeClr val="tx2">
                    <a:lumMod val="50000"/>
                  </a:schemeClr>
                </a:solidFill>
              </a:rPr>
              <a:t>Border around plot area</a:t>
            </a:r>
          </a:p>
          <a:p>
            <a:pPr marL="117475" lvl="0" indent="-117475">
              <a:buFont typeface="Arial" pitchFamily="34" charset="0"/>
              <a:buChar char="•"/>
            </a:pPr>
            <a:r>
              <a:rPr lang="en-US" sz="900" dirty="0">
                <a:solidFill>
                  <a:schemeClr val="tx2">
                    <a:lumMod val="50000"/>
                  </a:schemeClr>
                </a:solidFill>
              </a:rPr>
              <a:t>Grid around data table</a:t>
            </a:r>
          </a:p>
          <a:p>
            <a:pPr lvl="0"/>
            <a:endParaRPr lang="en-US" sz="900" dirty="0">
              <a:solidFill>
                <a:schemeClr val="tx2">
                  <a:lumMod val="50000"/>
                </a:schemeClr>
              </a:solidFill>
            </a:endParaRPr>
          </a:p>
          <a:p>
            <a:r>
              <a:rPr lang="en-US" sz="900" dirty="0">
                <a:solidFill>
                  <a:schemeClr val="tx2">
                    <a:lumMod val="50000"/>
                  </a:schemeClr>
                </a:solidFill>
              </a:rPr>
              <a:t>Items muted/emphasized: </a:t>
            </a:r>
          </a:p>
          <a:p>
            <a:pPr marL="117475" lvl="0" indent="-117475">
              <a:buFont typeface="Arial" pitchFamily="34" charset="0"/>
              <a:buChar char="•"/>
            </a:pPr>
            <a:r>
              <a:rPr lang="en-US" sz="900" dirty="0">
                <a:solidFill>
                  <a:schemeClr val="tx2">
                    <a:lumMod val="50000"/>
                  </a:schemeClr>
                </a:solidFill>
              </a:rPr>
              <a:t>Gridlines muted </a:t>
            </a:r>
          </a:p>
          <a:p>
            <a:pPr marL="117475" lvl="0" indent="-117475">
              <a:buFont typeface="Arial" pitchFamily="34" charset="0"/>
              <a:buChar char="•"/>
            </a:pPr>
            <a:r>
              <a:rPr lang="en-US" sz="900" dirty="0">
                <a:solidFill>
                  <a:schemeClr val="tx2">
                    <a:lumMod val="50000"/>
                  </a:schemeClr>
                </a:solidFill>
              </a:rPr>
              <a:t>Weight of the lines has been increased</a:t>
            </a:r>
          </a:p>
          <a:p>
            <a:endParaRPr lang="en-US" sz="9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 - barvy</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704587" y="3861060"/>
            <a:ext cx="7827963" cy="199072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704587" y="1340710"/>
            <a:ext cx="7808913" cy="194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Ukázky </a:t>
            </a:r>
            <a:endParaRPr lang="cs-CZ" dirty="0"/>
          </a:p>
        </p:txBody>
      </p:sp>
      <p:sp>
        <p:nvSpPr>
          <p:cNvPr id="3" name="Content Placeholder 2"/>
          <p:cNvSpPr>
            <a:spLocks noGrp="1"/>
          </p:cNvSpPr>
          <p:nvPr>
            <p:ph idx="1"/>
          </p:nvPr>
        </p:nvSpPr>
        <p:spPr/>
        <p:txBody>
          <a:bodyPr/>
          <a:lstStyle/>
          <a:p>
            <a:r>
              <a:rPr lang="cs-CZ" dirty="0" smtClean="0"/>
              <a:t>XLS</a:t>
            </a:r>
          </a:p>
          <a:p>
            <a:r>
              <a:rPr lang="cs-CZ" dirty="0" smtClean="0"/>
              <a:t>PPT</a:t>
            </a:r>
          </a:p>
          <a:p>
            <a:r>
              <a:rPr lang="cs-CZ" dirty="0" smtClean="0"/>
              <a:t>PDF</a:t>
            </a:r>
          </a:p>
          <a:p>
            <a:endParaRPr lang="cs-CZ"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Díky barvě můžeme zvýraznit důležitou část dat</a:t>
            </a:r>
            <a:endParaRPr lang="en-US" dirty="0"/>
          </a:p>
        </p:txBody>
      </p:sp>
      <p:pic>
        <p:nvPicPr>
          <p:cNvPr id="5" name="Picture 4"/>
          <p:cNvPicPr/>
          <p:nvPr/>
        </p:nvPicPr>
        <p:blipFill>
          <a:blip r:embed="rId2" cstate="print"/>
          <a:srcRect/>
          <a:stretch>
            <a:fillRect/>
          </a:stretch>
        </p:blipFill>
        <p:spPr bwMode="auto">
          <a:xfrm>
            <a:off x="792162" y="1652555"/>
            <a:ext cx="7559675" cy="4008755"/>
          </a:xfrm>
          <a:prstGeom prst="rect">
            <a:avLst/>
          </a:prstGeom>
          <a:noFill/>
          <a:ln w="9525">
            <a:noFill/>
            <a:miter lim="800000"/>
            <a:headEnd/>
            <a:tailEnd/>
          </a:ln>
        </p:spPr>
      </p:pic>
      <p:sp>
        <p:nvSpPr>
          <p:cNvPr id="4" name="TextBox 3"/>
          <p:cNvSpPr txBox="1"/>
          <p:nvPr/>
        </p:nvSpPr>
        <p:spPr>
          <a:xfrm>
            <a:off x="467430" y="1196690"/>
            <a:ext cx="6336880" cy="369332"/>
          </a:xfrm>
          <a:prstGeom prst="rect">
            <a:avLst/>
          </a:prstGeom>
          <a:noFill/>
        </p:spPr>
        <p:txBody>
          <a:bodyPr wrap="square" rtlCol="0">
            <a:spAutoFit/>
          </a:bodyPr>
          <a:lstStyle/>
          <a:p>
            <a:r>
              <a:rPr lang="cs-CZ" dirty="0" smtClean="0"/>
              <a:t>Proč jsou některé sloupce šedé a jiné žluté?</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Díky barvě můžeme zvýraznit důležitou část dat</a:t>
            </a:r>
            <a:endParaRPr lang="en-US" dirty="0"/>
          </a:p>
        </p:txBody>
      </p:sp>
      <p:pic>
        <p:nvPicPr>
          <p:cNvPr id="4" name="Picture 3"/>
          <p:cNvPicPr/>
          <p:nvPr/>
        </p:nvPicPr>
        <p:blipFill>
          <a:blip r:embed="rId2" cstate="print"/>
          <a:srcRect/>
          <a:stretch>
            <a:fillRect/>
          </a:stretch>
        </p:blipFill>
        <p:spPr bwMode="auto">
          <a:xfrm>
            <a:off x="802640" y="1679735"/>
            <a:ext cx="7538720" cy="4125595"/>
          </a:xfrm>
          <a:prstGeom prst="rect">
            <a:avLst/>
          </a:prstGeom>
          <a:noFill/>
          <a:ln w="9525">
            <a:noFill/>
            <a:miter lim="800000"/>
            <a:headEnd/>
            <a:tailEnd/>
          </a:ln>
        </p:spPr>
      </p:pic>
      <p:sp>
        <p:nvSpPr>
          <p:cNvPr id="5" name="TextBox 4"/>
          <p:cNvSpPr txBox="1"/>
          <p:nvPr/>
        </p:nvSpPr>
        <p:spPr>
          <a:xfrm>
            <a:off x="395420" y="1196690"/>
            <a:ext cx="6336880" cy="369332"/>
          </a:xfrm>
          <a:prstGeom prst="rect">
            <a:avLst/>
          </a:prstGeom>
          <a:noFill/>
        </p:spPr>
        <p:txBody>
          <a:bodyPr wrap="square" rtlCol="0">
            <a:spAutoFit/>
          </a:bodyPr>
          <a:lstStyle/>
          <a:p>
            <a:r>
              <a:rPr lang="cs-CZ" dirty="0" smtClean="0"/>
              <a:t>Použití barvy k zvýraznění hodnot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Pokročilejší vizualizace</a:t>
            </a:r>
            <a:endParaRPr lang="en-US" sz="2200" dirty="0"/>
          </a:p>
        </p:txBody>
      </p:sp>
      <p:sp>
        <p:nvSpPr>
          <p:cNvPr id="8" name="Content Placeholder 2"/>
          <p:cNvSpPr>
            <a:spLocks noGrp="1"/>
          </p:cNvSpPr>
          <p:nvPr>
            <p:ph idx="1"/>
          </p:nvPr>
        </p:nvSpPr>
        <p:spPr>
          <a:xfrm>
            <a:off x="467430" y="1124680"/>
            <a:ext cx="8281150" cy="2016280"/>
          </a:xfrm>
        </p:spPr>
        <p:txBody>
          <a:bodyPr/>
          <a:lstStyle/>
          <a:p>
            <a:r>
              <a:rPr lang="cs-CZ" dirty="0" smtClean="0"/>
              <a:t>Namísto</a:t>
            </a:r>
            <a:r>
              <a:rPr lang="en-US" dirty="0" smtClean="0"/>
              <a:t>…</a:t>
            </a:r>
            <a:endParaRPr lang="en-US" dirty="0"/>
          </a:p>
          <a:p>
            <a:pPr>
              <a:buNone/>
            </a:pPr>
            <a:endParaRPr lang="en-US" dirty="0"/>
          </a:p>
          <a:p>
            <a:endParaRPr lang="en-US" dirty="0"/>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15257" y="2204830"/>
            <a:ext cx="7961313"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Pokročilejší vizualizace</a:t>
            </a: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Je lepší data rozdělit po jednotlivých zemích a prezentovat v sérii malých grafů</a:t>
            </a:r>
            <a:endParaRPr lang="en-US" dirty="0"/>
          </a:p>
          <a:p>
            <a:pPr>
              <a:buNone/>
            </a:pP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1232965" y="2380130"/>
            <a:ext cx="6867525" cy="2705100"/>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Pokročilejší vizualizace</a:t>
            </a: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A nebo takto</a:t>
            </a:r>
            <a:r>
              <a:rPr lang="en-US" dirty="0" smtClean="0"/>
              <a:t>…</a:t>
            </a:r>
            <a:endParaRPr lang="en-US" dirty="0"/>
          </a:p>
          <a:p>
            <a:pPr>
              <a:buNone/>
            </a:pPr>
            <a:endParaRPr lang="en-US" dirty="0"/>
          </a:p>
          <a:p>
            <a:endParaRPr lang="en-US" dirty="0"/>
          </a:p>
          <a:p>
            <a:pPr>
              <a:buNone/>
            </a:pPr>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478277" y="2276840"/>
            <a:ext cx="8342313"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příklad pokročilejší vizualizace</a:t>
            </a: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Namísto tohoto</a:t>
            </a:r>
            <a:endParaRPr lang="en-US" dirty="0"/>
          </a:p>
          <a:p>
            <a:endParaRPr lang="en-US" dirty="0"/>
          </a:p>
          <a:p>
            <a:pPr>
              <a:buNone/>
            </a:pPr>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2771750" y="2669705"/>
            <a:ext cx="5591175"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příklad pokročilejší vizualizace</a:t>
            </a:r>
            <a:r>
              <a:rPr lang="en-US" sz="2400" dirty="0"/>
              <a:t/>
            </a:r>
            <a:br>
              <a:rPr lang="en-US" sz="2400" dirty="0"/>
            </a:br>
            <a:r>
              <a:rPr lang="en-US" dirty="0"/>
              <a:t/>
            </a:r>
            <a:br>
              <a:rPr lang="en-US" dirty="0"/>
            </a:b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Toto</a:t>
            </a:r>
            <a:r>
              <a:rPr lang="en-US" dirty="0" smtClean="0"/>
              <a:t>…</a:t>
            </a:r>
            <a:endParaRPr lang="en-US" dirty="0"/>
          </a:p>
          <a:p>
            <a:endParaRPr lang="en-US" dirty="0"/>
          </a:p>
          <a:p>
            <a:pPr>
              <a:buNone/>
            </a:pP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107380" y="2060810"/>
            <a:ext cx="8970963" cy="2419350"/>
          </a:xfrm>
          <a:prstGeom prst="rect">
            <a:avLst/>
          </a:prstGeom>
          <a:noFill/>
          <a:ln w="9525">
            <a:noFill/>
            <a:miter lim="800000"/>
            <a:headEnd/>
            <a:tailEnd/>
          </a:ln>
        </p:spPr>
      </p:pic>
      <p:sp>
        <p:nvSpPr>
          <p:cNvPr id="6" name="TextBox 5"/>
          <p:cNvSpPr txBox="1"/>
          <p:nvPr/>
        </p:nvSpPr>
        <p:spPr>
          <a:xfrm>
            <a:off x="2123660" y="5157240"/>
            <a:ext cx="5328740" cy="307777"/>
          </a:xfrm>
          <a:prstGeom prst="rect">
            <a:avLst/>
          </a:prstGeom>
          <a:noFill/>
        </p:spPr>
        <p:txBody>
          <a:bodyPr wrap="square" rtlCol="0">
            <a:spAutoFit/>
          </a:bodyPr>
          <a:lstStyle/>
          <a:p>
            <a:r>
              <a:rPr lang="en-US" sz="1400" i="1" dirty="0" smtClean="0">
                <a:solidFill>
                  <a:schemeClr val="bg1">
                    <a:lumMod val="60000"/>
                    <a:lumOff val="40000"/>
                  </a:schemeClr>
                </a:solidFill>
              </a:rPr>
              <a:t>(line chart emphasizes </a:t>
            </a:r>
            <a:r>
              <a:rPr lang="en-US" sz="1400" i="1" dirty="0">
                <a:solidFill>
                  <a:schemeClr val="bg1">
                    <a:lumMod val="60000"/>
                    <a:lumOff val="40000"/>
                  </a:schemeClr>
                </a:solidFill>
              </a:rPr>
              <a:t>the change over </a:t>
            </a:r>
            <a:r>
              <a:rPr lang="en-US" sz="1400" i="1" dirty="0" smtClean="0">
                <a:solidFill>
                  <a:schemeClr val="bg1">
                    <a:lumMod val="60000"/>
                    <a:lumOff val="40000"/>
                  </a:schemeClr>
                </a:solidFill>
              </a:rPr>
              <a:t>time for each company)</a:t>
            </a:r>
            <a:endParaRPr lang="en-US" sz="1400" i="1" dirty="0">
              <a:solidFill>
                <a:schemeClr val="bg1">
                  <a:lumMod val="60000"/>
                  <a:lumOff val="40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příklad pokročilejší vizualizace</a:t>
            </a:r>
            <a:r>
              <a:rPr lang="en-US" sz="2400" dirty="0"/>
              <a:t/>
            </a:r>
            <a:br>
              <a:rPr lang="en-US" sz="2400" dirty="0"/>
            </a:br>
            <a:r>
              <a:rPr lang="en-US" dirty="0"/>
              <a:t/>
            </a:r>
            <a:br>
              <a:rPr lang="en-US" dirty="0"/>
            </a:b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Nebo toto</a:t>
            </a:r>
            <a:r>
              <a:rPr lang="en-US" dirty="0" smtClean="0"/>
              <a:t>…</a:t>
            </a:r>
            <a:endParaRPr lang="en-US" dirty="0"/>
          </a:p>
          <a:p>
            <a:endParaRPr lang="en-US" dirty="0"/>
          </a:p>
          <a:p>
            <a:pPr>
              <a:buNone/>
            </a:pPr>
            <a:endParaRPr lang="en-US" dirty="0"/>
          </a:p>
        </p:txBody>
      </p:sp>
      <p:sp>
        <p:nvSpPr>
          <p:cNvPr id="6" name="TextBox 5"/>
          <p:cNvSpPr txBox="1"/>
          <p:nvPr/>
        </p:nvSpPr>
        <p:spPr>
          <a:xfrm>
            <a:off x="1619590" y="5157240"/>
            <a:ext cx="6408890" cy="307777"/>
          </a:xfrm>
          <a:prstGeom prst="rect">
            <a:avLst/>
          </a:prstGeom>
          <a:noFill/>
        </p:spPr>
        <p:txBody>
          <a:bodyPr wrap="square" rtlCol="0">
            <a:spAutoFit/>
          </a:bodyPr>
          <a:lstStyle/>
          <a:p>
            <a:r>
              <a:rPr lang="en-US" sz="1400" i="1" dirty="0" smtClean="0">
                <a:solidFill>
                  <a:schemeClr val="bg1">
                    <a:lumMod val="60000"/>
                    <a:lumOff val="40000"/>
                  </a:schemeClr>
                </a:solidFill>
              </a:rPr>
              <a:t>(bar chart emphasizes </a:t>
            </a:r>
            <a:r>
              <a:rPr lang="en-US" sz="1400" i="1" dirty="0">
                <a:solidFill>
                  <a:schemeClr val="bg1">
                    <a:lumMod val="60000"/>
                    <a:lumOff val="40000"/>
                  </a:schemeClr>
                </a:solidFill>
              </a:rPr>
              <a:t>comparisons </a:t>
            </a:r>
            <a:r>
              <a:rPr lang="en-US" sz="1400" i="1" dirty="0" smtClean="0">
                <a:solidFill>
                  <a:schemeClr val="bg1">
                    <a:lumMod val="60000"/>
                    <a:lumOff val="40000"/>
                  </a:schemeClr>
                </a:solidFill>
              </a:rPr>
              <a:t>of companies within </a:t>
            </a:r>
            <a:r>
              <a:rPr lang="en-US" sz="1400" i="1" dirty="0">
                <a:solidFill>
                  <a:schemeClr val="bg1">
                    <a:lumMod val="60000"/>
                    <a:lumOff val="40000"/>
                  </a:schemeClr>
                </a:solidFill>
              </a:rPr>
              <a:t>any given time period)</a:t>
            </a:r>
          </a:p>
        </p:txBody>
      </p:sp>
      <p:pic>
        <p:nvPicPr>
          <p:cNvPr id="32770" name="Picture 2"/>
          <p:cNvPicPr>
            <a:picLocks noChangeAspect="1" noChangeArrowheads="1"/>
          </p:cNvPicPr>
          <p:nvPr/>
        </p:nvPicPr>
        <p:blipFill>
          <a:blip r:embed="rId2" cstate="print"/>
          <a:srcRect/>
          <a:stretch>
            <a:fillRect/>
          </a:stretch>
        </p:blipFill>
        <p:spPr bwMode="auto">
          <a:xfrm>
            <a:off x="1835620" y="2276840"/>
            <a:ext cx="59436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00983" y="1484730"/>
            <a:ext cx="7875587" cy="4629150"/>
          </a:xfrm>
          <a:prstGeom prst="rect">
            <a:avLst/>
          </a:prstGeom>
          <a:noFill/>
          <a:ln w="9525">
            <a:solidFill>
              <a:schemeClr val="bg1">
                <a:lumMod val="40000"/>
                <a:lumOff val="60000"/>
              </a:schemeClr>
            </a:solidFill>
            <a:miter lim="800000"/>
            <a:headEnd/>
            <a:tailEnd/>
          </a:ln>
        </p:spPr>
      </p:pic>
      <p:sp>
        <p:nvSpPr>
          <p:cNvPr id="5" name="Title 1"/>
          <p:cNvSpPr>
            <a:spLocks noGrp="1"/>
          </p:cNvSpPr>
          <p:nvPr>
            <p:ph type="title"/>
          </p:nvPr>
        </p:nvSpPr>
        <p:spPr>
          <a:xfrm>
            <a:off x="457200" y="200025"/>
            <a:ext cx="8232775" cy="863600"/>
          </a:xfrm>
        </p:spPr>
        <p:txBody>
          <a:bodyPr/>
          <a:lstStyle/>
          <a:p>
            <a:r>
              <a:rPr lang="en-US" dirty="0"/>
              <a:t>Advanced visualization techniques</a:t>
            </a:r>
            <a:br>
              <a:rPr lang="en-US" dirty="0"/>
            </a:br>
            <a:r>
              <a:rPr lang="en-US" sz="2400" dirty="0" smtClean="0"/>
              <a:t>Using simple maps to illustrate data</a:t>
            </a:r>
            <a:r>
              <a:rPr lang="en-US" sz="2400" dirty="0"/>
              <a:t/>
            </a:r>
            <a:br>
              <a:rPr lang="en-US" sz="2400" dirty="0"/>
            </a:br>
            <a:r>
              <a:rPr lang="en-US" sz="2400" dirty="0"/>
              <a:t/>
            </a:r>
            <a:br>
              <a:rPr lang="en-US" sz="2400" dirty="0"/>
            </a:br>
            <a:r>
              <a:rPr lang="en-US" dirty="0"/>
              <a:t/>
            </a:r>
            <a:br>
              <a:rPr lang="en-US" dirty="0"/>
            </a:br>
            <a:endParaRPr lang="en-US" sz="2200" dirty="0"/>
          </a:p>
        </p:txBody>
      </p:sp>
      <p:sp>
        <p:nvSpPr>
          <p:cNvPr id="6" name="Content Placeholder 2"/>
          <p:cNvSpPr>
            <a:spLocks noGrp="1"/>
          </p:cNvSpPr>
          <p:nvPr>
            <p:ph idx="1"/>
          </p:nvPr>
        </p:nvSpPr>
        <p:spPr>
          <a:xfrm>
            <a:off x="467430" y="1052670"/>
            <a:ext cx="8234362" cy="647935"/>
          </a:xfrm>
        </p:spPr>
        <p:txBody>
          <a:bodyPr/>
          <a:lstStyle/>
          <a:p>
            <a:r>
              <a:rPr lang="en-US" sz="2000" dirty="0" smtClean="0"/>
              <a:t>Example: Map used to illustrate simple data table</a:t>
            </a:r>
            <a:endParaRPr lang="en-US" sz="2000" dirty="0"/>
          </a:p>
        </p:txBody>
      </p:sp>
      <p:sp>
        <p:nvSpPr>
          <p:cNvPr id="7" name="TextBox 6"/>
          <p:cNvSpPr txBox="1"/>
          <p:nvPr/>
        </p:nvSpPr>
        <p:spPr>
          <a:xfrm>
            <a:off x="1403560" y="6381410"/>
            <a:ext cx="5472760" cy="276999"/>
          </a:xfrm>
          <a:prstGeom prst="rect">
            <a:avLst/>
          </a:prstGeom>
          <a:noFill/>
        </p:spPr>
        <p:txBody>
          <a:bodyPr wrap="square" rtlCol="0">
            <a:spAutoFit/>
          </a:bodyPr>
          <a:lstStyle/>
          <a:p>
            <a:r>
              <a:rPr lang="en-US" sz="1200" i="1" dirty="0" smtClean="0">
                <a:solidFill>
                  <a:schemeClr val="bg1">
                    <a:lumMod val="60000"/>
                    <a:lumOff val="40000"/>
                  </a:schemeClr>
                </a:solidFill>
              </a:rPr>
              <a:t>A template slide - “World Map (shapes).</a:t>
            </a:r>
            <a:r>
              <a:rPr lang="en-US" sz="1200" i="1" dirty="0" err="1" smtClean="0">
                <a:solidFill>
                  <a:schemeClr val="bg1">
                    <a:lumMod val="60000"/>
                    <a:lumOff val="40000"/>
                  </a:schemeClr>
                </a:solidFill>
              </a:rPr>
              <a:t>pptx</a:t>
            </a:r>
            <a:r>
              <a:rPr lang="en-US" sz="1200" i="1" dirty="0" smtClean="0">
                <a:solidFill>
                  <a:schemeClr val="bg1">
                    <a:lumMod val="60000"/>
                    <a:lumOff val="40000"/>
                  </a:schemeClr>
                </a:solidFill>
              </a:rPr>
              <a:t>” – is available in the CD 2.22 wiki</a:t>
            </a:r>
            <a:endParaRPr lang="en-US" sz="1200" i="1" dirty="0">
              <a:solidFill>
                <a:schemeClr val="bg1">
                  <a:lumMod val="60000"/>
                  <a:lumOff val="4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cs-CZ" dirty="0" smtClean="0"/>
              <a:t>kontrola </a:t>
            </a:r>
            <a:br>
              <a:rPr lang="cs-CZ" dirty="0" smtClean="0"/>
            </a:b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Komunikace s nadřízenými</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latin typeface="EYInterstate" pitchFamily="2" charset="0"/>
              </a:rPr>
              <a:t>Peer review</a:t>
            </a:r>
          </a:p>
        </p:txBody>
      </p:sp>
      <p:sp>
        <p:nvSpPr>
          <p:cNvPr id="21507" name="Rectangle 4"/>
          <p:cNvSpPr>
            <a:spLocks noChangeArrowheads="1"/>
          </p:cNvSpPr>
          <p:nvPr/>
        </p:nvSpPr>
        <p:spPr bwMode="auto">
          <a:xfrm>
            <a:off x="1447800" y="1143000"/>
            <a:ext cx="7391400" cy="369888"/>
          </a:xfrm>
          <a:prstGeom prst="rect">
            <a:avLst/>
          </a:prstGeom>
          <a:noFill/>
          <a:ln w="9525">
            <a:noFill/>
            <a:miter lim="800000"/>
            <a:headEnd/>
            <a:tailEnd/>
          </a:ln>
        </p:spPr>
        <p:txBody>
          <a:bodyPr>
            <a:spAutoFit/>
          </a:bodyPr>
          <a:lstStyle/>
          <a:p>
            <a:pPr algn="r"/>
            <a:r>
              <a:rPr lang="en-US"/>
              <a:t>“Politeness is the poison of collaboration.”.  Edwin Land.</a:t>
            </a:r>
          </a:p>
        </p:txBody>
      </p:sp>
      <p:sp>
        <p:nvSpPr>
          <p:cNvPr id="21508" name="Oval 7"/>
          <p:cNvSpPr>
            <a:spLocks noChangeArrowheads="1"/>
          </p:cNvSpPr>
          <p:nvPr/>
        </p:nvSpPr>
        <p:spPr bwMode="auto">
          <a:xfrm>
            <a:off x="3505200" y="2552700"/>
            <a:ext cx="2632075" cy="2514600"/>
          </a:xfrm>
          <a:prstGeom prst="ellipse">
            <a:avLst/>
          </a:prstGeom>
          <a:solidFill>
            <a:srgbClr val="4367C5"/>
          </a:solidFill>
          <a:ln w="12700" cap="rnd" algn="ctr">
            <a:solidFill>
              <a:schemeClr val="bg2"/>
            </a:solidFill>
            <a:round/>
            <a:headEnd type="none" w="sm" len="sm"/>
            <a:tailEnd type="none" w="sm" len="sm"/>
          </a:ln>
        </p:spPr>
        <p:txBody>
          <a:bodyPr wrap="none" anchor="ctr"/>
          <a:lstStyle/>
          <a:p>
            <a:endParaRPr lang="cs-CZ"/>
          </a:p>
        </p:txBody>
      </p:sp>
      <p:sp>
        <p:nvSpPr>
          <p:cNvPr id="21509" name="Oval 8"/>
          <p:cNvSpPr>
            <a:spLocks noChangeArrowheads="1"/>
          </p:cNvSpPr>
          <p:nvPr/>
        </p:nvSpPr>
        <p:spPr bwMode="auto">
          <a:xfrm>
            <a:off x="3830638" y="2857500"/>
            <a:ext cx="1981200" cy="1905000"/>
          </a:xfrm>
          <a:prstGeom prst="ellipse">
            <a:avLst/>
          </a:prstGeom>
          <a:solidFill>
            <a:schemeClr val="bg2"/>
          </a:solidFill>
          <a:ln w="12700" cap="rnd" algn="ctr">
            <a:solidFill>
              <a:schemeClr val="bg2"/>
            </a:solidFill>
            <a:round/>
            <a:headEnd type="none" w="sm" len="sm"/>
            <a:tailEnd type="none" w="sm" len="sm"/>
          </a:ln>
        </p:spPr>
        <p:txBody>
          <a:bodyPr wrap="none" anchor="ctr"/>
          <a:lstStyle/>
          <a:p>
            <a:endParaRPr lang="cs-CZ"/>
          </a:p>
        </p:txBody>
      </p:sp>
      <p:sp>
        <p:nvSpPr>
          <p:cNvPr id="21510" name="AutoShape 10"/>
          <p:cNvSpPr>
            <a:spLocks noChangeArrowheads="1"/>
          </p:cNvSpPr>
          <p:nvPr/>
        </p:nvSpPr>
        <p:spPr bwMode="auto">
          <a:xfrm>
            <a:off x="4668838" y="2438400"/>
            <a:ext cx="290512"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1" name="AutoShape 11"/>
          <p:cNvSpPr>
            <a:spLocks noChangeArrowheads="1"/>
          </p:cNvSpPr>
          <p:nvPr/>
        </p:nvSpPr>
        <p:spPr bwMode="auto">
          <a:xfrm rot="5400000">
            <a:off x="5798344" y="3566319"/>
            <a:ext cx="290513"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2" name="AutoShape 12"/>
          <p:cNvSpPr>
            <a:spLocks noChangeArrowheads="1"/>
          </p:cNvSpPr>
          <p:nvPr/>
        </p:nvSpPr>
        <p:spPr bwMode="auto">
          <a:xfrm flipH="1" flipV="1">
            <a:off x="4668838" y="4619625"/>
            <a:ext cx="290512"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3" name="AutoShape 13"/>
          <p:cNvSpPr>
            <a:spLocks noChangeArrowheads="1"/>
          </p:cNvSpPr>
          <p:nvPr/>
        </p:nvSpPr>
        <p:spPr bwMode="auto">
          <a:xfrm rot="-5063899">
            <a:off x="3540919" y="3566319"/>
            <a:ext cx="290513"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4" name="AutoShape 14"/>
          <p:cNvSpPr>
            <a:spLocks noChangeArrowheads="1"/>
          </p:cNvSpPr>
          <p:nvPr/>
        </p:nvSpPr>
        <p:spPr bwMode="auto">
          <a:xfrm rot="5400000">
            <a:off x="4647407" y="1897856"/>
            <a:ext cx="290512"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5" name="Text Box 15"/>
          <p:cNvSpPr txBox="1">
            <a:spLocks noChangeArrowheads="1"/>
          </p:cNvSpPr>
          <p:nvPr/>
        </p:nvSpPr>
        <p:spPr bwMode="auto">
          <a:xfrm>
            <a:off x="4492625" y="1714500"/>
            <a:ext cx="612775" cy="338138"/>
          </a:xfrm>
          <a:prstGeom prst="rect">
            <a:avLst/>
          </a:prstGeom>
          <a:noFill/>
          <a:ln w="12700" cap="rnd" algn="ctr">
            <a:noFill/>
            <a:miter lim="800000"/>
            <a:headEnd type="none" w="sm" len="sm"/>
            <a:tailEnd type="none" w="sm" len="sm"/>
          </a:ln>
        </p:spPr>
        <p:txBody>
          <a:bodyPr wrap="none">
            <a:spAutoFit/>
          </a:bodyPr>
          <a:lstStyle/>
          <a:p>
            <a:r>
              <a:rPr lang="en-US" sz="1600" b="1">
                <a:solidFill>
                  <a:schemeClr val="hlink"/>
                </a:solidFill>
              </a:rPr>
              <a:t>KITs</a:t>
            </a:r>
          </a:p>
        </p:txBody>
      </p:sp>
      <p:sp>
        <p:nvSpPr>
          <p:cNvPr id="21516" name="Text Box 16"/>
          <p:cNvSpPr txBox="1">
            <a:spLocks noChangeArrowheads="1"/>
          </p:cNvSpPr>
          <p:nvPr/>
        </p:nvSpPr>
        <p:spPr bwMode="auto">
          <a:xfrm>
            <a:off x="5867400" y="2781300"/>
            <a:ext cx="1176338" cy="338138"/>
          </a:xfrm>
          <a:prstGeom prst="rect">
            <a:avLst/>
          </a:prstGeom>
          <a:noFill/>
          <a:ln w="12700" cap="rnd" algn="ctr">
            <a:noFill/>
            <a:miter lim="800000"/>
            <a:headEnd type="none" w="sm" len="sm"/>
            <a:tailEnd type="none" w="sm" len="sm"/>
          </a:ln>
        </p:spPr>
        <p:txBody>
          <a:bodyPr wrap="none">
            <a:spAutoFit/>
          </a:bodyPr>
          <a:lstStyle/>
          <a:p>
            <a:r>
              <a:rPr lang="en-US" sz="1600" b="1">
                <a:solidFill>
                  <a:schemeClr val="hlink"/>
                </a:solidFill>
              </a:rPr>
              <a:t>Collection</a:t>
            </a:r>
          </a:p>
        </p:txBody>
      </p:sp>
      <p:sp>
        <p:nvSpPr>
          <p:cNvPr id="21517" name="Text Box 17"/>
          <p:cNvSpPr txBox="1">
            <a:spLocks noChangeArrowheads="1"/>
          </p:cNvSpPr>
          <p:nvPr/>
        </p:nvSpPr>
        <p:spPr bwMode="auto">
          <a:xfrm>
            <a:off x="5943600" y="4800600"/>
            <a:ext cx="1027113" cy="338138"/>
          </a:xfrm>
          <a:prstGeom prst="rect">
            <a:avLst/>
          </a:prstGeom>
          <a:noFill/>
          <a:ln w="12700" cap="rnd" algn="ctr">
            <a:noFill/>
            <a:miter lim="800000"/>
            <a:headEnd type="none" w="sm" len="sm"/>
            <a:tailEnd type="none" w="sm" len="sm"/>
          </a:ln>
        </p:spPr>
        <p:txBody>
          <a:bodyPr wrap="none">
            <a:spAutoFit/>
          </a:bodyPr>
          <a:lstStyle/>
          <a:p>
            <a:r>
              <a:rPr lang="en-US" sz="1600" b="1">
                <a:solidFill>
                  <a:schemeClr val="hlink"/>
                </a:solidFill>
              </a:rPr>
              <a:t>Analysis</a:t>
            </a:r>
          </a:p>
        </p:txBody>
      </p:sp>
      <p:sp>
        <p:nvSpPr>
          <p:cNvPr id="21518" name="Text Box 18"/>
          <p:cNvSpPr txBox="1">
            <a:spLocks noChangeArrowheads="1"/>
          </p:cNvSpPr>
          <p:nvPr/>
        </p:nvSpPr>
        <p:spPr bwMode="auto">
          <a:xfrm>
            <a:off x="2038350" y="4610100"/>
            <a:ext cx="1314450" cy="338138"/>
          </a:xfrm>
          <a:prstGeom prst="rect">
            <a:avLst/>
          </a:prstGeom>
          <a:noFill/>
          <a:ln w="12700" cap="rnd" algn="ctr">
            <a:noFill/>
            <a:miter lim="800000"/>
            <a:headEnd type="none" w="sm" len="sm"/>
            <a:tailEnd type="none" w="sm" len="sm"/>
          </a:ln>
        </p:spPr>
        <p:txBody>
          <a:bodyPr wrap="none">
            <a:spAutoFit/>
          </a:bodyPr>
          <a:lstStyle/>
          <a:p>
            <a:r>
              <a:rPr lang="en-US" sz="1600" b="1">
                <a:solidFill>
                  <a:schemeClr val="hlink"/>
                </a:solidFill>
              </a:rPr>
              <a:t>Intelligence</a:t>
            </a:r>
          </a:p>
        </p:txBody>
      </p:sp>
      <p:sp>
        <p:nvSpPr>
          <p:cNvPr id="21519" name="Text Box 19"/>
          <p:cNvSpPr txBox="1">
            <a:spLocks noChangeArrowheads="1"/>
          </p:cNvSpPr>
          <p:nvPr/>
        </p:nvSpPr>
        <p:spPr bwMode="auto">
          <a:xfrm>
            <a:off x="2362200" y="2552700"/>
            <a:ext cx="822325" cy="338138"/>
          </a:xfrm>
          <a:prstGeom prst="rect">
            <a:avLst/>
          </a:prstGeom>
          <a:noFill/>
          <a:ln w="12700" cap="rnd" algn="ctr">
            <a:noFill/>
            <a:miter lim="800000"/>
            <a:headEnd type="none" w="sm" len="sm"/>
            <a:tailEnd type="none" w="sm" len="sm"/>
          </a:ln>
        </p:spPr>
        <p:txBody>
          <a:bodyPr wrap="none">
            <a:spAutoFit/>
          </a:bodyPr>
          <a:lstStyle/>
          <a:p>
            <a:r>
              <a:rPr lang="en-US" sz="1600" b="1">
                <a:solidFill>
                  <a:schemeClr val="hlink"/>
                </a:solidFill>
              </a:rPr>
              <a:t>Action</a:t>
            </a:r>
          </a:p>
        </p:txBody>
      </p:sp>
      <p:sp>
        <p:nvSpPr>
          <p:cNvPr id="21520" name="Text Box 20"/>
          <p:cNvSpPr txBox="1">
            <a:spLocks noChangeArrowheads="1"/>
          </p:cNvSpPr>
          <p:nvPr/>
        </p:nvSpPr>
        <p:spPr bwMode="auto">
          <a:xfrm>
            <a:off x="4179888" y="3581400"/>
            <a:ext cx="1458912" cy="581025"/>
          </a:xfrm>
          <a:prstGeom prst="rect">
            <a:avLst/>
          </a:prstGeom>
          <a:noFill/>
          <a:ln w="12700" cap="rnd" algn="ctr">
            <a:noFill/>
            <a:miter lim="800000"/>
            <a:headEnd type="none" w="sm" len="sm"/>
            <a:tailEnd type="none" w="sm" len="sm"/>
          </a:ln>
        </p:spPr>
        <p:txBody>
          <a:bodyPr>
            <a:spAutoFit/>
          </a:bodyPr>
          <a:lstStyle/>
          <a:p>
            <a:pPr algn="ctr"/>
            <a:r>
              <a:rPr lang="en-US" sz="1600" b="1">
                <a:solidFill>
                  <a:schemeClr val="bg1"/>
                </a:solidFill>
              </a:rPr>
              <a:t>Intelligence Cycle</a:t>
            </a:r>
          </a:p>
        </p:txBody>
      </p:sp>
      <p:sp>
        <p:nvSpPr>
          <p:cNvPr id="28" name="Rectangle 27"/>
          <p:cNvSpPr>
            <a:spLocks noChangeArrowheads="1"/>
          </p:cNvSpPr>
          <p:nvPr/>
        </p:nvSpPr>
        <p:spPr bwMode="auto">
          <a:xfrm>
            <a:off x="1295400" y="5715000"/>
            <a:ext cx="7391400" cy="369888"/>
          </a:xfrm>
          <a:prstGeom prst="rect">
            <a:avLst/>
          </a:prstGeom>
          <a:solidFill>
            <a:schemeClr val="bg1">
              <a:lumMod val="75000"/>
            </a:schemeClr>
          </a:solidFill>
          <a:ln w="9525">
            <a:solidFill>
              <a:schemeClr val="bg1">
                <a:lumMod val="65000"/>
              </a:schemeClr>
            </a:solidFill>
            <a:miter lim="800000"/>
            <a:headEnd/>
            <a:tailEnd/>
          </a:ln>
        </p:spPr>
        <p:txBody>
          <a:bodyPr>
            <a:spAutoFit/>
          </a:bodyPr>
          <a:lstStyle/>
          <a:p>
            <a:pPr algn="ctr">
              <a:defRPr/>
            </a:pPr>
            <a:r>
              <a:rPr lang="en-US" b="1" dirty="0">
                <a:solidFill>
                  <a:srgbClr val="FF0000"/>
                </a:solidFill>
              </a:rPr>
              <a:t>Peer review is more than editing for style and grammar.</a:t>
            </a:r>
          </a:p>
        </p:txBody>
      </p:sp>
      <p:sp>
        <p:nvSpPr>
          <p:cNvPr id="29" name="Rectangle 28"/>
          <p:cNvSpPr>
            <a:spLocks noChangeArrowheads="1"/>
          </p:cNvSpPr>
          <p:nvPr/>
        </p:nvSpPr>
        <p:spPr bwMode="auto">
          <a:xfrm>
            <a:off x="6248400" y="2438400"/>
            <a:ext cx="2362200" cy="369888"/>
          </a:xfrm>
          <a:prstGeom prst="rect">
            <a:avLst/>
          </a:prstGeom>
          <a:noFill/>
          <a:ln w="9525">
            <a:solidFill>
              <a:schemeClr val="bg1">
                <a:lumMod val="65000"/>
              </a:schemeClr>
            </a:solidFill>
            <a:miter lim="800000"/>
            <a:headEnd/>
            <a:tailEnd/>
          </a:ln>
        </p:spPr>
        <p:txBody>
          <a:bodyPr>
            <a:spAutoFit/>
          </a:bodyPr>
          <a:lstStyle/>
          <a:p>
            <a:pPr algn="r">
              <a:defRPr/>
            </a:pPr>
            <a:r>
              <a:rPr lang="en-US" b="1" dirty="0">
                <a:solidFill>
                  <a:schemeClr val="accent1">
                    <a:lumMod val="50000"/>
                  </a:schemeClr>
                </a:solidFill>
              </a:rPr>
              <a:t>Better inputs</a:t>
            </a:r>
          </a:p>
        </p:txBody>
      </p:sp>
      <p:sp>
        <p:nvSpPr>
          <p:cNvPr id="30" name="Rectangle 29"/>
          <p:cNvSpPr>
            <a:spLocks noChangeArrowheads="1"/>
          </p:cNvSpPr>
          <p:nvPr/>
        </p:nvSpPr>
        <p:spPr bwMode="auto">
          <a:xfrm>
            <a:off x="6324600" y="4343400"/>
            <a:ext cx="2362200" cy="369888"/>
          </a:xfrm>
          <a:prstGeom prst="rect">
            <a:avLst/>
          </a:prstGeom>
          <a:noFill/>
          <a:ln w="9525">
            <a:solidFill>
              <a:schemeClr val="bg1">
                <a:lumMod val="65000"/>
              </a:schemeClr>
            </a:solidFill>
            <a:miter lim="800000"/>
            <a:headEnd/>
            <a:tailEnd/>
          </a:ln>
        </p:spPr>
        <p:txBody>
          <a:bodyPr>
            <a:spAutoFit/>
          </a:bodyPr>
          <a:lstStyle/>
          <a:p>
            <a:pPr algn="r">
              <a:defRPr/>
            </a:pPr>
            <a:r>
              <a:rPr lang="en-US" b="1" dirty="0">
                <a:solidFill>
                  <a:schemeClr val="accent1">
                    <a:lumMod val="50000"/>
                  </a:schemeClr>
                </a:solidFill>
              </a:rPr>
              <a:t>Better insights</a:t>
            </a:r>
          </a:p>
        </p:txBody>
      </p:sp>
      <p:sp>
        <p:nvSpPr>
          <p:cNvPr id="31" name="Rectangle 30"/>
          <p:cNvSpPr>
            <a:spLocks noChangeArrowheads="1"/>
          </p:cNvSpPr>
          <p:nvPr/>
        </p:nvSpPr>
        <p:spPr bwMode="auto">
          <a:xfrm>
            <a:off x="685800" y="3886200"/>
            <a:ext cx="2362200" cy="646113"/>
          </a:xfrm>
          <a:prstGeom prst="rect">
            <a:avLst/>
          </a:prstGeom>
          <a:noFill/>
          <a:ln w="9525">
            <a:solidFill>
              <a:schemeClr val="bg1">
                <a:lumMod val="65000"/>
              </a:schemeClr>
            </a:solidFill>
            <a:miter lim="800000"/>
            <a:headEnd/>
            <a:tailEnd/>
          </a:ln>
        </p:spPr>
        <p:txBody>
          <a:bodyPr>
            <a:spAutoFit/>
          </a:bodyPr>
          <a:lstStyle/>
          <a:p>
            <a:pPr algn="r">
              <a:defRPr/>
            </a:pPr>
            <a:r>
              <a:rPr lang="en-US" b="1" dirty="0">
                <a:solidFill>
                  <a:schemeClr val="accent1">
                    <a:lumMod val="50000"/>
                  </a:schemeClr>
                </a:solidFill>
              </a:rPr>
              <a:t>Better recommendations</a:t>
            </a:r>
          </a:p>
        </p:txBody>
      </p:sp>
      <p:sp>
        <p:nvSpPr>
          <p:cNvPr id="32" name="Rectangle 31"/>
          <p:cNvSpPr>
            <a:spLocks noChangeArrowheads="1"/>
          </p:cNvSpPr>
          <p:nvPr/>
        </p:nvSpPr>
        <p:spPr bwMode="auto">
          <a:xfrm>
            <a:off x="1371600" y="1752600"/>
            <a:ext cx="2362200" cy="369888"/>
          </a:xfrm>
          <a:prstGeom prst="rect">
            <a:avLst/>
          </a:prstGeom>
          <a:noFill/>
          <a:ln w="9525">
            <a:solidFill>
              <a:schemeClr val="bg1">
                <a:lumMod val="65000"/>
              </a:schemeClr>
            </a:solidFill>
            <a:miter lim="800000"/>
            <a:headEnd/>
            <a:tailEnd/>
          </a:ln>
        </p:spPr>
        <p:txBody>
          <a:bodyPr>
            <a:spAutoFit/>
          </a:bodyPr>
          <a:lstStyle/>
          <a:p>
            <a:pPr algn="r">
              <a:defRPr/>
            </a:pPr>
            <a:r>
              <a:rPr lang="en-US" b="1" dirty="0">
                <a:solidFill>
                  <a:schemeClr val="accent1">
                    <a:lumMod val="50000"/>
                  </a:schemeClr>
                </a:solidFill>
              </a:rPr>
              <a:t>Better decisions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Buďte struční a výstižní</a:t>
            </a:r>
            <a:endParaRPr lang="cs-CZ" dirty="0"/>
          </a:p>
        </p:txBody>
      </p:sp>
      <p:sp>
        <p:nvSpPr>
          <p:cNvPr id="3" name="Zástupný symbol pro obsah 2"/>
          <p:cNvSpPr>
            <a:spLocks noGrp="1"/>
          </p:cNvSpPr>
          <p:nvPr>
            <p:ph idx="1"/>
          </p:nvPr>
        </p:nvSpPr>
        <p:spPr/>
        <p:txBody>
          <a:bodyPr>
            <a:normAutofit fontScale="92500" lnSpcReduction="10000"/>
          </a:bodyPr>
          <a:lstStyle/>
          <a:p>
            <a:pPr marL="0">
              <a:lnSpc>
                <a:spcPct val="120000"/>
              </a:lnSpc>
              <a:spcBef>
                <a:spcPts val="600"/>
              </a:spcBef>
              <a:spcAft>
                <a:spcPts val="0"/>
              </a:spcAft>
              <a:buNone/>
              <a:defRPr/>
            </a:pPr>
            <a:r>
              <a:rPr lang="cs-CZ" b="1" dirty="0" smtClean="0">
                <a:latin typeface="+mj-lt"/>
              </a:rPr>
              <a:t>Data &gt; Informace &gt; Znalosti &gt; Porozumění &gt; Akce</a:t>
            </a:r>
          </a:p>
          <a:p>
            <a:pPr marL="357187" lvl="1">
              <a:lnSpc>
                <a:spcPct val="120000"/>
              </a:lnSpc>
              <a:spcBef>
                <a:spcPts val="600"/>
              </a:spcBef>
              <a:spcAft>
                <a:spcPts val="0"/>
              </a:spcAft>
            </a:pPr>
            <a:endParaRPr lang="cs-CZ" sz="1500" dirty="0" smtClean="0">
              <a:solidFill>
                <a:schemeClr val="accent1"/>
              </a:solidFill>
              <a:latin typeface="+mj-lt"/>
            </a:endParaRPr>
          </a:p>
          <a:p>
            <a:pPr marL="357187" lvl="1">
              <a:lnSpc>
                <a:spcPct val="120000"/>
              </a:lnSpc>
              <a:spcBef>
                <a:spcPts val="600"/>
              </a:spcBef>
              <a:spcAft>
                <a:spcPts val="0"/>
              </a:spcAft>
            </a:pPr>
            <a:r>
              <a:rPr lang="cs-CZ" sz="1500" dirty="0" smtClean="0">
                <a:latin typeface="+mj-lt"/>
              </a:rPr>
              <a:t>Kromě samotného výsledku také dál prohlubovat povědomí o důležitosti </a:t>
            </a:r>
            <a:r>
              <a:rPr lang="cs-CZ" sz="1500" dirty="0" err="1" smtClean="0">
                <a:latin typeface="+mj-lt"/>
              </a:rPr>
              <a:t>Knowledge</a:t>
            </a:r>
            <a:r>
              <a:rPr lang="cs-CZ" sz="1500" dirty="0" smtClean="0">
                <a:latin typeface="+mj-lt"/>
              </a:rPr>
              <a:t> oddělení</a:t>
            </a:r>
          </a:p>
          <a:p>
            <a:pPr marL="357187" lvl="1">
              <a:lnSpc>
                <a:spcPct val="120000"/>
              </a:lnSpc>
              <a:spcBef>
                <a:spcPts val="600"/>
              </a:spcBef>
              <a:spcAft>
                <a:spcPts val="0"/>
              </a:spcAft>
            </a:pPr>
            <a:r>
              <a:rPr lang="cs-CZ" sz="1600" dirty="0" smtClean="0">
                <a:latin typeface="+mj-lt"/>
              </a:rPr>
              <a:t>Dbát na správný </a:t>
            </a:r>
            <a:r>
              <a:rPr lang="cs-CZ" sz="1600" dirty="0" err="1" smtClean="0">
                <a:latin typeface="+mj-lt"/>
              </a:rPr>
              <a:t>branding</a:t>
            </a:r>
            <a:r>
              <a:rPr lang="cs-CZ" sz="1600" dirty="0" smtClean="0">
                <a:latin typeface="+mj-lt"/>
              </a:rPr>
              <a:t> – usnadní porozumění</a:t>
            </a:r>
          </a:p>
          <a:p>
            <a:pPr marL="357187" lvl="1">
              <a:lnSpc>
                <a:spcPct val="120000"/>
              </a:lnSpc>
              <a:spcBef>
                <a:spcPts val="600"/>
              </a:spcBef>
              <a:spcAft>
                <a:spcPts val="0"/>
              </a:spcAft>
            </a:pPr>
            <a:r>
              <a:rPr lang="cs-CZ" sz="1600" dirty="0" smtClean="0">
                <a:latin typeface="+mj-lt"/>
              </a:rPr>
              <a:t>Zažádat si o dostatečný časový prostor pro prezentaci výsledků a feedback</a:t>
            </a:r>
          </a:p>
          <a:p>
            <a:pPr marL="357187" lvl="1">
              <a:lnSpc>
                <a:spcPct val="120000"/>
              </a:lnSpc>
              <a:spcBef>
                <a:spcPts val="600"/>
              </a:spcBef>
              <a:spcAft>
                <a:spcPts val="0"/>
              </a:spcAft>
            </a:pPr>
            <a:r>
              <a:rPr lang="cs-CZ" sz="1600" dirty="0" smtClean="0">
                <a:latin typeface="+mj-lt"/>
              </a:rPr>
              <a:t>Už při zadání být co nejspecifičtější, abychom dosáhli přesných výsledků</a:t>
            </a:r>
          </a:p>
          <a:p>
            <a:pPr marL="357187" lvl="1">
              <a:lnSpc>
                <a:spcPct val="120000"/>
              </a:lnSpc>
              <a:spcBef>
                <a:spcPts val="600"/>
              </a:spcBef>
              <a:spcAft>
                <a:spcPts val="0"/>
              </a:spcAft>
            </a:pPr>
            <a:r>
              <a:rPr lang="cs-CZ" sz="1600" dirty="0" smtClean="0">
                <a:latin typeface="+mj-lt"/>
              </a:rPr>
              <a:t>Být stručný a výstižný – kratší prezentace (1-5 </a:t>
            </a:r>
            <a:r>
              <a:rPr lang="cs-CZ" sz="1600" dirty="0" err="1" smtClean="0">
                <a:latin typeface="+mj-lt"/>
              </a:rPr>
              <a:t>slidů</a:t>
            </a:r>
            <a:r>
              <a:rPr lang="cs-CZ" sz="1600" dirty="0" smtClean="0">
                <a:latin typeface="+mj-lt"/>
              </a:rPr>
              <a:t>) a Aha! Efektem</a:t>
            </a:r>
          </a:p>
          <a:p>
            <a:pPr marL="357187" lvl="1">
              <a:lnSpc>
                <a:spcPct val="120000"/>
              </a:lnSpc>
              <a:spcBef>
                <a:spcPts val="600"/>
              </a:spcBef>
              <a:spcAft>
                <a:spcPts val="0"/>
              </a:spcAft>
            </a:pPr>
            <a:r>
              <a:rPr lang="cs-CZ" sz="1600" dirty="0" smtClean="0">
                <a:latin typeface="+mj-lt"/>
              </a:rPr>
              <a:t>Vedoucí se chce vše dozvědět už na prvním </a:t>
            </a:r>
            <a:r>
              <a:rPr lang="cs-CZ" sz="1600" dirty="0" err="1" smtClean="0">
                <a:latin typeface="+mj-lt"/>
              </a:rPr>
              <a:t>slidu</a:t>
            </a:r>
            <a:r>
              <a:rPr lang="cs-CZ" sz="1600" dirty="0" smtClean="0">
                <a:latin typeface="+mj-lt"/>
              </a:rPr>
              <a:t> – pokud je zaujmete, budou se ptát dál</a:t>
            </a:r>
          </a:p>
          <a:p>
            <a:pPr marL="357187" lvl="1">
              <a:lnSpc>
                <a:spcPct val="120000"/>
              </a:lnSpc>
              <a:spcBef>
                <a:spcPts val="600"/>
              </a:spcBef>
              <a:spcAft>
                <a:spcPts val="0"/>
              </a:spcAft>
            </a:pPr>
            <a:r>
              <a:rPr lang="cs-CZ" sz="1600" dirty="0" smtClean="0">
                <a:latin typeface="+mj-lt"/>
              </a:rPr>
              <a:t>Pokrýt opravdovou informační potřebu (KIT, KIQ, …)</a:t>
            </a:r>
          </a:p>
          <a:p>
            <a:pPr marL="357187" lvl="1">
              <a:lnSpc>
                <a:spcPct val="120000"/>
              </a:lnSpc>
              <a:spcBef>
                <a:spcPts val="600"/>
              </a:spcBef>
              <a:spcAft>
                <a:spcPts val="0"/>
              </a:spcAft>
            </a:pPr>
            <a:r>
              <a:rPr lang="cs-CZ" sz="1600" dirty="0" smtClean="0">
                <a:latin typeface="+mj-lt"/>
              </a:rPr>
              <a:t>Je nutné být důvěryhodný, vytvořit si určitý kredit, mít vše potvrzené</a:t>
            </a:r>
          </a:p>
          <a:p>
            <a:pPr marL="357187" lvl="1">
              <a:lnSpc>
                <a:spcPct val="120000"/>
              </a:lnSpc>
              <a:spcBef>
                <a:spcPts val="600"/>
              </a:spcBef>
              <a:spcAft>
                <a:spcPts val="0"/>
              </a:spcAft>
            </a:pPr>
            <a:r>
              <a:rPr lang="cs-CZ" sz="1600" dirty="0" smtClean="0">
                <a:latin typeface="+mj-lt"/>
              </a:rPr>
              <a:t>Vedení nezajímá celá analýza problému, jen výsledek</a:t>
            </a:r>
          </a:p>
          <a:p>
            <a:pPr marL="357187" lvl="1">
              <a:lnSpc>
                <a:spcPct val="120000"/>
              </a:lnSpc>
              <a:spcBef>
                <a:spcPts val="600"/>
              </a:spcBef>
              <a:spcAft>
                <a:spcPts val="0"/>
              </a:spcAft>
            </a:pPr>
            <a:r>
              <a:rPr lang="cs-CZ" sz="1600" dirty="0" smtClean="0">
                <a:latin typeface="+mj-lt"/>
              </a:rPr>
              <a:t>Buďte výstižní a zkuste udělat výhled do budoucna a nastínit možné akceschopné řešení</a:t>
            </a:r>
          </a:p>
          <a:p>
            <a:pPr marL="357187" lvl="1">
              <a:lnSpc>
                <a:spcPct val="120000"/>
              </a:lnSpc>
              <a:spcBef>
                <a:spcPts val="600"/>
              </a:spcBef>
              <a:spcAft>
                <a:spcPts val="0"/>
              </a:spcAft>
            </a:pPr>
            <a:r>
              <a:rPr lang="cs-CZ" sz="1600" dirty="0" smtClean="0">
                <a:latin typeface="+mj-lt"/>
              </a:rPr>
              <a:t>Pokud možno doručte hlavní poselství výsledku osobně nebo alespoň telefonicky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Udržet akceschopnost doporučení</a:t>
            </a:r>
            <a:endParaRPr lang="cs-CZ" dirty="0"/>
          </a:p>
        </p:txBody>
      </p:sp>
      <p:sp>
        <p:nvSpPr>
          <p:cNvPr id="3" name="Content Placeholder 2"/>
          <p:cNvSpPr>
            <a:spLocks noGrp="1"/>
          </p:cNvSpPr>
          <p:nvPr>
            <p:ph idx="1"/>
          </p:nvPr>
        </p:nvSpPr>
        <p:spPr/>
        <p:txBody>
          <a:bodyPr/>
          <a:lstStyle/>
          <a:p>
            <a:r>
              <a:rPr lang="cs-CZ" dirty="0" smtClean="0"/>
              <a:t>Nepřinášet fakta, ale informovat o důsledcích a navrhnout řešení – být „</a:t>
            </a:r>
            <a:r>
              <a:rPr lang="en-US" dirty="0" smtClean="0"/>
              <a:t>actionable</a:t>
            </a:r>
            <a:r>
              <a:rPr lang="cs-CZ" dirty="0" smtClean="0"/>
              <a:t>“</a:t>
            </a:r>
          </a:p>
          <a:p>
            <a:r>
              <a:rPr lang="cs-CZ" dirty="0" smtClean="0"/>
              <a:t>Nemusíte vždy mít všechny dostupné informace, není to potřeba – pravidlo 80:20 (námaha/přínos za určitý čas)</a:t>
            </a:r>
          </a:p>
          <a:p>
            <a:r>
              <a:rPr lang="cs-CZ" dirty="0" smtClean="0"/>
              <a:t>Ani mít na 100% pravdu, umět se s tím smířit</a:t>
            </a:r>
          </a:p>
          <a:p>
            <a:r>
              <a:rPr lang="cs-CZ" dirty="0" smtClean="0"/>
              <a:t>Pamatovat na dvě otázky při tvorbě „</a:t>
            </a:r>
            <a:r>
              <a:rPr lang="cs-CZ" dirty="0" err="1" smtClean="0"/>
              <a:t>key</a:t>
            </a:r>
            <a:r>
              <a:rPr lang="cs-CZ" dirty="0" smtClean="0"/>
              <a:t> </a:t>
            </a:r>
            <a:r>
              <a:rPr lang="cs-CZ" dirty="0" err="1" smtClean="0"/>
              <a:t>insights</a:t>
            </a:r>
            <a:r>
              <a:rPr lang="cs-CZ" dirty="0" smtClean="0"/>
              <a:t>“</a:t>
            </a:r>
          </a:p>
          <a:p>
            <a:pPr lvl="1"/>
            <a:r>
              <a:rPr lang="en-US" dirty="0" smtClean="0"/>
              <a:t>What if? -&gt; What if this happens, how does it change the competitive landscape?</a:t>
            </a:r>
          </a:p>
          <a:p>
            <a:pPr lvl="1"/>
            <a:r>
              <a:rPr lang="en-US" dirty="0" smtClean="0"/>
              <a:t>So what? -&gt; What does this mean to us?</a:t>
            </a:r>
          </a:p>
          <a:p>
            <a:r>
              <a:rPr lang="cs-CZ" dirty="0" smtClean="0"/>
              <a:t>Stát si za svým, mít názor</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Branding</a:t>
            </a:r>
            <a:endParaRPr lang="cs-CZ" dirty="0"/>
          </a:p>
        </p:txBody>
      </p:sp>
      <p:sp>
        <p:nvSpPr>
          <p:cNvPr id="3" name="Content Placeholder 2"/>
          <p:cNvSpPr>
            <a:spLocks noGrp="1"/>
          </p:cNvSpPr>
          <p:nvPr>
            <p:ph idx="1"/>
          </p:nvPr>
        </p:nvSpPr>
        <p:spPr/>
        <p:txBody>
          <a:bodyPr/>
          <a:lstStyle/>
          <a:p>
            <a:r>
              <a:rPr lang="cs-CZ" dirty="0" smtClean="0"/>
              <a:t>Ustálená forma prezentace materiálů</a:t>
            </a:r>
          </a:p>
          <a:p>
            <a:r>
              <a:rPr lang="cs-CZ" dirty="0" smtClean="0"/>
              <a:t>Obsahuje jak vizuální stránku – barvy, formáty, obrázky, loga, písma, atd.</a:t>
            </a:r>
          </a:p>
          <a:p>
            <a:r>
              <a:rPr lang="cs-CZ" dirty="0" smtClean="0"/>
              <a:t>Tak také stylistická a lingvistická pravidla – jak psát zkratky, měny, čísla, jakou angličtinu používat, </a:t>
            </a:r>
            <a:r>
              <a:rPr lang="cs-CZ" dirty="0" err="1" smtClean="0"/>
              <a:t>atd</a:t>
            </a:r>
            <a:r>
              <a:rPr lang="cs-CZ" dirty="0" smtClean="0"/>
              <a:t>…</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cs-CZ" dirty="0" smtClean="0"/>
              <a:t>Vyprávění příběhu</a:t>
            </a:r>
            <a:br>
              <a:rPr lang="cs-CZ" dirty="0" smtClean="0"/>
            </a:b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3574</TotalTime>
  <Words>2422</Words>
  <Application>Microsoft Office PowerPoint</Application>
  <PresentationFormat>On-screen Show (4:3)</PresentationFormat>
  <Paragraphs>374</Paragraphs>
  <Slides>50</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50</vt:i4>
      </vt:variant>
    </vt:vector>
  </HeadingPairs>
  <TitlesOfParts>
    <vt:vector size="55" baseType="lpstr">
      <vt:lpstr>Arial</vt:lpstr>
      <vt:lpstr>EYInterstate</vt:lpstr>
      <vt:lpstr>Calibri</vt:lpstr>
      <vt:lpstr>Blank</vt:lpstr>
      <vt:lpstr>1_Blank</vt:lpstr>
      <vt:lpstr>Informační průmysl 2011</vt:lpstr>
      <vt:lpstr>Předávání výsledků</vt:lpstr>
      <vt:lpstr>Formáty a technické řešení</vt:lpstr>
      <vt:lpstr>Ukázky </vt:lpstr>
      <vt:lpstr>Komunikace s nadřízenými</vt:lpstr>
      <vt:lpstr>Buďte struční a výstižní</vt:lpstr>
      <vt:lpstr>Udržet akceschopnost doporučení</vt:lpstr>
      <vt:lpstr>Branding</vt:lpstr>
      <vt:lpstr>Vyprávění příběhu </vt:lpstr>
      <vt:lpstr>Proč je vyprávění tak důležité</vt:lpstr>
      <vt:lpstr>Jak vyprávět příběh?</vt:lpstr>
      <vt:lpstr>Titulek dává hlavní odpověď na zadaní</vt:lpstr>
      <vt:lpstr>Slide 13</vt:lpstr>
      <vt:lpstr>Overview of activities 2008 - 2010</vt:lpstr>
      <vt:lpstr>Tips and tricks</vt:lpstr>
      <vt:lpstr>Strukturování komunikace</vt:lpstr>
      <vt:lpstr>Strukturování komunikace</vt:lpstr>
      <vt:lpstr>Účinný přístup k strukturování komunikace</vt:lpstr>
      <vt:lpstr>Použijte hierarchickou strukturu k uspořádání myšlenek a důkazů</vt:lpstr>
      <vt:lpstr>… pak poskytněte podpůrné důkazy</vt:lpstr>
      <vt:lpstr>Dotlačte vaše data a analýzy na vyšší úroveň vhledu</vt:lpstr>
      <vt:lpstr>Při vertikálním pohledu se tvoří dialog…</vt:lpstr>
      <vt:lpstr>Slide 23</vt:lpstr>
      <vt:lpstr>Slide 24</vt:lpstr>
      <vt:lpstr>Slide 25</vt:lpstr>
      <vt:lpstr>Vizualizace  </vt:lpstr>
      <vt:lpstr>Proč se zaměřit na správné zobrazovací metody?</vt:lpstr>
      <vt:lpstr>Slide 28</vt:lpstr>
      <vt:lpstr>Proč se zaměřit na správné vizualizační techniky?</vt:lpstr>
      <vt:lpstr>Tři kroky ke správné vizualizaci</vt:lpstr>
      <vt:lpstr>Příklad</vt:lpstr>
      <vt:lpstr>Tabulka vs Graf</vt:lpstr>
      <vt:lpstr>Správné zobrazení</vt:lpstr>
      <vt:lpstr>Správné zobrazení</vt:lpstr>
      <vt:lpstr>Příklady </vt:lpstr>
      <vt:lpstr>Příklady</vt:lpstr>
      <vt:lpstr>Příklady  </vt:lpstr>
      <vt:lpstr>Příklady  </vt:lpstr>
      <vt:lpstr>Příklady - barvy</vt:lpstr>
      <vt:lpstr>Díky barvě můžeme zvýraznit důležitou část dat</vt:lpstr>
      <vt:lpstr>Díky barvě můžeme zvýraznit důležitou část dat</vt:lpstr>
      <vt:lpstr>Pokročilejší vizualizace</vt:lpstr>
      <vt:lpstr>Pokročilejší vizualizace</vt:lpstr>
      <vt:lpstr>Pokročilejší vizualizace</vt:lpstr>
      <vt:lpstr>Další příklad pokročilejší vizualizace</vt:lpstr>
      <vt:lpstr>Další příklad pokročilejší vizualizace  </vt:lpstr>
      <vt:lpstr>Další příklad pokročilejší vizualizace  </vt:lpstr>
      <vt:lpstr>Advanced visualization techniques Using simple maps to illustrate data   </vt:lpstr>
      <vt:lpstr>kontrola  </vt:lpstr>
      <vt:lpstr>Peer review</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Petr Smejkal</dc:creator>
  <cp:lastModifiedBy>Petr Smejkal</cp:lastModifiedBy>
  <cp:revision>192</cp:revision>
  <dcterms:created xsi:type="dcterms:W3CDTF">2010-09-06T12:20:12Z</dcterms:created>
  <dcterms:modified xsi:type="dcterms:W3CDTF">2012-12-18T09:19:43Z</dcterms:modified>
</cp:coreProperties>
</file>