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6" r:id="rId8"/>
    <p:sldId id="264" r:id="rId9"/>
    <p:sldId id="261" r:id="rId10"/>
    <p:sldId id="265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07F54-21B5-4C1C-8940-09E31D61B813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2122-31E9-4BE7-9645-3EDA4CCC28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informatics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Globální komunita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72674"/>
            <a:ext cx="6768752" cy="558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Komunita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Komunita z latiny: </a:t>
            </a:r>
            <a:r>
              <a:rPr lang="pl-PL" i="1" dirty="0" smtClean="0"/>
              <a:t>cum</a:t>
            </a:r>
            <a:r>
              <a:rPr lang="pl-PL" dirty="0" smtClean="0"/>
              <a:t> – spolu, mezi sebou a </a:t>
            </a:r>
            <a:r>
              <a:rPr lang="pl-PL" i="1" dirty="0" smtClean="0"/>
              <a:t>munere</a:t>
            </a:r>
            <a:r>
              <a:rPr lang="pl-PL" dirty="0" smtClean="0"/>
              <a:t> – darovat</a:t>
            </a:r>
          </a:p>
          <a:p>
            <a:r>
              <a:rPr lang="pl-PL" dirty="0" smtClean="0"/>
              <a:t>společenství živých tvorů v interakci obývající geograficky vymezené prostředí</a:t>
            </a:r>
          </a:p>
          <a:p>
            <a:r>
              <a:rPr lang="pl-PL" dirty="0" smtClean="0"/>
              <a:t>skupina lidí v interakci sdílejících společné hodnoty a sociální kohezi větší než rodina</a:t>
            </a:r>
          </a:p>
          <a:p>
            <a:r>
              <a:rPr lang="pl-PL" dirty="0" smtClean="0"/>
              <a:t>Bender, Kruger: „Komunita zahrnuje omezený počet lidí v nějak vymezeném sociálním prostoru nebo v síti, které drží pohromadě sdílení porozumění a pocit odpovědnosti. Vztahy jsou blízké, často intimní, a obvykle tváří v tvář. Jedince k sobě poutají emocionální vazby spíše než vnímání vlastního zájmu jedinců.”</a:t>
            </a:r>
          </a:p>
          <a:p>
            <a:r>
              <a:rPr lang="pl-PL" dirty="0" smtClean="0"/>
              <a:t>jedinec  se považuje za člena, používá označení my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Druhy komunit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886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sousedská komunita</a:t>
            </a:r>
          </a:p>
          <a:p>
            <a:r>
              <a:rPr lang="cs-CZ" dirty="0" smtClean="0"/>
              <a:t>městské, příměstské a vesnické komunity</a:t>
            </a:r>
          </a:p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 – komunita lidí sdílejících stejný zájem</a:t>
            </a:r>
          </a:p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 (</a:t>
            </a:r>
            <a:r>
              <a:rPr lang="cs-CZ" dirty="0" err="1" smtClean="0"/>
              <a:t>CoP</a:t>
            </a:r>
            <a:r>
              <a:rPr lang="cs-CZ" dirty="0" smtClean="0"/>
              <a:t>) – skupina lidí, kteří sdílejí zájem, množinu problémů nebo vášeň k tématu a kteří prohlubují své znalosti či expertízu v této oblasti na základě dlouhodobé interakce.“ (</a:t>
            </a:r>
            <a:r>
              <a:rPr lang="cs-CZ" dirty="0" err="1" smtClean="0"/>
              <a:t>Wenger</a:t>
            </a:r>
            <a:r>
              <a:rPr lang="cs-CZ" dirty="0" smtClean="0"/>
              <a:t>, </a:t>
            </a:r>
            <a:r>
              <a:rPr lang="cs-CZ" dirty="0" err="1" smtClean="0"/>
              <a:t>McDermott</a:t>
            </a:r>
            <a:r>
              <a:rPr lang="cs-CZ" dirty="0" smtClean="0"/>
              <a:t>, </a:t>
            </a:r>
            <a:r>
              <a:rPr lang="cs-CZ" dirty="0" err="1" smtClean="0"/>
              <a:t>Snyder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učící se komunita  </a:t>
            </a:r>
          </a:p>
          <a:p>
            <a:r>
              <a:rPr lang="cs-CZ" dirty="0" smtClean="0"/>
              <a:t>subkultury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Psychologická struktura komunity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Členství:</a:t>
            </a:r>
            <a:r>
              <a:rPr lang="cs-CZ" dirty="0" smtClean="0"/>
              <a:t> </a:t>
            </a:r>
            <a:r>
              <a:rPr lang="cs-CZ" i="1" dirty="0" smtClean="0"/>
              <a:t>hranice </a:t>
            </a:r>
            <a:r>
              <a:rPr lang="cs-CZ" dirty="0"/>
              <a:t>komunity </a:t>
            </a:r>
            <a:r>
              <a:rPr lang="cs-CZ" dirty="0" smtClean="0"/>
              <a:t>označeny </a:t>
            </a:r>
            <a:r>
              <a:rPr lang="cs-CZ" dirty="0"/>
              <a:t>jazykem a znaky </a:t>
            </a:r>
            <a:r>
              <a:rPr lang="cs-CZ" dirty="0" smtClean="0"/>
              <a:t>určující </a:t>
            </a:r>
            <a:r>
              <a:rPr lang="cs-CZ" dirty="0"/>
              <a:t>příslušníka skupiny, </a:t>
            </a:r>
            <a:r>
              <a:rPr lang="cs-CZ" i="1" dirty="0"/>
              <a:t>náležitostí </a:t>
            </a:r>
            <a:r>
              <a:rPr lang="cs-CZ" i="1" dirty="0" smtClean="0"/>
              <a:t>identifikací </a:t>
            </a:r>
            <a:r>
              <a:rPr lang="cs-CZ" dirty="0"/>
              <a:t>jedince se </a:t>
            </a:r>
            <a:r>
              <a:rPr lang="cs-CZ" dirty="0" smtClean="0"/>
              <a:t>skupinou </a:t>
            </a:r>
          </a:p>
          <a:p>
            <a:r>
              <a:rPr lang="cs-CZ" i="1" dirty="0" smtClean="0"/>
              <a:t>emoční jistota </a:t>
            </a:r>
            <a:r>
              <a:rPr lang="cs-CZ" dirty="0"/>
              <a:t>a </a:t>
            </a:r>
            <a:r>
              <a:rPr lang="cs-CZ" dirty="0" smtClean="0"/>
              <a:t>otevřenost pocitů</a:t>
            </a:r>
          </a:p>
          <a:p>
            <a:r>
              <a:rPr lang="cs-CZ" i="1" dirty="0" smtClean="0"/>
              <a:t>osobní vklad </a:t>
            </a:r>
            <a:r>
              <a:rPr lang="cs-CZ" dirty="0"/>
              <a:t>svého času do komunity </a:t>
            </a:r>
            <a:endParaRPr lang="cs-CZ" dirty="0" smtClean="0"/>
          </a:p>
          <a:p>
            <a:r>
              <a:rPr lang="cs-CZ" i="1" dirty="0" smtClean="0"/>
              <a:t>společný systéme </a:t>
            </a:r>
            <a:r>
              <a:rPr lang="cs-CZ" i="1" dirty="0"/>
              <a:t>symbolů </a:t>
            </a:r>
            <a:r>
              <a:rPr lang="cs-CZ" dirty="0"/>
              <a:t>a kolektivních reprezentací </a:t>
            </a:r>
            <a:endParaRPr lang="cs-CZ" dirty="0" smtClean="0"/>
          </a:p>
          <a:p>
            <a:r>
              <a:rPr lang="cs-CZ" b="1" dirty="0" smtClean="0"/>
              <a:t>Vliv: </a:t>
            </a:r>
            <a:r>
              <a:rPr lang="cs-CZ" dirty="0"/>
              <a:t>jedince na komunitu a komunity nad jedincem (vzájemné </a:t>
            </a:r>
            <a:r>
              <a:rPr lang="cs-CZ" dirty="0" smtClean="0"/>
              <a:t>záležení</a:t>
            </a:r>
            <a:r>
              <a:rPr lang="cs-CZ" dirty="0"/>
              <a:t>), </a:t>
            </a:r>
            <a:r>
              <a:rPr lang="cs-CZ" dirty="0" smtClean="0"/>
              <a:t>zakládá skupinovou </a:t>
            </a:r>
            <a:r>
              <a:rPr lang="cs-CZ" i="1" dirty="0" smtClean="0"/>
              <a:t>soudržnost </a:t>
            </a:r>
            <a:r>
              <a:rPr lang="cs-CZ" dirty="0" smtClean="0"/>
              <a:t>i </a:t>
            </a:r>
            <a:r>
              <a:rPr lang="cs-CZ" dirty="0"/>
              <a:t>její </a:t>
            </a:r>
            <a:r>
              <a:rPr lang="cs-CZ" i="1" dirty="0"/>
              <a:t>konformitu </a:t>
            </a:r>
            <a:r>
              <a:rPr lang="cs-CZ" dirty="0"/>
              <a:t>utvářející skupinové normy </a:t>
            </a:r>
            <a:endParaRPr lang="cs-CZ" dirty="0" smtClean="0"/>
          </a:p>
          <a:p>
            <a:r>
              <a:rPr lang="cs-CZ" b="1" dirty="0" smtClean="0"/>
              <a:t>Integrace </a:t>
            </a:r>
            <a:r>
              <a:rPr lang="cs-CZ" b="1" dirty="0"/>
              <a:t>a naplnění </a:t>
            </a:r>
            <a:r>
              <a:rPr lang="cs-CZ" b="1" dirty="0" smtClean="0"/>
              <a:t>potřeb: </a:t>
            </a:r>
            <a:r>
              <a:rPr lang="cs-CZ" dirty="0" smtClean="0"/>
              <a:t>vzrůstající </a:t>
            </a:r>
            <a:r>
              <a:rPr lang="cs-CZ" i="1" dirty="0" smtClean="0"/>
              <a:t>status </a:t>
            </a:r>
            <a:r>
              <a:rPr lang="cs-CZ" dirty="0"/>
              <a:t>členství ve skupině s </a:t>
            </a:r>
            <a:r>
              <a:rPr lang="cs-CZ" dirty="0" smtClean="0"/>
              <a:t>přibývajícími úspěchy</a:t>
            </a:r>
          </a:p>
          <a:p>
            <a:r>
              <a:rPr lang="cs-CZ" i="1" dirty="0" smtClean="0"/>
              <a:t>kompetence </a:t>
            </a:r>
            <a:r>
              <a:rPr lang="cs-CZ" i="1" dirty="0"/>
              <a:t>a dovednosti </a:t>
            </a:r>
            <a:r>
              <a:rPr lang="cs-CZ" dirty="0" smtClean="0"/>
              <a:t>členů </a:t>
            </a:r>
            <a:r>
              <a:rPr lang="cs-CZ" dirty="0"/>
              <a:t>skupiny, které ostatním přinášejí prospěch a uspokojení </a:t>
            </a:r>
            <a:r>
              <a:rPr lang="cs-CZ" dirty="0" smtClean="0"/>
              <a:t>potřeb</a:t>
            </a:r>
          </a:p>
          <a:p>
            <a:r>
              <a:rPr lang="cs-CZ" i="1" dirty="0" smtClean="0"/>
              <a:t>sdílené </a:t>
            </a:r>
            <a:r>
              <a:rPr lang="cs-CZ" i="1" dirty="0"/>
              <a:t>hodnoty </a:t>
            </a:r>
            <a:r>
              <a:rPr lang="cs-CZ" dirty="0" smtClean="0"/>
              <a:t>upevňují </a:t>
            </a:r>
            <a:r>
              <a:rPr lang="cs-CZ" dirty="0"/>
              <a:t>víru v </a:t>
            </a:r>
            <a:r>
              <a:rPr lang="cs-CZ" dirty="0" smtClean="0"/>
              <a:t>soudržnost </a:t>
            </a:r>
            <a:r>
              <a:rPr lang="cs-CZ" dirty="0"/>
              <a:t>a schopnost společně uspokojit své potřeby </a:t>
            </a:r>
            <a:endParaRPr lang="cs-CZ" dirty="0" smtClean="0"/>
          </a:p>
          <a:p>
            <a:r>
              <a:rPr lang="cs-CZ" b="1" dirty="0" smtClean="0"/>
              <a:t>Sdílená </a:t>
            </a:r>
            <a:r>
              <a:rPr lang="cs-CZ" b="1" dirty="0"/>
              <a:t>emocionální </a:t>
            </a:r>
            <a:r>
              <a:rPr lang="cs-CZ" b="1" dirty="0" smtClean="0"/>
              <a:t>vazba:</a:t>
            </a:r>
            <a:r>
              <a:rPr lang="cs-CZ" dirty="0" smtClean="0"/>
              <a:t> výsledek </a:t>
            </a:r>
            <a:r>
              <a:rPr lang="cs-CZ" dirty="0"/>
              <a:t>interakcí </a:t>
            </a:r>
            <a:r>
              <a:rPr lang="cs-CZ" dirty="0" smtClean="0"/>
              <a:t>členů </a:t>
            </a:r>
            <a:r>
              <a:rPr lang="cs-CZ" dirty="0"/>
              <a:t>při společných </a:t>
            </a:r>
            <a:r>
              <a:rPr lang="cs-CZ" dirty="0" smtClean="0"/>
              <a:t>událostech</a:t>
            </a:r>
          </a:p>
          <a:p>
            <a:r>
              <a:rPr lang="cs-CZ" i="1" dirty="0" smtClean="0"/>
              <a:t>kvalita interakcí</a:t>
            </a:r>
          </a:p>
          <a:p>
            <a:r>
              <a:rPr lang="cs-CZ" i="1" dirty="0" smtClean="0"/>
              <a:t>semknutí </a:t>
            </a:r>
            <a:r>
              <a:rPr lang="cs-CZ" i="1" dirty="0"/>
              <a:t>kolem událostí </a:t>
            </a:r>
            <a:endParaRPr lang="cs-CZ" i="1" dirty="0" smtClean="0"/>
          </a:p>
          <a:p>
            <a:r>
              <a:rPr lang="cs-CZ" i="1" dirty="0" smtClean="0"/>
              <a:t>spirituální pouto</a:t>
            </a:r>
          </a:p>
          <a:p>
            <a:r>
              <a:rPr lang="cs-CZ" dirty="0" smtClean="0"/>
              <a:t>podíl </a:t>
            </a:r>
            <a:r>
              <a:rPr lang="cs-CZ" dirty="0"/>
              <a:t>na </a:t>
            </a:r>
            <a:r>
              <a:rPr lang="cs-CZ" i="1" dirty="0"/>
              <a:t>společné historii skupiny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</a:t>
            </a:r>
            <a:r>
              <a:rPr lang="cs-CZ" dirty="0" err="1" smtClean="0"/>
              <a:t>CoP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Doména znalosti – definuje množinu problémů, tvoří identitu, legitimizuje komunitu, potvrzuje členům její smysl a hodnotu</a:t>
            </a:r>
          </a:p>
          <a:p>
            <a:r>
              <a:rPr lang="cs-CZ" dirty="0" smtClean="0"/>
              <a:t>Komunita – sociální struktura učení, podporuje interakce a vztahy založené na důvěře a respektu. Učení je věcí nejen intelektu, ale i sounáležitosti (hlavy i srdce)</a:t>
            </a:r>
          </a:p>
          <a:p>
            <a:r>
              <a:rPr lang="cs-CZ" dirty="0" smtClean="0"/>
              <a:t>Postupy – množina rámců, idejí, nástrojů, informací, stylů, jazyků, příběhů a dokumentů, které členové sdílejí. Specifikují znalosti, které komunita vyvíjí a udržuje.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cs-CZ" dirty="0" smtClean="0"/>
              <a:t>Participace v komunitě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jádro komunity: vůdci komunity, aktivní participace, 10 – 15% komunity</a:t>
            </a:r>
          </a:p>
          <a:p>
            <a:r>
              <a:rPr lang="cs-CZ" sz="2800" dirty="0" smtClean="0"/>
              <a:t>aktivní skupina – pravidelná setkání, příležitostná   participace, menší intenzita</a:t>
            </a:r>
          </a:p>
          <a:p>
            <a:r>
              <a:rPr lang="cs-CZ" sz="2800" dirty="0" smtClean="0"/>
              <a:t> periferie – vzácná participace, základní dimenze komunity, vlastní vhledy, soukromé konverzace, velká míra učení se</a:t>
            </a:r>
          </a:p>
          <a:p>
            <a:r>
              <a:rPr lang="cs-CZ" sz="2800" dirty="0" smtClean="0"/>
              <a:t> podílníci – lidé obklopující </a:t>
            </a:r>
          </a:p>
          <a:p>
            <a:pPr>
              <a:buNone/>
            </a:pPr>
            <a:r>
              <a:rPr lang="cs-CZ" sz="2800" dirty="0" smtClean="0"/>
              <a:t>     komunitu, nepatří do ní, </a:t>
            </a:r>
          </a:p>
          <a:p>
            <a:pPr>
              <a:buNone/>
            </a:pPr>
            <a:r>
              <a:rPr lang="cs-CZ" sz="2800" dirty="0" smtClean="0"/>
              <a:t>     ale mají zájem na jejím </a:t>
            </a:r>
          </a:p>
          <a:p>
            <a:pPr>
              <a:buNone/>
            </a:pPr>
            <a:r>
              <a:rPr lang="cs-CZ" sz="2800" dirty="0" smtClean="0"/>
              <a:t>     fungování</a:t>
            </a:r>
          </a:p>
          <a:p>
            <a:endParaRPr lang="cs-CZ" sz="28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645024"/>
            <a:ext cx="4283969" cy="3212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Participace v komunitě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komunitní koordinátor</a:t>
            </a:r>
          </a:p>
          <a:p>
            <a:r>
              <a:rPr lang="cs-CZ" dirty="0" smtClean="0"/>
              <a:t> komunitní knihovník – zajišťuje a poskytuje přístup k znalostem, nástrojům a průvodcům v doméně. Systematicky shromažďuje, hodnotí a organizuje materiály tvořené komunitou – repozitář praktik. Může školit nově příchozí členy komunity.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komunity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8744164" cy="484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609929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484</Words>
  <Application>Microsoft Office PowerPoint</Application>
  <PresentationFormat>Předvádění na obrazovce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Community informatics</vt:lpstr>
      <vt:lpstr>Komunita</vt:lpstr>
      <vt:lpstr>Druhy komunit</vt:lpstr>
      <vt:lpstr>Psychologická struktura komunity</vt:lpstr>
      <vt:lpstr>Struktura CoP</vt:lpstr>
      <vt:lpstr>Participace v komunitě</vt:lpstr>
      <vt:lpstr>Participace v komunitě</vt:lpstr>
      <vt:lpstr>Životní cyklus komunity</vt:lpstr>
      <vt:lpstr>Prezentace aplikace PowerPoint</vt:lpstr>
      <vt:lpstr>Globální komunita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informatics</dc:title>
  <dc:creator>Michal</dc:creator>
  <cp:lastModifiedBy>Michal Lorenz</cp:lastModifiedBy>
  <cp:revision>6</cp:revision>
  <dcterms:created xsi:type="dcterms:W3CDTF">2011-11-17T20:31:12Z</dcterms:created>
  <dcterms:modified xsi:type="dcterms:W3CDTF">2011-11-18T11:35:56Z</dcterms:modified>
</cp:coreProperties>
</file>