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20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913C-F683-6F48-882E-817CAA934A50}" type="datetimeFigureOut">
              <a:rPr lang="en-US" smtClean="0"/>
              <a:t>20.09.13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92CA-B7B7-C847-8E33-B9DCF4AE33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913C-F683-6F48-882E-817CAA934A50}" type="datetimeFigureOut">
              <a:rPr lang="en-US" smtClean="0"/>
              <a:t>20.09.13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92CA-B7B7-C847-8E33-B9DCF4AE33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913C-F683-6F48-882E-817CAA934A50}" type="datetimeFigureOut">
              <a:rPr lang="en-US" smtClean="0"/>
              <a:t>20.09.13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92CA-B7B7-C847-8E33-B9DCF4AE33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913C-F683-6F48-882E-817CAA934A50}" type="datetimeFigureOut">
              <a:rPr lang="en-US" smtClean="0"/>
              <a:t>20.09.13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92CA-B7B7-C847-8E33-B9DCF4AE33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913C-F683-6F48-882E-817CAA934A50}" type="datetimeFigureOut">
              <a:rPr lang="en-US" smtClean="0"/>
              <a:t>20.09.13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92CA-B7B7-C847-8E33-B9DCF4AE33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913C-F683-6F48-882E-817CAA934A50}" type="datetimeFigureOut">
              <a:rPr lang="en-US" smtClean="0"/>
              <a:t>20.09.13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92CA-B7B7-C847-8E33-B9DCF4AE33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913C-F683-6F48-882E-817CAA934A50}" type="datetimeFigureOut">
              <a:rPr lang="en-US" smtClean="0"/>
              <a:t>20.09.13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92CA-B7B7-C847-8E33-B9DCF4AE33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913C-F683-6F48-882E-817CAA934A50}" type="datetimeFigureOut">
              <a:rPr lang="en-US" smtClean="0"/>
              <a:t>20.09.13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92CA-B7B7-C847-8E33-B9DCF4AE33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913C-F683-6F48-882E-817CAA934A50}" type="datetimeFigureOut">
              <a:rPr lang="en-US" smtClean="0"/>
              <a:t>20.09.13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92CA-B7B7-C847-8E33-B9DCF4AE33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913C-F683-6F48-882E-817CAA934A50}" type="datetimeFigureOut">
              <a:rPr lang="en-US" smtClean="0"/>
              <a:t>20.09.13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92CA-B7B7-C847-8E33-B9DCF4AE33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913C-F683-6F48-882E-817CAA934A50}" type="datetimeFigureOut">
              <a:rPr lang="en-US" smtClean="0"/>
              <a:t>20.09.13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92CA-B7B7-C847-8E33-B9DCF4AE33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2913C-F683-6F48-882E-817CAA934A50}" type="datetimeFigureOut">
              <a:rPr lang="en-US" smtClean="0"/>
              <a:t>20.09.13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D92CA-B7B7-C847-8E33-B9DCF4AE338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FAV 259</a:t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11" name="Content Placeholder 10" descr="1239513_601879846533937_1717468856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b="35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b="1" dirty="0" err="1" smtClean="0"/>
              <a:t>Šaty</a:t>
            </a:r>
            <a:r>
              <a:rPr lang="en-US" sz="3600" b="1" dirty="0" smtClean="0"/>
              <a:t> / </a:t>
            </a:r>
            <a:r>
              <a:rPr lang="en-US" sz="3600" b="1" dirty="0" err="1" smtClean="0"/>
              <a:t>Kostým</a:t>
            </a:r>
            <a:r>
              <a:rPr lang="en-US" sz="3600" b="1" dirty="0" smtClean="0"/>
              <a:t> /</a:t>
            </a:r>
          </a:p>
          <a:p>
            <a:r>
              <a:rPr lang="en-US" sz="3600" b="1" dirty="0" err="1" smtClean="0"/>
              <a:t>Móda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filmu</a:t>
            </a:r>
            <a:endParaRPr lang="en-US" sz="3600" b="1" dirty="0" smtClean="0"/>
          </a:p>
          <a:p>
            <a:endParaRPr lang="en-US" sz="3600" dirty="0"/>
          </a:p>
          <a:p>
            <a:r>
              <a:rPr lang="en-US" sz="3200" dirty="0" smtClean="0"/>
              <a:t>Mgr. </a:t>
            </a:r>
            <a:r>
              <a:rPr lang="en-US" sz="3200" dirty="0" smtClean="0"/>
              <a:t>Šárka</a:t>
            </a:r>
          </a:p>
          <a:p>
            <a:r>
              <a:rPr lang="en-US" sz="3200" dirty="0" smtClean="0"/>
              <a:t>Gmiterková</a:t>
            </a:r>
          </a:p>
          <a:p>
            <a:endParaRPr lang="en-US" sz="3200" dirty="0"/>
          </a:p>
          <a:p>
            <a:r>
              <a:rPr lang="en-US" sz="2400" dirty="0" smtClean="0"/>
              <a:t>2. 10. 2013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739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Heritage cinema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4628" y="1791691"/>
            <a:ext cx="891274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Kinematografie</a:t>
            </a:r>
            <a:r>
              <a:rPr lang="en-US" sz="2400" dirty="0" smtClean="0"/>
              <a:t> </a:t>
            </a:r>
            <a:r>
              <a:rPr lang="en-US" sz="2400" dirty="0" err="1" smtClean="0"/>
              <a:t>národního</a:t>
            </a:r>
            <a:r>
              <a:rPr lang="en-US" sz="2400" dirty="0" smtClean="0"/>
              <a:t> </a:t>
            </a:r>
            <a:r>
              <a:rPr lang="en-US" sz="2400" dirty="0" err="1" smtClean="0"/>
              <a:t>dědictví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První</a:t>
            </a:r>
            <a:r>
              <a:rPr lang="en-US" sz="2400" dirty="0" smtClean="0"/>
              <a:t> </a:t>
            </a:r>
            <a:r>
              <a:rPr lang="en-US" sz="2400" dirty="0" err="1" smtClean="0"/>
              <a:t>vlna</a:t>
            </a:r>
            <a:r>
              <a:rPr lang="en-US" sz="2400" dirty="0" smtClean="0"/>
              <a:t> od </a:t>
            </a:r>
            <a:r>
              <a:rPr lang="en-US" sz="2400" dirty="0" err="1" smtClean="0"/>
              <a:t>počátku</a:t>
            </a:r>
            <a:r>
              <a:rPr lang="en-US" sz="2400" dirty="0" smtClean="0"/>
              <a:t> 80.let v </a:t>
            </a:r>
            <a:r>
              <a:rPr lang="en-US" sz="2400" dirty="0" err="1" smtClean="0"/>
              <a:t>britské</a:t>
            </a:r>
            <a:r>
              <a:rPr lang="en-US" sz="2400" dirty="0" smtClean="0"/>
              <a:t> </a:t>
            </a:r>
            <a:r>
              <a:rPr lang="en-US" sz="2400" dirty="0" err="1" smtClean="0"/>
              <a:t>kinematografii</a:t>
            </a:r>
            <a:r>
              <a:rPr lang="en-US" sz="2400" dirty="0" smtClean="0"/>
              <a:t>  - </a:t>
            </a:r>
            <a:r>
              <a:rPr lang="en-US" sz="2400" i="1" dirty="0" err="1" smtClean="0"/>
              <a:t>Ohnivé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vozy</a:t>
            </a:r>
            <a:r>
              <a:rPr lang="en-US" sz="2400" i="1" dirty="0" smtClean="0"/>
              <a:t> </a:t>
            </a:r>
            <a:r>
              <a:rPr lang="en-US" sz="2400" dirty="0" smtClean="0"/>
              <a:t>(1981)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Pokoj</a:t>
            </a:r>
            <a:r>
              <a:rPr lang="en-US" sz="2400" i="1" dirty="0" smtClean="0"/>
              <a:t> s </a:t>
            </a:r>
            <a:r>
              <a:rPr lang="en-US" sz="2400" i="1" dirty="0" err="1" smtClean="0"/>
              <a:t>vyhlídkou</a:t>
            </a:r>
            <a:r>
              <a:rPr lang="en-US" sz="2400" i="1" dirty="0" smtClean="0"/>
              <a:t> </a:t>
            </a:r>
            <a:r>
              <a:rPr lang="en-US" sz="2400" dirty="0" smtClean="0"/>
              <a:t>(1985), </a:t>
            </a:r>
            <a:r>
              <a:rPr lang="en-US" sz="2400" i="1" dirty="0" err="1" smtClean="0"/>
              <a:t>Cesta</a:t>
            </a:r>
            <a:r>
              <a:rPr lang="en-US" sz="2400" i="1" dirty="0" smtClean="0"/>
              <a:t> do Indie </a:t>
            </a:r>
            <a:r>
              <a:rPr lang="en-US" sz="2400" dirty="0" smtClean="0"/>
              <a:t>(1984) – </a:t>
            </a:r>
            <a:r>
              <a:rPr lang="en-US" sz="2400" dirty="0" err="1" smtClean="0"/>
              <a:t>zhruba</a:t>
            </a:r>
            <a:r>
              <a:rPr lang="en-US" sz="2400" dirty="0" smtClean="0"/>
              <a:t> do </a:t>
            </a:r>
            <a:r>
              <a:rPr lang="en-US" sz="2400" dirty="0" err="1" smtClean="0"/>
              <a:t>poloviny</a:t>
            </a:r>
            <a:r>
              <a:rPr lang="en-US" sz="2400" dirty="0" smtClean="0"/>
              <a:t> 90. let (1995 – </a:t>
            </a:r>
            <a:r>
              <a:rPr lang="en-US" sz="2400" dirty="0" err="1" smtClean="0"/>
              <a:t>tv</a:t>
            </a:r>
            <a:r>
              <a:rPr lang="en-US" sz="2400" dirty="0"/>
              <a:t> </a:t>
            </a:r>
            <a:r>
              <a:rPr lang="en-US" sz="2400" dirty="0" err="1" smtClean="0"/>
              <a:t>minisérie</a:t>
            </a:r>
            <a:r>
              <a:rPr lang="en-US" sz="2400" dirty="0" smtClean="0"/>
              <a:t> </a:t>
            </a:r>
            <a:r>
              <a:rPr lang="en-US" sz="2400" i="1" dirty="0" err="1" smtClean="0"/>
              <a:t>Pýcha</a:t>
            </a:r>
            <a:r>
              <a:rPr lang="en-US" sz="2400" i="1" dirty="0" smtClean="0"/>
              <a:t> a </a:t>
            </a:r>
            <a:r>
              <a:rPr lang="en-US" sz="2400" i="1" dirty="0" err="1" smtClean="0"/>
              <a:t>předsudek</a:t>
            </a:r>
            <a:r>
              <a:rPr lang="en-US" sz="2400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Zprvu</a:t>
            </a:r>
            <a:r>
              <a:rPr lang="en-US" sz="2400" dirty="0" smtClean="0"/>
              <a:t> </a:t>
            </a:r>
            <a:r>
              <a:rPr lang="en-US" sz="2400" dirty="0" err="1" smtClean="0"/>
              <a:t>omezeno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britskou</a:t>
            </a:r>
            <a:r>
              <a:rPr lang="en-US" sz="2400" dirty="0" smtClean="0"/>
              <a:t> </a:t>
            </a:r>
            <a:r>
              <a:rPr lang="en-US" sz="2400" dirty="0" err="1" smtClean="0"/>
              <a:t>kinematografii</a:t>
            </a:r>
            <a:r>
              <a:rPr lang="en-US" sz="2400" dirty="0" smtClean="0"/>
              <a:t>, </a:t>
            </a:r>
            <a:r>
              <a:rPr lang="en-US" sz="2400" dirty="0" err="1" smtClean="0"/>
              <a:t>postupně</a:t>
            </a:r>
            <a:r>
              <a:rPr lang="en-US" sz="2400" dirty="0" smtClean="0"/>
              <a:t> </a:t>
            </a:r>
            <a:r>
              <a:rPr lang="en-US" sz="2400" dirty="0" err="1" smtClean="0"/>
              <a:t>užíváno</a:t>
            </a:r>
            <a:r>
              <a:rPr lang="en-US" sz="2400" dirty="0" smtClean="0"/>
              <a:t> </a:t>
            </a:r>
            <a:r>
              <a:rPr lang="en-US" sz="2400" dirty="0" err="1"/>
              <a:t>jako</a:t>
            </a:r>
            <a:r>
              <a:rPr lang="en-US" sz="2400" dirty="0"/>
              <a:t> </a:t>
            </a:r>
            <a:r>
              <a:rPr lang="en-US" sz="2400" dirty="0" err="1" smtClean="0"/>
              <a:t>transnacionální</a:t>
            </a:r>
            <a:r>
              <a:rPr lang="en-US" sz="2400" dirty="0" smtClean="0"/>
              <a:t> </a:t>
            </a:r>
            <a:r>
              <a:rPr lang="en-US" sz="2400" dirty="0" err="1" smtClean="0"/>
              <a:t>paradigma</a:t>
            </a:r>
            <a:r>
              <a:rPr lang="en-US" sz="2400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/>
              <a:t>T</a:t>
            </a:r>
            <a:r>
              <a:rPr lang="en-US" sz="2400" dirty="0" err="1" smtClean="0"/>
              <a:t>ermín</a:t>
            </a:r>
            <a:r>
              <a:rPr lang="en-US" sz="2400" dirty="0"/>
              <a:t>, </a:t>
            </a:r>
            <a:r>
              <a:rPr lang="en-US" sz="2400" dirty="0" err="1"/>
              <a:t>který</a:t>
            </a:r>
            <a:r>
              <a:rPr lang="en-US" sz="2400" dirty="0"/>
              <a:t> </a:t>
            </a:r>
            <a:r>
              <a:rPr lang="en-US" sz="2400" dirty="0" err="1" smtClean="0"/>
              <a:t>zastřešuje</a:t>
            </a:r>
            <a:r>
              <a:rPr lang="en-US" sz="2400" dirty="0" smtClean="0"/>
              <a:t> </a:t>
            </a:r>
            <a:r>
              <a:rPr lang="en-US" sz="2400" dirty="0" err="1" smtClean="0"/>
              <a:t>způsoby</a:t>
            </a:r>
            <a:r>
              <a:rPr lang="en-US" sz="2400" dirty="0"/>
              <a:t>, </a:t>
            </a:r>
            <a:r>
              <a:rPr lang="en-US" sz="2400" dirty="0" err="1"/>
              <a:t>jimiž</a:t>
            </a:r>
            <a:r>
              <a:rPr lang="en-US" sz="2400" dirty="0"/>
              <a:t> se </a:t>
            </a:r>
            <a:r>
              <a:rPr lang="en-US" sz="2400" dirty="0" err="1"/>
              <a:t>různé</a:t>
            </a:r>
            <a:r>
              <a:rPr lang="en-US" sz="2400" dirty="0"/>
              <a:t> </a:t>
            </a:r>
            <a:r>
              <a:rPr lang="en-US" sz="2400" dirty="0" err="1"/>
              <a:t>národní</a:t>
            </a:r>
            <a:r>
              <a:rPr lang="en-US" sz="2400" dirty="0"/>
              <a:t> </a:t>
            </a:r>
            <a:r>
              <a:rPr lang="en-US" sz="2400" dirty="0" err="1"/>
              <a:t>kinematografie</a:t>
            </a:r>
            <a:r>
              <a:rPr lang="en-US" sz="2400" dirty="0"/>
              <a:t> a v </a:t>
            </a:r>
            <a:r>
              <a:rPr lang="en-US" sz="2400" dirty="0" err="1"/>
              <a:t>různých</a:t>
            </a:r>
            <a:r>
              <a:rPr lang="en-US" sz="2400" dirty="0"/>
              <a:t> </a:t>
            </a:r>
            <a:r>
              <a:rPr lang="en-US" sz="2400" dirty="0" err="1"/>
              <a:t>okamžicích</a:t>
            </a:r>
            <a:r>
              <a:rPr lang="en-US" sz="2400" dirty="0"/>
              <a:t> </a:t>
            </a:r>
            <a:r>
              <a:rPr lang="en-US" sz="2400" dirty="0" err="1"/>
              <a:t>obracejí</a:t>
            </a:r>
            <a:r>
              <a:rPr lang="en-US" sz="2400" dirty="0"/>
              <a:t> do </a:t>
            </a:r>
            <a:r>
              <a:rPr lang="en-US" sz="2400" dirty="0" err="1" smtClean="0"/>
              <a:t>minulosti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Často</a:t>
            </a:r>
            <a:r>
              <a:rPr lang="en-US" sz="2400" dirty="0" smtClean="0"/>
              <a:t> </a:t>
            </a:r>
            <a:r>
              <a:rPr lang="en-US" sz="2400" dirty="0" err="1"/>
              <a:t>adaptace</a:t>
            </a:r>
            <a:r>
              <a:rPr lang="en-US" sz="2400" dirty="0"/>
              <a:t> </a:t>
            </a:r>
            <a:r>
              <a:rPr lang="en-US" sz="2400" dirty="0" err="1" smtClean="0"/>
              <a:t>literatury</a:t>
            </a:r>
            <a:r>
              <a:rPr lang="en-US" sz="2400" dirty="0" smtClean="0"/>
              <a:t> </a:t>
            </a:r>
            <a:r>
              <a:rPr lang="en-US" sz="2400" dirty="0" err="1" smtClean="0"/>
              <a:t>chápané</a:t>
            </a:r>
            <a:r>
              <a:rPr lang="en-US" sz="2400" dirty="0" smtClean="0"/>
              <a:t> </a:t>
            </a:r>
            <a:r>
              <a:rPr lang="en-US" sz="2400" dirty="0" err="1"/>
              <a:t>jako</a:t>
            </a:r>
            <a:r>
              <a:rPr lang="en-US" sz="2400" dirty="0"/>
              <a:t> </a:t>
            </a:r>
            <a:r>
              <a:rPr lang="en-US" sz="2400" dirty="0" err="1" smtClean="0"/>
              <a:t>klasické</a:t>
            </a:r>
            <a:r>
              <a:rPr lang="en-US" sz="2400" dirty="0" smtClean="0"/>
              <a:t>; </a:t>
            </a:r>
            <a:r>
              <a:rPr lang="en-US" sz="2400" dirty="0" err="1"/>
              <a:t>tato</a:t>
            </a:r>
            <a:r>
              <a:rPr lang="en-US" sz="2400" dirty="0"/>
              <a:t> </a:t>
            </a:r>
            <a:r>
              <a:rPr lang="en-US" sz="2400" dirty="0" err="1"/>
              <a:t>vazba</a:t>
            </a:r>
            <a:r>
              <a:rPr lang="en-US" sz="2400" dirty="0"/>
              <a:t> </a:t>
            </a:r>
            <a:r>
              <a:rPr lang="en-US" sz="2400" dirty="0" err="1" smtClean="0"/>
              <a:t>filmům</a:t>
            </a:r>
            <a:r>
              <a:rPr lang="en-US" sz="2400" dirty="0" smtClean="0"/>
              <a:t> </a:t>
            </a:r>
            <a:r>
              <a:rPr lang="en-US" sz="2400" dirty="0" err="1" smtClean="0"/>
              <a:t>automaticky</a:t>
            </a:r>
            <a:r>
              <a:rPr lang="en-US" sz="2400" dirty="0" smtClean="0"/>
              <a:t> </a:t>
            </a:r>
            <a:r>
              <a:rPr lang="en-US" sz="2400" dirty="0" err="1" smtClean="0"/>
              <a:t>propůjčuje</a:t>
            </a:r>
            <a:r>
              <a:rPr lang="en-US" sz="2400" dirty="0" smtClean="0"/>
              <a:t> </a:t>
            </a:r>
            <a:r>
              <a:rPr lang="en-US" sz="2400" dirty="0" err="1" smtClean="0"/>
              <a:t>vysoký</a:t>
            </a:r>
            <a:r>
              <a:rPr lang="en-US" sz="2400" dirty="0" smtClean="0"/>
              <a:t> </a:t>
            </a:r>
            <a:r>
              <a:rPr lang="en-US" sz="2400" dirty="0" err="1"/>
              <a:t>kulturní</a:t>
            </a:r>
            <a:r>
              <a:rPr lang="en-US" sz="2400" dirty="0"/>
              <a:t> </a:t>
            </a:r>
            <a:r>
              <a:rPr lang="en-US" sz="2400" dirty="0" smtClean="0"/>
              <a:t>status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Romantizovaná</a:t>
            </a:r>
            <a:r>
              <a:rPr lang="en-US" sz="2400" dirty="0"/>
              <a:t> </a:t>
            </a:r>
            <a:r>
              <a:rPr lang="en-US" sz="2400" dirty="0" smtClean="0"/>
              <a:t>a </a:t>
            </a:r>
            <a:r>
              <a:rPr lang="en-US" sz="2400" dirty="0" err="1" smtClean="0"/>
              <a:t>spektakulární</a:t>
            </a:r>
            <a:r>
              <a:rPr lang="en-US" sz="2400" dirty="0" smtClean="0"/>
              <a:t> </a:t>
            </a:r>
            <a:r>
              <a:rPr lang="en-US" sz="2400" dirty="0" err="1"/>
              <a:t>vize</a:t>
            </a:r>
            <a:r>
              <a:rPr lang="en-US" sz="2400" dirty="0"/>
              <a:t> </a:t>
            </a:r>
            <a:r>
              <a:rPr lang="en-US" sz="2400" dirty="0" err="1"/>
              <a:t>minulosti</a:t>
            </a:r>
            <a:r>
              <a:rPr lang="en-US" sz="2400" dirty="0" smtClean="0">
                <a:effectLst/>
              </a:rPr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Přírodní</a:t>
            </a:r>
            <a:r>
              <a:rPr lang="en-US" sz="2400" dirty="0" smtClean="0"/>
              <a:t> </a:t>
            </a:r>
            <a:r>
              <a:rPr lang="en-US" sz="2400" dirty="0" err="1"/>
              <a:t>scenérie</a:t>
            </a:r>
            <a:r>
              <a:rPr lang="en-US" sz="2400" dirty="0"/>
              <a:t> 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Specifická</a:t>
            </a:r>
            <a:r>
              <a:rPr lang="en-US" sz="2400" dirty="0" smtClean="0"/>
              <a:t> forma </a:t>
            </a:r>
            <a:r>
              <a:rPr lang="en-US" sz="2400" dirty="0" err="1" smtClean="0"/>
              <a:t>pastiše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6885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Levicová</a:t>
            </a:r>
            <a:r>
              <a:rPr lang="en-US" dirty="0" smtClean="0"/>
              <a:t> </a:t>
            </a:r>
            <a:r>
              <a:rPr lang="en-US" dirty="0" err="1" smtClean="0"/>
              <a:t>kritika</a:t>
            </a:r>
            <a:r>
              <a:rPr lang="en-US" dirty="0" smtClean="0"/>
              <a:t> heritage cinema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9171" y="1774295"/>
            <a:ext cx="915891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Nejvýrazněji</a:t>
            </a:r>
            <a:r>
              <a:rPr lang="en-US" sz="2400" dirty="0" smtClean="0"/>
              <a:t> HIGSON, Andrew (1996): </a:t>
            </a:r>
            <a:r>
              <a:rPr lang="en-US" sz="2400" i="1" dirty="0" smtClean="0"/>
              <a:t>The Heritage Film and British</a:t>
            </a:r>
          </a:p>
          <a:p>
            <a:r>
              <a:rPr lang="en-US" sz="2400" i="1" dirty="0"/>
              <a:t> </a:t>
            </a:r>
            <a:r>
              <a:rPr lang="en-US" sz="2400" i="1" dirty="0" smtClean="0"/>
              <a:t>   cinema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Nekritická</a:t>
            </a:r>
            <a:r>
              <a:rPr lang="en-US" sz="2400" dirty="0" smtClean="0"/>
              <a:t> </a:t>
            </a:r>
            <a:r>
              <a:rPr lang="en-US" sz="2400" dirty="0" err="1" smtClean="0"/>
              <a:t>transformace</a:t>
            </a:r>
            <a:r>
              <a:rPr lang="en-US" sz="2400" dirty="0" smtClean="0"/>
              <a:t> </a:t>
            </a:r>
            <a:r>
              <a:rPr lang="en-US" sz="2400" dirty="0" err="1" smtClean="0"/>
              <a:t>národní</a:t>
            </a:r>
            <a:r>
              <a:rPr lang="en-US" sz="2400" dirty="0" smtClean="0"/>
              <a:t> </a:t>
            </a:r>
            <a:r>
              <a:rPr lang="en-US" sz="2400" dirty="0" err="1" smtClean="0"/>
              <a:t>minulosti</a:t>
            </a:r>
            <a:r>
              <a:rPr lang="en-US" sz="2400" dirty="0" smtClean="0"/>
              <a:t> do </a:t>
            </a:r>
            <a:r>
              <a:rPr lang="en-US" sz="2400" dirty="0" err="1" smtClean="0"/>
              <a:t>kulturní</a:t>
            </a:r>
            <a:r>
              <a:rPr lang="en-US" sz="2400" dirty="0" smtClean="0"/>
              <a:t> </a:t>
            </a:r>
            <a:r>
              <a:rPr lang="en-US" sz="2400" dirty="0" err="1" smtClean="0"/>
              <a:t>komodity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err="1"/>
              <a:t>N</a:t>
            </a:r>
            <a:r>
              <a:rPr lang="en-US" sz="2400" dirty="0" err="1" smtClean="0"/>
              <a:t>ostalgické</a:t>
            </a:r>
            <a:r>
              <a:rPr lang="en-US" sz="2400" dirty="0" smtClean="0"/>
              <a:t> </a:t>
            </a:r>
            <a:r>
              <a:rPr lang="en-US" sz="2400" dirty="0" err="1" smtClean="0"/>
              <a:t>obrazy</a:t>
            </a:r>
            <a:r>
              <a:rPr lang="en-US" sz="2400" dirty="0" smtClean="0"/>
              <a:t> </a:t>
            </a:r>
            <a:r>
              <a:rPr lang="en-US" sz="2400" dirty="0" err="1" smtClean="0"/>
              <a:t>ze</a:t>
            </a:r>
            <a:r>
              <a:rPr lang="en-US" sz="2400" dirty="0" smtClean="0"/>
              <a:t> </a:t>
            </a:r>
            <a:r>
              <a:rPr lang="en-US" sz="2400" dirty="0" err="1" smtClean="0"/>
              <a:t>života</a:t>
            </a:r>
            <a:r>
              <a:rPr lang="en-US" sz="2400" dirty="0" smtClean="0"/>
              <a:t> </a:t>
            </a:r>
            <a:r>
              <a:rPr lang="en-US" sz="2400" dirty="0" err="1" smtClean="0"/>
              <a:t>vyšších</a:t>
            </a:r>
            <a:r>
              <a:rPr lang="en-US" sz="2400" dirty="0" smtClean="0"/>
              <a:t> </a:t>
            </a:r>
            <a:r>
              <a:rPr lang="en-US" sz="2400" dirty="0" err="1" smtClean="0"/>
              <a:t>tříd</a:t>
            </a:r>
            <a:r>
              <a:rPr lang="en-US" sz="2400" dirty="0"/>
              <a:t> </a:t>
            </a:r>
            <a:r>
              <a:rPr lang="en-US" sz="2400" dirty="0" smtClean="0"/>
              <a:t>a </a:t>
            </a:r>
            <a:r>
              <a:rPr lang="en-US" sz="2400" dirty="0" err="1" smtClean="0"/>
              <a:t>vytěsnění</a:t>
            </a:r>
            <a:r>
              <a:rPr lang="en-US" sz="2400" dirty="0" smtClean="0"/>
              <a:t> </a:t>
            </a:r>
            <a:r>
              <a:rPr lang="en-US" sz="2400" dirty="0" err="1" smtClean="0"/>
              <a:t>některých</a:t>
            </a:r>
            <a:r>
              <a:rPr lang="en-US" sz="2400" dirty="0" smtClean="0"/>
              <a:t> </a:t>
            </a:r>
            <a:r>
              <a:rPr lang="en-US" sz="2400" dirty="0" err="1" smtClean="0"/>
              <a:t>tříd</a:t>
            </a:r>
            <a:r>
              <a:rPr lang="en-US" sz="2400" dirty="0" smtClean="0"/>
              <a:t>,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ras</a:t>
            </a:r>
            <a:r>
              <a:rPr lang="en-US" sz="2400" dirty="0" smtClean="0"/>
              <a:t> a </a:t>
            </a:r>
            <a:r>
              <a:rPr lang="en-US" sz="2400" dirty="0" err="1" smtClean="0"/>
              <a:t>etnik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Únik</a:t>
            </a:r>
            <a:r>
              <a:rPr lang="en-US" sz="2400" dirty="0" smtClean="0"/>
              <a:t> z </a:t>
            </a:r>
            <a:r>
              <a:rPr lang="en-US" sz="2400" dirty="0" err="1" smtClean="0"/>
              <a:t>thatcherovské</a:t>
            </a:r>
            <a:r>
              <a:rPr lang="en-US" sz="2400" dirty="0" smtClean="0"/>
              <a:t> </a:t>
            </a:r>
            <a:r>
              <a:rPr lang="en-US" sz="2400" dirty="0" err="1"/>
              <a:t>A</a:t>
            </a:r>
            <a:r>
              <a:rPr lang="en-US" sz="2400" dirty="0" err="1" smtClean="0"/>
              <a:t>nglie</a:t>
            </a:r>
            <a:r>
              <a:rPr lang="en-US" sz="2400" dirty="0" smtClean="0"/>
              <a:t> do </a:t>
            </a:r>
            <a:r>
              <a:rPr lang="en-US" sz="2400" dirty="0" err="1" smtClean="0"/>
              <a:t>idealizované</a:t>
            </a:r>
            <a:r>
              <a:rPr lang="en-US" sz="2400" dirty="0" smtClean="0"/>
              <a:t> </a:t>
            </a:r>
            <a:r>
              <a:rPr lang="en-US" sz="2400" dirty="0" err="1" smtClean="0"/>
              <a:t>verze</a:t>
            </a:r>
            <a:r>
              <a:rPr lang="en-US" sz="2400" dirty="0" smtClean="0"/>
              <a:t> </a:t>
            </a:r>
            <a:r>
              <a:rPr lang="en-US" sz="2400" dirty="0" err="1" smtClean="0"/>
              <a:t>minulosti</a:t>
            </a:r>
            <a:r>
              <a:rPr lang="en-US" sz="2400" dirty="0" smtClean="0"/>
              <a:t> </a:t>
            </a:r>
            <a:r>
              <a:rPr lang="en-US" sz="2400" dirty="0" smtClean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Nezdravá</a:t>
            </a:r>
            <a:r>
              <a:rPr lang="en-US" sz="2400" dirty="0" smtClean="0"/>
              <a:t> </a:t>
            </a:r>
            <a:r>
              <a:rPr lang="en-US" sz="2400" dirty="0" err="1" smtClean="0"/>
              <a:t>obsese</a:t>
            </a:r>
            <a:r>
              <a:rPr lang="en-US" sz="2400" dirty="0" smtClean="0"/>
              <a:t> </a:t>
            </a:r>
            <a:r>
              <a:rPr lang="en-US" sz="2400" dirty="0" err="1" smtClean="0"/>
              <a:t>historickými</a:t>
            </a:r>
            <a:r>
              <a:rPr lang="en-US" sz="2400" dirty="0" smtClean="0"/>
              <a:t> </a:t>
            </a:r>
            <a:r>
              <a:rPr lang="en-US" sz="2400" dirty="0" err="1" smtClean="0"/>
              <a:t>detaily</a:t>
            </a:r>
            <a:r>
              <a:rPr lang="en-US" sz="2400" dirty="0" smtClean="0"/>
              <a:t>, </a:t>
            </a:r>
            <a:r>
              <a:rPr lang="en-US" sz="2400" dirty="0" err="1" smtClean="0"/>
              <a:t>dekorem</a:t>
            </a:r>
            <a:r>
              <a:rPr lang="en-US" sz="2400" dirty="0" smtClean="0"/>
              <a:t>, </a:t>
            </a:r>
            <a:r>
              <a:rPr lang="en-US" sz="2400" dirty="0" err="1" smtClean="0"/>
              <a:t>kostýmy</a:t>
            </a:r>
            <a:r>
              <a:rPr lang="en-US" sz="2400" dirty="0" smtClean="0"/>
              <a:t>; v </a:t>
            </a:r>
            <a:r>
              <a:rPr lang="en-US" sz="2400" dirty="0" err="1" smtClean="0"/>
              <a:t>důsledku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oslabuje</a:t>
            </a:r>
            <a:r>
              <a:rPr lang="en-US" sz="2400" dirty="0" smtClean="0"/>
              <a:t> </a:t>
            </a:r>
            <a:r>
              <a:rPr lang="en-US" sz="2400" dirty="0" err="1" smtClean="0"/>
              <a:t>možnou</a:t>
            </a:r>
            <a:r>
              <a:rPr lang="en-US" sz="2400" dirty="0" smtClean="0"/>
              <a:t> </a:t>
            </a:r>
            <a:r>
              <a:rPr lang="en-US" sz="2400" dirty="0" err="1" smtClean="0"/>
              <a:t>subverzi</a:t>
            </a:r>
            <a:r>
              <a:rPr lang="en-US" sz="2400" dirty="0" smtClean="0"/>
              <a:t> </a:t>
            </a:r>
            <a:r>
              <a:rPr lang="en-US" sz="2400" dirty="0" err="1" smtClean="0"/>
              <a:t>narativu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Také</a:t>
            </a:r>
            <a:r>
              <a:rPr lang="en-US" sz="2400" dirty="0" smtClean="0"/>
              <a:t> </a:t>
            </a:r>
            <a:r>
              <a:rPr lang="en-US" sz="2400" dirty="0" err="1" smtClean="0"/>
              <a:t>kritika</a:t>
            </a:r>
            <a:r>
              <a:rPr lang="en-US" sz="2400" dirty="0" smtClean="0"/>
              <a:t> z </a:t>
            </a:r>
            <a:r>
              <a:rPr lang="en-US" sz="2400" dirty="0" err="1" smtClean="0"/>
              <a:t>praxe</a:t>
            </a:r>
            <a:r>
              <a:rPr lang="en-US" sz="2400" dirty="0"/>
              <a:t>;</a:t>
            </a:r>
            <a:r>
              <a:rPr lang="en-US" sz="2400" dirty="0" smtClean="0"/>
              <a:t> filmy </a:t>
            </a:r>
            <a:r>
              <a:rPr lang="en-US" sz="2400" dirty="0" err="1" smtClean="0"/>
              <a:t>vymezující</a:t>
            </a:r>
            <a:r>
              <a:rPr lang="en-US" sz="2400" dirty="0" smtClean="0"/>
              <a:t> se </a:t>
            </a:r>
            <a:r>
              <a:rPr lang="en-US" sz="2400" dirty="0" err="1" smtClean="0"/>
              <a:t>proti</a:t>
            </a:r>
            <a:r>
              <a:rPr lang="en-US" sz="2400" dirty="0" smtClean="0"/>
              <a:t> </a:t>
            </a:r>
            <a:r>
              <a:rPr lang="en-US" sz="2400" dirty="0" err="1" smtClean="0"/>
              <a:t>režimu</a:t>
            </a:r>
            <a:r>
              <a:rPr lang="en-US" sz="2400" dirty="0" smtClean="0"/>
              <a:t> </a:t>
            </a:r>
            <a:r>
              <a:rPr lang="en-US" sz="2400" dirty="0" err="1" smtClean="0"/>
              <a:t>jsou</a:t>
            </a:r>
            <a:r>
              <a:rPr lang="en-US" sz="2400" dirty="0" smtClean="0"/>
              <a:t> </a:t>
            </a:r>
            <a:r>
              <a:rPr lang="en-US" sz="2400" dirty="0" err="1" smtClean="0"/>
              <a:t>zasazené</a:t>
            </a:r>
            <a:r>
              <a:rPr lang="en-US" sz="2400" dirty="0" smtClean="0"/>
              <a:t> v </a:t>
            </a:r>
            <a:r>
              <a:rPr lang="en-US" sz="2400" dirty="0" err="1" smtClean="0"/>
              <a:t>současnosti</a:t>
            </a:r>
            <a:r>
              <a:rPr lang="en-US" sz="2400" dirty="0" smtClean="0"/>
              <a:t>, </a:t>
            </a:r>
            <a:r>
              <a:rPr lang="en-US" sz="2400" dirty="0" err="1" smtClean="0"/>
              <a:t>namísto</a:t>
            </a:r>
            <a:r>
              <a:rPr lang="en-US" sz="2400" dirty="0" smtClean="0"/>
              <a:t> </a:t>
            </a:r>
            <a:r>
              <a:rPr lang="en-US" sz="2400" dirty="0" err="1" smtClean="0"/>
              <a:t>romantické</a:t>
            </a:r>
            <a:r>
              <a:rPr lang="en-US" sz="2400" dirty="0" smtClean="0"/>
              <a:t> </a:t>
            </a:r>
            <a:r>
              <a:rPr lang="en-US" sz="2400" dirty="0" err="1" smtClean="0"/>
              <a:t>zápletky</a:t>
            </a:r>
            <a:r>
              <a:rPr lang="en-US" sz="2400" dirty="0" smtClean="0"/>
              <a:t> </a:t>
            </a:r>
            <a:r>
              <a:rPr lang="en-US" sz="2400" dirty="0" err="1" smtClean="0"/>
              <a:t>nabízejí</a:t>
            </a:r>
            <a:r>
              <a:rPr lang="en-US" sz="2400" dirty="0" smtClean="0"/>
              <a:t> </a:t>
            </a:r>
            <a:r>
              <a:rPr lang="en-US" sz="2400" dirty="0" err="1" smtClean="0"/>
              <a:t>sociálně</a:t>
            </a:r>
            <a:r>
              <a:rPr lang="en-US" sz="2400" dirty="0" smtClean="0"/>
              <a:t> </a:t>
            </a:r>
            <a:r>
              <a:rPr lang="en-US" sz="2400" dirty="0" err="1" smtClean="0"/>
              <a:t>kritický</a:t>
            </a:r>
            <a:r>
              <a:rPr lang="en-US" sz="2400" dirty="0" smtClean="0"/>
              <a:t> </a:t>
            </a:r>
            <a:r>
              <a:rPr lang="en-US" sz="2400" dirty="0" err="1" smtClean="0"/>
              <a:t>nebo</a:t>
            </a:r>
            <a:r>
              <a:rPr lang="en-US" sz="2400" dirty="0" smtClean="0"/>
              <a:t> </a:t>
            </a:r>
            <a:r>
              <a:rPr lang="en-US" sz="2400" dirty="0" err="1" smtClean="0"/>
              <a:t>politický</a:t>
            </a:r>
            <a:r>
              <a:rPr lang="en-US" sz="2400" dirty="0" smtClean="0"/>
              <a:t> </a:t>
            </a:r>
            <a:r>
              <a:rPr lang="en-US" sz="2400" dirty="0" err="1" smtClean="0"/>
              <a:t>děj</a:t>
            </a:r>
            <a:r>
              <a:rPr lang="en-US" sz="2400" dirty="0" smtClean="0"/>
              <a:t> – </a:t>
            </a:r>
            <a:r>
              <a:rPr lang="en-US" sz="2400" dirty="0" err="1" smtClean="0"/>
              <a:t>např</a:t>
            </a:r>
            <a:r>
              <a:rPr lang="en-US" sz="2400" i="1" dirty="0" smtClean="0"/>
              <a:t>. </a:t>
            </a:r>
            <a:r>
              <a:rPr lang="en-US" sz="2400" i="1" dirty="0" err="1" smtClean="0"/>
              <a:t>Moje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krásná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prádelnička</a:t>
            </a:r>
            <a:r>
              <a:rPr lang="en-US" sz="2400" i="1" dirty="0" smtClean="0"/>
              <a:t> </a:t>
            </a:r>
            <a:r>
              <a:rPr lang="en-US" sz="2400" dirty="0" smtClean="0"/>
              <a:t>(1985, Stephen </a:t>
            </a:r>
            <a:r>
              <a:rPr lang="en-US" sz="2400" dirty="0" err="1" smtClean="0"/>
              <a:t>Frears</a:t>
            </a:r>
            <a:r>
              <a:rPr lang="en-US" sz="24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“Laura Ashley Cinema”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5455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92288" y="4257462"/>
            <a:ext cx="5486400" cy="518765"/>
          </a:xfrm>
        </p:spPr>
        <p:txBody>
          <a:bodyPr>
            <a:noAutofit/>
          </a:bodyPr>
          <a:lstStyle/>
          <a:p>
            <a:r>
              <a:rPr lang="en-US" sz="3200" dirty="0" smtClean="0"/>
              <a:t>Laura Ashley Brand</a:t>
            </a:r>
            <a:endParaRPr lang="en-US" sz="3200" dirty="0"/>
          </a:p>
        </p:txBody>
      </p:sp>
      <p:pic>
        <p:nvPicPr>
          <p:cNvPr id="9" name="Picture Placeholder 8" descr="Laura-Ashley 3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3043" r="10000"/>
          <a:stretch/>
        </p:blipFill>
        <p:spPr>
          <a:xfrm>
            <a:off x="1792288" y="125218"/>
            <a:ext cx="5486400" cy="3989581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792287" y="4776227"/>
            <a:ext cx="5826968" cy="1833893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err="1"/>
              <a:t>Velmi</a:t>
            </a:r>
            <a:r>
              <a:rPr lang="en-US" sz="2000" dirty="0"/>
              <a:t> </a:t>
            </a:r>
            <a:r>
              <a:rPr lang="en-US" sz="2000" dirty="0" err="1" smtClean="0"/>
              <a:t>úspěšná</a:t>
            </a:r>
            <a:r>
              <a:rPr lang="en-US" sz="2000" dirty="0" smtClean="0"/>
              <a:t> </a:t>
            </a:r>
            <a:r>
              <a:rPr lang="en-US" sz="2000" dirty="0" err="1" smtClean="0"/>
              <a:t>britská</a:t>
            </a:r>
            <a:r>
              <a:rPr lang="en-US" sz="2000" dirty="0" smtClean="0"/>
              <a:t> (</a:t>
            </a:r>
            <a:r>
              <a:rPr lang="en-US" sz="2000" dirty="0" err="1" smtClean="0"/>
              <a:t>nejen</a:t>
            </a:r>
            <a:r>
              <a:rPr lang="en-US" sz="2000" dirty="0" smtClean="0"/>
              <a:t> </a:t>
            </a:r>
            <a:r>
              <a:rPr lang="en-US" sz="2000" dirty="0" err="1" smtClean="0"/>
              <a:t>oděvní</a:t>
            </a:r>
            <a:r>
              <a:rPr lang="en-US" sz="2000" dirty="0" smtClean="0"/>
              <a:t>) </a:t>
            </a:r>
            <a:r>
              <a:rPr lang="en-US" sz="2000" dirty="0" err="1" smtClean="0"/>
              <a:t>značka</a:t>
            </a:r>
            <a:r>
              <a:rPr lang="en-US" sz="2000" dirty="0" smtClean="0"/>
              <a:t>.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/>
              <a:t>D</a:t>
            </a:r>
            <a:r>
              <a:rPr lang="en-US" sz="2000" dirty="0" err="1" smtClean="0"/>
              <a:t>ojem</a:t>
            </a:r>
            <a:r>
              <a:rPr lang="en-US" sz="2000" dirty="0" smtClean="0"/>
              <a:t> “</a:t>
            </a:r>
            <a:r>
              <a:rPr lang="en-US" sz="2000" dirty="0" err="1" smtClean="0"/>
              <a:t>anglickosti</a:t>
            </a:r>
            <a:r>
              <a:rPr lang="en-US" sz="2000" dirty="0" smtClean="0"/>
              <a:t>” a </a:t>
            </a:r>
            <a:r>
              <a:rPr lang="en-US" sz="2000" dirty="0" err="1" smtClean="0"/>
              <a:t>obraz</a:t>
            </a:r>
            <a:r>
              <a:rPr lang="en-US" sz="2000" dirty="0" smtClean="0"/>
              <a:t> </a:t>
            </a:r>
            <a:r>
              <a:rPr lang="en-US" sz="2000" dirty="0" err="1" smtClean="0"/>
              <a:t>britského</a:t>
            </a:r>
            <a:r>
              <a:rPr lang="en-US" sz="2000" dirty="0" smtClean="0"/>
              <a:t> </a:t>
            </a:r>
            <a:r>
              <a:rPr lang="en-US" sz="2000" dirty="0" err="1" smtClean="0"/>
              <a:t>venkova</a:t>
            </a:r>
            <a:r>
              <a:rPr lang="en-US" sz="2000" dirty="0" smtClean="0"/>
              <a:t> </a:t>
            </a:r>
            <a:r>
              <a:rPr lang="en-US" sz="2000" dirty="0"/>
              <a:t> </a:t>
            </a:r>
            <a:r>
              <a:rPr lang="en-US" sz="2000" dirty="0" smtClean="0"/>
              <a:t>- preference </a:t>
            </a:r>
            <a:r>
              <a:rPr lang="en-US" sz="2000" dirty="0" err="1" smtClean="0"/>
              <a:t>bavlny</a:t>
            </a:r>
            <a:r>
              <a:rPr lang="en-US" sz="2000" dirty="0" smtClean="0"/>
              <a:t>, </a:t>
            </a:r>
            <a:r>
              <a:rPr lang="en-US" sz="2000" dirty="0" err="1" smtClean="0"/>
              <a:t>volán</a:t>
            </a:r>
            <a:r>
              <a:rPr lang="en-US" sz="2000" dirty="0" err="1"/>
              <a:t>ů</a:t>
            </a:r>
            <a:r>
              <a:rPr lang="en-US" sz="2000" dirty="0" smtClean="0"/>
              <a:t>, </a:t>
            </a:r>
            <a:r>
              <a:rPr lang="en-US" sz="2000" dirty="0" err="1" smtClean="0"/>
              <a:t>květinových</a:t>
            </a:r>
            <a:r>
              <a:rPr lang="en-US" sz="2000" dirty="0" smtClean="0"/>
              <a:t> </a:t>
            </a:r>
            <a:r>
              <a:rPr lang="en-US" sz="2000" dirty="0" err="1" smtClean="0"/>
              <a:t>vzorů</a:t>
            </a:r>
            <a:r>
              <a:rPr lang="en-US" sz="2000" dirty="0"/>
              <a:t> </a:t>
            </a:r>
            <a:r>
              <a:rPr lang="en-US" sz="2000" dirty="0" smtClean="0"/>
              <a:t>a </a:t>
            </a:r>
            <a:r>
              <a:rPr lang="en-US" sz="2000" dirty="0" err="1" smtClean="0"/>
              <a:t>pastelových</a:t>
            </a:r>
            <a:r>
              <a:rPr lang="en-US" sz="2000" dirty="0" smtClean="0"/>
              <a:t> </a:t>
            </a:r>
            <a:r>
              <a:rPr lang="en-US" sz="2000" dirty="0" err="1"/>
              <a:t>nebo</a:t>
            </a:r>
            <a:r>
              <a:rPr lang="en-US" sz="2000" dirty="0"/>
              <a:t> </a:t>
            </a:r>
            <a:r>
              <a:rPr lang="en-US" sz="2000" dirty="0" err="1" smtClean="0"/>
              <a:t>zemitých</a:t>
            </a:r>
            <a:r>
              <a:rPr lang="en-US" sz="2000" dirty="0" smtClean="0"/>
              <a:t> </a:t>
            </a:r>
            <a:r>
              <a:rPr lang="en-US" sz="2000" dirty="0" err="1" smtClean="0"/>
              <a:t>barev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9413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Laura Ashley Look</a:t>
            </a:r>
            <a:endParaRPr lang="en-US" dirty="0"/>
          </a:p>
        </p:txBody>
      </p:sp>
      <p:pic>
        <p:nvPicPr>
          <p:cNvPr id="8" name="Content Placeholder 7" descr="Laura Ashley 1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270" r="-25270"/>
          <a:stretch/>
        </p:blipFill>
        <p:spPr/>
      </p:pic>
      <p:pic>
        <p:nvPicPr>
          <p:cNvPr id="9" name="Content Placeholder 8" descr="Laura Ashley 2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81" r="-172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3920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25220"/>
            <a:ext cx="8229600" cy="1075040"/>
          </a:xfrm>
        </p:spPr>
        <p:txBody>
          <a:bodyPr>
            <a:normAutofit fontScale="90000"/>
          </a:bodyPr>
          <a:lstStyle/>
          <a:p>
            <a:r>
              <a:rPr lang="en-US" b="1" i="1" dirty="0" err="1" smtClean="0"/>
              <a:t>Pýcha</a:t>
            </a:r>
            <a:r>
              <a:rPr lang="en-US" b="1" i="1" dirty="0" smtClean="0"/>
              <a:t> a </a:t>
            </a:r>
            <a:r>
              <a:rPr lang="en-US" b="1" i="1" dirty="0" err="1" smtClean="0"/>
              <a:t>předsudek</a:t>
            </a:r>
            <a:r>
              <a:rPr lang="en-US" b="1" i="1" dirty="0" smtClean="0"/>
              <a:t> </a:t>
            </a:r>
            <a:r>
              <a:rPr lang="en-US" sz="4000" dirty="0" smtClean="0"/>
              <a:t>(2005, r. Joe Wright) 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235049"/>
            <a:ext cx="91440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Světové</a:t>
            </a:r>
            <a:r>
              <a:rPr lang="en-US" sz="2400" dirty="0" smtClean="0"/>
              <a:t> </a:t>
            </a:r>
            <a:r>
              <a:rPr lang="en-US" sz="2400" dirty="0" err="1" smtClean="0"/>
              <a:t>tržby</a:t>
            </a:r>
            <a:r>
              <a:rPr lang="en-US" sz="2400" dirty="0" smtClean="0"/>
              <a:t> 120 </a:t>
            </a:r>
            <a:r>
              <a:rPr lang="en-US" sz="2400" dirty="0" err="1" smtClean="0"/>
              <a:t>milionů</a:t>
            </a:r>
            <a:r>
              <a:rPr lang="en-US" sz="2400" dirty="0" smtClean="0"/>
              <a:t> USD (</a:t>
            </a:r>
            <a:r>
              <a:rPr lang="en-US" sz="2400" dirty="0" err="1" smtClean="0"/>
              <a:t>nejúspěšnější</a:t>
            </a:r>
            <a:r>
              <a:rPr lang="en-US" sz="2400" dirty="0" smtClean="0"/>
              <a:t> heritage film v </a:t>
            </a:r>
            <a:r>
              <a:rPr lang="en-US" sz="2400" dirty="0" err="1" smtClean="0"/>
              <a:t>historii</a:t>
            </a:r>
            <a:r>
              <a:rPr lang="en-US" sz="2400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Koprodukce</a:t>
            </a:r>
            <a:r>
              <a:rPr lang="en-US" sz="2400" dirty="0" smtClean="0"/>
              <a:t> Working Title, Studio Canal (</a:t>
            </a:r>
            <a:r>
              <a:rPr lang="en-US" sz="2400" dirty="0" err="1" smtClean="0"/>
              <a:t>Fr</a:t>
            </a:r>
            <a:r>
              <a:rPr lang="en-US" sz="2400" dirty="0" smtClean="0"/>
              <a:t>) a Focus Features (USA)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90.léta 20. </a:t>
            </a:r>
            <a:r>
              <a:rPr lang="en-US" sz="2400" dirty="0" err="1" smtClean="0"/>
              <a:t>století</a:t>
            </a:r>
            <a:r>
              <a:rPr lang="en-US" sz="2400" dirty="0" smtClean="0"/>
              <a:t> – </a:t>
            </a:r>
            <a:r>
              <a:rPr lang="en-US" sz="2400" dirty="0" err="1" smtClean="0"/>
              <a:t>Velká</a:t>
            </a:r>
            <a:r>
              <a:rPr lang="en-US" sz="2400" dirty="0" smtClean="0"/>
              <a:t> </a:t>
            </a:r>
            <a:r>
              <a:rPr lang="en-US" sz="2400" dirty="0" err="1" smtClean="0"/>
              <a:t>Británie</a:t>
            </a:r>
            <a:r>
              <a:rPr lang="en-US" sz="2400" dirty="0" smtClean="0"/>
              <a:t> pod </a:t>
            </a:r>
            <a:r>
              <a:rPr lang="en-US" sz="2400" dirty="0" err="1" smtClean="0"/>
              <a:t>vládou</a:t>
            </a:r>
            <a:r>
              <a:rPr lang="en-US" sz="2400" dirty="0" smtClean="0"/>
              <a:t> Tony </a:t>
            </a:r>
            <a:r>
              <a:rPr lang="en-US" sz="2400" dirty="0" err="1" smtClean="0"/>
              <a:t>Blaira</a:t>
            </a:r>
            <a:r>
              <a:rPr lang="en-US" sz="2400" dirty="0" smtClean="0"/>
              <a:t> </a:t>
            </a:r>
            <a:r>
              <a:rPr lang="en-US" sz="2400" dirty="0" err="1" smtClean="0"/>
              <a:t>zažívá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“re-branding”; </a:t>
            </a:r>
            <a:r>
              <a:rPr lang="en-US" sz="2400" dirty="0" err="1" smtClean="0"/>
              <a:t>tedy</a:t>
            </a:r>
            <a:r>
              <a:rPr lang="en-US" sz="2400" dirty="0" smtClean="0"/>
              <a:t> </a:t>
            </a:r>
            <a:r>
              <a:rPr lang="en-US" sz="2400" dirty="0" err="1" smtClean="0"/>
              <a:t>místo</a:t>
            </a:r>
            <a:r>
              <a:rPr lang="en-US" sz="2400" dirty="0" smtClean="0"/>
              <a:t> </a:t>
            </a:r>
            <a:r>
              <a:rPr lang="en-US" sz="2400" dirty="0" err="1" smtClean="0"/>
              <a:t>země</a:t>
            </a:r>
            <a:r>
              <a:rPr lang="en-US" sz="2400" dirty="0" smtClean="0"/>
              <a:t> </a:t>
            </a:r>
            <a:r>
              <a:rPr lang="en-US" sz="2400" dirty="0" err="1" smtClean="0"/>
              <a:t>zmítané</a:t>
            </a:r>
            <a:r>
              <a:rPr lang="en-US" sz="2400" dirty="0" smtClean="0"/>
              <a:t> </a:t>
            </a:r>
            <a:r>
              <a:rPr lang="en-US" sz="2400" dirty="0" err="1" smtClean="0"/>
              <a:t>vleklou</a:t>
            </a:r>
            <a:r>
              <a:rPr lang="en-US" sz="2400" dirty="0" smtClean="0"/>
              <a:t> </a:t>
            </a:r>
            <a:r>
              <a:rPr lang="en-US" sz="2400" dirty="0" err="1" smtClean="0"/>
              <a:t>sociální</a:t>
            </a:r>
            <a:r>
              <a:rPr lang="en-US" sz="2400" dirty="0" smtClean="0"/>
              <a:t> </a:t>
            </a:r>
            <a:r>
              <a:rPr lang="en-US" sz="2400" dirty="0" err="1" smtClean="0"/>
              <a:t>krizí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en-US" sz="2400" dirty="0" err="1" smtClean="0"/>
              <a:t>nastupuje</a:t>
            </a:r>
            <a:r>
              <a:rPr lang="en-US" sz="2400" dirty="0" smtClean="0"/>
              <a:t> </a:t>
            </a:r>
            <a:r>
              <a:rPr lang="en-US" sz="2400" dirty="0" err="1" smtClean="0"/>
              <a:t>obraz</a:t>
            </a:r>
            <a:r>
              <a:rPr lang="en-US" sz="2400" dirty="0" smtClean="0"/>
              <a:t> </a:t>
            </a:r>
            <a:r>
              <a:rPr lang="en-US" sz="2400" dirty="0" err="1" smtClean="0"/>
              <a:t>Anglie</a:t>
            </a:r>
            <a:r>
              <a:rPr lang="en-US" sz="2400" dirty="0" smtClean="0"/>
              <a:t> </a:t>
            </a:r>
            <a:r>
              <a:rPr lang="en-US" sz="2400" dirty="0" err="1" smtClean="0"/>
              <a:t>jako</a:t>
            </a:r>
            <a:r>
              <a:rPr lang="en-US" sz="2400" dirty="0" smtClean="0"/>
              <a:t> </a:t>
            </a:r>
            <a:r>
              <a:rPr lang="en-US" sz="2400" dirty="0" err="1" smtClean="0"/>
              <a:t>příjemného</a:t>
            </a:r>
            <a:r>
              <a:rPr lang="en-US" sz="2400" dirty="0" smtClean="0"/>
              <a:t> </a:t>
            </a:r>
            <a:r>
              <a:rPr lang="en-US" sz="2400" dirty="0" err="1" smtClean="0"/>
              <a:t>místa</a:t>
            </a:r>
            <a:r>
              <a:rPr lang="en-US" sz="2400" dirty="0" smtClean="0"/>
              <a:t> k </a:t>
            </a:r>
            <a:r>
              <a:rPr lang="en-US" sz="2400" dirty="0" err="1" smtClean="0"/>
              <a:t>životu</a:t>
            </a:r>
            <a:r>
              <a:rPr lang="en-US" sz="2400" dirty="0"/>
              <a:t>;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en-US" sz="2400" dirty="0" err="1" smtClean="0"/>
              <a:t>umění</a:t>
            </a:r>
            <a:r>
              <a:rPr lang="en-US" sz="2400" dirty="0" smtClean="0"/>
              <a:t> a </a:t>
            </a:r>
            <a:r>
              <a:rPr lang="en-US" sz="2400" dirty="0" err="1" smtClean="0"/>
              <a:t>popkultura</a:t>
            </a:r>
            <a:r>
              <a:rPr lang="en-US" sz="2400" dirty="0" smtClean="0"/>
              <a:t> se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tomto</a:t>
            </a:r>
            <a:r>
              <a:rPr lang="en-US" sz="2400" dirty="0" smtClean="0"/>
              <a:t> </a:t>
            </a:r>
            <a:r>
              <a:rPr lang="en-US" sz="2400" dirty="0" err="1" smtClean="0"/>
              <a:t>obratu</a:t>
            </a:r>
            <a:r>
              <a:rPr lang="en-US" sz="2400" dirty="0" smtClean="0"/>
              <a:t> </a:t>
            </a:r>
            <a:r>
              <a:rPr lang="en-US" sz="2400" dirty="0" err="1" smtClean="0"/>
              <a:t>výrazně</a:t>
            </a:r>
            <a:r>
              <a:rPr lang="en-US" sz="2400" dirty="0" smtClean="0"/>
              <a:t> </a:t>
            </a:r>
            <a:r>
              <a:rPr lang="en-US" sz="2400" dirty="0" err="1" smtClean="0"/>
              <a:t>podílejí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“Cool </a:t>
            </a:r>
            <a:r>
              <a:rPr lang="en-US" sz="2400" dirty="0" err="1" smtClean="0"/>
              <a:t>Britania</a:t>
            </a:r>
            <a:r>
              <a:rPr lang="en-US" sz="2400" dirty="0" smtClean="0"/>
              <a:t>” filmy = </a:t>
            </a:r>
            <a:r>
              <a:rPr lang="en-US" sz="2400" dirty="0" err="1" smtClean="0"/>
              <a:t>primárně</a:t>
            </a:r>
            <a:r>
              <a:rPr lang="en-US" sz="2400" dirty="0" smtClean="0"/>
              <a:t> </a:t>
            </a:r>
            <a:r>
              <a:rPr lang="en-US" sz="2400" dirty="0" err="1" smtClean="0"/>
              <a:t>produkce</a:t>
            </a:r>
            <a:r>
              <a:rPr lang="en-US" sz="2400" dirty="0" smtClean="0"/>
              <a:t> Working Title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(</a:t>
            </a:r>
            <a:r>
              <a:rPr lang="en-US" sz="2400" dirty="0" err="1" smtClean="0"/>
              <a:t>např</a:t>
            </a:r>
            <a:r>
              <a:rPr lang="en-US" sz="2400" dirty="0" smtClean="0"/>
              <a:t>. </a:t>
            </a:r>
            <a:r>
              <a:rPr lang="en-US" sz="2400" i="1" dirty="0" err="1" smtClean="0"/>
              <a:t>Čtyři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svatby</a:t>
            </a:r>
            <a:r>
              <a:rPr lang="en-US" sz="2400" i="1" dirty="0" smtClean="0"/>
              <a:t> a </a:t>
            </a:r>
            <a:r>
              <a:rPr lang="en-US" sz="2400" i="1" dirty="0" err="1" smtClean="0"/>
              <a:t>jeden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pohřeb</a:t>
            </a:r>
            <a:r>
              <a:rPr lang="en-US" sz="2400" dirty="0" smtClean="0"/>
              <a:t>, 1994; </a:t>
            </a:r>
            <a:r>
              <a:rPr lang="en-US" sz="2400" i="1" dirty="0" err="1" smtClean="0"/>
              <a:t>Notting</a:t>
            </a:r>
            <a:r>
              <a:rPr lang="en-US" sz="2400" i="1" dirty="0" smtClean="0"/>
              <a:t> Hill</a:t>
            </a:r>
            <a:r>
              <a:rPr lang="en-US" sz="2400" dirty="0" smtClean="0"/>
              <a:t>, 1999;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en-US" sz="2400" i="1" dirty="0" err="1" smtClean="0"/>
              <a:t>Deník</a:t>
            </a:r>
            <a:r>
              <a:rPr lang="en-US" sz="2400" i="1" dirty="0" smtClean="0"/>
              <a:t> Bridget </a:t>
            </a:r>
            <a:r>
              <a:rPr lang="en-US" sz="2400" i="1" dirty="0" err="1" smtClean="0"/>
              <a:t>Jonesové</a:t>
            </a:r>
            <a:r>
              <a:rPr lang="en-US" sz="2400" dirty="0" smtClean="0"/>
              <a:t>, 2001</a:t>
            </a:r>
            <a:r>
              <a:rPr lang="en-US" sz="2400" i="1" dirty="0" smtClean="0"/>
              <a:t>; </a:t>
            </a:r>
            <a:r>
              <a:rPr lang="en-US" sz="2400" i="1" dirty="0" err="1" smtClean="0"/>
              <a:t>Láska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nebeská</a:t>
            </a:r>
            <a:r>
              <a:rPr lang="en-US" sz="2400" i="1" dirty="0" smtClean="0"/>
              <a:t>, </a:t>
            </a:r>
            <a:r>
              <a:rPr lang="en-US" sz="2400" dirty="0" smtClean="0"/>
              <a:t>2003)</a:t>
            </a:r>
          </a:p>
          <a:p>
            <a:pPr marL="285750" indent="-285750">
              <a:buFont typeface="Arial"/>
              <a:buChar char="•"/>
            </a:pPr>
            <a:r>
              <a:rPr lang="en-US" sz="2400" i="1" dirty="0" err="1" smtClean="0"/>
              <a:t>Pýcha</a:t>
            </a:r>
            <a:r>
              <a:rPr lang="en-US" sz="2400" i="1" dirty="0" smtClean="0"/>
              <a:t> a </a:t>
            </a:r>
            <a:r>
              <a:rPr lang="en-US" sz="2400" i="1" dirty="0" err="1" smtClean="0"/>
              <a:t>předsudek</a:t>
            </a:r>
            <a:r>
              <a:rPr lang="en-US" sz="2400" i="1" dirty="0" smtClean="0"/>
              <a:t> </a:t>
            </a:r>
            <a:r>
              <a:rPr lang="en-US" sz="2400" dirty="0" err="1" smtClean="0"/>
              <a:t>jako</a:t>
            </a:r>
            <a:r>
              <a:rPr lang="en-US" sz="2400" dirty="0" smtClean="0"/>
              <a:t> </a:t>
            </a:r>
            <a:r>
              <a:rPr lang="en-US" sz="2400" dirty="0" err="1" smtClean="0"/>
              <a:t>ideální</a:t>
            </a:r>
            <a:r>
              <a:rPr lang="en-US" sz="2400" dirty="0" smtClean="0"/>
              <a:t> heritage film pro “Cool </a:t>
            </a:r>
            <a:r>
              <a:rPr lang="en-US" sz="2400" dirty="0" err="1" smtClean="0"/>
              <a:t>Britania</a:t>
            </a:r>
            <a:r>
              <a:rPr lang="en-US" sz="2400" dirty="0" smtClean="0"/>
              <a:t>”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Místo</a:t>
            </a:r>
            <a:r>
              <a:rPr lang="en-US" sz="2400" dirty="0" smtClean="0"/>
              <a:t> </a:t>
            </a:r>
            <a:r>
              <a:rPr lang="en-US" sz="2400" dirty="0" err="1" smtClean="0"/>
              <a:t>strnulého</a:t>
            </a:r>
            <a:r>
              <a:rPr lang="en-US" sz="2400" dirty="0" smtClean="0"/>
              <a:t> </a:t>
            </a:r>
            <a:r>
              <a:rPr lang="en-US" sz="2400" dirty="0" err="1" smtClean="0"/>
              <a:t>konzervativismu</a:t>
            </a:r>
            <a:r>
              <a:rPr lang="en-US" sz="2400" dirty="0" smtClean="0"/>
              <a:t>, </a:t>
            </a:r>
            <a:r>
              <a:rPr lang="en-US" sz="2400" dirty="0" err="1" smtClean="0"/>
              <a:t>vyjádřeného</a:t>
            </a:r>
            <a:r>
              <a:rPr lang="en-US" sz="2400" dirty="0" smtClean="0"/>
              <a:t> </a:t>
            </a:r>
            <a:r>
              <a:rPr lang="en-US" sz="2400" dirty="0" err="1" smtClean="0"/>
              <a:t>statickým</a:t>
            </a:r>
            <a:r>
              <a:rPr lang="en-US" sz="2400" dirty="0" smtClean="0"/>
              <a:t> </a:t>
            </a:r>
            <a:r>
              <a:rPr lang="en-US" sz="2400" dirty="0" err="1" smtClean="0"/>
              <a:t>pikturálním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err="1" smtClean="0"/>
              <a:t>stylem,nastupuje</a:t>
            </a:r>
            <a:r>
              <a:rPr lang="en-US" sz="2400" dirty="0" smtClean="0"/>
              <a:t> </a:t>
            </a:r>
            <a:r>
              <a:rPr lang="en-US" sz="2400" dirty="0" err="1" smtClean="0"/>
              <a:t>invenční</a:t>
            </a:r>
            <a:r>
              <a:rPr lang="en-US" sz="2400" dirty="0" smtClean="0"/>
              <a:t> </a:t>
            </a:r>
            <a:r>
              <a:rPr lang="en-US" sz="2400" dirty="0" err="1" smtClean="0"/>
              <a:t>spektakularita</a:t>
            </a:r>
            <a:r>
              <a:rPr lang="en-US" sz="2400" dirty="0" smtClean="0"/>
              <a:t> – </a:t>
            </a:r>
            <a:r>
              <a:rPr lang="en-US" sz="2400" dirty="0" err="1" smtClean="0"/>
              <a:t>jízdy</a:t>
            </a:r>
            <a:r>
              <a:rPr lang="en-US" sz="2400" dirty="0" smtClean="0"/>
              <a:t> </a:t>
            </a:r>
            <a:r>
              <a:rPr lang="en-US" sz="2400" dirty="0" err="1" smtClean="0"/>
              <a:t>kamery</a:t>
            </a:r>
            <a:r>
              <a:rPr lang="en-US" sz="2400" dirty="0" smtClean="0"/>
              <a:t>, </a:t>
            </a:r>
            <a:r>
              <a:rPr lang="en-US" sz="2400" dirty="0" err="1" smtClean="0"/>
              <a:t>zdvojené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err="1" smtClean="0"/>
              <a:t>rámování</a:t>
            </a:r>
            <a:r>
              <a:rPr lang="en-US" sz="2400" dirty="0" smtClean="0"/>
              <a:t>, </a:t>
            </a:r>
            <a:r>
              <a:rPr lang="en-US" sz="2400" dirty="0" err="1" smtClean="0"/>
              <a:t>fluidní</a:t>
            </a:r>
            <a:r>
              <a:rPr lang="en-US" sz="2400" dirty="0" smtClean="0"/>
              <a:t> </a:t>
            </a:r>
            <a:r>
              <a:rPr lang="en-US" sz="2400" dirty="0" err="1" smtClean="0"/>
              <a:t>střihy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6074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Kostým</a:t>
            </a:r>
            <a:r>
              <a:rPr lang="en-US" dirty="0" smtClean="0"/>
              <a:t> Lizzie </a:t>
            </a:r>
            <a:r>
              <a:rPr lang="en-US" dirty="0" err="1" smtClean="0"/>
              <a:t>Bennetové</a:t>
            </a:r>
            <a:endParaRPr lang="en-US" dirty="0"/>
          </a:p>
        </p:txBody>
      </p:sp>
      <p:pic>
        <p:nvPicPr>
          <p:cNvPr id="6" name="Content Placeholder 5" descr="lizzie 3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" b="1365"/>
          <a:stretch>
            <a:fillRect/>
          </a:stretch>
        </p:blipFill>
        <p:spPr/>
      </p:pic>
      <p:pic>
        <p:nvPicPr>
          <p:cNvPr id="9" name="Content Placeholder 8" descr="Lizzie 4.jp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79" r="-24679" b="4531"/>
          <a:stretch/>
        </p:blipFill>
        <p:spPr>
          <a:xfrm>
            <a:off x="4648200" y="1600201"/>
            <a:ext cx="4038600" cy="4320890"/>
          </a:xfrm>
        </p:spPr>
      </p:pic>
    </p:spTree>
    <p:extLst>
      <p:ext uri="{BB962C8B-B14F-4D97-AF65-F5344CB8AC3E}">
        <p14:creationId xmlns:p14="http://schemas.microsoft.com/office/powerpoint/2010/main" val="2998064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Kostým</a:t>
            </a:r>
            <a:r>
              <a:rPr lang="en-US" sz="2800" dirty="0" smtClean="0"/>
              <a:t> Lizzie </a:t>
            </a:r>
            <a:r>
              <a:rPr lang="en-US" sz="2800" dirty="0" err="1" smtClean="0"/>
              <a:t>Bennetové</a:t>
            </a:r>
            <a:endParaRPr lang="en-US" sz="2800" dirty="0"/>
          </a:p>
        </p:txBody>
      </p:sp>
      <p:pic>
        <p:nvPicPr>
          <p:cNvPr id="8" name="Content Placeholder 7" descr="Lizzie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59" r="-12159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41855" cy="5219418"/>
          </a:xfrm>
        </p:spPr>
        <p:txBody>
          <a:bodyPr>
            <a:no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2000" dirty="0" err="1" smtClean="0"/>
              <a:t>Vyjadřuje</a:t>
            </a:r>
            <a:r>
              <a:rPr lang="en-US" sz="2000" dirty="0" smtClean="0"/>
              <a:t> </a:t>
            </a:r>
            <a:r>
              <a:rPr lang="en-US" sz="2000" dirty="0" err="1"/>
              <a:t>příklon</a:t>
            </a:r>
            <a:r>
              <a:rPr lang="en-US" sz="2000" dirty="0"/>
              <a:t> k </a:t>
            </a:r>
            <a:r>
              <a:rPr lang="en-US" sz="2000" dirty="0" err="1" smtClean="0"/>
              <a:t>větší</a:t>
            </a:r>
            <a:r>
              <a:rPr lang="en-US" sz="2000" dirty="0" smtClean="0"/>
              <a:t> </a:t>
            </a:r>
            <a:r>
              <a:rPr lang="en-US" sz="2000" dirty="0" err="1" smtClean="0"/>
              <a:t>mobilitě</a:t>
            </a:r>
            <a:r>
              <a:rPr lang="en-US" sz="2000" dirty="0" smtClean="0"/>
              <a:t> </a:t>
            </a:r>
            <a:r>
              <a:rPr lang="en-US" sz="2000" dirty="0" err="1" smtClean="0"/>
              <a:t>filmového</a:t>
            </a:r>
            <a:r>
              <a:rPr lang="en-US" sz="2000" dirty="0" smtClean="0"/>
              <a:t> </a:t>
            </a:r>
            <a:r>
              <a:rPr lang="en-US" sz="2000" dirty="0" err="1" smtClean="0"/>
              <a:t>stylu</a:t>
            </a:r>
            <a:endParaRPr lang="en-US" sz="2000" dirty="0" smtClean="0"/>
          </a:p>
          <a:p>
            <a:pPr marL="342900" lvl="0" indent="-342900">
              <a:buFont typeface="Arial"/>
              <a:buChar char="•"/>
            </a:pPr>
            <a:r>
              <a:rPr lang="en-US" sz="2000" dirty="0" err="1" smtClean="0"/>
              <a:t>Její</a:t>
            </a:r>
            <a:r>
              <a:rPr lang="en-US" sz="2000" dirty="0" smtClean="0"/>
              <a:t> </a:t>
            </a:r>
            <a:r>
              <a:rPr lang="en-US" sz="2000" dirty="0" err="1"/>
              <a:t>šaty</a:t>
            </a:r>
            <a:r>
              <a:rPr lang="en-US" sz="2000" dirty="0"/>
              <a:t> </a:t>
            </a:r>
            <a:r>
              <a:rPr lang="en-US" sz="2000" dirty="0" err="1"/>
              <a:t>odpovídají</a:t>
            </a:r>
            <a:r>
              <a:rPr lang="en-US" sz="2000" dirty="0"/>
              <a:t> </a:t>
            </a:r>
            <a:r>
              <a:rPr lang="en-US" sz="2000" dirty="0" err="1"/>
              <a:t>spíš</a:t>
            </a:r>
            <a:r>
              <a:rPr lang="en-US" sz="2000" dirty="0"/>
              <a:t> </a:t>
            </a:r>
            <a:r>
              <a:rPr lang="en-US" sz="2000" dirty="0" err="1" smtClean="0"/>
              <a:t>současným</a:t>
            </a:r>
            <a:r>
              <a:rPr lang="en-US" sz="2000" dirty="0" smtClean="0"/>
              <a:t> </a:t>
            </a:r>
            <a:r>
              <a:rPr lang="en-US" sz="2000" dirty="0" err="1"/>
              <a:t>střihům</a:t>
            </a:r>
            <a:r>
              <a:rPr lang="en-US" sz="2000" dirty="0"/>
              <a:t> </a:t>
            </a:r>
            <a:r>
              <a:rPr lang="en-US" sz="2000" dirty="0" err="1"/>
              <a:t>než</a:t>
            </a:r>
            <a:r>
              <a:rPr lang="en-US" sz="2000" dirty="0"/>
              <a:t> </a:t>
            </a:r>
            <a:r>
              <a:rPr lang="en-US" sz="2000" dirty="0" err="1"/>
              <a:t>empírové</a:t>
            </a:r>
            <a:r>
              <a:rPr lang="en-US" sz="2000" dirty="0"/>
              <a:t> </a:t>
            </a:r>
            <a:r>
              <a:rPr lang="en-US" sz="2000" dirty="0" err="1" smtClean="0"/>
              <a:t>linii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kromě</a:t>
            </a:r>
            <a:r>
              <a:rPr lang="en-US" sz="2000" dirty="0" smtClean="0"/>
              <a:t> </a:t>
            </a:r>
            <a:r>
              <a:rPr lang="en-US" sz="2000" dirty="0" err="1" smtClean="0"/>
              <a:t>šatů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plese</a:t>
            </a:r>
            <a:r>
              <a:rPr lang="en-US" sz="2000" dirty="0" smtClean="0"/>
              <a:t> v </a:t>
            </a:r>
            <a:r>
              <a:rPr lang="en-US" sz="2000" dirty="0" err="1" smtClean="0"/>
              <a:t>Netherfield</a:t>
            </a:r>
            <a:r>
              <a:rPr lang="en-US" sz="2000" dirty="0" smtClean="0"/>
              <a:t> Park)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Androgynita</a:t>
            </a:r>
            <a:r>
              <a:rPr lang="en-US" sz="2000" dirty="0" smtClean="0"/>
              <a:t> </a:t>
            </a:r>
            <a:r>
              <a:rPr lang="en-US" sz="2000" dirty="0"/>
              <a:t>a tomboy      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Lizzie </a:t>
            </a:r>
            <a:r>
              <a:rPr lang="en-US" sz="2000" dirty="0" err="1" smtClean="0"/>
              <a:t>jako</a:t>
            </a:r>
            <a:r>
              <a:rPr lang="en-US" sz="2000" dirty="0" smtClean="0"/>
              <a:t> </a:t>
            </a:r>
            <a:r>
              <a:rPr lang="en-US" sz="2000" dirty="0" err="1" smtClean="0"/>
              <a:t>kombinace</a:t>
            </a:r>
            <a:r>
              <a:rPr lang="en-US" sz="2000" dirty="0" smtClean="0"/>
              <a:t> </a:t>
            </a:r>
            <a:r>
              <a:rPr lang="en-US" sz="2000" dirty="0" err="1" smtClean="0"/>
              <a:t>moderní</a:t>
            </a:r>
            <a:r>
              <a:rPr lang="en-US" sz="2000" dirty="0" smtClean="0"/>
              <a:t> </a:t>
            </a:r>
            <a:r>
              <a:rPr lang="en-US" sz="2000" dirty="0" err="1" smtClean="0"/>
              <a:t>hrdinky</a:t>
            </a:r>
            <a:r>
              <a:rPr lang="en-US" sz="2000" dirty="0" smtClean="0"/>
              <a:t> a </a:t>
            </a:r>
            <a:r>
              <a:rPr lang="en-US" sz="2000" dirty="0" err="1" smtClean="0"/>
              <a:t>postavy</a:t>
            </a:r>
            <a:r>
              <a:rPr lang="en-US" sz="2000" dirty="0" smtClean="0"/>
              <a:t> z </a:t>
            </a:r>
            <a:r>
              <a:rPr lang="en-US" sz="2000" dirty="0" err="1" smtClean="0"/>
              <a:t>románu</a:t>
            </a:r>
            <a:r>
              <a:rPr lang="en-US" sz="2000" dirty="0" smtClean="0"/>
              <a:t> Jane </a:t>
            </a:r>
            <a:r>
              <a:rPr lang="en-US" sz="2000" dirty="0" err="1" smtClean="0"/>
              <a:t>Austenové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48498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38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Lizzie </a:t>
            </a:r>
            <a:r>
              <a:rPr lang="en-US" dirty="0" err="1" smtClean="0"/>
              <a:t>Bennetová</a:t>
            </a:r>
            <a:r>
              <a:rPr lang="en-US" dirty="0" smtClean="0"/>
              <a:t> – 1940, 1995</a:t>
            </a:r>
            <a:endParaRPr lang="en-US" dirty="0"/>
          </a:p>
        </p:txBody>
      </p:sp>
      <p:pic>
        <p:nvPicPr>
          <p:cNvPr id="6" name="Picture 5" descr="Lizzie 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2" t="11940"/>
          <a:stretch/>
        </p:blipFill>
        <p:spPr>
          <a:xfrm>
            <a:off x="591479" y="1078493"/>
            <a:ext cx="2703188" cy="3848655"/>
          </a:xfrm>
          <a:prstGeom prst="rect">
            <a:avLst/>
          </a:prstGeom>
        </p:spPr>
      </p:pic>
      <p:pic>
        <p:nvPicPr>
          <p:cNvPr id="7" name="Picture 6" descr="Lizzie 199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26" y="4288184"/>
            <a:ext cx="3564890" cy="2539374"/>
          </a:xfrm>
          <a:prstGeom prst="rect">
            <a:avLst/>
          </a:prstGeom>
        </p:spPr>
      </p:pic>
      <p:pic>
        <p:nvPicPr>
          <p:cNvPr id="8" name="Picture 7" descr="Lizzie 194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090" y="1391603"/>
            <a:ext cx="4664710" cy="394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1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822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Filmové</a:t>
            </a:r>
            <a:r>
              <a:rPr lang="en-US" dirty="0" smtClean="0"/>
              <a:t> </a:t>
            </a:r>
            <a:r>
              <a:rPr lang="en-US" dirty="0" err="1" smtClean="0"/>
              <a:t>adaptace</a:t>
            </a:r>
            <a:r>
              <a:rPr lang="en-US" dirty="0" smtClean="0"/>
              <a:t> </a:t>
            </a:r>
            <a:r>
              <a:rPr lang="en-US" dirty="0" err="1" smtClean="0"/>
              <a:t>Henryho</a:t>
            </a:r>
            <a:r>
              <a:rPr lang="en-US" dirty="0" smtClean="0"/>
              <a:t> </a:t>
            </a:r>
            <a:r>
              <a:rPr lang="en-US" dirty="0" err="1" smtClean="0"/>
              <a:t>Jamese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1362" y="1704715"/>
            <a:ext cx="88489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Velmi</a:t>
            </a:r>
            <a:r>
              <a:rPr lang="en-US" sz="2400" dirty="0" smtClean="0"/>
              <a:t> </a:t>
            </a:r>
            <a:r>
              <a:rPr lang="en-US" sz="2400" dirty="0" err="1" smtClean="0"/>
              <a:t>populární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druhé</a:t>
            </a:r>
            <a:r>
              <a:rPr lang="en-US" sz="2400" dirty="0" smtClean="0"/>
              <a:t> </a:t>
            </a:r>
            <a:r>
              <a:rPr lang="en-US" sz="2400" dirty="0" err="1" smtClean="0"/>
              <a:t>polovině</a:t>
            </a:r>
            <a:r>
              <a:rPr lang="en-US" sz="2400" dirty="0" smtClean="0"/>
              <a:t> 90.let </a:t>
            </a:r>
            <a:r>
              <a:rPr lang="en-US" sz="2400" i="1" dirty="0" smtClean="0"/>
              <a:t>– </a:t>
            </a:r>
            <a:r>
              <a:rPr lang="en-US" sz="2400" i="1" dirty="0" err="1" smtClean="0"/>
              <a:t>Portrét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dámy</a:t>
            </a:r>
            <a:r>
              <a:rPr lang="en-US" sz="2400" i="1" dirty="0" smtClean="0"/>
              <a:t> </a:t>
            </a:r>
            <a:r>
              <a:rPr lang="en-US" sz="2400" dirty="0" smtClean="0"/>
              <a:t>(1996,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r. Jane Campion), </a:t>
            </a:r>
            <a:r>
              <a:rPr lang="en-US" sz="2400" i="1" dirty="0" err="1" smtClean="0"/>
              <a:t>Washingtonovo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náměstí</a:t>
            </a:r>
            <a:r>
              <a:rPr lang="en-US" sz="2400" i="1" dirty="0" smtClean="0"/>
              <a:t> </a:t>
            </a:r>
            <a:r>
              <a:rPr lang="en-US" sz="2400" dirty="0" smtClean="0"/>
              <a:t>(1997, r. </a:t>
            </a:r>
            <a:r>
              <a:rPr lang="en-US" sz="2400" dirty="0" err="1" smtClean="0"/>
              <a:t>Agnieszka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Holland), </a:t>
            </a:r>
            <a:r>
              <a:rPr lang="en-US" sz="2400" i="1" dirty="0" err="1" smtClean="0"/>
              <a:t>Křídla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vášně</a:t>
            </a:r>
            <a:r>
              <a:rPr lang="en-US" sz="2400" i="1" dirty="0" smtClean="0"/>
              <a:t> </a:t>
            </a:r>
            <a:r>
              <a:rPr lang="en-US" sz="2400" dirty="0" smtClean="0"/>
              <a:t>(1997, r. Iain </a:t>
            </a:r>
            <a:r>
              <a:rPr lang="en-US" sz="2400" dirty="0" err="1" smtClean="0"/>
              <a:t>Softley</a:t>
            </a:r>
            <a:r>
              <a:rPr lang="en-US" sz="2400" dirty="0" smtClean="0"/>
              <a:t>), </a:t>
            </a:r>
            <a:r>
              <a:rPr lang="en-US" sz="2400" i="1" dirty="0" err="1" smtClean="0"/>
              <a:t>Zlatá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číše</a:t>
            </a:r>
            <a:r>
              <a:rPr lang="en-US" sz="2400" i="1" dirty="0" smtClean="0"/>
              <a:t> </a:t>
            </a:r>
            <a:r>
              <a:rPr lang="en-US" sz="2400" dirty="0" smtClean="0"/>
              <a:t>(2000,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r. James Ivory)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Henry James (1843 – 1916) – </a:t>
            </a:r>
            <a:r>
              <a:rPr lang="en-US" sz="2400" dirty="0" err="1" smtClean="0"/>
              <a:t>britský</a:t>
            </a:r>
            <a:r>
              <a:rPr lang="en-US" sz="2400" dirty="0" smtClean="0"/>
              <a:t> </a:t>
            </a:r>
            <a:r>
              <a:rPr lang="en-US" sz="2400" dirty="0" err="1" smtClean="0"/>
              <a:t>spisovatel</a:t>
            </a:r>
            <a:r>
              <a:rPr lang="en-US" sz="2400" dirty="0" smtClean="0"/>
              <a:t> s </a:t>
            </a:r>
            <a:r>
              <a:rPr lang="en-US" sz="2400" dirty="0" err="1" smtClean="0"/>
              <a:t>americkými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kořeny</a:t>
            </a:r>
            <a:r>
              <a:rPr lang="en-US" sz="2400" dirty="0" smtClean="0"/>
              <a:t>; </a:t>
            </a:r>
            <a:r>
              <a:rPr lang="en-US" sz="2400" dirty="0" err="1" smtClean="0"/>
              <a:t>řazený</a:t>
            </a:r>
            <a:r>
              <a:rPr lang="en-US" sz="2400" dirty="0" smtClean="0"/>
              <a:t> do </a:t>
            </a:r>
            <a:r>
              <a:rPr lang="en-US" sz="2400" dirty="0" err="1" smtClean="0"/>
              <a:t>realismu</a:t>
            </a:r>
            <a:r>
              <a:rPr lang="en-US" sz="2400" dirty="0" smtClean="0"/>
              <a:t>, </a:t>
            </a:r>
            <a:r>
              <a:rPr lang="en-US" sz="2400" dirty="0" err="1" smtClean="0"/>
              <a:t>avšak</a:t>
            </a:r>
            <a:r>
              <a:rPr lang="en-US" sz="2400" dirty="0" smtClean="0"/>
              <a:t> </a:t>
            </a:r>
            <a:r>
              <a:rPr lang="en-US" sz="2400" dirty="0" err="1" smtClean="0"/>
              <a:t>invenční</a:t>
            </a:r>
            <a:r>
              <a:rPr lang="en-US" sz="2400" dirty="0" smtClean="0"/>
              <a:t> </a:t>
            </a:r>
            <a:r>
              <a:rPr lang="en-US" sz="2400" dirty="0" err="1" smtClean="0"/>
              <a:t>užití</a:t>
            </a:r>
            <a:r>
              <a:rPr lang="en-US" sz="2400" dirty="0" smtClean="0"/>
              <a:t> </a:t>
            </a:r>
            <a:r>
              <a:rPr lang="en-US" sz="2400" dirty="0" err="1" smtClean="0"/>
              <a:t>ich-formy</a:t>
            </a:r>
            <a:r>
              <a:rPr lang="en-US" sz="2400" dirty="0" smtClean="0"/>
              <a:t> 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Dvě</a:t>
            </a:r>
            <a:r>
              <a:rPr lang="en-US" sz="2400" dirty="0" smtClean="0"/>
              <a:t> </a:t>
            </a:r>
            <a:r>
              <a:rPr lang="en-US" sz="2400" dirty="0" err="1" smtClean="0"/>
              <a:t>nadčasová</a:t>
            </a:r>
            <a:r>
              <a:rPr lang="en-US" sz="2400" dirty="0" smtClean="0"/>
              <a:t> </a:t>
            </a:r>
            <a:r>
              <a:rPr lang="en-US" sz="2400" dirty="0" err="1" smtClean="0"/>
              <a:t>témata</a:t>
            </a:r>
            <a:r>
              <a:rPr lang="en-US" sz="2400" dirty="0" smtClean="0"/>
              <a:t> - </a:t>
            </a:r>
            <a:r>
              <a:rPr lang="en-US" sz="2400" dirty="0" err="1" smtClean="0"/>
              <a:t>Američané</a:t>
            </a:r>
            <a:r>
              <a:rPr lang="en-US" sz="2400" dirty="0" smtClean="0"/>
              <a:t> v </a:t>
            </a:r>
            <a:r>
              <a:rPr lang="en-US" sz="2400" dirty="0" err="1" smtClean="0"/>
              <a:t>Evropě</a:t>
            </a:r>
            <a:r>
              <a:rPr lang="en-US" sz="2400" dirty="0"/>
              <a:t> </a:t>
            </a:r>
            <a:r>
              <a:rPr lang="en-US" sz="2400" dirty="0" smtClean="0"/>
              <a:t>-&gt; </a:t>
            </a:r>
            <a:r>
              <a:rPr lang="en-US" sz="2400" dirty="0" err="1" smtClean="0"/>
              <a:t>střet</a:t>
            </a:r>
            <a:r>
              <a:rPr lang="en-US" sz="2400" dirty="0" smtClean="0"/>
              <a:t> </a:t>
            </a:r>
            <a:r>
              <a:rPr lang="en-US" sz="2400" dirty="0" err="1" smtClean="0"/>
              <a:t>nového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a </a:t>
            </a:r>
            <a:r>
              <a:rPr lang="en-US" sz="2400" dirty="0" err="1" smtClean="0"/>
              <a:t>starého</a:t>
            </a:r>
            <a:r>
              <a:rPr lang="en-US" sz="2400" dirty="0" smtClean="0"/>
              <a:t> </a:t>
            </a:r>
            <a:r>
              <a:rPr lang="en-US" sz="2400" dirty="0" err="1" smtClean="0"/>
              <a:t>kontinentu</a:t>
            </a:r>
            <a:r>
              <a:rPr lang="en-US" sz="2400" dirty="0"/>
              <a:t>;</a:t>
            </a:r>
            <a:r>
              <a:rPr lang="en-US" sz="2400" dirty="0" smtClean="0"/>
              <a:t> </a:t>
            </a:r>
            <a:r>
              <a:rPr lang="en-US" sz="2400" dirty="0" err="1" smtClean="0"/>
              <a:t>podnikavého</a:t>
            </a:r>
            <a:r>
              <a:rPr lang="en-US" sz="2400" dirty="0" smtClean="0"/>
              <a:t>, </a:t>
            </a:r>
            <a:r>
              <a:rPr lang="en-US" sz="2400" dirty="0" err="1" smtClean="0"/>
              <a:t>moderního</a:t>
            </a:r>
            <a:r>
              <a:rPr lang="en-US" sz="2400" dirty="0" smtClean="0"/>
              <a:t> </a:t>
            </a:r>
            <a:r>
              <a:rPr lang="en-US" sz="2400" dirty="0" err="1" smtClean="0"/>
              <a:t>ducha</a:t>
            </a:r>
            <a:r>
              <a:rPr lang="en-US" sz="2400" dirty="0" smtClean="0"/>
              <a:t> a </a:t>
            </a:r>
            <a:r>
              <a:rPr lang="en-US" sz="2400" dirty="0" err="1" smtClean="0"/>
              <a:t>tradiční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aristokracie</a:t>
            </a:r>
            <a:r>
              <a:rPr lang="en-US" sz="2400" dirty="0" smtClean="0"/>
              <a:t>  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				- </a:t>
            </a:r>
            <a:r>
              <a:rPr lang="en-US" sz="2400" dirty="0" err="1" smtClean="0"/>
              <a:t>jaký</a:t>
            </a:r>
            <a:r>
              <a:rPr lang="en-US" sz="2400" dirty="0" smtClean="0"/>
              <a:t> </a:t>
            </a:r>
            <a:r>
              <a:rPr lang="en-US" sz="2400" dirty="0" err="1" smtClean="0"/>
              <a:t>má</a:t>
            </a:r>
            <a:r>
              <a:rPr lang="en-US" sz="2400" dirty="0" smtClean="0"/>
              <a:t> </a:t>
            </a:r>
            <a:r>
              <a:rPr lang="en-US" sz="2400" dirty="0" err="1" smtClean="0"/>
              <a:t>tento</a:t>
            </a:r>
            <a:r>
              <a:rPr lang="en-US" sz="2400" dirty="0" smtClean="0"/>
              <a:t> </a:t>
            </a:r>
            <a:r>
              <a:rPr lang="en-US" sz="2400" dirty="0" err="1" smtClean="0"/>
              <a:t>střet</a:t>
            </a:r>
            <a:r>
              <a:rPr lang="en-US" sz="2400" dirty="0" smtClean="0"/>
              <a:t> </a:t>
            </a:r>
            <a:r>
              <a:rPr lang="en-US" sz="2400" dirty="0" err="1" smtClean="0"/>
              <a:t>civilizací</a:t>
            </a:r>
            <a:r>
              <a:rPr lang="en-US" sz="2400" dirty="0" smtClean="0"/>
              <a:t> a </a:t>
            </a:r>
            <a:r>
              <a:rPr lang="en-US" sz="2400" dirty="0" err="1" smtClean="0"/>
              <a:t>hodnot</a:t>
            </a:r>
            <a:r>
              <a:rPr lang="en-US" sz="2400" dirty="0" smtClean="0"/>
              <a:t> </a:t>
            </a:r>
            <a:r>
              <a:rPr lang="en-US" sz="2400" dirty="0" err="1" smtClean="0"/>
              <a:t>vliv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rodinné</a:t>
            </a:r>
            <a:r>
              <a:rPr lang="en-US" sz="2400" dirty="0" smtClean="0"/>
              <a:t>, </a:t>
            </a:r>
            <a:r>
              <a:rPr lang="en-US" sz="2400" dirty="0" err="1" smtClean="0"/>
              <a:t>milostné</a:t>
            </a:r>
            <a:r>
              <a:rPr lang="en-US" sz="2400" dirty="0" smtClean="0"/>
              <a:t> a </a:t>
            </a:r>
            <a:r>
              <a:rPr lang="en-US" sz="2400" dirty="0" err="1" smtClean="0"/>
              <a:t>společenské</a:t>
            </a:r>
            <a:r>
              <a:rPr lang="en-US" sz="2400" dirty="0" smtClean="0"/>
              <a:t> </a:t>
            </a:r>
            <a:r>
              <a:rPr lang="en-US" sz="2400" dirty="0" err="1" smtClean="0"/>
              <a:t>vztahy</a:t>
            </a:r>
            <a:r>
              <a:rPr lang="en-US" sz="2400" dirty="0" smtClean="0"/>
              <a:t>? -&gt; </a:t>
            </a:r>
            <a:r>
              <a:rPr lang="en-US" sz="2400" dirty="0" err="1" smtClean="0"/>
              <a:t>oblíbené</a:t>
            </a:r>
            <a:r>
              <a:rPr lang="en-US" sz="2400" dirty="0" smtClean="0"/>
              <a:t> </a:t>
            </a:r>
            <a:r>
              <a:rPr lang="en-US" sz="2400" dirty="0" err="1" smtClean="0"/>
              <a:t>prizma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ženských</a:t>
            </a:r>
            <a:r>
              <a:rPr lang="en-US" sz="2400" dirty="0" smtClean="0"/>
              <a:t> </a:t>
            </a:r>
            <a:r>
              <a:rPr lang="en-US" sz="2400" dirty="0" err="1" smtClean="0"/>
              <a:t>hrdinek</a:t>
            </a:r>
            <a:r>
              <a:rPr lang="en-US" sz="2400" dirty="0" smtClean="0"/>
              <a:t>   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 </a:t>
            </a:r>
            <a:r>
              <a:rPr lang="en-US" sz="2400" dirty="0" err="1" smtClean="0"/>
              <a:t>subverzivně</a:t>
            </a:r>
            <a:r>
              <a:rPr lang="en-US" sz="2400" dirty="0" smtClean="0"/>
              <a:t> </a:t>
            </a:r>
            <a:r>
              <a:rPr lang="en-US" sz="2400" dirty="0" err="1" smtClean="0"/>
              <a:t>kostýmované</a:t>
            </a:r>
            <a:r>
              <a:rPr lang="en-US" sz="2400" dirty="0" smtClean="0"/>
              <a:t> a </a:t>
            </a:r>
            <a:r>
              <a:rPr lang="en-US" sz="2400" dirty="0" err="1" smtClean="0"/>
              <a:t>výpravné</a:t>
            </a:r>
            <a:r>
              <a:rPr lang="en-US" sz="2400" dirty="0" smtClean="0"/>
              <a:t> </a:t>
            </a:r>
            <a:r>
              <a:rPr lang="en-US" sz="2400" dirty="0" err="1" smtClean="0"/>
              <a:t>adaptace</a:t>
            </a:r>
            <a:r>
              <a:rPr lang="en-US" sz="2400" dirty="0" smtClean="0"/>
              <a:t>	    	</a:t>
            </a:r>
          </a:p>
        </p:txBody>
      </p:sp>
    </p:spTree>
    <p:extLst>
      <p:ext uri="{BB962C8B-B14F-4D97-AF65-F5344CB8AC3E}">
        <p14:creationId xmlns:p14="http://schemas.microsoft.com/office/powerpoint/2010/main" val="2069032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5219"/>
            <a:ext cx="8229600" cy="1474981"/>
          </a:xfrm>
        </p:spPr>
        <p:txBody>
          <a:bodyPr>
            <a:normAutofit fontScale="90000"/>
          </a:bodyPr>
          <a:lstStyle/>
          <a:p>
            <a:r>
              <a:rPr lang="en-US" i="1" dirty="0" err="1" smtClean="0"/>
              <a:t>Portrét</a:t>
            </a:r>
            <a:r>
              <a:rPr lang="en-US" i="1" dirty="0" smtClean="0"/>
              <a:t> </a:t>
            </a:r>
            <a:r>
              <a:rPr lang="en-US" i="1" dirty="0" err="1" smtClean="0"/>
              <a:t>dámy</a:t>
            </a:r>
            <a:r>
              <a:rPr lang="en-US" i="1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viktoriánské</a:t>
            </a:r>
            <a:r>
              <a:rPr lang="en-US" dirty="0" smtClean="0"/>
              <a:t> </a:t>
            </a:r>
            <a:r>
              <a:rPr lang="en-US" dirty="0" err="1" smtClean="0"/>
              <a:t>šaty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disciplinační</a:t>
            </a:r>
            <a:r>
              <a:rPr lang="en-US" dirty="0" smtClean="0"/>
              <a:t> </a:t>
            </a:r>
            <a:r>
              <a:rPr lang="en-US" dirty="0" err="1" smtClean="0"/>
              <a:t>nástroj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Tyran_Osgoo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651" y="1600345"/>
            <a:ext cx="5156878" cy="504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49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Literatura</a:t>
            </a:r>
            <a:r>
              <a:rPr lang="en-US" dirty="0" smtClean="0"/>
              <a:t> 2. 10.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6169" y="1774295"/>
            <a:ext cx="88245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VINCENDEAU, </a:t>
            </a:r>
            <a:r>
              <a:rPr lang="en-US" sz="2400" dirty="0" err="1" smtClean="0"/>
              <a:t>Ginette</a:t>
            </a:r>
            <a:r>
              <a:rPr lang="en-US" sz="2400" dirty="0" smtClean="0"/>
              <a:t> (ed.) (2001): </a:t>
            </a:r>
            <a:r>
              <a:rPr lang="en-US" sz="2400" i="1" dirty="0" smtClean="0"/>
              <a:t>Film/Literature/Heritage.</a:t>
            </a:r>
          </a:p>
          <a:p>
            <a:r>
              <a:rPr lang="en-US" sz="2400" dirty="0" smtClean="0"/>
              <a:t>     A Sight and Sound Reader. London: BFI.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VIDAL, </a:t>
            </a:r>
            <a:r>
              <a:rPr lang="en-US" sz="2400" dirty="0" err="1" smtClean="0"/>
              <a:t>Belén</a:t>
            </a:r>
            <a:r>
              <a:rPr lang="en-US" sz="2400" dirty="0"/>
              <a:t> </a:t>
            </a:r>
            <a:r>
              <a:rPr lang="en-US" sz="2400" dirty="0" smtClean="0"/>
              <a:t>(2012): </a:t>
            </a:r>
            <a:r>
              <a:rPr lang="en-US" sz="2400" i="1" dirty="0" smtClean="0"/>
              <a:t>Heritage film. Nation, Genre and </a:t>
            </a:r>
          </a:p>
          <a:p>
            <a:r>
              <a:rPr lang="en-US" sz="2400" i="1" dirty="0"/>
              <a:t> </a:t>
            </a:r>
            <a:r>
              <a:rPr lang="en-US" sz="2400" i="1" dirty="0" smtClean="0"/>
              <a:t>    Representation</a:t>
            </a:r>
            <a:r>
              <a:rPr lang="en-US" sz="2400" dirty="0" smtClean="0"/>
              <a:t>. New York: Columbia University Press.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GREENFIELD, Sayre – TROOST, Linda (eds.) (2001): </a:t>
            </a:r>
            <a:r>
              <a:rPr lang="en-US" sz="2400" i="1" dirty="0" smtClean="0"/>
              <a:t>Jane Austen </a:t>
            </a:r>
          </a:p>
          <a:p>
            <a:r>
              <a:rPr lang="en-US" sz="2400" i="1" dirty="0"/>
              <a:t> </a:t>
            </a:r>
            <a:r>
              <a:rPr lang="en-US" sz="2400" i="1" dirty="0" smtClean="0"/>
              <a:t>    in Hollywood</a:t>
            </a:r>
            <a:r>
              <a:rPr lang="en-US" sz="2400" dirty="0" smtClean="0"/>
              <a:t>. Louisville: The university of Kentucky Press.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PIDDUCK, Julianne (1998): </a:t>
            </a:r>
            <a:r>
              <a:rPr lang="en-US" sz="2400" i="1" dirty="0" smtClean="0"/>
              <a:t>Of windows and country walks:</a:t>
            </a:r>
          </a:p>
          <a:p>
            <a:r>
              <a:rPr lang="en-US" sz="2400" i="1" dirty="0"/>
              <a:t> </a:t>
            </a:r>
            <a:r>
              <a:rPr lang="en-US" sz="2400" i="1" dirty="0" smtClean="0"/>
              <a:t>    frames of space and movement in 1990s Austen adaptations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Screen, 39, 1998, </a:t>
            </a:r>
            <a:r>
              <a:rPr lang="en-US" sz="2400" dirty="0" err="1" smtClean="0"/>
              <a:t>č</a:t>
            </a:r>
            <a:r>
              <a:rPr lang="en-US" sz="2400" dirty="0" smtClean="0"/>
              <a:t>. 4, s. 381 – 400.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GIRELLI, </a:t>
            </a:r>
            <a:r>
              <a:rPr lang="en-US" sz="2400" dirty="0" err="1" smtClean="0"/>
              <a:t>Elisabetta</a:t>
            </a:r>
            <a:r>
              <a:rPr lang="en-US" sz="2400" dirty="0" smtClean="0"/>
              <a:t> (2006): </a:t>
            </a:r>
            <a:r>
              <a:rPr lang="en-US" sz="2400" i="1" dirty="0" smtClean="0"/>
              <a:t>The construction of </a:t>
            </a:r>
            <a:r>
              <a:rPr lang="en-US" sz="2400" i="1" dirty="0" err="1" smtClean="0"/>
              <a:t>Italianness</a:t>
            </a:r>
            <a:r>
              <a:rPr lang="en-US" sz="2400" i="1" dirty="0" smtClean="0"/>
              <a:t> in</a:t>
            </a:r>
          </a:p>
          <a:p>
            <a:r>
              <a:rPr lang="en-US" sz="2400" i="1" dirty="0"/>
              <a:t> </a:t>
            </a:r>
            <a:r>
              <a:rPr lang="en-US" sz="2400" i="1" dirty="0" smtClean="0"/>
              <a:t>    A Room </a:t>
            </a:r>
            <a:r>
              <a:rPr lang="en-US" sz="2400" i="1" dirty="0"/>
              <a:t>W</a:t>
            </a:r>
            <a:r>
              <a:rPr lang="en-US" sz="2400" i="1" dirty="0" smtClean="0"/>
              <a:t>ith a View and Where Angels Fear to Tread.</a:t>
            </a:r>
            <a:r>
              <a:rPr lang="en-US" sz="2400" dirty="0" smtClean="0"/>
              <a:t> Studies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in European Cinema, 3, 2006, </a:t>
            </a:r>
            <a:r>
              <a:rPr lang="en-US" sz="2400" dirty="0" err="1" smtClean="0"/>
              <a:t>č</a:t>
            </a:r>
            <a:r>
              <a:rPr lang="en-US" sz="2400" dirty="0" smtClean="0"/>
              <a:t>. 1, s. 25 – 35.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106148" y="37921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491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/>
              <a:t>Portrét</a:t>
            </a:r>
            <a:r>
              <a:rPr lang="en-US" i="1" dirty="0" smtClean="0"/>
              <a:t> </a:t>
            </a:r>
            <a:r>
              <a:rPr lang="en-US" i="1" dirty="0" err="1" smtClean="0"/>
              <a:t>dámy</a:t>
            </a:r>
            <a:r>
              <a:rPr lang="en-US" i="1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hledání</a:t>
            </a:r>
            <a:r>
              <a:rPr lang="en-US" dirty="0" smtClean="0"/>
              <a:t> </a:t>
            </a:r>
            <a:r>
              <a:rPr lang="en-US" dirty="0" err="1" smtClean="0"/>
              <a:t>vlastního</a:t>
            </a:r>
            <a:r>
              <a:rPr lang="en-US" dirty="0" smtClean="0"/>
              <a:t> </a:t>
            </a:r>
            <a:r>
              <a:rPr lang="en-US" dirty="0" err="1" smtClean="0"/>
              <a:t>prostoru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svazující</a:t>
            </a:r>
            <a:r>
              <a:rPr lang="en-US" dirty="0" smtClean="0"/>
              <a:t> </a:t>
            </a:r>
            <a:r>
              <a:rPr lang="en-US" dirty="0" err="1" smtClean="0"/>
              <a:t>pozici</a:t>
            </a:r>
            <a:endParaRPr lang="en-US" dirty="0"/>
          </a:p>
        </p:txBody>
      </p:sp>
      <p:pic>
        <p:nvPicPr>
          <p:cNvPr id="7" name="Content Placeholder 6" descr="Isabel_začátek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" r="4232"/>
          <a:stretch>
            <a:fillRect/>
          </a:stretch>
        </p:blipFill>
        <p:spPr>
          <a:xfrm>
            <a:off x="457200" y="1904305"/>
            <a:ext cx="4038600" cy="4525963"/>
          </a:xfrm>
        </p:spPr>
      </p:pic>
      <p:pic>
        <p:nvPicPr>
          <p:cNvPr id="8" name="Content Placeholder 7" descr="9303666704_4690567490_z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4" r="24904"/>
          <a:stretch>
            <a:fillRect/>
          </a:stretch>
        </p:blipFill>
        <p:spPr>
          <a:xfrm>
            <a:off x="4648200" y="1904305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1198550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/>
              <a:t>Portrét</a:t>
            </a:r>
            <a:r>
              <a:rPr lang="en-US" i="1" dirty="0" smtClean="0"/>
              <a:t> </a:t>
            </a:r>
            <a:r>
              <a:rPr lang="en-US" i="1" dirty="0" err="1" smtClean="0"/>
              <a:t>dámy</a:t>
            </a:r>
            <a:r>
              <a:rPr lang="en-US" i="1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ekonomie</a:t>
            </a:r>
            <a:r>
              <a:rPr lang="en-US" dirty="0" smtClean="0"/>
              <a:t> </a:t>
            </a:r>
            <a:r>
              <a:rPr lang="en-US" dirty="0" err="1" smtClean="0"/>
              <a:t>doteku</a:t>
            </a:r>
            <a:endParaRPr lang="en-US" dirty="0"/>
          </a:p>
        </p:txBody>
      </p:sp>
      <p:pic>
        <p:nvPicPr>
          <p:cNvPr id="6" name="Picture 5" descr="portladyrev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8" r="20268"/>
          <a:stretch/>
        </p:blipFill>
        <p:spPr>
          <a:xfrm>
            <a:off x="243551" y="1417638"/>
            <a:ext cx="3896801" cy="2609850"/>
          </a:xfrm>
          <a:prstGeom prst="rect">
            <a:avLst/>
          </a:prstGeom>
        </p:spPr>
      </p:pic>
      <p:pic>
        <p:nvPicPr>
          <p:cNvPr id="7" name="Picture 6" descr="Isabel_Dotek_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4" t="16743" r="9938" b="7969"/>
          <a:stretch/>
        </p:blipFill>
        <p:spPr>
          <a:xfrm>
            <a:off x="243552" y="4244394"/>
            <a:ext cx="4070764" cy="2365728"/>
          </a:xfrm>
          <a:prstGeom prst="rect">
            <a:avLst/>
          </a:prstGeom>
        </p:spPr>
      </p:pic>
      <p:pic>
        <p:nvPicPr>
          <p:cNvPr id="8" name="Picture 7" descr="Portrét_dotek_Isabel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5"/>
          <a:stretch/>
        </p:blipFill>
        <p:spPr>
          <a:xfrm>
            <a:off x="4476432" y="1417638"/>
            <a:ext cx="4667568" cy="503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77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/>
              <a:t>Portrét</a:t>
            </a:r>
            <a:r>
              <a:rPr lang="en-US" i="1" dirty="0" smtClean="0"/>
              <a:t> </a:t>
            </a:r>
            <a:r>
              <a:rPr lang="en-US" i="1" dirty="0" err="1" smtClean="0"/>
              <a:t>dámy</a:t>
            </a:r>
            <a:r>
              <a:rPr lang="en-US" i="1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ekonomie</a:t>
            </a:r>
            <a:r>
              <a:rPr lang="en-US" dirty="0" smtClean="0"/>
              <a:t> </a:t>
            </a:r>
            <a:r>
              <a:rPr lang="en-US" dirty="0" err="1" smtClean="0"/>
              <a:t>doteku</a:t>
            </a:r>
            <a:endParaRPr lang="en-US" dirty="0"/>
          </a:p>
        </p:txBody>
      </p:sp>
      <p:pic>
        <p:nvPicPr>
          <p:cNvPr id="3" name="Picture 2" descr="the-portrait-of-a-lady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874" y="2096045"/>
            <a:ext cx="3110926" cy="4542187"/>
          </a:xfrm>
          <a:prstGeom prst="rect">
            <a:avLst/>
          </a:prstGeom>
        </p:spPr>
      </p:pic>
      <p:pic>
        <p:nvPicPr>
          <p:cNvPr id="4" name="Picture 3" descr="tumblr_kykycbceyq1qb201so1_5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32" y="1417638"/>
            <a:ext cx="5689600" cy="354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80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9485"/>
          </a:xfrm>
        </p:spPr>
        <p:txBody>
          <a:bodyPr>
            <a:normAutofit fontScale="90000"/>
          </a:bodyPr>
          <a:lstStyle/>
          <a:p>
            <a:r>
              <a:rPr lang="en-US" i="1" dirty="0" err="1" smtClean="0"/>
              <a:t>Křídla</a:t>
            </a:r>
            <a:r>
              <a:rPr lang="en-US" i="1" dirty="0" smtClean="0"/>
              <a:t> </a:t>
            </a:r>
            <a:r>
              <a:rPr lang="en-US" i="1" dirty="0" err="1" smtClean="0"/>
              <a:t>vášně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39171" y="1200260"/>
            <a:ext cx="90210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Režie</a:t>
            </a:r>
            <a:r>
              <a:rPr lang="en-US" sz="2400" dirty="0" smtClean="0"/>
              <a:t> Iain </a:t>
            </a:r>
            <a:r>
              <a:rPr lang="en-US" sz="2400" dirty="0" err="1" smtClean="0"/>
              <a:t>Softley</a:t>
            </a:r>
            <a:r>
              <a:rPr lang="en-US" sz="2400" dirty="0" smtClean="0"/>
              <a:t>, USA 1997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Morálně</a:t>
            </a:r>
            <a:r>
              <a:rPr lang="en-US" sz="2400" dirty="0" smtClean="0"/>
              <a:t> </a:t>
            </a:r>
            <a:r>
              <a:rPr lang="en-US" sz="2400" dirty="0" err="1" smtClean="0"/>
              <a:t>nejkomplexnější</a:t>
            </a:r>
            <a:r>
              <a:rPr lang="en-US" sz="2400" dirty="0" smtClean="0"/>
              <a:t> </a:t>
            </a:r>
            <a:r>
              <a:rPr lang="en-US" sz="2400" dirty="0" err="1" smtClean="0"/>
              <a:t>převod</a:t>
            </a:r>
            <a:r>
              <a:rPr lang="en-US" sz="2400" dirty="0" smtClean="0"/>
              <a:t> </a:t>
            </a:r>
            <a:r>
              <a:rPr lang="en-US" sz="2400" dirty="0" err="1" smtClean="0"/>
              <a:t>Henryho</a:t>
            </a:r>
            <a:r>
              <a:rPr lang="en-US" sz="2400" dirty="0" smtClean="0"/>
              <a:t> </a:t>
            </a:r>
            <a:r>
              <a:rPr lang="en-US" sz="2400" dirty="0" err="1" smtClean="0"/>
              <a:t>Jamese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plátno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Žánrový</a:t>
            </a:r>
            <a:r>
              <a:rPr lang="en-US" sz="2400" dirty="0" smtClean="0"/>
              <a:t> hybrid – heritage “noir”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Dva</a:t>
            </a:r>
            <a:r>
              <a:rPr lang="en-US" sz="2400" dirty="0" smtClean="0"/>
              <a:t> </a:t>
            </a:r>
            <a:r>
              <a:rPr lang="en-US" sz="2400" dirty="0" err="1" smtClean="0"/>
              <a:t>protip</a:t>
            </a:r>
            <a:r>
              <a:rPr lang="en-US" sz="2400" dirty="0" err="1" smtClean="0"/>
              <a:t>óly</a:t>
            </a:r>
            <a:r>
              <a:rPr lang="en-US" sz="2400" dirty="0" smtClean="0"/>
              <a:t> </a:t>
            </a:r>
            <a:r>
              <a:rPr lang="en-US" sz="2400" dirty="0" err="1" smtClean="0"/>
              <a:t>ženství</a:t>
            </a:r>
            <a:r>
              <a:rPr lang="en-US" sz="2400" dirty="0" smtClean="0"/>
              <a:t> – </a:t>
            </a:r>
            <a:r>
              <a:rPr lang="en-US" sz="2400" dirty="0" err="1" smtClean="0"/>
              <a:t>hlavní</a:t>
            </a:r>
            <a:r>
              <a:rPr lang="en-US" sz="2400" dirty="0" smtClean="0"/>
              <a:t> </a:t>
            </a:r>
            <a:r>
              <a:rPr lang="en-US" sz="2400" dirty="0" err="1" smtClean="0"/>
              <a:t>hrdinka</a:t>
            </a:r>
            <a:r>
              <a:rPr lang="en-US" sz="2400" dirty="0" smtClean="0"/>
              <a:t> Kate </a:t>
            </a:r>
            <a:r>
              <a:rPr lang="en-US" sz="2400" dirty="0" err="1" smtClean="0"/>
              <a:t>Croy</a:t>
            </a:r>
            <a:r>
              <a:rPr lang="en-US" sz="2400" dirty="0" smtClean="0"/>
              <a:t> </a:t>
            </a:r>
            <a:r>
              <a:rPr lang="en-US" sz="2400" dirty="0" err="1" smtClean="0"/>
              <a:t>jako</a:t>
            </a:r>
            <a:r>
              <a:rPr lang="en-US" sz="2400" dirty="0" smtClean="0"/>
              <a:t> </a:t>
            </a:r>
            <a:r>
              <a:rPr lang="en-US" sz="2400" dirty="0" err="1" smtClean="0"/>
              <a:t>vypočítavá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femme fatale, </a:t>
            </a:r>
            <a:r>
              <a:rPr lang="en-US" sz="2400" dirty="0" err="1" smtClean="0"/>
              <a:t>kterou</a:t>
            </a:r>
            <a:r>
              <a:rPr lang="en-US" sz="2400" dirty="0" smtClean="0"/>
              <a:t> </a:t>
            </a:r>
            <a:r>
              <a:rPr lang="en-US" sz="2400" dirty="0" err="1" smtClean="0"/>
              <a:t>zrazuje</a:t>
            </a:r>
            <a:r>
              <a:rPr lang="en-US" sz="2400" dirty="0" smtClean="0"/>
              <a:t> </a:t>
            </a:r>
            <a:r>
              <a:rPr lang="en-US" sz="2400" dirty="0" err="1" smtClean="0"/>
              <a:t>její</a:t>
            </a:r>
            <a:r>
              <a:rPr lang="en-US" sz="2400" dirty="0" smtClean="0"/>
              <a:t> </a:t>
            </a:r>
            <a:r>
              <a:rPr lang="en-US" sz="2400" dirty="0" err="1" smtClean="0"/>
              <a:t>sexualita</a:t>
            </a:r>
            <a:r>
              <a:rPr lang="en-US" sz="2400" dirty="0"/>
              <a:t> </a:t>
            </a:r>
            <a:r>
              <a:rPr lang="en-US" sz="2400" dirty="0" smtClean="0"/>
              <a:t>versus </a:t>
            </a:r>
            <a:r>
              <a:rPr lang="en-US" sz="2400" dirty="0" err="1" smtClean="0"/>
              <a:t>panensky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čistá</a:t>
            </a:r>
            <a:r>
              <a:rPr lang="en-US" sz="2400" dirty="0" smtClean="0"/>
              <a:t> </a:t>
            </a:r>
            <a:r>
              <a:rPr lang="en-US" sz="2400" dirty="0" err="1" smtClean="0"/>
              <a:t>Milly</a:t>
            </a:r>
            <a:r>
              <a:rPr lang="en-US" sz="2400" dirty="0" smtClean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Kostým</a:t>
            </a:r>
            <a:r>
              <a:rPr lang="en-US" sz="2400" dirty="0" smtClean="0"/>
              <a:t> – </a:t>
            </a:r>
            <a:r>
              <a:rPr lang="en-US" sz="2400" dirty="0" err="1" smtClean="0"/>
              <a:t>genderová</a:t>
            </a:r>
            <a:r>
              <a:rPr lang="en-US" sz="2400" dirty="0" smtClean="0"/>
              <a:t> ambivalence a </a:t>
            </a:r>
            <a:r>
              <a:rPr lang="en-US" sz="2400" dirty="0" err="1" smtClean="0"/>
              <a:t>temné</a:t>
            </a:r>
            <a:r>
              <a:rPr lang="en-US" sz="2400" dirty="0" smtClean="0"/>
              <a:t> </a:t>
            </a:r>
            <a:r>
              <a:rPr lang="en-US" sz="2400" dirty="0" err="1" smtClean="0"/>
              <a:t>barvy</a:t>
            </a:r>
            <a:r>
              <a:rPr lang="en-US" sz="2400" dirty="0" smtClean="0"/>
              <a:t> Kate versus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</a:t>
            </a:r>
            <a:r>
              <a:rPr lang="en-US" sz="2400" dirty="0" err="1" smtClean="0"/>
              <a:t>pastelově</a:t>
            </a:r>
            <a:r>
              <a:rPr lang="en-US" sz="2400" dirty="0" smtClean="0"/>
              <a:t> a </a:t>
            </a:r>
            <a:r>
              <a:rPr lang="en-US" sz="2400" dirty="0" err="1" smtClean="0"/>
              <a:t>zářivě</a:t>
            </a:r>
            <a:r>
              <a:rPr lang="en-US" sz="2400" dirty="0" smtClean="0"/>
              <a:t> </a:t>
            </a:r>
            <a:r>
              <a:rPr lang="en-US" sz="2400" dirty="0" err="1" smtClean="0"/>
              <a:t>laděná</a:t>
            </a:r>
            <a:r>
              <a:rPr lang="en-US" sz="2400" dirty="0" smtClean="0"/>
              <a:t> </a:t>
            </a:r>
            <a:r>
              <a:rPr lang="en-US" sz="2400" dirty="0" err="1" smtClean="0"/>
              <a:t>Milly</a:t>
            </a:r>
            <a:r>
              <a:rPr lang="en-US" sz="2400" dirty="0" smtClean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Itálie</a:t>
            </a:r>
            <a:r>
              <a:rPr lang="en-US" sz="2400" dirty="0" smtClean="0"/>
              <a:t> – </a:t>
            </a:r>
            <a:r>
              <a:rPr lang="en-US" sz="2400" dirty="0" err="1" smtClean="0"/>
              <a:t>jako</a:t>
            </a:r>
            <a:r>
              <a:rPr lang="en-US" sz="2400" dirty="0" smtClean="0"/>
              <a:t> </a:t>
            </a:r>
            <a:r>
              <a:rPr lang="en-US" sz="2400" dirty="0" err="1" smtClean="0"/>
              <a:t>signifikantní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</a:t>
            </a:r>
            <a:r>
              <a:rPr lang="en-US" sz="2400" dirty="0" smtClean="0"/>
              <a:t> pro </a:t>
            </a:r>
            <a:r>
              <a:rPr lang="en-US" sz="2400" dirty="0" err="1" smtClean="0"/>
              <a:t>cestu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objevením</a:t>
            </a:r>
            <a:r>
              <a:rPr lang="en-US" sz="2400" dirty="0" smtClean="0"/>
              <a:t> </a:t>
            </a:r>
            <a:r>
              <a:rPr lang="en-US" sz="2400" dirty="0" err="1" smtClean="0"/>
              <a:t>sebe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</a:t>
            </a:r>
            <a:r>
              <a:rPr lang="en-US" sz="2400" dirty="0" err="1" smtClean="0"/>
              <a:t>sama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Nahota</a:t>
            </a:r>
            <a:r>
              <a:rPr lang="en-US" sz="2400" dirty="0" smtClean="0"/>
              <a:t> v heritage </a:t>
            </a:r>
            <a:r>
              <a:rPr lang="en-US" sz="2400" dirty="0" err="1" smtClean="0"/>
              <a:t>filmech</a:t>
            </a:r>
            <a:r>
              <a:rPr lang="en-US" sz="2400" dirty="0" smtClean="0"/>
              <a:t> a </a:t>
            </a:r>
            <a:r>
              <a:rPr lang="en-US" sz="2400" dirty="0" err="1" smtClean="0"/>
              <a:t>historickém</a:t>
            </a:r>
            <a:r>
              <a:rPr lang="en-US" sz="2400" dirty="0" smtClean="0"/>
              <a:t> </a:t>
            </a:r>
            <a:r>
              <a:rPr lang="en-US" sz="2400" dirty="0" err="1" smtClean="0"/>
              <a:t>kostýmním</a:t>
            </a:r>
            <a:r>
              <a:rPr lang="en-US" sz="2400" dirty="0" smtClean="0"/>
              <a:t> </a:t>
            </a:r>
            <a:r>
              <a:rPr lang="en-US" sz="2400" dirty="0" err="1" smtClean="0"/>
              <a:t>dramatu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není</a:t>
            </a:r>
            <a:r>
              <a:rPr lang="en-US" sz="2400" dirty="0" smtClean="0"/>
              <a:t> </a:t>
            </a:r>
            <a:r>
              <a:rPr lang="en-US" sz="2400" dirty="0" err="1" smtClean="0"/>
              <a:t>příliš</a:t>
            </a:r>
            <a:r>
              <a:rPr lang="en-US" sz="2400" dirty="0" smtClean="0"/>
              <a:t> </a:t>
            </a:r>
            <a:r>
              <a:rPr lang="en-US" sz="2400" dirty="0" err="1" smtClean="0"/>
              <a:t>častá</a:t>
            </a:r>
            <a:r>
              <a:rPr lang="en-US" sz="2400" dirty="0" smtClean="0"/>
              <a:t> a </a:t>
            </a:r>
            <a:r>
              <a:rPr lang="en-US" sz="2400" dirty="0" err="1" smtClean="0"/>
              <a:t>spíš</a:t>
            </a:r>
            <a:r>
              <a:rPr lang="en-US" sz="2400" dirty="0" smtClean="0"/>
              <a:t> </a:t>
            </a:r>
            <a:r>
              <a:rPr lang="en-US" sz="2400" dirty="0" err="1" smtClean="0"/>
              <a:t>mužská</a:t>
            </a:r>
            <a:r>
              <a:rPr lang="en-US" sz="2400" dirty="0" smtClean="0"/>
              <a:t> </a:t>
            </a:r>
            <a:r>
              <a:rPr lang="en-US" sz="2400" dirty="0" err="1" smtClean="0"/>
              <a:t>než</a:t>
            </a:r>
            <a:r>
              <a:rPr lang="en-US" sz="2400" dirty="0" smtClean="0"/>
              <a:t> </a:t>
            </a:r>
            <a:r>
              <a:rPr lang="en-US" sz="2400" dirty="0" err="1" smtClean="0"/>
              <a:t>ženská</a:t>
            </a:r>
            <a:r>
              <a:rPr lang="en-US" sz="2400" dirty="0" smtClean="0"/>
              <a:t> – </a:t>
            </a:r>
            <a:r>
              <a:rPr lang="en-US" sz="2400" dirty="0" err="1" smtClean="0"/>
              <a:t>výmluvnější</a:t>
            </a:r>
            <a:r>
              <a:rPr lang="en-US" sz="2400" dirty="0" smtClean="0"/>
              <a:t> a </a:t>
            </a:r>
            <a:r>
              <a:rPr lang="en-US" sz="2400" dirty="0" err="1" smtClean="0"/>
              <a:t>specifický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prvek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rozdíl</a:t>
            </a:r>
            <a:r>
              <a:rPr lang="en-US" sz="2400" dirty="0" smtClean="0"/>
              <a:t> od </a:t>
            </a:r>
            <a:r>
              <a:rPr lang="en-US" sz="2400" dirty="0" err="1" smtClean="0"/>
              <a:t>žánrů</a:t>
            </a:r>
            <a:r>
              <a:rPr lang="en-US" sz="2400" dirty="0" smtClean="0"/>
              <a:t> a </a:t>
            </a:r>
            <a:r>
              <a:rPr lang="en-US" sz="2400" dirty="0" err="1" smtClean="0"/>
              <a:t>filmů</a:t>
            </a:r>
            <a:r>
              <a:rPr lang="en-US" sz="2400" dirty="0" smtClean="0"/>
              <a:t> z </a:t>
            </a:r>
            <a:r>
              <a:rPr lang="en-US" sz="2400" dirty="0" err="1" smtClean="0"/>
              <a:t>aktuální</a:t>
            </a:r>
            <a:r>
              <a:rPr lang="en-US" sz="2400" dirty="0" smtClean="0"/>
              <a:t> </a:t>
            </a:r>
            <a:r>
              <a:rPr lang="en-US" sz="2400" dirty="0" err="1" smtClean="0"/>
              <a:t>doby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6161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Kostým</a:t>
            </a:r>
            <a:r>
              <a:rPr lang="en-US" dirty="0" smtClean="0"/>
              <a:t> Kate </a:t>
            </a:r>
            <a:r>
              <a:rPr lang="en-US" dirty="0" err="1" smtClean="0"/>
              <a:t>Croy</a:t>
            </a:r>
            <a:endParaRPr lang="en-US" dirty="0"/>
          </a:p>
        </p:txBody>
      </p:sp>
      <p:pic>
        <p:nvPicPr>
          <p:cNvPr id="3" name="Picture 2" descr="Kate_Gender_Ambivalenc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2" b="16550"/>
          <a:stretch/>
        </p:blipFill>
        <p:spPr>
          <a:xfrm>
            <a:off x="457200" y="1417638"/>
            <a:ext cx="3468213" cy="4714061"/>
          </a:xfrm>
          <a:prstGeom prst="rect">
            <a:avLst/>
          </a:prstGeom>
        </p:spPr>
      </p:pic>
      <p:pic>
        <p:nvPicPr>
          <p:cNvPr id="4" name="Picture 3" descr="Kate_Gender_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 b="17765"/>
          <a:stretch/>
        </p:blipFill>
        <p:spPr>
          <a:xfrm>
            <a:off x="4884018" y="1435035"/>
            <a:ext cx="3079463" cy="469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05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Kostým</a:t>
            </a:r>
            <a:r>
              <a:rPr lang="en-US" dirty="0" smtClean="0"/>
              <a:t> Kate </a:t>
            </a:r>
            <a:r>
              <a:rPr lang="en-US" dirty="0" err="1" smtClean="0"/>
              <a:t>Croy</a:t>
            </a:r>
            <a:r>
              <a:rPr lang="en-US" dirty="0" smtClean="0"/>
              <a:t> versus </a:t>
            </a:r>
            <a:r>
              <a:rPr lang="en-US" dirty="0" err="1" smtClean="0"/>
              <a:t>Milly</a:t>
            </a:r>
            <a:endParaRPr lang="en-US" dirty="0"/>
          </a:p>
        </p:txBody>
      </p:sp>
      <p:pic>
        <p:nvPicPr>
          <p:cNvPr id="3" name="Picture 2" descr="Wings_Kate X Mil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0736"/>
            <a:ext cx="7689223" cy="480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03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Kostým</a:t>
            </a:r>
            <a:r>
              <a:rPr lang="en-US" dirty="0" smtClean="0"/>
              <a:t> </a:t>
            </a:r>
            <a:r>
              <a:rPr lang="en-US" dirty="0" err="1" smtClean="0"/>
              <a:t>Milly</a:t>
            </a:r>
            <a:endParaRPr lang="en-US" dirty="0"/>
          </a:p>
        </p:txBody>
      </p:sp>
      <p:pic>
        <p:nvPicPr>
          <p:cNvPr id="3" name="Picture 2" descr="Milly_Andě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9" b="16297"/>
          <a:stretch/>
        </p:blipFill>
        <p:spPr>
          <a:xfrm>
            <a:off x="1536700" y="1687320"/>
            <a:ext cx="6066361" cy="464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29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Kostým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Itálie</a:t>
            </a:r>
            <a:endParaRPr lang="en-US" dirty="0"/>
          </a:p>
        </p:txBody>
      </p:sp>
      <p:pic>
        <p:nvPicPr>
          <p:cNvPr id="3" name="Picture 2" descr="Wings_Itáli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4" b="17166"/>
          <a:stretch/>
        </p:blipFill>
        <p:spPr>
          <a:xfrm>
            <a:off x="0" y="2003511"/>
            <a:ext cx="9144000" cy="370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54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1938"/>
          </a:xfrm>
        </p:spPr>
        <p:txBody>
          <a:bodyPr>
            <a:normAutofit/>
          </a:bodyPr>
          <a:lstStyle/>
          <a:p>
            <a:r>
              <a:rPr lang="en-US" dirty="0" err="1" smtClean="0"/>
              <a:t>Pohled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Danae</a:t>
            </a:r>
            <a:endParaRPr lang="en-US" dirty="0"/>
          </a:p>
        </p:txBody>
      </p:sp>
      <p:pic>
        <p:nvPicPr>
          <p:cNvPr id="3" name="Picture 2" descr="Wings_Galerie_En fac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5" b="26296"/>
          <a:stretch/>
        </p:blipFill>
        <p:spPr>
          <a:xfrm>
            <a:off x="0" y="921938"/>
            <a:ext cx="9144000" cy="3131110"/>
          </a:xfrm>
          <a:prstGeom prst="rect">
            <a:avLst/>
          </a:prstGeom>
        </p:spPr>
      </p:pic>
      <p:pic>
        <p:nvPicPr>
          <p:cNvPr id="4" name="Picture 3" descr="Wings_Galerie_Dana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5" b="25688"/>
          <a:stretch/>
        </p:blipFill>
        <p:spPr>
          <a:xfrm>
            <a:off x="0" y="3848656"/>
            <a:ext cx="9144000" cy="30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89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Danae</a:t>
            </a:r>
            <a:r>
              <a:rPr lang="en-US" dirty="0" smtClean="0"/>
              <a:t> – </a:t>
            </a:r>
            <a:r>
              <a:rPr lang="en-US" dirty="0" err="1" smtClean="0"/>
              <a:t>závěrečná</a:t>
            </a:r>
            <a:r>
              <a:rPr lang="en-US" dirty="0" smtClean="0"/>
              <a:t> </a:t>
            </a:r>
            <a:r>
              <a:rPr lang="en-US" dirty="0" err="1" smtClean="0"/>
              <a:t>aluze</a:t>
            </a:r>
            <a:endParaRPr lang="en-US" dirty="0"/>
          </a:p>
        </p:txBody>
      </p:sp>
      <p:pic>
        <p:nvPicPr>
          <p:cNvPr id="3" name="Picture 2" descr="Wings_aluz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5" b="16557"/>
          <a:stretch/>
        </p:blipFill>
        <p:spPr>
          <a:xfrm>
            <a:off x="0" y="1835119"/>
            <a:ext cx="9144000" cy="392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00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84437"/>
          </a:xfrm>
        </p:spPr>
        <p:txBody>
          <a:bodyPr>
            <a:normAutofit/>
          </a:bodyPr>
          <a:lstStyle/>
          <a:p>
            <a:r>
              <a:rPr lang="en-US" dirty="0" err="1" smtClean="0"/>
              <a:t>Historické</a:t>
            </a:r>
            <a:r>
              <a:rPr lang="en-US" dirty="0" smtClean="0"/>
              <a:t> </a:t>
            </a:r>
            <a:r>
              <a:rPr lang="en-US" dirty="0" err="1" smtClean="0"/>
              <a:t>kostýmní</a:t>
            </a:r>
            <a:r>
              <a:rPr lang="en-US" dirty="0" smtClean="0"/>
              <a:t> drama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341637"/>
            <a:ext cx="9144001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2400" dirty="0" err="1"/>
              <a:t>Historický</a:t>
            </a:r>
            <a:r>
              <a:rPr lang="en-US" sz="2400" dirty="0"/>
              <a:t> </a:t>
            </a:r>
            <a:r>
              <a:rPr lang="en-US" sz="2400" dirty="0" err="1"/>
              <a:t>kostým</a:t>
            </a:r>
            <a:r>
              <a:rPr lang="en-US" sz="2400" dirty="0"/>
              <a:t> </a:t>
            </a:r>
            <a:r>
              <a:rPr lang="en-US" sz="2400" dirty="0" smtClean="0"/>
              <a:t>– </a:t>
            </a:r>
            <a:r>
              <a:rPr lang="en-US" sz="2400" dirty="0" err="1" smtClean="0"/>
              <a:t>napomáhá</a:t>
            </a:r>
            <a:r>
              <a:rPr lang="en-US" sz="2400" dirty="0" smtClean="0"/>
              <a:t> </a:t>
            </a:r>
            <a:r>
              <a:rPr lang="en-US" sz="2400" dirty="0" err="1" smtClean="0"/>
              <a:t>rekonstrukci</a:t>
            </a:r>
            <a:r>
              <a:rPr lang="en-US" sz="2400" dirty="0" smtClean="0"/>
              <a:t> </a:t>
            </a:r>
            <a:r>
              <a:rPr lang="en-US" sz="2400" dirty="0" err="1" smtClean="0"/>
              <a:t>konkrétní</a:t>
            </a:r>
            <a:r>
              <a:rPr lang="en-US" sz="2400" dirty="0" smtClean="0"/>
              <a:t> </a:t>
            </a:r>
            <a:r>
              <a:rPr lang="en-US" sz="2400" dirty="0" err="1" smtClean="0"/>
              <a:t>éry</a:t>
            </a:r>
            <a:r>
              <a:rPr lang="en-US" sz="2400" dirty="0" smtClean="0"/>
              <a:t> </a:t>
            </a:r>
            <a:r>
              <a:rPr lang="en-US" sz="2400" dirty="0" err="1" smtClean="0"/>
              <a:t>nebo</a:t>
            </a:r>
            <a:r>
              <a:rPr lang="en-US" sz="2400" dirty="0" smtClean="0"/>
              <a:t> </a:t>
            </a:r>
          </a:p>
          <a:p>
            <a:pPr lvl="0"/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err="1" smtClean="0"/>
              <a:t>epochy</a:t>
            </a:r>
            <a:r>
              <a:rPr lang="en-US" sz="2400" dirty="0" smtClean="0"/>
              <a:t>, ale </a:t>
            </a:r>
            <a:r>
              <a:rPr lang="en-US" sz="2400" dirty="0" err="1" smtClean="0"/>
              <a:t>také</a:t>
            </a:r>
            <a:r>
              <a:rPr lang="en-US" sz="2400" dirty="0" smtClean="0"/>
              <a:t> do </a:t>
            </a:r>
            <a:r>
              <a:rPr lang="en-US" sz="2400" dirty="0" err="1" smtClean="0"/>
              <a:t>jisté</a:t>
            </a:r>
            <a:r>
              <a:rPr lang="en-US" sz="2400" dirty="0" smtClean="0"/>
              <a:t> </a:t>
            </a:r>
            <a:r>
              <a:rPr lang="en-US" sz="2400" dirty="0" err="1"/>
              <a:t>míry</a:t>
            </a:r>
            <a:r>
              <a:rPr lang="en-US" sz="2400" dirty="0"/>
              <a:t> </a:t>
            </a:r>
            <a:r>
              <a:rPr lang="en-US" sz="2400" dirty="0" err="1" smtClean="0"/>
              <a:t>odráží</a:t>
            </a:r>
            <a:r>
              <a:rPr lang="en-US" sz="2400" dirty="0" smtClean="0"/>
              <a:t> </a:t>
            </a:r>
            <a:r>
              <a:rPr lang="en-US" sz="2400" dirty="0" err="1" smtClean="0"/>
              <a:t>současnost</a:t>
            </a:r>
            <a:r>
              <a:rPr lang="en-US" sz="2400" dirty="0" smtClean="0"/>
              <a:t>; a to </a:t>
            </a:r>
            <a:r>
              <a:rPr lang="en-US" sz="2400" dirty="0" err="1" smtClean="0"/>
              <a:t>formou</a:t>
            </a:r>
            <a:endParaRPr lang="en-US" sz="2400" dirty="0" smtClean="0"/>
          </a:p>
          <a:p>
            <a:pPr lvl="0"/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err="1" smtClean="0"/>
              <a:t>zažitých</a:t>
            </a:r>
            <a:r>
              <a:rPr lang="en-US" sz="2400" dirty="0" smtClean="0"/>
              <a:t> </a:t>
            </a:r>
            <a:r>
              <a:rPr lang="en-US" sz="2400" dirty="0" err="1" smtClean="0"/>
              <a:t>stereotypů</a:t>
            </a:r>
            <a:r>
              <a:rPr lang="en-US" sz="2400" dirty="0" smtClean="0"/>
              <a:t> </a:t>
            </a:r>
            <a:r>
              <a:rPr lang="en-US" sz="2400" dirty="0"/>
              <a:t>a </a:t>
            </a:r>
            <a:r>
              <a:rPr lang="en-US" sz="2400" dirty="0" err="1" smtClean="0"/>
              <a:t>představ</a:t>
            </a:r>
            <a:r>
              <a:rPr lang="en-US" sz="2400" dirty="0" smtClean="0"/>
              <a:t> </a:t>
            </a:r>
            <a:r>
              <a:rPr lang="en-US" sz="2400" dirty="0" err="1" smtClean="0"/>
              <a:t>týkajících</a:t>
            </a:r>
            <a:r>
              <a:rPr lang="en-US" sz="2400" dirty="0" smtClean="0"/>
              <a:t> se </a:t>
            </a:r>
            <a:r>
              <a:rPr lang="en-US" sz="2400" dirty="0" err="1" smtClean="0"/>
              <a:t>vzhledu</a:t>
            </a:r>
            <a:r>
              <a:rPr lang="en-US" sz="2400" dirty="0" smtClean="0"/>
              <a:t> </a:t>
            </a:r>
            <a:r>
              <a:rPr lang="en-US" sz="2400" dirty="0" err="1" smtClean="0"/>
              <a:t>konkrétních</a:t>
            </a:r>
            <a:r>
              <a:rPr lang="en-US" sz="2400" dirty="0" smtClean="0"/>
              <a:t> </a:t>
            </a:r>
          </a:p>
          <a:p>
            <a:pPr lvl="0"/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err="1" smtClean="0"/>
              <a:t>historických</a:t>
            </a:r>
            <a:r>
              <a:rPr lang="en-US" sz="2400" dirty="0" smtClean="0"/>
              <a:t> </a:t>
            </a:r>
            <a:r>
              <a:rPr lang="en-US" sz="2400" dirty="0" err="1" smtClean="0"/>
              <a:t>postav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“</a:t>
            </a:r>
            <a:r>
              <a:rPr lang="en-US" sz="2400" dirty="0" err="1" smtClean="0"/>
              <a:t>Archeologická</a:t>
            </a:r>
            <a:r>
              <a:rPr lang="en-US" sz="2400" dirty="0" smtClean="0"/>
              <a:t>” </a:t>
            </a:r>
            <a:r>
              <a:rPr lang="en-US" sz="2400" dirty="0" err="1" smtClean="0"/>
              <a:t>přesnost</a:t>
            </a:r>
            <a:r>
              <a:rPr lang="en-US" sz="2400" dirty="0" smtClean="0"/>
              <a:t> </a:t>
            </a:r>
            <a:r>
              <a:rPr lang="en-US" sz="2400" dirty="0" err="1" smtClean="0"/>
              <a:t>není</a:t>
            </a:r>
            <a:r>
              <a:rPr lang="en-US" sz="2400" dirty="0" smtClean="0"/>
              <a:t> </a:t>
            </a:r>
            <a:r>
              <a:rPr lang="en-US" sz="2400" dirty="0" err="1" smtClean="0"/>
              <a:t>cílem</a:t>
            </a:r>
            <a:r>
              <a:rPr lang="en-US" sz="2400" dirty="0" smtClean="0"/>
              <a:t>. </a:t>
            </a:r>
            <a:r>
              <a:rPr lang="en-US" sz="2400" dirty="0" err="1" smtClean="0"/>
              <a:t>Látky</a:t>
            </a:r>
            <a:r>
              <a:rPr lang="en-US" sz="2400" dirty="0" smtClean="0"/>
              <a:t> </a:t>
            </a:r>
            <a:r>
              <a:rPr lang="en-US" sz="2400" dirty="0" err="1" smtClean="0"/>
              <a:t>vždy</a:t>
            </a:r>
            <a:r>
              <a:rPr lang="en-US" sz="2400" dirty="0" smtClean="0"/>
              <a:t> </a:t>
            </a:r>
            <a:r>
              <a:rPr lang="en-US" sz="2400" dirty="0" err="1" smtClean="0"/>
              <a:t>vypadají</a:t>
            </a:r>
            <a:r>
              <a:rPr lang="en-US" sz="2400" dirty="0" smtClean="0"/>
              <a:t> </a:t>
            </a:r>
            <a:r>
              <a:rPr lang="en-US" sz="2400" dirty="0" err="1" smtClean="0"/>
              <a:t>jinak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idealizovaných</a:t>
            </a:r>
            <a:r>
              <a:rPr lang="en-US" sz="2400" dirty="0" smtClean="0"/>
              <a:t> </a:t>
            </a:r>
            <a:r>
              <a:rPr lang="en-US" sz="2400" dirty="0" err="1" smtClean="0"/>
              <a:t>statických</a:t>
            </a:r>
            <a:r>
              <a:rPr lang="en-US" sz="2400" dirty="0" smtClean="0"/>
              <a:t> </a:t>
            </a:r>
            <a:r>
              <a:rPr lang="en-US" sz="2400" dirty="0" err="1" smtClean="0"/>
              <a:t>vyobrazeních</a:t>
            </a:r>
            <a:r>
              <a:rPr lang="en-US" sz="2400" dirty="0" smtClean="0"/>
              <a:t> a </a:t>
            </a:r>
            <a:r>
              <a:rPr lang="en-US" sz="2400" dirty="0" err="1" smtClean="0"/>
              <a:t>jinak</a:t>
            </a:r>
            <a:r>
              <a:rPr lang="en-US" sz="2400" dirty="0"/>
              <a:t> </a:t>
            </a:r>
            <a:r>
              <a:rPr lang="en-US" sz="2400" dirty="0" smtClean="0"/>
              <a:t>se </a:t>
            </a:r>
            <a:r>
              <a:rPr lang="en-US" sz="2400" dirty="0" err="1" smtClean="0"/>
              <a:t>chovají</a:t>
            </a:r>
            <a:r>
              <a:rPr lang="en-US" sz="2400" dirty="0" smtClean="0"/>
              <a:t> </a:t>
            </a:r>
            <a:r>
              <a:rPr lang="en-US" sz="2400" dirty="0" err="1" smtClean="0"/>
              <a:t>při</a:t>
            </a:r>
            <a:r>
              <a:rPr lang="en-US" sz="2400" dirty="0" smtClean="0"/>
              <a:t>        	</a:t>
            </a:r>
            <a:r>
              <a:rPr lang="en-US" sz="2400" dirty="0" err="1" smtClean="0"/>
              <a:t>pohybu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Dobový</a:t>
            </a:r>
            <a:r>
              <a:rPr lang="en-US" sz="2400" dirty="0" smtClean="0"/>
              <a:t> </a:t>
            </a:r>
            <a:r>
              <a:rPr lang="en-US" sz="2400" dirty="0" err="1" smtClean="0"/>
              <a:t>kostým</a:t>
            </a:r>
            <a:r>
              <a:rPr lang="en-US" sz="2400" dirty="0"/>
              <a:t> </a:t>
            </a:r>
            <a:r>
              <a:rPr lang="en-US" sz="2400" dirty="0" smtClean="0"/>
              <a:t>-  </a:t>
            </a:r>
            <a:r>
              <a:rPr lang="en-US" sz="2400" dirty="0" err="1" smtClean="0"/>
              <a:t>jako</a:t>
            </a:r>
            <a:r>
              <a:rPr lang="en-US" sz="2400" dirty="0" smtClean="0"/>
              <a:t> </a:t>
            </a:r>
            <a:r>
              <a:rPr lang="en-US" sz="2400" dirty="0" err="1" smtClean="0"/>
              <a:t>amalgám</a:t>
            </a:r>
            <a:r>
              <a:rPr lang="en-US" sz="2400" dirty="0" smtClean="0"/>
              <a:t> </a:t>
            </a:r>
            <a:r>
              <a:rPr lang="en-US" sz="2400" dirty="0" err="1" smtClean="0"/>
              <a:t>spojující</a:t>
            </a:r>
            <a:r>
              <a:rPr lang="en-US" sz="2400" dirty="0" smtClean="0"/>
              <a:t> </a:t>
            </a:r>
            <a:r>
              <a:rPr lang="en-US" sz="2400" dirty="0" err="1" smtClean="0"/>
              <a:t>historický</a:t>
            </a:r>
            <a:r>
              <a:rPr lang="en-US" sz="2400" dirty="0" smtClean="0"/>
              <a:t> </a:t>
            </a:r>
            <a:r>
              <a:rPr lang="en-US" sz="2400" dirty="0" err="1" smtClean="0"/>
              <a:t>vizuální</a:t>
            </a:r>
            <a:r>
              <a:rPr lang="en-US" sz="2400" dirty="0" smtClean="0"/>
              <a:t> detail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a </a:t>
            </a:r>
            <a:r>
              <a:rPr lang="en-US" sz="2400" dirty="0" err="1" smtClean="0"/>
              <a:t>současný</a:t>
            </a:r>
            <a:r>
              <a:rPr lang="en-US" sz="2400" dirty="0" smtClean="0"/>
              <a:t> </a:t>
            </a:r>
            <a:r>
              <a:rPr lang="en-US" sz="2400" dirty="0" err="1" smtClean="0"/>
              <a:t>střih</a:t>
            </a:r>
            <a:r>
              <a:rPr lang="en-US" sz="2400" dirty="0" smtClean="0"/>
              <a:t>, </a:t>
            </a:r>
            <a:r>
              <a:rPr lang="en-US" sz="2400" dirty="0" err="1" smtClean="0"/>
              <a:t>úpravu</a:t>
            </a:r>
            <a:r>
              <a:rPr lang="en-US" sz="2400" dirty="0"/>
              <a:t> </a:t>
            </a:r>
            <a:r>
              <a:rPr lang="en-US" sz="2400" dirty="0" smtClean="0"/>
              <a:t>a </a:t>
            </a:r>
            <a:r>
              <a:rPr lang="en-US" sz="2400" dirty="0" err="1" smtClean="0"/>
              <a:t>způsob</a:t>
            </a:r>
            <a:r>
              <a:rPr lang="en-US" sz="2400" dirty="0" smtClean="0"/>
              <a:t> </a:t>
            </a:r>
            <a:r>
              <a:rPr lang="en-US" sz="2400" dirty="0" err="1" smtClean="0"/>
              <a:t>nošení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Proto </a:t>
            </a:r>
            <a:r>
              <a:rPr lang="en-US" sz="2400" dirty="0" err="1" smtClean="0"/>
              <a:t>tento</a:t>
            </a:r>
            <a:r>
              <a:rPr lang="en-US" sz="2400" dirty="0" smtClean="0"/>
              <a:t> </a:t>
            </a:r>
            <a:r>
              <a:rPr lang="en-US" sz="2400" dirty="0" err="1" smtClean="0"/>
              <a:t>druh</a:t>
            </a:r>
            <a:r>
              <a:rPr lang="en-US" sz="2400" dirty="0" smtClean="0"/>
              <a:t> </a:t>
            </a:r>
            <a:r>
              <a:rPr lang="en-US" sz="2400" dirty="0" err="1" smtClean="0"/>
              <a:t>kostýmu</a:t>
            </a:r>
            <a:r>
              <a:rPr lang="en-US" sz="2400" dirty="0" smtClean="0"/>
              <a:t> </a:t>
            </a:r>
            <a:r>
              <a:rPr lang="en-US" sz="2400" dirty="0" err="1" smtClean="0"/>
              <a:t>často</a:t>
            </a:r>
            <a:r>
              <a:rPr lang="en-US" sz="2400" dirty="0" smtClean="0"/>
              <a:t> </a:t>
            </a:r>
            <a:r>
              <a:rPr lang="en-US" sz="2400" dirty="0" err="1" smtClean="0"/>
              <a:t>pracuje</a:t>
            </a:r>
            <a:r>
              <a:rPr lang="en-US" sz="2400" dirty="0" smtClean="0"/>
              <a:t> </a:t>
            </a:r>
            <a:r>
              <a:rPr lang="en-US" sz="2400" dirty="0" err="1" smtClean="0"/>
              <a:t>formou</a:t>
            </a:r>
            <a:r>
              <a:rPr lang="en-US" sz="2400" dirty="0" smtClean="0"/>
              <a:t> </a:t>
            </a:r>
            <a:r>
              <a:rPr lang="en-US" sz="2400" dirty="0" err="1"/>
              <a:t>část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 smtClean="0"/>
              <a:t>celek</a:t>
            </a:r>
            <a:r>
              <a:rPr lang="en-US" sz="2400" dirty="0" smtClean="0"/>
              <a:t> a </a:t>
            </a:r>
            <a:r>
              <a:rPr lang="en-US" sz="2400" dirty="0" err="1" smtClean="0"/>
              <a:t>užívá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výrazných</a:t>
            </a:r>
            <a:r>
              <a:rPr lang="en-US" sz="2400" dirty="0" smtClean="0"/>
              <a:t> </a:t>
            </a:r>
            <a:r>
              <a:rPr lang="en-US" sz="2400" dirty="0" err="1" smtClean="0"/>
              <a:t>symbolů</a:t>
            </a:r>
            <a:r>
              <a:rPr lang="en-US" sz="2400" dirty="0" smtClean="0"/>
              <a:t> a </a:t>
            </a:r>
            <a:r>
              <a:rPr lang="en-US" sz="2400" dirty="0" err="1" smtClean="0"/>
              <a:t>signálů</a:t>
            </a:r>
            <a:r>
              <a:rPr lang="en-US" sz="2400" dirty="0" smtClean="0"/>
              <a:t>, </a:t>
            </a:r>
            <a:r>
              <a:rPr lang="en-US" sz="2400" dirty="0" err="1" smtClean="0"/>
              <a:t>které</a:t>
            </a:r>
            <a:r>
              <a:rPr lang="en-US" sz="2400" dirty="0" smtClean="0"/>
              <a:t> </a:t>
            </a:r>
            <a:r>
              <a:rPr lang="en-US" sz="2400" dirty="0" err="1" smtClean="0"/>
              <a:t>samy</a:t>
            </a:r>
            <a:r>
              <a:rPr lang="en-US" sz="2400" dirty="0" smtClean="0"/>
              <a:t> o </a:t>
            </a:r>
            <a:r>
              <a:rPr lang="en-US" sz="2400" dirty="0" err="1" smtClean="0"/>
              <a:t>sobě</a:t>
            </a:r>
            <a:r>
              <a:rPr lang="en-US" sz="2400" dirty="0" smtClean="0"/>
              <a:t> </a:t>
            </a:r>
            <a:r>
              <a:rPr lang="en-US" sz="2400" dirty="0" err="1" smtClean="0"/>
              <a:t>zvládnou</a:t>
            </a:r>
            <a:r>
              <a:rPr lang="en-US" sz="2400" dirty="0" smtClean="0"/>
              <a:t> </a:t>
            </a:r>
            <a:r>
              <a:rPr lang="en-US" sz="2400" dirty="0" err="1" smtClean="0"/>
              <a:t>celý</a:t>
            </a:r>
            <a:r>
              <a:rPr lang="en-US" sz="2400" dirty="0" smtClean="0"/>
              <a:t> </a:t>
            </a:r>
            <a:r>
              <a:rPr lang="en-US" sz="2400" dirty="0" err="1" smtClean="0"/>
              <a:t>oděv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ukotvit</a:t>
            </a:r>
            <a:r>
              <a:rPr lang="en-US" sz="2400" dirty="0" smtClean="0"/>
              <a:t> v </a:t>
            </a:r>
            <a:r>
              <a:rPr lang="en-US" sz="2400" dirty="0" err="1" smtClean="0"/>
              <a:t>konkrétním</a:t>
            </a:r>
            <a:r>
              <a:rPr lang="en-US" sz="2400" dirty="0"/>
              <a:t> </a:t>
            </a:r>
            <a:r>
              <a:rPr lang="en-US" sz="2400" dirty="0" err="1" smtClean="0"/>
              <a:t>historickém</a:t>
            </a:r>
            <a:r>
              <a:rPr lang="en-US" sz="2400" dirty="0" smtClean="0"/>
              <a:t> </a:t>
            </a:r>
            <a:r>
              <a:rPr lang="en-US" sz="2400" dirty="0" err="1" smtClean="0"/>
              <a:t>období</a:t>
            </a:r>
            <a:r>
              <a:rPr lang="en-US" sz="2400" dirty="0" smtClean="0"/>
              <a:t> </a:t>
            </a:r>
            <a:r>
              <a:rPr lang="en-US" sz="2400" dirty="0" err="1" smtClean="0"/>
              <a:t>anebo</a:t>
            </a:r>
            <a:r>
              <a:rPr lang="en-US" sz="2400" dirty="0" smtClean="0"/>
              <a:t> v </a:t>
            </a:r>
            <a:r>
              <a:rPr lang="en-US" sz="2400" dirty="0" err="1" smtClean="0"/>
              <a:t>našich</a:t>
            </a:r>
            <a:r>
              <a:rPr lang="en-US" sz="2400" dirty="0" smtClean="0"/>
              <a:t> </a:t>
            </a:r>
            <a:r>
              <a:rPr lang="en-US" sz="2400" dirty="0" err="1" smtClean="0"/>
              <a:t>ustálených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představách</a:t>
            </a:r>
            <a:r>
              <a:rPr lang="en-US" sz="2400" dirty="0" smtClean="0"/>
              <a:t> o </a:t>
            </a:r>
            <a:r>
              <a:rPr lang="en-US" sz="2400" dirty="0" err="1" smtClean="0"/>
              <a:t>vzhledu</a:t>
            </a:r>
            <a:r>
              <a:rPr lang="en-US" sz="2400" dirty="0" smtClean="0"/>
              <a:t> </a:t>
            </a:r>
            <a:r>
              <a:rPr lang="en-US" sz="2400" dirty="0" err="1" smtClean="0"/>
              <a:t>dané</a:t>
            </a:r>
            <a:r>
              <a:rPr lang="en-US" sz="2400" dirty="0" smtClean="0"/>
              <a:t> </a:t>
            </a:r>
            <a:r>
              <a:rPr lang="en-US" sz="2400" dirty="0" err="1" smtClean="0"/>
              <a:t>éry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pPr lvl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3774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Královna</a:t>
            </a:r>
            <a:r>
              <a:rPr lang="en-US" dirty="0" smtClean="0"/>
              <a:t> </a:t>
            </a:r>
            <a:r>
              <a:rPr lang="en-US" dirty="0" err="1" smtClean="0"/>
              <a:t>Alžběta</a:t>
            </a:r>
            <a:r>
              <a:rPr lang="en-US" dirty="0" smtClean="0"/>
              <a:t> I.</a:t>
            </a:r>
            <a:endParaRPr lang="en-US" dirty="0"/>
          </a:p>
        </p:txBody>
      </p:sp>
      <p:pic>
        <p:nvPicPr>
          <p:cNvPr id="3" name="Picture 2" descr="Alžběta Bette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8" y="1635134"/>
            <a:ext cx="3346054" cy="4370507"/>
          </a:xfrm>
          <a:prstGeom prst="rect">
            <a:avLst/>
          </a:prstGeom>
        </p:spPr>
      </p:pic>
      <p:pic>
        <p:nvPicPr>
          <p:cNvPr id="4" name="Picture 3" descr="Alžběta Bette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18" y="1560641"/>
            <a:ext cx="29972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50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Královna</a:t>
            </a:r>
            <a:r>
              <a:rPr lang="en-US" dirty="0" smtClean="0"/>
              <a:t> </a:t>
            </a:r>
            <a:r>
              <a:rPr lang="en-US" dirty="0" err="1" smtClean="0"/>
              <a:t>Alžběta</a:t>
            </a:r>
            <a:r>
              <a:rPr lang="en-US" dirty="0" smtClean="0"/>
              <a:t> I.</a:t>
            </a:r>
            <a:endParaRPr lang="en-US" dirty="0"/>
          </a:p>
        </p:txBody>
      </p:sp>
      <p:pic>
        <p:nvPicPr>
          <p:cNvPr id="3" name="Picture 2" descr="Elizabeth 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73228"/>
            <a:ext cx="3340115" cy="4744481"/>
          </a:xfrm>
          <a:prstGeom prst="rect">
            <a:avLst/>
          </a:prstGeom>
        </p:spPr>
      </p:pic>
      <p:pic>
        <p:nvPicPr>
          <p:cNvPr id="4" name="Picture 3" descr="Cate_Alžbět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218111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13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Juliina</a:t>
            </a:r>
            <a:r>
              <a:rPr lang="en-US" dirty="0" smtClean="0"/>
              <a:t> </a:t>
            </a:r>
            <a:r>
              <a:rPr lang="en-US" dirty="0" err="1" smtClean="0"/>
              <a:t>čelenka</a:t>
            </a:r>
            <a:endParaRPr lang="en-US" dirty="0"/>
          </a:p>
        </p:txBody>
      </p:sp>
      <p:pic>
        <p:nvPicPr>
          <p:cNvPr id="3" name="Picture 2" descr="Theda Bara_Jul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0011"/>
            <a:ext cx="2688627" cy="3535544"/>
          </a:xfrm>
          <a:prstGeom prst="rect">
            <a:avLst/>
          </a:prstGeom>
        </p:spPr>
      </p:pic>
      <p:pic>
        <p:nvPicPr>
          <p:cNvPr id="4" name="Picture 3" descr="Julie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608" y="1417637"/>
            <a:ext cx="2708872" cy="4843462"/>
          </a:xfrm>
          <a:prstGeom prst="rect">
            <a:avLst/>
          </a:prstGeom>
        </p:spPr>
      </p:pic>
      <p:pic>
        <p:nvPicPr>
          <p:cNvPr id="5" name="Picture 4" descr="Julie_Shear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922" y="1643773"/>
            <a:ext cx="3140938" cy="41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80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Juliina</a:t>
            </a:r>
            <a:r>
              <a:rPr lang="en-US" dirty="0" smtClean="0"/>
              <a:t> </a:t>
            </a:r>
            <a:r>
              <a:rPr lang="en-US" dirty="0" err="1" smtClean="0"/>
              <a:t>čelenka</a:t>
            </a:r>
            <a:endParaRPr lang="en-US" dirty="0"/>
          </a:p>
        </p:txBody>
      </p:sp>
      <p:pic>
        <p:nvPicPr>
          <p:cNvPr id="3" name="Picture 2" descr="Juliet cap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6423"/>
            <a:ext cx="9144000" cy="550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55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liet cap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800"/>
            <a:ext cx="9144000" cy="495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12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Empír</a:t>
            </a:r>
            <a:r>
              <a:rPr lang="en-US" dirty="0" smtClean="0"/>
              <a:t> / </a:t>
            </a:r>
            <a:r>
              <a:rPr lang="en-US" dirty="0" err="1" smtClean="0"/>
              <a:t>Regentská</a:t>
            </a:r>
            <a:r>
              <a:rPr lang="en-US" dirty="0" smtClean="0"/>
              <a:t> </a:t>
            </a:r>
            <a:r>
              <a:rPr lang="en-US" dirty="0" err="1" smtClean="0"/>
              <a:t>éra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 err="1" smtClean="0"/>
              <a:t>Mužský</a:t>
            </a:r>
            <a:r>
              <a:rPr lang="en-US" sz="3200" dirty="0" smtClean="0"/>
              <a:t> </a:t>
            </a:r>
            <a:r>
              <a:rPr lang="en-US" sz="3200" dirty="0" err="1" smtClean="0"/>
              <a:t>oděv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Vetší</a:t>
            </a:r>
            <a:r>
              <a:rPr lang="en-US" dirty="0" smtClean="0"/>
              <a:t> </a:t>
            </a:r>
            <a:r>
              <a:rPr lang="en-US" dirty="0" err="1" smtClean="0"/>
              <a:t>volnost</a:t>
            </a:r>
            <a:r>
              <a:rPr lang="en-US" dirty="0" smtClean="0"/>
              <a:t>, </a:t>
            </a:r>
            <a:r>
              <a:rPr lang="en-US" dirty="0" err="1" smtClean="0"/>
              <a:t>svoboda</a:t>
            </a:r>
            <a:r>
              <a:rPr lang="en-US" dirty="0" smtClean="0"/>
              <a:t> </a:t>
            </a:r>
            <a:r>
              <a:rPr lang="en-US" dirty="0" err="1" smtClean="0"/>
              <a:t>pohybu</a:t>
            </a:r>
            <a:endParaRPr lang="en-US" dirty="0" smtClean="0"/>
          </a:p>
          <a:p>
            <a:r>
              <a:rPr lang="en-US" dirty="0" err="1" smtClean="0"/>
              <a:t>Dojem</a:t>
            </a:r>
            <a:r>
              <a:rPr lang="en-US" dirty="0" smtClean="0"/>
              <a:t> </a:t>
            </a:r>
            <a:r>
              <a:rPr lang="en-US" dirty="0" err="1" smtClean="0"/>
              <a:t>ležérnosti</a:t>
            </a:r>
            <a:r>
              <a:rPr lang="en-US" dirty="0" smtClean="0"/>
              <a:t>, </a:t>
            </a:r>
            <a:r>
              <a:rPr lang="en-US" dirty="0" err="1" smtClean="0"/>
              <a:t>nonšalance</a:t>
            </a:r>
            <a:r>
              <a:rPr lang="en-US" dirty="0" smtClean="0"/>
              <a:t>, elegance</a:t>
            </a:r>
          </a:p>
          <a:p>
            <a:r>
              <a:rPr lang="en-US" dirty="0" err="1" smtClean="0"/>
              <a:t>Horní</a:t>
            </a:r>
            <a:r>
              <a:rPr lang="en-US" dirty="0" smtClean="0"/>
              <a:t> </a:t>
            </a:r>
            <a:r>
              <a:rPr lang="en-US" dirty="0" err="1" smtClean="0"/>
              <a:t>část</a:t>
            </a:r>
            <a:r>
              <a:rPr lang="en-US" dirty="0" smtClean="0"/>
              <a:t> </a:t>
            </a:r>
            <a:r>
              <a:rPr lang="en-US" dirty="0" err="1" smtClean="0"/>
              <a:t>těla</a:t>
            </a:r>
            <a:r>
              <a:rPr lang="en-US" dirty="0" smtClean="0"/>
              <a:t> </a:t>
            </a:r>
            <a:r>
              <a:rPr lang="en-US" dirty="0" err="1" smtClean="0"/>
              <a:t>definuje</a:t>
            </a:r>
            <a:r>
              <a:rPr lang="en-US" dirty="0" smtClean="0"/>
              <a:t> </a:t>
            </a:r>
            <a:r>
              <a:rPr lang="en-US" dirty="0" err="1" smtClean="0"/>
              <a:t>sociální</a:t>
            </a:r>
            <a:r>
              <a:rPr lang="en-US" dirty="0" smtClean="0"/>
              <a:t> status (</a:t>
            </a:r>
            <a:r>
              <a:rPr lang="en-US" dirty="0" err="1" smtClean="0"/>
              <a:t>vázanky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Spodní</a:t>
            </a:r>
            <a:r>
              <a:rPr lang="en-US" dirty="0" smtClean="0"/>
              <a:t> </a:t>
            </a:r>
            <a:r>
              <a:rPr lang="en-US" dirty="0" err="1" smtClean="0"/>
              <a:t>část</a:t>
            </a:r>
            <a:r>
              <a:rPr lang="en-US" dirty="0" smtClean="0"/>
              <a:t> </a:t>
            </a:r>
            <a:r>
              <a:rPr lang="en-US" dirty="0" err="1" smtClean="0"/>
              <a:t>těla</a:t>
            </a:r>
            <a:r>
              <a:rPr lang="en-US" dirty="0" smtClean="0"/>
              <a:t> </a:t>
            </a:r>
            <a:r>
              <a:rPr lang="en-US" dirty="0" err="1" smtClean="0"/>
              <a:t>dostává</a:t>
            </a:r>
            <a:r>
              <a:rPr lang="en-US" dirty="0" smtClean="0"/>
              <a:t> </a:t>
            </a:r>
            <a:r>
              <a:rPr lang="en-US" dirty="0" err="1" smtClean="0"/>
              <a:t>nebývalý</a:t>
            </a:r>
            <a:r>
              <a:rPr lang="en-US" dirty="0" smtClean="0"/>
              <a:t> </a:t>
            </a:r>
            <a:r>
              <a:rPr lang="en-US" dirty="0" err="1" smtClean="0"/>
              <a:t>sexuální</a:t>
            </a:r>
            <a:r>
              <a:rPr lang="en-US" dirty="0" smtClean="0"/>
              <a:t> </a:t>
            </a:r>
            <a:r>
              <a:rPr lang="en-US" dirty="0" err="1" smtClean="0"/>
              <a:t>náboj</a:t>
            </a:r>
            <a:r>
              <a:rPr lang="en-US" dirty="0" smtClean="0"/>
              <a:t> ( </a:t>
            </a:r>
            <a:r>
              <a:rPr lang="en-US" dirty="0" err="1" smtClean="0"/>
              <a:t>kontrast</a:t>
            </a:r>
            <a:r>
              <a:rPr lang="en-US" dirty="0" smtClean="0"/>
              <a:t>, </a:t>
            </a:r>
            <a:r>
              <a:rPr lang="en-US" dirty="0" err="1" smtClean="0"/>
              <a:t>střih</a:t>
            </a:r>
            <a:r>
              <a:rPr lang="en-US" dirty="0" smtClean="0"/>
              <a:t>, </a:t>
            </a:r>
            <a:r>
              <a:rPr lang="en-US" dirty="0" err="1" smtClean="0"/>
              <a:t>přiléhavost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--&gt; </a:t>
            </a:r>
            <a:r>
              <a:rPr lang="en-US" dirty="0" err="1" smtClean="0"/>
              <a:t>boty</a:t>
            </a:r>
            <a:r>
              <a:rPr lang="en-US" dirty="0" smtClean="0"/>
              <a:t>, </a:t>
            </a:r>
            <a:r>
              <a:rPr lang="en-US" dirty="0" err="1" smtClean="0"/>
              <a:t>kabát</a:t>
            </a:r>
            <a:r>
              <a:rPr lang="en-US" dirty="0" smtClean="0"/>
              <a:t> </a:t>
            </a:r>
            <a:r>
              <a:rPr lang="en-US" dirty="0" err="1" smtClean="0"/>
              <a:t>střižený</a:t>
            </a:r>
            <a:r>
              <a:rPr lang="en-US" dirty="0" smtClean="0"/>
              <a:t> </a:t>
            </a:r>
            <a:r>
              <a:rPr lang="en-US" dirty="0" err="1" smtClean="0"/>
              <a:t>nad</a:t>
            </a:r>
            <a:r>
              <a:rPr lang="en-US" dirty="0" smtClean="0"/>
              <a:t>        	</a:t>
            </a:r>
            <a:r>
              <a:rPr lang="en-US" dirty="0" err="1" smtClean="0"/>
              <a:t>pasem</a:t>
            </a:r>
            <a:r>
              <a:rPr lang="en-US" dirty="0" smtClean="0"/>
              <a:t> vs. </a:t>
            </a:r>
            <a:r>
              <a:rPr lang="en-US" dirty="0" err="1" smtClean="0"/>
              <a:t>kontrastní</a:t>
            </a:r>
            <a:r>
              <a:rPr lang="en-US" dirty="0" smtClean="0"/>
              <a:t> </a:t>
            </a:r>
            <a:r>
              <a:rPr lang="en-US" dirty="0" err="1" smtClean="0"/>
              <a:t>kalhoty</a:t>
            </a:r>
            <a:r>
              <a:rPr lang="en-US" dirty="0" smtClean="0"/>
              <a:t>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 err="1" smtClean="0"/>
              <a:t>Ženský</a:t>
            </a:r>
            <a:r>
              <a:rPr lang="en-US" sz="3200" dirty="0" smtClean="0"/>
              <a:t> </a:t>
            </a:r>
            <a:r>
              <a:rPr lang="en-US" sz="3200" dirty="0" err="1" smtClean="0"/>
              <a:t>oděv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Nově</a:t>
            </a:r>
            <a:r>
              <a:rPr lang="en-US" dirty="0" smtClean="0"/>
              <a:t> </a:t>
            </a:r>
            <a:r>
              <a:rPr lang="en-US" dirty="0" err="1" smtClean="0"/>
              <a:t>akcent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výstřih</a:t>
            </a:r>
            <a:r>
              <a:rPr lang="en-US" dirty="0" smtClean="0"/>
              <a:t> a </a:t>
            </a:r>
            <a:r>
              <a:rPr lang="en-US" dirty="0" err="1" smtClean="0"/>
              <a:t>ňadra</a:t>
            </a:r>
            <a:endParaRPr lang="en-US" dirty="0" smtClean="0"/>
          </a:p>
          <a:p>
            <a:r>
              <a:rPr lang="en-US" dirty="0" err="1" smtClean="0"/>
              <a:t>Zvýšená</a:t>
            </a:r>
            <a:r>
              <a:rPr lang="en-US" dirty="0" smtClean="0"/>
              <a:t> </a:t>
            </a:r>
            <a:r>
              <a:rPr lang="en-US" dirty="0" err="1" smtClean="0"/>
              <a:t>linie</a:t>
            </a:r>
            <a:r>
              <a:rPr lang="en-US" dirty="0" smtClean="0"/>
              <a:t> </a:t>
            </a:r>
            <a:r>
              <a:rPr lang="en-US" dirty="0" err="1" smtClean="0"/>
              <a:t>pasu</a:t>
            </a:r>
            <a:r>
              <a:rPr lang="en-US" dirty="0" smtClean="0"/>
              <a:t>, ale </a:t>
            </a:r>
            <a:r>
              <a:rPr lang="en-US" dirty="0" err="1" smtClean="0"/>
              <a:t>nikoliv</a:t>
            </a:r>
            <a:r>
              <a:rPr lang="en-US" dirty="0" smtClean="0"/>
              <a:t> </a:t>
            </a:r>
            <a:r>
              <a:rPr lang="en-US" dirty="0" err="1" smtClean="0"/>
              <a:t>zdůrazněné</a:t>
            </a:r>
            <a:r>
              <a:rPr lang="en-US" dirty="0" smtClean="0"/>
              <a:t> </a:t>
            </a:r>
            <a:r>
              <a:rPr lang="en-US" dirty="0" err="1" smtClean="0"/>
              <a:t>pozadí</a:t>
            </a:r>
            <a:endParaRPr lang="en-US" dirty="0" smtClean="0"/>
          </a:p>
          <a:p>
            <a:r>
              <a:rPr lang="en-US" dirty="0" err="1" smtClean="0"/>
              <a:t>Také</a:t>
            </a:r>
            <a:r>
              <a:rPr lang="en-US" dirty="0" smtClean="0"/>
              <a:t> </a:t>
            </a:r>
            <a:r>
              <a:rPr lang="en-US" dirty="0" err="1" smtClean="0"/>
              <a:t>větší</a:t>
            </a:r>
            <a:r>
              <a:rPr lang="en-US" dirty="0" smtClean="0"/>
              <a:t> </a:t>
            </a:r>
            <a:r>
              <a:rPr lang="en-US" dirty="0" err="1" smtClean="0"/>
              <a:t>volnost</a:t>
            </a:r>
            <a:r>
              <a:rPr lang="en-US" dirty="0" smtClean="0"/>
              <a:t> </a:t>
            </a:r>
            <a:r>
              <a:rPr lang="en-US" dirty="0" err="1" smtClean="0"/>
              <a:t>pohybu</a:t>
            </a:r>
            <a:r>
              <a:rPr lang="en-US" dirty="0" smtClean="0"/>
              <a:t> a </a:t>
            </a:r>
            <a:r>
              <a:rPr lang="en-US" dirty="0" err="1" smtClean="0"/>
              <a:t>nebývalá</a:t>
            </a:r>
            <a:r>
              <a:rPr lang="en-US" dirty="0" smtClean="0"/>
              <a:t> </a:t>
            </a:r>
            <a:r>
              <a:rPr lang="en-US" dirty="0" err="1" smtClean="0"/>
              <a:t>sexuální</a:t>
            </a:r>
            <a:r>
              <a:rPr lang="en-US" dirty="0" smtClean="0"/>
              <a:t> </a:t>
            </a:r>
            <a:r>
              <a:rPr lang="en-US" dirty="0" err="1" smtClean="0"/>
              <a:t>atraktivita</a:t>
            </a:r>
            <a:r>
              <a:rPr lang="en-US" dirty="0" smtClean="0"/>
              <a:t> (absence </a:t>
            </a:r>
            <a:r>
              <a:rPr lang="en-US" dirty="0" err="1" smtClean="0"/>
              <a:t>korzetu</a:t>
            </a:r>
            <a:r>
              <a:rPr lang="en-US" dirty="0" smtClean="0"/>
              <a:t>, </a:t>
            </a:r>
            <a:r>
              <a:rPr lang="en-US" dirty="0" err="1" smtClean="0"/>
              <a:t>tenké</a:t>
            </a:r>
            <a:r>
              <a:rPr lang="en-US" dirty="0" smtClean="0"/>
              <a:t> a </a:t>
            </a:r>
            <a:r>
              <a:rPr lang="en-US" dirty="0" err="1" smtClean="0"/>
              <a:t>světlé</a:t>
            </a:r>
            <a:r>
              <a:rPr lang="en-US" dirty="0" smtClean="0"/>
              <a:t> </a:t>
            </a:r>
            <a:r>
              <a:rPr lang="en-US" dirty="0" err="1" smtClean="0"/>
              <a:t>matérie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Obraz</a:t>
            </a:r>
            <a:r>
              <a:rPr lang="en-US" dirty="0" smtClean="0"/>
              <a:t> </a:t>
            </a:r>
            <a:r>
              <a:rPr lang="en-US" dirty="0" err="1" smtClean="0"/>
              <a:t>odděné</a:t>
            </a:r>
            <a:r>
              <a:rPr lang="en-US" dirty="0" smtClean="0"/>
              <a:t> </a:t>
            </a:r>
            <a:r>
              <a:rPr lang="en-US" dirty="0" err="1" smtClean="0"/>
              <a:t>ženy</a:t>
            </a:r>
            <a:r>
              <a:rPr lang="en-US" dirty="0" smtClean="0"/>
              <a:t> je </a:t>
            </a:r>
            <a:r>
              <a:rPr lang="en-US" dirty="0" err="1" smtClean="0"/>
              <a:t>čistý</a:t>
            </a:r>
            <a:r>
              <a:rPr lang="en-US" dirty="0" smtClean="0"/>
              <a:t>, </a:t>
            </a:r>
            <a:r>
              <a:rPr lang="en-US" dirty="0" err="1" smtClean="0"/>
              <a:t>jednolitý</a:t>
            </a:r>
            <a:r>
              <a:rPr lang="en-US" dirty="0" smtClean="0"/>
              <a:t> a </a:t>
            </a:r>
            <a:r>
              <a:rPr lang="en-US" dirty="0" err="1" smtClean="0"/>
              <a:t>kompaktní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401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17242</TotalTime>
  <Words>1060</Words>
  <Application>Microsoft Macintosh PowerPoint</Application>
  <PresentationFormat>On-screen Show (4:3)</PresentationFormat>
  <Paragraphs>134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Twilight</vt:lpstr>
      <vt:lpstr>FAV 259 </vt:lpstr>
      <vt:lpstr>Literatura 2. 10.</vt:lpstr>
      <vt:lpstr>Historické kostýmní drama</vt:lpstr>
      <vt:lpstr>Královna Alžběta I.</vt:lpstr>
      <vt:lpstr>Královna Alžběta I.</vt:lpstr>
      <vt:lpstr>Juliina čelenka</vt:lpstr>
      <vt:lpstr>Juliina čelenka</vt:lpstr>
      <vt:lpstr>PowerPoint Presentation</vt:lpstr>
      <vt:lpstr>Empír / Regentská éra</vt:lpstr>
      <vt:lpstr>Heritage cinema</vt:lpstr>
      <vt:lpstr>Levicová kritika heritage cinema</vt:lpstr>
      <vt:lpstr>Laura Ashley Brand</vt:lpstr>
      <vt:lpstr>Laura Ashley Look</vt:lpstr>
      <vt:lpstr>Pýcha a předsudek (2005, r. Joe Wright) </vt:lpstr>
      <vt:lpstr>Kostým Lizzie Bennetové</vt:lpstr>
      <vt:lpstr>Kostým Lizzie Bennetové</vt:lpstr>
      <vt:lpstr>Lizzie Bennetová – 1940, 1995</vt:lpstr>
      <vt:lpstr>Filmové adaptace Henryho Jamese</vt:lpstr>
      <vt:lpstr>Portrét dámy – viktoriánské šaty jako disciplinační nástroj </vt:lpstr>
      <vt:lpstr>Portrét dámy – hledání vlastního prostoru ve svazující pozici</vt:lpstr>
      <vt:lpstr>Portrét dámy – ekonomie doteku</vt:lpstr>
      <vt:lpstr>Portrét dámy – ekonomie doteku</vt:lpstr>
      <vt:lpstr>Křídla vášně</vt:lpstr>
      <vt:lpstr>Kostým Kate Croy</vt:lpstr>
      <vt:lpstr>Kostým Kate Croy versus Milly</vt:lpstr>
      <vt:lpstr>Kostým Milly</vt:lpstr>
      <vt:lpstr>Kostým - Itálie</vt:lpstr>
      <vt:lpstr>Pohled na Danae</vt:lpstr>
      <vt:lpstr>Danae – závěrečná aluze</vt:lpstr>
    </vt:vector>
  </TitlesOfParts>
  <Company>sagm@seznam.cz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Šárka Gmiterková</dc:creator>
  <cp:lastModifiedBy>Šárka Gmiterková</cp:lastModifiedBy>
  <cp:revision>56</cp:revision>
  <dcterms:created xsi:type="dcterms:W3CDTF">2013-09-20T08:07:02Z</dcterms:created>
  <dcterms:modified xsi:type="dcterms:W3CDTF">2013-10-02T07:29:46Z</dcterms:modified>
</cp:coreProperties>
</file>