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6277-69BF-1448-B62E-724D4653A5EC}" type="datetimeFigureOut">
              <a:rPr lang="en-US" smtClean="0"/>
              <a:t>04.10.13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C503-1AA4-6647-890E-BCF4F6B82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6277-69BF-1448-B62E-724D4653A5EC}" type="datetimeFigureOut">
              <a:rPr lang="en-US" smtClean="0"/>
              <a:t>04.10.13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C503-1AA4-6647-890E-BCF4F6B82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6277-69BF-1448-B62E-724D4653A5EC}" type="datetimeFigureOut">
              <a:rPr lang="en-US" smtClean="0"/>
              <a:t>04.10.13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C503-1AA4-6647-890E-BCF4F6B82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6277-69BF-1448-B62E-724D4653A5EC}" type="datetimeFigureOut">
              <a:rPr lang="en-US" smtClean="0"/>
              <a:t>04.10.13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C503-1AA4-6647-890E-BCF4F6B82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6277-69BF-1448-B62E-724D4653A5EC}" type="datetimeFigureOut">
              <a:rPr lang="en-US" smtClean="0"/>
              <a:t>04.10.13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C503-1AA4-6647-890E-BCF4F6B82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6277-69BF-1448-B62E-724D4653A5EC}" type="datetimeFigureOut">
              <a:rPr lang="en-US" smtClean="0"/>
              <a:t>04.10.13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C503-1AA4-6647-890E-BCF4F6B82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6277-69BF-1448-B62E-724D4653A5EC}" type="datetimeFigureOut">
              <a:rPr lang="en-US" smtClean="0"/>
              <a:t>04.10.13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C503-1AA4-6647-890E-BCF4F6B82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6277-69BF-1448-B62E-724D4653A5EC}" type="datetimeFigureOut">
              <a:rPr lang="en-US" smtClean="0"/>
              <a:t>04.10.13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C503-1AA4-6647-890E-BCF4F6B82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6277-69BF-1448-B62E-724D4653A5EC}" type="datetimeFigureOut">
              <a:rPr lang="en-US" smtClean="0"/>
              <a:t>04.10.13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C503-1AA4-6647-890E-BCF4F6B82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6277-69BF-1448-B62E-724D4653A5EC}" type="datetimeFigureOut">
              <a:rPr lang="en-US" smtClean="0"/>
              <a:t>04.10.13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C503-1AA4-6647-890E-BCF4F6B82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6277-69BF-1448-B62E-724D4653A5EC}" type="datetimeFigureOut">
              <a:rPr lang="en-US" smtClean="0"/>
              <a:t>04.10.13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C503-1AA4-6647-890E-BCF4F6B82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A6277-69BF-1448-B62E-724D4653A5EC}" type="datetimeFigureOut">
              <a:rPr lang="en-US" smtClean="0"/>
              <a:t>04.10.13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7C503-1AA4-6647-890E-BCF4F6B825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FAV 259</a:t>
            </a:r>
            <a:endParaRPr lang="en-US" sz="4000" dirty="0"/>
          </a:p>
        </p:txBody>
      </p:sp>
      <p:pic>
        <p:nvPicPr>
          <p:cNvPr id="12" name="Content Placeholder 11" descr="Real men vs model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4" b="30086"/>
          <a:stretch/>
        </p:blipFill>
        <p:spPr>
          <a:xfrm>
            <a:off x="3575050" y="273050"/>
            <a:ext cx="5111750" cy="6389256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3200" dirty="0" err="1" smtClean="0"/>
              <a:t>Šaty</a:t>
            </a:r>
            <a:r>
              <a:rPr lang="en-US" sz="3200" dirty="0" smtClean="0"/>
              <a:t> / </a:t>
            </a:r>
            <a:r>
              <a:rPr lang="en-US" sz="3200" dirty="0" err="1" smtClean="0"/>
              <a:t>Kostým</a:t>
            </a:r>
            <a:r>
              <a:rPr lang="en-US" sz="3200" dirty="0" smtClean="0"/>
              <a:t> /</a:t>
            </a:r>
          </a:p>
          <a:p>
            <a:r>
              <a:rPr lang="en-US" sz="3200" dirty="0" err="1" smtClean="0"/>
              <a:t>Móda</a:t>
            </a:r>
            <a:r>
              <a:rPr lang="en-US" sz="3200" dirty="0" smtClean="0"/>
              <a:t> </a:t>
            </a:r>
            <a:r>
              <a:rPr lang="en-US" sz="3200" dirty="0" err="1" smtClean="0"/>
              <a:t>ve</a:t>
            </a:r>
            <a:r>
              <a:rPr lang="en-US" sz="3200" dirty="0" smtClean="0"/>
              <a:t> </a:t>
            </a:r>
            <a:r>
              <a:rPr lang="en-US" sz="3200" dirty="0" err="1" smtClean="0"/>
              <a:t>filmu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2600" dirty="0" smtClean="0"/>
              <a:t>Mgr. </a:t>
            </a:r>
            <a:r>
              <a:rPr lang="en-US" sz="2600" dirty="0" smtClean="0"/>
              <a:t>Šárka</a:t>
            </a:r>
          </a:p>
          <a:p>
            <a:r>
              <a:rPr lang="en-US" sz="2600" dirty="0" smtClean="0"/>
              <a:t>Gmiterková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300" dirty="0" smtClean="0"/>
              <a:t>16. 10. 2013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7671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Top Gun </a:t>
            </a:r>
            <a:r>
              <a:rPr lang="en-US" dirty="0" smtClean="0"/>
              <a:t>(1986, r. Tony Scott)</a:t>
            </a:r>
            <a:endParaRPr lang="en-US" dirty="0"/>
          </a:p>
        </p:txBody>
      </p:sp>
      <p:pic>
        <p:nvPicPr>
          <p:cNvPr id="8" name="Content Placeholder 7" descr="Ray_Ba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0" r="20150"/>
          <a:stretch>
            <a:fillRect/>
          </a:stretch>
        </p:blipFill>
        <p:spPr/>
      </p:pic>
      <p:pic>
        <p:nvPicPr>
          <p:cNvPr id="9" name="Content Placeholder 8" descr="top-gun-img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r="22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250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Klub</a:t>
            </a:r>
            <a:r>
              <a:rPr lang="en-US" i="1" dirty="0" smtClean="0"/>
              <a:t> </a:t>
            </a:r>
            <a:r>
              <a:rPr lang="en-US" i="1" dirty="0" err="1" smtClean="0"/>
              <a:t>rváčů</a:t>
            </a:r>
            <a:r>
              <a:rPr lang="en-US" dirty="0" smtClean="0"/>
              <a:t> (1999, r. David Fincher)</a:t>
            </a:r>
            <a:endParaRPr lang="en-US" dirty="0"/>
          </a:p>
        </p:txBody>
      </p:sp>
      <p:pic>
        <p:nvPicPr>
          <p:cNvPr id="5" name="Content Placeholder 4" descr="Tyl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r="21446"/>
          <a:stretch>
            <a:fillRect/>
          </a:stretch>
        </p:blipFill>
        <p:spPr/>
      </p:pic>
      <p:pic>
        <p:nvPicPr>
          <p:cNvPr id="6" name="Content Placeholder 5" descr="Vypravěč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5" r="21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637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614098"/>
          </a:xfrm>
        </p:spPr>
        <p:txBody>
          <a:bodyPr>
            <a:noAutofit/>
          </a:bodyPr>
          <a:lstStyle/>
          <a:p>
            <a:r>
              <a:rPr lang="en-US" sz="4000" i="1" dirty="0" err="1" smtClean="0"/>
              <a:t>Klub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rváčů</a:t>
            </a:r>
            <a:endParaRPr lang="en-US" sz="4000" i="1" dirty="0"/>
          </a:p>
        </p:txBody>
      </p:sp>
      <p:pic>
        <p:nvPicPr>
          <p:cNvPr id="16" name="Content Placeholder 15" descr="fight-club-1999-06-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4" r="20634"/>
          <a:stretch/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0" y="887149"/>
            <a:ext cx="3575050" cy="582734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dirty="0" err="1" smtClean="0"/>
              <a:t>Ideální</a:t>
            </a:r>
            <a:r>
              <a:rPr lang="en-US" sz="1700" dirty="0" smtClean="0"/>
              <a:t> </a:t>
            </a:r>
            <a:r>
              <a:rPr lang="en-US" sz="1700" dirty="0" err="1" smtClean="0"/>
              <a:t>muž</a:t>
            </a:r>
            <a:r>
              <a:rPr lang="en-US" sz="1700" dirty="0" smtClean="0"/>
              <a:t> </a:t>
            </a:r>
            <a:r>
              <a:rPr lang="en-US" sz="1700" dirty="0" err="1" smtClean="0"/>
              <a:t>pouze</a:t>
            </a:r>
            <a:r>
              <a:rPr lang="en-US" sz="1700" dirty="0" smtClean="0"/>
              <a:t> </a:t>
            </a:r>
            <a:r>
              <a:rPr lang="en-US" sz="1700" dirty="0" err="1" smtClean="0"/>
              <a:t>jako</a:t>
            </a:r>
            <a:r>
              <a:rPr lang="en-US" sz="1700" dirty="0" smtClean="0"/>
              <a:t> </a:t>
            </a:r>
            <a:r>
              <a:rPr lang="en-US" sz="1700" dirty="0" err="1" smtClean="0"/>
              <a:t>chvilkové</a:t>
            </a:r>
            <a:r>
              <a:rPr lang="en-US" sz="1700" dirty="0" smtClean="0"/>
              <a:t> </a:t>
            </a:r>
            <a:r>
              <a:rPr lang="en-US" sz="1700" dirty="0" err="1" smtClean="0"/>
              <a:t>spojení</a:t>
            </a:r>
            <a:r>
              <a:rPr lang="en-US" sz="1700" dirty="0" smtClean="0"/>
              <a:t> </a:t>
            </a:r>
            <a:r>
              <a:rPr lang="en-US" sz="1700" dirty="0" err="1" smtClean="0"/>
              <a:t>dvou</a:t>
            </a:r>
            <a:r>
              <a:rPr lang="en-US" sz="1700" dirty="0" smtClean="0"/>
              <a:t> </a:t>
            </a:r>
            <a:r>
              <a:rPr lang="en-US" sz="1700" dirty="0" err="1" smtClean="0"/>
              <a:t>naprosto</a:t>
            </a:r>
            <a:r>
              <a:rPr lang="en-US" sz="1700" dirty="0" smtClean="0"/>
              <a:t> </a:t>
            </a:r>
            <a:r>
              <a:rPr lang="en-US" sz="1700" dirty="0" err="1" smtClean="0"/>
              <a:t>odlišných</a:t>
            </a:r>
            <a:r>
              <a:rPr lang="en-US" sz="1700" dirty="0" smtClean="0"/>
              <a:t> </a:t>
            </a:r>
            <a:r>
              <a:rPr lang="en-US" sz="1700" dirty="0" err="1" smtClean="0"/>
              <a:t>identit</a:t>
            </a:r>
            <a:endParaRPr lang="en-US" sz="1700" dirty="0" smtClean="0"/>
          </a:p>
          <a:p>
            <a:pPr marL="285750" indent="-285750">
              <a:buFont typeface="Arial"/>
              <a:buChar char="•"/>
            </a:pPr>
            <a:r>
              <a:rPr lang="en-US" sz="1700" dirty="0" err="1" smtClean="0"/>
              <a:t>Ambivalentně</a:t>
            </a:r>
            <a:r>
              <a:rPr lang="en-US" sz="1700" dirty="0" smtClean="0"/>
              <a:t> </a:t>
            </a:r>
            <a:r>
              <a:rPr lang="en-US" sz="1700" dirty="0" err="1" smtClean="0"/>
              <a:t>vnímaná</a:t>
            </a:r>
            <a:r>
              <a:rPr lang="en-US" sz="1700" dirty="0" smtClean="0"/>
              <a:t> </a:t>
            </a:r>
            <a:r>
              <a:rPr lang="en-US" sz="1700" dirty="0" err="1" smtClean="0"/>
              <a:t>konfůze</a:t>
            </a:r>
            <a:r>
              <a:rPr lang="en-US" sz="1700" dirty="0" smtClean="0"/>
              <a:t> –&gt; </a:t>
            </a:r>
            <a:r>
              <a:rPr lang="en-US" sz="1700" dirty="0" err="1" smtClean="0"/>
              <a:t>žádoucí</a:t>
            </a:r>
            <a:r>
              <a:rPr lang="en-US" sz="1700" dirty="0" smtClean="0"/>
              <a:t> </a:t>
            </a:r>
            <a:r>
              <a:rPr lang="en-US" sz="1700" dirty="0" err="1" smtClean="0"/>
              <a:t>stav</a:t>
            </a:r>
            <a:r>
              <a:rPr lang="en-US" sz="1700" dirty="0" smtClean="0"/>
              <a:t>, ale </a:t>
            </a:r>
            <a:r>
              <a:rPr lang="en-US" sz="1700" dirty="0" err="1" smtClean="0"/>
              <a:t>vždy</a:t>
            </a:r>
            <a:r>
              <a:rPr lang="en-US" sz="1700" dirty="0" smtClean="0"/>
              <a:t> </a:t>
            </a:r>
            <a:r>
              <a:rPr lang="en-US" sz="1700" dirty="0" err="1" smtClean="0"/>
              <a:t>rizikový</a:t>
            </a:r>
            <a:r>
              <a:rPr lang="en-US" sz="1700" dirty="0" smtClean="0"/>
              <a:t> </a:t>
            </a:r>
            <a:r>
              <a:rPr lang="en-US" sz="1700" dirty="0" err="1" smtClean="0"/>
              <a:t>nebo</a:t>
            </a:r>
            <a:r>
              <a:rPr lang="en-US" sz="1700" dirty="0" smtClean="0"/>
              <a:t> </a:t>
            </a:r>
            <a:r>
              <a:rPr lang="en-US" sz="1700" dirty="0" err="1" smtClean="0"/>
              <a:t>psychotický</a:t>
            </a:r>
            <a:endParaRPr lang="en-US" sz="1700" dirty="0" smtClean="0"/>
          </a:p>
          <a:p>
            <a:pPr marL="285750" indent="-285750">
              <a:buFont typeface="Arial"/>
              <a:buChar char="•"/>
            </a:pPr>
            <a:r>
              <a:rPr lang="en-US" sz="1700" dirty="0" err="1" smtClean="0"/>
              <a:t>Rozdílnost</a:t>
            </a:r>
            <a:r>
              <a:rPr lang="en-US" sz="1700" dirty="0" smtClean="0"/>
              <a:t> </a:t>
            </a:r>
            <a:r>
              <a:rPr lang="en-US" sz="1700" dirty="0" err="1" smtClean="0"/>
              <a:t>ega</a:t>
            </a:r>
            <a:r>
              <a:rPr lang="en-US" sz="1700" dirty="0" smtClean="0"/>
              <a:t> a </a:t>
            </a:r>
            <a:r>
              <a:rPr lang="en-US" sz="1700" dirty="0" err="1" smtClean="0"/>
              <a:t>alterega</a:t>
            </a:r>
            <a:r>
              <a:rPr lang="en-US" sz="1700" dirty="0" smtClean="0"/>
              <a:t> (a </a:t>
            </a:r>
            <a:r>
              <a:rPr lang="en-US" sz="1700" dirty="0" err="1" smtClean="0"/>
              <a:t>jejich</a:t>
            </a:r>
            <a:r>
              <a:rPr lang="en-US" sz="1700" dirty="0" smtClean="0"/>
              <a:t> </a:t>
            </a:r>
            <a:r>
              <a:rPr lang="en-US" sz="1700" dirty="0" err="1" smtClean="0"/>
              <a:t>nespojitelnost</a:t>
            </a:r>
            <a:r>
              <a:rPr lang="en-US" sz="1700" dirty="0" smtClean="0"/>
              <a:t>) </a:t>
            </a:r>
            <a:r>
              <a:rPr lang="en-US" sz="1700" dirty="0" err="1" smtClean="0"/>
              <a:t>artikulovaná</a:t>
            </a:r>
            <a:r>
              <a:rPr lang="en-US" sz="1700" dirty="0" smtClean="0"/>
              <a:t> </a:t>
            </a:r>
            <a:r>
              <a:rPr lang="en-US" sz="1700" dirty="0" err="1" smtClean="0"/>
              <a:t>také</a:t>
            </a:r>
            <a:r>
              <a:rPr lang="en-US" sz="1700" dirty="0" smtClean="0"/>
              <a:t> </a:t>
            </a:r>
            <a:r>
              <a:rPr lang="en-US" sz="1700" dirty="0" err="1" smtClean="0"/>
              <a:t>na</a:t>
            </a:r>
            <a:r>
              <a:rPr lang="en-US" sz="1700" dirty="0" smtClean="0"/>
              <a:t> </a:t>
            </a:r>
            <a:r>
              <a:rPr lang="en-US" sz="1700" dirty="0" err="1" smtClean="0"/>
              <a:t>bázi</a:t>
            </a:r>
            <a:r>
              <a:rPr lang="en-US" sz="1700" dirty="0" smtClean="0"/>
              <a:t> </a:t>
            </a:r>
            <a:r>
              <a:rPr lang="en-US" sz="1700" dirty="0" err="1" smtClean="0"/>
              <a:t>kostýmu</a:t>
            </a:r>
            <a:endParaRPr lang="en-US" sz="1700" dirty="0" smtClean="0"/>
          </a:p>
          <a:p>
            <a:pPr marL="285750" indent="-285750">
              <a:buFont typeface="Arial"/>
              <a:buChar char="•"/>
            </a:pPr>
            <a:r>
              <a:rPr lang="en-US" sz="1700" dirty="0" err="1" smtClean="0"/>
              <a:t>Šedivá</a:t>
            </a:r>
            <a:r>
              <a:rPr lang="en-US" sz="1700" dirty="0" smtClean="0"/>
              <a:t> </a:t>
            </a:r>
            <a:r>
              <a:rPr lang="en-US" sz="1700" dirty="0" err="1" smtClean="0"/>
              <a:t>uniformita</a:t>
            </a:r>
            <a:r>
              <a:rPr lang="en-US" sz="1700" dirty="0" smtClean="0"/>
              <a:t> a </a:t>
            </a:r>
            <a:r>
              <a:rPr lang="en-US" sz="1700" dirty="0" err="1" smtClean="0"/>
              <a:t>odosobněnost</a:t>
            </a:r>
            <a:r>
              <a:rPr lang="en-US" sz="1700" dirty="0" smtClean="0"/>
              <a:t> </a:t>
            </a:r>
            <a:r>
              <a:rPr lang="en-US" sz="1700" dirty="0" err="1" smtClean="0"/>
              <a:t>korporátní</a:t>
            </a:r>
            <a:r>
              <a:rPr lang="en-US" sz="1700" dirty="0" smtClean="0"/>
              <a:t> </a:t>
            </a:r>
            <a:r>
              <a:rPr lang="en-US" sz="1700" dirty="0" err="1" smtClean="0"/>
              <a:t>kultury</a:t>
            </a:r>
            <a:r>
              <a:rPr lang="en-US" sz="1700" dirty="0" smtClean="0"/>
              <a:t> </a:t>
            </a:r>
            <a:r>
              <a:rPr lang="en-US" sz="1700" dirty="0" err="1" smtClean="0"/>
              <a:t>vs</a:t>
            </a:r>
            <a:r>
              <a:rPr lang="en-US" sz="1700" dirty="0" smtClean="0"/>
              <a:t> </a:t>
            </a:r>
            <a:r>
              <a:rPr lang="en-US" sz="1700" dirty="0" err="1" smtClean="0"/>
              <a:t>eklektická</a:t>
            </a:r>
            <a:r>
              <a:rPr lang="en-US" sz="1700" dirty="0" smtClean="0"/>
              <a:t> </a:t>
            </a:r>
            <a:r>
              <a:rPr lang="en-US" sz="1700" dirty="0" err="1" smtClean="0"/>
              <a:t>hravost</a:t>
            </a:r>
            <a:r>
              <a:rPr lang="en-US" sz="1700" dirty="0" smtClean="0"/>
              <a:t> </a:t>
            </a:r>
            <a:r>
              <a:rPr lang="en-US" sz="1700" dirty="0" err="1" smtClean="0"/>
              <a:t>nekonfekčních</a:t>
            </a:r>
            <a:r>
              <a:rPr lang="en-US" sz="1700" dirty="0" smtClean="0"/>
              <a:t> </a:t>
            </a:r>
            <a:r>
              <a:rPr lang="en-US" sz="1700" dirty="0" err="1" smtClean="0"/>
              <a:t>oděvních</a:t>
            </a:r>
            <a:r>
              <a:rPr lang="en-US" sz="1700" dirty="0" smtClean="0"/>
              <a:t> </a:t>
            </a:r>
            <a:r>
              <a:rPr lang="en-US" sz="1700" dirty="0" err="1" smtClean="0"/>
              <a:t>artiklů</a:t>
            </a:r>
            <a:endParaRPr lang="en-US" sz="1700" dirty="0" smtClean="0"/>
          </a:p>
          <a:p>
            <a:pPr marL="285750" indent="-285750">
              <a:buFont typeface="Arial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3955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22838"/>
          </a:xfrm>
        </p:spPr>
        <p:txBody>
          <a:bodyPr>
            <a:normAutofit fontScale="90000"/>
          </a:bodyPr>
          <a:lstStyle/>
          <a:p>
            <a:r>
              <a:rPr lang="en-US" sz="3400" i="1" dirty="0" err="1" smtClean="0"/>
              <a:t>Tváří</a:t>
            </a:r>
            <a:r>
              <a:rPr lang="en-US" sz="3400" i="1" dirty="0" smtClean="0"/>
              <a:t> v </a:t>
            </a:r>
            <a:r>
              <a:rPr lang="en-US" sz="3400" i="1" dirty="0" err="1" smtClean="0"/>
              <a:t>tvář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800" dirty="0" smtClean="0"/>
              <a:t>1997, r. John Woo</a:t>
            </a:r>
            <a:endParaRPr lang="en-US" sz="3400" dirty="0"/>
          </a:p>
        </p:txBody>
      </p:sp>
      <p:pic>
        <p:nvPicPr>
          <p:cNvPr id="5" name="Content Placeholder 4" descr="triko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r="98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172" y="1095888"/>
            <a:ext cx="3435878" cy="544465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Klasická</a:t>
            </a:r>
            <a:r>
              <a:rPr lang="en-US" sz="1800" dirty="0" smtClean="0"/>
              <a:t> </a:t>
            </a:r>
            <a:r>
              <a:rPr lang="en-US" sz="1800" dirty="0" err="1" smtClean="0"/>
              <a:t>hollywoodská</a:t>
            </a:r>
            <a:r>
              <a:rPr lang="en-US" sz="1800" dirty="0" smtClean="0"/>
              <a:t> </a:t>
            </a:r>
            <a:r>
              <a:rPr lang="en-US" sz="1800" dirty="0" err="1" smtClean="0"/>
              <a:t>zápletka</a:t>
            </a:r>
            <a:r>
              <a:rPr lang="en-US" sz="1800" dirty="0" smtClean="0"/>
              <a:t> </a:t>
            </a:r>
            <a:r>
              <a:rPr lang="en-US" sz="1800" dirty="0" err="1" smtClean="0"/>
              <a:t>dovedená</a:t>
            </a:r>
            <a:r>
              <a:rPr lang="en-US" sz="1800" dirty="0" smtClean="0"/>
              <a:t> do </a:t>
            </a:r>
            <a:r>
              <a:rPr lang="en-US" sz="1800" dirty="0" err="1" smtClean="0"/>
              <a:t>krajnosti</a:t>
            </a:r>
            <a:r>
              <a:rPr lang="en-US" sz="1800" dirty="0" smtClean="0"/>
              <a:t> – </a:t>
            </a:r>
            <a:r>
              <a:rPr lang="en-US" sz="1800" dirty="0" err="1" smtClean="0"/>
              <a:t>dyadické</a:t>
            </a:r>
            <a:r>
              <a:rPr lang="en-US" sz="1800" dirty="0" smtClean="0"/>
              <a:t> </a:t>
            </a:r>
            <a:r>
              <a:rPr lang="en-US" sz="1800" dirty="0" err="1" smtClean="0"/>
              <a:t>párování</a:t>
            </a:r>
            <a:r>
              <a:rPr lang="en-US" sz="1800" dirty="0" smtClean="0"/>
              <a:t> </a:t>
            </a:r>
            <a:r>
              <a:rPr lang="en-US" sz="1800" dirty="0" err="1" smtClean="0"/>
              <a:t>dvou</a:t>
            </a:r>
            <a:r>
              <a:rPr lang="en-US" sz="1800" dirty="0" smtClean="0"/>
              <a:t> </a:t>
            </a:r>
            <a:r>
              <a:rPr lang="en-US" sz="1800" dirty="0" err="1" smtClean="0"/>
              <a:t>hlavních</a:t>
            </a:r>
            <a:r>
              <a:rPr lang="en-US" sz="1800" dirty="0" smtClean="0"/>
              <a:t> </a:t>
            </a:r>
            <a:r>
              <a:rPr lang="en-US" sz="1800" dirty="0" err="1" smtClean="0"/>
              <a:t>mužských</a:t>
            </a:r>
            <a:r>
              <a:rPr lang="en-US" sz="1800" dirty="0" smtClean="0"/>
              <a:t> </a:t>
            </a:r>
            <a:r>
              <a:rPr lang="en-US" sz="1800" dirty="0" err="1" smtClean="0"/>
              <a:t>hrdinů</a:t>
            </a:r>
            <a:r>
              <a:rPr lang="en-US" sz="1800" dirty="0" smtClean="0"/>
              <a:t> (</a:t>
            </a:r>
            <a:r>
              <a:rPr lang="en-US" sz="1800" dirty="0" err="1" smtClean="0"/>
              <a:t>policajt</a:t>
            </a:r>
            <a:r>
              <a:rPr lang="en-US" sz="1800" dirty="0" smtClean="0"/>
              <a:t> </a:t>
            </a:r>
            <a:r>
              <a:rPr lang="en-US" sz="1800" dirty="0" err="1" smtClean="0"/>
              <a:t>vs</a:t>
            </a:r>
            <a:r>
              <a:rPr lang="en-US" sz="1800" dirty="0"/>
              <a:t> </a:t>
            </a:r>
            <a:r>
              <a:rPr lang="en-US" sz="1800" dirty="0" err="1" smtClean="0"/>
              <a:t>padouch</a:t>
            </a:r>
            <a:r>
              <a:rPr lang="en-US" sz="18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V </a:t>
            </a:r>
            <a:r>
              <a:rPr lang="en-US" sz="1800" dirty="0" err="1" smtClean="0"/>
              <a:t>tomto</a:t>
            </a:r>
            <a:r>
              <a:rPr lang="en-US" sz="1800" dirty="0" smtClean="0"/>
              <a:t> </a:t>
            </a:r>
            <a:r>
              <a:rPr lang="en-US" sz="1800" dirty="0" err="1" smtClean="0"/>
              <a:t>případě</a:t>
            </a:r>
            <a:r>
              <a:rPr lang="en-US" sz="1800" dirty="0" smtClean="0"/>
              <a:t> </a:t>
            </a:r>
            <a:r>
              <a:rPr lang="en-US" sz="1800" dirty="0" err="1" smtClean="0"/>
              <a:t>navíc</a:t>
            </a:r>
            <a:r>
              <a:rPr lang="en-US" sz="1800" dirty="0" smtClean="0"/>
              <a:t> </a:t>
            </a:r>
            <a:r>
              <a:rPr lang="en-US" sz="1800" dirty="0" err="1" smtClean="0"/>
              <a:t>oba</a:t>
            </a:r>
            <a:r>
              <a:rPr lang="en-US" sz="1800" dirty="0" smtClean="0"/>
              <a:t> </a:t>
            </a:r>
            <a:r>
              <a:rPr lang="en-US" sz="1800" dirty="0" err="1" smtClean="0"/>
              <a:t>protagonisté</a:t>
            </a:r>
            <a:r>
              <a:rPr lang="en-US" sz="1800" dirty="0" smtClean="0"/>
              <a:t> </a:t>
            </a:r>
            <a:r>
              <a:rPr lang="en-US" sz="1800" dirty="0" err="1" smtClean="0"/>
              <a:t>napravují</a:t>
            </a:r>
            <a:r>
              <a:rPr lang="en-US" sz="1800" dirty="0" smtClean="0"/>
              <a:t> </a:t>
            </a:r>
            <a:r>
              <a:rPr lang="en-US" sz="1800" dirty="0" err="1" smtClean="0"/>
              <a:t>chyby</a:t>
            </a:r>
            <a:r>
              <a:rPr lang="en-US" sz="1800" dirty="0" smtClean="0"/>
              <a:t> v </a:t>
            </a:r>
            <a:r>
              <a:rPr lang="en-US" sz="1800" dirty="0" err="1" smtClean="0"/>
              <a:t>osobních</a:t>
            </a:r>
            <a:r>
              <a:rPr lang="en-US" sz="1800" dirty="0" smtClean="0"/>
              <a:t> </a:t>
            </a:r>
            <a:r>
              <a:rPr lang="en-US" sz="1800" dirty="0" err="1" smtClean="0"/>
              <a:t>vztazích</a:t>
            </a:r>
            <a:r>
              <a:rPr lang="en-US" sz="1800" dirty="0" smtClean="0"/>
              <a:t> </a:t>
            </a:r>
            <a:r>
              <a:rPr lang="en-US" sz="1800" dirty="0" err="1" smtClean="0"/>
              <a:t>svého</a:t>
            </a:r>
            <a:r>
              <a:rPr lang="en-US" sz="1800" dirty="0" smtClean="0"/>
              <a:t> “</a:t>
            </a:r>
            <a:r>
              <a:rPr lang="en-US" sz="1800" dirty="0" err="1" smtClean="0"/>
              <a:t>předchůdce</a:t>
            </a:r>
            <a:r>
              <a:rPr lang="en-US" sz="1800" dirty="0" smtClean="0"/>
              <a:t>”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Ambivalentní</a:t>
            </a:r>
            <a:r>
              <a:rPr lang="en-US" sz="1800" dirty="0" smtClean="0"/>
              <a:t> </a:t>
            </a:r>
            <a:r>
              <a:rPr lang="en-US" sz="1800" dirty="0" err="1" smtClean="0"/>
              <a:t>závěr</a:t>
            </a:r>
            <a:r>
              <a:rPr lang="en-US" sz="1800" dirty="0" smtClean="0"/>
              <a:t> – </a:t>
            </a:r>
            <a:r>
              <a:rPr lang="en-US" sz="1800" dirty="0" err="1" smtClean="0"/>
              <a:t>kdo</a:t>
            </a:r>
            <a:r>
              <a:rPr lang="en-US" sz="1800" dirty="0" smtClean="0"/>
              <a:t> se </a:t>
            </a:r>
            <a:r>
              <a:rPr lang="en-US" sz="1800" dirty="0" err="1" smtClean="0"/>
              <a:t>vlastně</a:t>
            </a:r>
            <a:r>
              <a:rPr lang="en-US" sz="1800" dirty="0" smtClean="0"/>
              <a:t> </a:t>
            </a:r>
            <a:r>
              <a:rPr lang="en-US" sz="1800" dirty="0" err="1" smtClean="0"/>
              <a:t>vrací</a:t>
            </a:r>
            <a:r>
              <a:rPr lang="en-US" sz="1800" dirty="0" smtClean="0"/>
              <a:t> </a:t>
            </a:r>
            <a:r>
              <a:rPr lang="en-US" sz="1800" dirty="0" err="1" smtClean="0"/>
              <a:t>domů</a:t>
            </a:r>
            <a:r>
              <a:rPr lang="en-US" sz="1800" dirty="0" smtClean="0"/>
              <a:t>?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955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Castor Troy </a:t>
            </a:r>
            <a:r>
              <a:rPr lang="en-US" dirty="0" err="1" smtClean="0"/>
              <a:t>vs</a:t>
            </a:r>
            <a:r>
              <a:rPr lang="en-US" dirty="0" smtClean="0"/>
              <a:t> Sean Archer</a:t>
            </a:r>
            <a:endParaRPr lang="en-US" dirty="0"/>
          </a:p>
        </p:txBody>
      </p:sp>
      <p:pic>
        <p:nvPicPr>
          <p:cNvPr id="8" name="Content Placeholder 7" descr="Troy_Ca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5" r="22325"/>
          <a:stretch>
            <a:fillRect/>
          </a:stretch>
        </p:blipFill>
        <p:spPr/>
      </p:pic>
      <p:pic>
        <p:nvPicPr>
          <p:cNvPr id="9" name="Content Placeholder 8" descr="Travolta_zmačkaný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r="167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187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136"/>
            <a:ext cx="8229600" cy="11828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Castor Troy v </a:t>
            </a:r>
            <a:r>
              <a:rPr lang="en-US" dirty="0" err="1" smtClean="0"/>
              <a:t>obleku</a:t>
            </a:r>
            <a:r>
              <a:rPr lang="en-US" dirty="0" smtClean="0"/>
              <a:t> </a:t>
            </a:r>
            <a:r>
              <a:rPr lang="en-US" dirty="0" err="1" smtClean="0"/>
              <a:t>Seana</a:t>
            </a:r>
            <a:r>
              <a:rPr lang="en-US" dirty="0" smtClean="0"/>
              <a:t> </a:t>
            </a:r>
            <a:r>
              <a:rPr lang="en-US" dirty="0" err="1" smtClean="0"/>
              <a:t>Archera</a:t>
            </a:r>
            <a:endParaRPr lang="en-US" dirty="0"/>
          </a:p>
        </p:txBody>
      </p:sp>
      <p:pic>
        <p:nvPicPr>
          <p:cNvPr id="5" name="Content Placeholder 4" descr="Spona_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r="16840"/>
          <a:stretch>
            <a:fillRect/>
          </a:stretch>
        </p:blipFill>
        <p:spPr>
          <a:xfrm>
            <a:off x="457200" y="1930706"/>
            <a:ext cx="4038600" cy="4525963"/>
          </a:xfrm>
        </p:spPr>
      </p:pic>
      <p:pic>
        <p:nvPicPr>
          <p:cNvPr id="6" name="Content Placeholder 5" descr="Spona_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r="18945"/>
          <a:stretch>
            <a:fillRect/>
          </a:stretch>
        </p:blipFill>
        <p:spPr>
          <a:xfrm>
            <a:off x="4648200" y="1930706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28158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Návrat</a:t>
            </a:r>
            <a:r>
              <a:rPr lang="en-US" dirty="0" smtClean="0"/>
              <a:t> </a:t>
            </a:r>
            <a:r>
              <a:rPr lang="en-US" dirty="0" err="1" smtClean="0"/>
              <a:t>Seana</a:t>
            </a:r>
            <a:r>
              <a:rPr lang="en-US" dirty="0" smtClean="0"/>
              <a:t> </a:t>
            </a:r>
            <a:r>
              <a:rPr lang="en-US" dirty="0" err="1" smtClean="0"/>
              <a:t>Archera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 descr="Archer_Špitá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 r="17540"/>
          <a:stretch>
            <a:fillRect/>
          </a:stretch>
        </p:blipFill>
        <p:spPr/>
      </p:pic>
      <p:pic>
        <p:nvPicPr>
          <p:cNvPr id="6" name="Content Placeholder 5" descr="Archer_Arche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r="215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515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Tváří</a:t>
            </a:r>
            <a:r>
              <a:rPr lang="en-US" i="1" dirty="0" smtClean="0"/>
              <a:t> v </a:t>
            </a:r>
            <a:r>
              <a:rPr lang="en-US" i="1" dirty="0" err="1" smtClean="0"/>
              <a:t>tvář</a:t>
            </a:r>
            <a:r>
              <a:rPr lang="en-US" i="1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dirty="0" err="1" smtClean="0"/>
              <a:t>ódní</a:t>
            </a:r>
            <a:r>
              <a:rPr lang="en-US" dirty="0" smtClean="0"/>
              <a:t> </a:t>
            </a:r>
            <a:r>
              <a:rPr lang="en-US" dirty="0" err="1" smtClean="0"/>
              <a:t>událost</a:t>
            </a:r>
            <a:endParaRPr lang="en-US" dirty="0"/>
          </a:p>
        </p:txBody>
      </p:sp>
      <p:pic>
        <p:nvPicPr>
          <p:cNvPr id="7" name="Picture 6" descr="Troy_kabá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10004"/>
          <a:stretch/>
        </p:blipFill>
        <p:spPr>
          <a:xfrm>
            <a:off x="1" y="1417639"/>
            <a:ext cx="5358100" cy="3627174"/>
          </a:xfrm>
          <a:prstGeom prst="rect">
            <a:avLst/>
          </a:prstGeom>
        </p:spPr>
      </p:pic>
      <p:pic>
        <p:nvPicPr>
          <p:cNvPr id="8" name="Picture 7" descr="Krabičk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0" t="12519" b="19553"/>
          <a:stretch/>
        </p:blipFill>
        <p:spPr>
          <a:xfrm>
            <a:off x="3253132" y="3801066"/>
            <a:ext cx="5751695" cy="27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9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3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Literatura</a:t>
            </a:r>
            <a:r>
              <a:rPr lang="en-US" dirty="0" smtClean="0"/>
              <a:t> 16. 10.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776" y="1095889"/>
            <a:ext cx="90980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BABINGTON, Bruce – DAVIES, Ann – POWRIE, Phil (eds.) (2004):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i="1" dirty="0" smtClean="0"/>
              <a:t>The trouble with men. Masculinities in European and Hollywood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cinema</a:t>
            </a:r>
            <a:r>
              <a:rPr lang="en-US" sz="2400" dirty="0" smtClean="0"/>
              <a:t>. London, New York: Wallflower press.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GATES, </a:t>
            </a:r>
            <a:r>
              <a:rPr lang="en-US" sz="2400" dirty="0" err="1" smtClean="0"/>
              <a:t>Phillipa</a:t>
            </a:r>
            <a:r>
              <a:rPr lang="en-US" sz="2400" dirty="0" smtClean="0"/>
              <a:t> (2008), </a:t>
            </a:r>
            <a:r>
              <a:rPr lang="en-US" sz="2400" i="1" dirty="0" smtClean="0"/>
              <a:t>Three Sam Spades. The shifting model of American Masculinity in the Three Films of The Maltese Falcon. </a:t>
            </a:r>
            <a:r>
              <a:rPr lang="en-US" sz="2400" dirty="0" smtClean="0"/>
              <a:t>Framework, 49, 2008, </a:t>
            </a:r>
            <a:r>
              <a:rPr lang="en-US" sz="2400" dirty="0" err="1" smtClean="0"/>
              <a:t>č</a:t>
            </a:r>
            <a:r>
              <a:rPr lang="en-US" sz="2400" dirty="0" smtClean="0"/>
              <a:t>. 1, s. 7 – 26.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AMAYA, Hector (2007), </a:t>
            </a:r>
            <a:r>
              <a:rPr lang="en-US" sz="2400" i="1" dirty="0" err="1" smtClean="0"/>
              <a:t>Amores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perros</a:t>
            </a:r>
            <a:r>
              <a:rPr lang="en-US" sz="2400" i="1" dirty="0" smtClean="0"/>
              <a:t> and </a:t>
            </a:r>
            <a:r>
              <a:rPr lang="en-US" sz="2400" i="1" dirty="0" err="1" smtClean="0"/>
              <a:t>racialiased</a:t>
            </a:r>
            <a:r>
              <a:rPr lang="en-US" sz="2400" i="1" dirty="0" smtClean="0"/>
              <a:t> masculinities in contemporary Mexico</a:t>
            </a:r>
            <a:r>
              <a:rPr lang="en-US" sz="2400" dirty="0" smtClean="0"/>
              <a:t>. New Cinemas: Journal of contemporary film, 5, 2007, </a:t>
            </a:r>
            <a:r>
              <a:rPr lang="en-US" sz="2400" dirty="0" err="1" smtClean="0"/>
              <a:t>č</a:t>
            </a:r>
            <a:r>
              <a:rPr lang="en-US" sz="2400" dirty="0" smtClean="0"/>
              <a:t>. 3, s. 201 – 216.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GREVEN, David (2009), </a:t>
            </a:r>
            <a:r>
              <a:rPr lang="en-US" sz="2400" i="1" dirty="0" smtClean="0"/>
              <a:t>Contemporary Hollywood Masculinity and the Double-Protagonist film</a:t>
            </a:r>
            <a:r>
              <a:rPr lang="en-US" sz="2400" dirty="0" smtClean="0"/>
              <a:t>. Cinema Journal, 48, 2009, </a:t>
            </a:r>
            <a:r>
              <a:rPr lang="en-US" sz="2400" dirty="0" err="1" smtClean="0"/>
              <a:t>č</a:t>
            </a:r>
            <a:r>
              <a:rPr lang="en-US" sz="2400" dirty="0" smtClean="0"/>
              <a:t>. 4, s. 22 – 43.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GEHLAWAT, Ajay (2012), </a:t>
            </a:r>
            <a:r>
              <a:rPr lang="en-US" sz="2400" i="1" dirty="0" smtClean="0"/>
              <a:t>“</a:t>
            </a:r>
            <a:r>
              <a:rPr lang="en-US" sz="2400" i="1" dirty="0" err="1" smtClean="0"/>
              <a:t>Aadat</a:t>
            </a:r>
            <a:r>
              <a:rPr lang="en-US" sz="2400" i="1" dirty="0" smtClean="0"/>
              <a:t> Se </a:t>
            </a:r>
            <a:r>
              <a:rPr lang="en-US" sz="2400" i="1" dirty="0" err="1" smtClean="0"/>
              <a:t>Majboor</a:t>
            </a:r>
            <a:r>
              <a:rPr lang="en-US" sz="2400" i="1" dirty="0" smtClean="0"/>
              <a:t> / Helpless by Habit:</a:t>
            </a:r>
          </a:p>
          <a:p>
            <a:r>
              <a:rPr lang="en-US" sz="2400" i="1" dirty="0" smtClean="0"/>
              <a:t>     Metrosexual masculinity in contemporary Bollywood</a:t>
            </a:r>
            <a:r>
              <a:rPr lang="en-US" sz="2400" dirty="0" smtClean="0"/>
              <a:t>. Studies in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South Asian Film &amp; Media, 4, 2012, </a:t>
            </a:r>
            <a:r>
              <a:rPr lang="en-US" sz="2400" dirty="0" err="1" smtClean="0"/>
              <a:t>č</a:t>
            </a:r>
            <a:r>
              <a:rPr lang="en-US" sz="2400" dirty="0" smtClean="0"/>
              <a:t>. 1, s. 61 – 79.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9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175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Masculinities / Men studies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13282"/>
            <a:ext cx="9144000" cy="652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Výrazný</a:t>
            </a:r>
            <a:r>
              <a:rPr lang="en-US" sz="2200" dirty="0" smtClean="0"/>
              <a:t> </a:t>
            </a:r>
            <a:r>
              <a:rPr lang="en-US" sz="2200" dirty="0" err="1" smtClean="0"/>
              <a:t>rozvoj</a:t>
            </a:r>
            <a:r>
              <a:rPr lang="en-US" sz="2200" dirty="0" smtClean="0"/>
              <a:t> </a:t>
            </a:r>
            <a:r>
              <a:rPr lang="en-US" sz="2200" dirty="0" err="1" smtClean="0"/>
              <a:t>počátkem</a:t>
            </a:r>
            <a:r>
              <a:rPr lang="en-US" sz="2200" dirty="0" smtClean="0"/>
              <a:t> 90.let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Dlouho</a:t>
            </a:r>
            <a:r>
              <a:rPr lang="en-US" sz="2200" dirty="0" smtClean="0"/>
              <a:t> 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en-US" sz="2200" dirty="0" err="1" smtClean="0"/>
              <a:t>stínu</a:t>
            </a:r>
            <a:r>
              <a:rPr lang="en-US" sz="2200" dirty="0" smtClean="0"/>
              <a:t> </a:t>
            </a:r>
            <a:r>
              <a:rPr lang="en-US" sz="2200" dirty="0" err="1" smtClean="0"/>
              <a:t>feministických</a:t>
            </a:r>
            <a:r>
              <a:rPr lang="en-US" sz="2200" dirty="0" smtClean="0"/>
              <a:t> </a:t>
            </a:r>
            <a:r>
              <a:rPr lang="en-US" sz="2200" dirty="0" err="1" smtClean="0"/>
              <a:t>filmových</a:t>
            </a:r>
            <a:r>
              <a:rPr lang="en-US" sz="2200" dirty="0" smtClean="0"/>
              <a:t> </a:t>
            </a:r>
            <a:r>
              <a:rPr lang="en-US" sz="2200" dirty="0" err="1" smtClean="0"/>
              <a:t>teorií</a:t>
            </a:r>
            <a:r>
              <a:rPr lang="en-US" sz="2200" dirty="0" smtClean="0"/>
              <a:t>, </a:t>
            </a:r>
            <a:r>
              <a:rPr lang="en-US" sz="2200" dirty="0" err="1" smtClean="0"/>
              <a:t>které</a:t>
            </a:r>
            <a:r>
              <a:rPr lang="en-US" sz="2200" dirty="0" smtClean="0"/>
              <a:t> </a:t>
            </a:r>
            <a:r>
              <a:rPr lang="en-US" sz="2200" dirty="0" err="1" smtClean="0"/>
              <a:t>maskulinitu</a:t>
            </a:r>
            <a:r>
              <a:rPr lang="en-US" sz="2200" dirty="0" smtClean="0"/>
              <a:t> </a:t>
            </a:r>
            <a:r>
              <a:rPr lang="en-US" sz="2200" dirty="0" err="1" smtClean="0"/>
              <a:t>nijak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</a:t>
            </a:r>
            <a:r>
              <a:rPr lang="en-US" sz="2200" dirty="0" err="1" smtClean="0"/>
              <a:t>neproblematizují</a:t>
            </a: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Tři</a:t>
            </a:r>
            <a:r>
              <a:rPr lang="en-US" sz="2200" dirty="0" smtClean="0"/>
              <a:t> </a:t>
            </a:r>
            <a:r>
              <a:rPr lang="en-US" sz="2200" dirty="0" err="1" smtClean="0"/>
              <a:t>problematické</a:t>
            </a:r>
            <a:r>
              <a:rPr lang="en-US" sz="2200" dirty="0" smtClean="0"/>
              <a:t> </a:t>
            </a:r>
            <a:r>
              <a:rPr lang="en-US" sz="2200" dirty="0" err="1" smtClean="0"/>
              <a:t>aspekty</a:t>
            </a:r>
            <a:r>
              <a:rPr lang="en-US" sz="2200" dirty="0" smtClean="0"/>
              <a:t> </a:t>
            </a:r>
            <a:r>
              <a:rPr lang="en-US" sz="2200" dirty="0" err="1" smtClean="0"/>
              <a:t>textu</a:t>
            </a:r>
            <a:r>
              <a:rPr lang="en-US" sz="2200" dirty="0" smtClean="0"/>
              <a:t> </a:t>
            </a:r>
            <a:r>
              <a:rPr lang="en-US" sz="2200" i="1" dirty="0" err="1" smtClean="0"/>
              <a:t>Vizuální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slast</a:t>
            </a:r>
            <a:r>
              <a:rPr lang="en-US" sz="2200" i="1" dirty="0" smtClean="0"/>
              <a:t> a </a:t>
            </a:r>
            <a:r>
              <a:rPr lang="en-US" sz="2200" i="1" dirty="0" err="1" smtClean="0"/>
              <a:t>narativní</a:t>
            </a:r>
            <a:r>
              <a:rPr lang="en-US" sz="2200" i="1" dirty="0" smtClean="0"/>
              <a:t> film</a:t>
            </a:r>
            <a:r>
              <a:rPr lang="en-US" sz="2200" dirty="0" smtClean="0"/>
              <a:t> </a:t>
            </a:r>
            <a:r>
              <a:rPr lang="en-US" sz="2200" dirty="0" err="1" smtClean="0"/>
              <a:t>Laury</a:t>
            </a:r>
            <a:r>
              <a:rPr lang="en-US" sz="2200" dirty="0" smtClean="0"/>
              <a:t> </a:t>
            </a:r>
            <a:r>
              <a:rPr lang="en-US" sz="2200" dirty="0" err="1" smtClean="0"/>
              <a:t>Mulvey</a:t>
            </a:r>
            <a:r>
              <a:rPr lang="en-US" sz="2200" dirty="0" smtClean="0"/>
              <a:t> (1975)</a:t>
            </a:r>
          </a:p>
          <a:p>
            <a:r>
              <a:rPr lang="en-US" sz="2200" dirty="0" smtClean="0"/>
              <a:t>    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1 - </a:t>
            </a:r>
            <a:r>
              <a:rPr lang="en-US" sz="2200" dirty="0" err="1" smtClean="0"/>
              <a:t>Diváctví</a:t>
            </a:r>
            <a:r>
              <a:rPr lang="en-US" sz="2200" dirty="0" smtClean="0"/>
              <a:t> </a:t>
            </a:r>
            <a:r>
              <a:rPr lang="en-US" sz="2200" dirty="0" err="1" smtClean="0"/>
              <a:t>jako</a:t>
            </a:r>
            <a:r>
              <a:rPr lang="en-US" sz="2200" dirty="0" smtClean="0"/>
              <a:t> </a:t>
            </a:r>
            <a:r>
              <a:rPr lang="en-US" sz="2200" dirty="0" err="1" smtClean="0"/>
              <a:t>teoretický</a:t>
            </a:r>
            <a:r>
              <a:rPr lang="en-US" sz="2200" dirty="0" smtClean="0"/>
              <a:t> </a:t>
            </a:r>
            <a:r>
              <a:rPr lang="en-US" sz="2200" dirty="0" err="1" smtClean="0"/>
              <a:t>konstrukt</a:t>
            </a:r>
            <a:r>
              <a:rPr lang="en-US" sz="2200" dirty="0" smtClean="0"/>
              <a:t> – co </a:t>
            </a:r>
            <a:r>
              <a:rPr lang="en-US" sz="2200" dirty="0" err="1" smtClean="0"/>
              <a:t>zažívá</a:t>
            </a:r>
            <a:r>
              <a:rPr lang="en-US" sz="2200" dirty="0" smtClean="0"/>
              <a:t> </a:t>
            </a:r>
            <a:r>
              <a:rPr lang="en-US" sz="2200" dirty="0" err="1" smtClean="0"/>
              <a:t>reálný</a:t>
            </a:r>
            <a:r>
              <a:rPr lang="en-US" sz="2200" dirty="0" smtClean="0"/>
              <a:t> </a:t>
            </a:r>
            <a:r>
              <a:rPr lang="en-US" sz="2200" dirty="0" err="1" smtClean="0"/>
              <a:t>divák</a:t>
            </a:r>
            <a:r>
              <a:rPr lang="en-US" sz="2200" dirty="0" smtClean="0"/>
              <a:t> </a:t>
            </a:r>
            <a:r>
              <a:rPr lang="en-US" sz="2200" dirty="0" err="1" smtClean="0"/>
              <a:t>vs</a:t>
            </a:r>
            <a:r>
              <a:rPr lang="en-US" sz="2200" dirty="0" smtClean="0"/>
              <a:t> </a:t>
            </a:r>
            <a:r>
              <a:rPr lang="en-US" sz="2200" dirty="0" err="1" smtClean="0"/>
              <a:t>reálná</a:t>
            </a:r>
            <a:r>
              <a:rPr lang="en-US" sz="2200" dirty="0" smtClean="0"/>
              <a:t>    	   	    </a:t>
            </a:r>
            <a:r>
              <a:rPr lang="en-US" sz="2200" dirty="0" err="1" smtClean="0"/>
              <a:t>divačka</a:t>
            </a:r>
            <a:r>
              <a:rPr lang="en-US" sz="2200" dirty="0" smtClean="0"/>
              <a:t>?</a:t>
            </a:r>
          </a:p>
          <a:p>
            <a:r>
              <a:rPr lang="en-US" sz="2200" dirty="0" smtClean="0"/>
              <a:t>      2 - “Gaze” – </a:t>
            </a:r>
            <a:r>
              <a:rPr lang="en-US" sz="2200" dirty="0" err="1" smtClean="0"/>
              <a:t>k</a:t>
            </a:r>
            <a:r>
              <a:rPr lang="en-US" sz="2200" dirty="0" err="1" smtClean="0"/>
              <a:t>ódovaný</a:t>
            </a:r>
            <a:r>
              <a:rPr lang="en-US" sz="2200" dirty="0" smtClean="0"/>
              <a:t> </a:t>
            </a:r>
            <a:r>
              <a:rPr lang="en-US" sz="2200" dirty="0" err="1" smtClean="0"/>
              <a:t>jako</a:t>
            </a:r>
            <a:r>
              <a:rPr lang="en-US" sz="2200" dirty="0" smtClean="0"/>
              <a:t> </a:t>
            </a:r>
            <a:r>
              <a:rPr lang="en-US" sz="2200" dirty="0" err="1" smtClean="0"/>
              <a:t>aktivní</a:t>
            </a:r>
            <a:r>
              <a:rPr lang="en-US" sz="2200" dirty="0" smtClean="0"/>
              <a:t>/</a:t>
            </a:r>
            <a:r>
              <a:rPr lang="en-US" sz="2200" dirty="0" err="1" smtClean="0"/>
              <a:t>mužský</a:t>
            </a:r>
            <a:r>
              <a:rPr lang="en-US" sz="2200" dirty="0" smtClean="0"/>
              <a:t> </a:t>
            </a:r>
            <a:r>
              <a:rPr lang="en-US" sz="2200" dirty="0" err="1" smtClean="0"/>
              <a:t>pohled</a:t>
            </a:r>
            <a:r>
              <a:rPr lang="en-US" sz="2200" dirty="0" smtClean="0"/>
              <a:t>, </a:t>
            </a:r>
            <a:r>
              <a:rPr lang="en-US" sz="2200" dirty="0" err="1" smtClean="0"/>
              <a:t>jehož</a:t>
            </a:r>
            <a:r>
              <a:rPr lang="en-US" sz="2200" dirty="0" smtClean="0"/>
              <a:t> </a:t>
            </a:r>
            <a:r>
              <a:rPr lang="en-US" sz="2200" dirty="0" err="1" smtClean="0"/>
              <a:t>prostřednictvím</a:t>
            </a:r>
            <a:r>
              <a:rPr lang="en-US" sz="2200" dirty="0" smtClean="0"/>
              <a:t>   	      se </a:t>
            </a:r>
            <a:r>
              <a:rPr lang="en-US" sz="2200" dirty="0" err="1" smtClean="0"/>
              <a:t>divák</a:t>
            </a:r>
            <a:r>
              <a:rPr lang="en-US" sz="2200" dirty="0"/>
              <a:t> </a:t>
            </a:r>
            <a:r>
              <a:rPr lang="en-US" sz="2200" dirty="0" err="1" smtClean="0"/>
              <a:t>identifikuje</a:t>
            </a:r>
            <a:r>
              <a:rPr lang="en-US" sz="2200" dirty="0" smtClean="0"/>
              <a:t> s </a:t>
            </a:r>
            <a:r>
              <a:rPr lang="en-US" sz="2200" dirty="0" err="1" smtClean="0"/>
              <a:t>hrdinou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plátně</a:t>
            </a:r>
            <a:r>
              <a:rPr lang="en-US" sz="2200" dirty="0" smtClean="0"/>
              <a:t> a </a:t>
            </a:r>
            <a:r>
              <a:rPr lang="en-US" sz="2200" dirty="0" err="1" smtClean="0"/>
              <a:t>získává</a:t>
            </a:r>
            <a:r>
              <a:rPr lang="en-US" sz="2200" dirty="0" smtClean="0"/>
              <a:t> </a:t>
            </a:r>
            <a:r>
              <a:rPr lang="en-US" sz="2200" dirty="0" err="1" smtClean="0"/>
              <a:t>pasivní</a:t>
            </a:r>
            <a:r>
              <a:rPr lang="en-US" sz="2200" dirty="0" smtClean="0"/>
              <a:t> </a:t>
            </a:r>
            <a:r>
              <a:rPr lang="en-US" sz="2200" dirty="0" err="1" smtClean="0"/>
              <a:t>ženský</a:t>
            </a:r>
            <a:r>
              <a:rPr lang="en-US" sz="2200" dirty="0" smtClean="0"/>
              <a:t> </a:t>
            </a:r>
            <a:r>
              <a:rPr lang="en-US" sz="2200" dirty="0" err="1" smtClean="0"/>
              <a:t>objekt</a:t>
            </a:r>
            <a:endParaRPr lang="en-US" sz="2200" dirty="0" smtClean="0"/>
          </a:p>
          <a:p>
            <a:r>
              <a:rPr lang="en-US" sz="2200" dirty="0" smtClean="0"/>
              <a:t>             Co se ale </a:t>
            </a:r>
            <a:r>
              <a:rPr lang="en-US" sz="2200" dirty="0" err="1" smtClean="0"/>
              <a:t>odehrává</a:t>
            </a:r>
            <a:r>
              <a:rPr lang="en-US" sz="2200" dirty="0" smtClean="0"/>
              <a:t> </a:t>
            </a:r>
            <a:r>
              <a:rPr lang="en-US" sz="2200" dirty="0" err="1" smtClean="0"/>
              <a:t>při</a:t>
            </a:r>
            <a:r>
              <a:rPr lang="en-US" sz="2200" dirty="0" smtClean="0"/>
              <a:t> </a:t>
            </a:r>
            <a:r>
              <a:rPr lang="en-US" sz="2200" dirty="0" err="1" smtClean="0"/>
              <a:t>heterosexuálním</a:t>
            </a:r>
            <a:r>
              <a:rPr lang="en-US" sz="2200" dirty="0" smtClean="0"/>
              <a:t> </a:t>
            </a:r>
            <a:r>
              <a:rPr lang="en-US" sz="2200" dirty="0" err="1" smtClean="0"/>
              <a:t>vzájemném</a:t>
            </a:r>
            <a:r>
              <a:rPr lang="en-US" sz="2200" dirty="0" smtClean="0"/>
              <a:t> </a:t>
            </a:r>
            <a:r>
              <a:rPr lang="en-US" sz="2200" dirty="0" err="1" smtClean="0"/>
              <a:t>mužském</a:t>
            </a:r>
            <a:r>
              <a:rPr lang="en-US" sz="2200" dirty="0" smtClean="0"/>
              <a:t> “gaze”?</a:t>
            </a:r>
          </a:p>
          <a:p>
            <a:r>
              <a:rPr lang="en-US" sz="2200" dirty="0" smtClean="0"/>
              <a:t>      3 - </a:t>
            </a:r>
            <a:r>
              <a:rPr lang="en-US" sz="2200" dirty="0" err="1" smtClean="0"/>
              <a:t>Mužské</a:t>
            </a:r>
            <a:r>
              <a:rPr lang="en-US" sz="2200" dirty="0" smtClean="0"/>
              <a:t> </a:t>
            </a:r>
            <a:r>
              <a:rPr lang="en-US" sz="2200" dirty="0" err="1" smtClean="0"/>
              <a:t>tělo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plátně</a:t>
            </a:r>
            <a:r>
              <a:rPr lang="en-US" sz="2200" dirty="0" smtClean="0"/>
              <a:t> </a:t>
            </a:r>
            <a:r>
              <a:rPr lang="en-US" sz="2200" dirty="0" err="1" smtClean="0"/>
              <a:t>neexistuje</a:t>
            </a:r>
            <a:r>
              <a:rPr lang="en-US" sz="2200" dirty="0" smtClean="0"/>
              <a:t> </a:t>
            </a:r>
            <a:r>
              <a:rPr lang="en-US" sz="2200" dirty="0" err="1" smtClean="0"/>
              <a:t>jako</a:t>
            </a:r>
            <a:r>
              <a:rPr lang="en-US" sz="2200" dirty="0" smtClean="0"/>
              <a:t> </a:t>
            </a:r>
            <a:r>
              <a:rPr lang="en-US" sz="2200" dirty="0" err="1" smtClean="0"/>
              <a:t>objekt</a:t>
            </a:r>
            <a:r>
              <a:rPr lang="en-US" sz="2200" dirty="0" smtClean="0"/>
              <a:t>, v </a:t>
            </a:r>
            <a:r>
              <a:rPr lang="en-US" sz="2200" dirty="0" err="1" smtClean="0"/>
              <a:t>režimu</a:t>
            </a:r>
            <a:r>
              <a:rPr lang="en-US" sz="2200" dirty="0" smtClean="0"/>
              <a:t> </a:t>
            </a:r>
            <a:r>
              <a:rPr lang="en-US" sz="2200" dirty="0" err="1" smtClean="0"/>
              <a:t>bytí</a:t>
            </a:r>
            <a:r>
              <a:rPr lang="en-US" sz="2200" dirty="0" smtClean="0"/>
              <a:t>-pro-</a:t>
            </a:r>
            <a:r>
              <a:rPr lang="en-US" sz="2200" dirty="0" err="1" smtClean="0"/>
              <a:t>pohled</a:t>
            </a:r>
            <a:endParaRPr lang="en-US" sz="2200" dirty="0" smtClean="0"/>
          </a:p>
          <a:p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Mužnost</a:t>
            </a:r>
            <a:r>
              <a:rPr lang="en-US" sz="2200" dirty="0" smtClean="0"/>
              <a:t> </a:t>
            </a:r>
            <a:r>
              <a:rPr lang="en-US" sz="2200" dirty="0" err="1" smtClean="0"/>
              <a:t>prizmatem</a:t>
            </a:r>
            <a:r>
              <a:rPr lang="en-US" sz="2200" dirty="0" smtClean="0"/>
              <a:t> queer studies </a:t>
            </a:r>
            <a:r>
              <a:rPr lang="en-US" sz="2200" dirty="0" err="1" smtClean="0"/>
              <a:t>není</a:t>
            </a:r>
            <a:r>
              <a:rPr lang="en-US" sz="2200" dirty="0" smtClean="0"/>
              <a:t> </a:t>
            </a:r>
            <a:r>
              <a:rPr lang="en-US" sz="2200" dirty="0" err="1" smtClean="0"/>
              <a:t>cílem</a:t>
            </a:r>
            <a:r>
              <a:rPr lang="en-US" sz="2200" dirty="0" smtClean="0"/>
              <a:t>. </a:t>
            </a:r>
            <a:r>
              <a:rPr lang="en-US" sz="2200" dirty="0" err="1" smtClean="0"/>
              <a:t>Zajímá</a:t>
            </a:r>
            <a:r>
              <a:rPr lang="en-US" sz="2200" dirty="0" smtClean="0"/>
              <a:t> </a:t>
            </a:r>
            <a:r>
              <a:rPr lang="en-US" sz="2200" dirty="0" err="1" smtClean="0"/>
              <a:t>nás</a:t>
            </a:r>
            <a:r>
              <a:rPr lang="en-US" sz="2200" dirty="0" smtClean="0"/>
              <a:t> </a:t>
            </a:r>
            <a:r>
              <a:rPr lang="en-US" sz="2200" dirty="0" err="1" smtClean="0"/>
              <a:t>normativní</a:t>
            </a:r>
            <a:r>
              <a:rPr lang="en-US" sz="2200" dirty="0" smtClean="0"/>
              <a:t>, </a:t>
            </a:r>
            <a:r>
              <a:rPr lang="en-US" sz="2200" dirty="0" err="1" smtClean="0"/>
              <a:t>tedy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 </a:t>
            </a:r>
            <a:r>
              <a:rPr lang="en-US" sz="2200" dirty="0" err="1" smtClean="0"/>
              <a:t>heterosexuální</a:t>
            </a:r>
            <a:r>
              <a:rPr lang="en-US" sz="2200" dirty="0" smtClean="0"/>
              <a:t> </a:t>
            </a:r>
            <a:r>
              <a:rPr lang="en-US" sz="2200" dirty="0" err="1" smtClean="0"/>
              <a:t>mužnost</a:t>
            </a:r>
            <a:r>
              <a:rPr lang="en-US" sz="2200" dirty="0" smtClean="0"/>
              <a:t> a </a:t>
            </a:r>
            <a:r>
              <a:rPr lang="en-US" sz="2200" dirty="0" err="1" smtClean="0"/>
              <a:t>její</a:t>
            </a:r>
            <a:r>
              <a:rPr lang="en-US" sz="2200" dirty="0" smtClean="0"/>
              <a:t> </a:t>
            </a:r>
            <a:r>
              <a:rPr lang="en-US" sz="2200" dirty="0" err="1" smtClean="0"/>
              <a:t>různé</a:t>
            </a:r>
            <a:r>
              <a:rPr lang="en-US" sz="2200" dirty="0" smtClean="0"/>
              <a:t> </a:t>
            </a:r>
            <a:r>
              <a:rPr lang="en-US" sz="2200" dirty="0" err="1" smtClean="0"/>
              <a:t>formy</a:t>
            </a:r>
            <a:r>
              <a:rPr lang="en-US" sz="2200" dirty="0" smtClean="0"/>
              <a:t> v </a:t>
            </a:r>
            <a:r>
              <a:rPr lang="en-US" sz="2200" dirty="0" err="1" smtClean="0"/>
              <a:t>režimu</a:t>
            </a:r>
            <a:r>
              <a:rPr lang="en-US" sz="2200" dirty="0" smtClean="0"/>
              <a:t> </a:t>
            </a:r>
            <a:r>
              <a:rPr lang="en-US" sz="2200" dirty="0" err="1" smtClean="0"/>
              <a:t>vizuálního</a:t>
            </a:r>
            <a:r>
              <a:rPr lang="en-US" sz="2200" dirty="0" smtClean="0"/>
              <a:t> </a:t>
            </a:r>
            <a:r>
              <a:rPr lang="en-US" sz="2200" dirty="0" err="1" smtClean="0"/>
              <a:t>zobrazení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 </a:t>
            </a:r>
          </a:p>
          <a:p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929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75024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Great Masculine</a:t>
            </a:r>
            <a:br>
              <a:rPr lang="en-US" sz="2800" dirty="0" smtClean="0"/>
            </a:br>
            <a:r>
              <a:rPr lang="en-US" sz="2800" dirty="0" smtClean="0"/>
              <a:t>Renunciation</a:t>
            </a:r>
            <a:endParaRPr lang="en-US" sz="2800" dirty="0"/>
          </a:p>
        </p:txBody>
      </p:sp>
      <p:pic>
        <p:nvPicPr>
          <p:cNvPr id="8" name="Content Placeholder 7" descr="Věk nevinnosti_burinky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1" r="2377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95740" y="1148074"/>
            <a:ext cx="3169773" cy="5427256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 smtClean="0"/>
              <a:t>“</a:t>
            </a:r>
            <a:r>
              <a:rPr lang="en-US" sz="1900" dirty="0" err="1" smtClean="0"/>
              <a:t>Mužské</a:t>
            </a:r>
            <a:r>
              <a:rPr lang="en-US" sz="1900" dirty="0" smtClean="0"/>
              <a:t> </a:t>
            </a:r>
            <a:r>
              <a:rPr lang="en-US" sz="1900" dirty="0" err="1" smtClean="0"/>
              <a:t>odříkání</a:t>
            </a:r>
            <a:r>
              <a:rPr lang="en-US" sz="1900" dirty="0" smtClean="0"/>
              <a:t> se </a:t>
            </a:r>
            <a:r>
              <a:rPr lang="en-US" sz="1900" dirty="0" err="1" smtClean="0"/>
              <a:t>m</a:t>
            </a:r>
            <a:r>
              <a:rPr lang="en-US" sz="1900" dirty="0" err="1" smtClean="0"/>
              <a:t>ódy</a:t>
            </a:r>
            <a:r>
              <a:rPr lang="en-US" sz="1900" dirty="0" smtClean="0"/>
              <a:t>”</a:t>
            </a:r>
            <a:r>
              <a:rPr lang="en-US" sz="19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 err="1" smtClean="0"/>
              <a:t>Zhruba</a:t>
            </a:r>
            <a:r>
              <a:rPr lang="en-US" sz="1900" dirty="0" smtClean="0"/>
              <a:t> od </a:t>
            </a:r>
            <a:r>
              <a:rPr lang="en-US" sz="1900" dirty="0" err="1" smtClean="0"/>
              <a:t>roku</a:t>
            </a:r>
            <a:r>
              <a:rPr lang="en-US" sz="1900" dirty="0" smtClean="0"/>
              <a:t> 1820 </a:t>
            </a:r>
            <a:r>
              <a:rPr lang="en-US" sz="1900" dirty="0" err="1" smtClean="0"/>
              <a:t>pánský</a:t>
            </a:r>
            <a:r>
              <a:rPr lang="en-US" sz="1900" dirty="0" smtClean="0"/>
              <a:t> </a:t>
            </a:r>
            <a:r>
              <a:rPr lang="en-US" sz="1900" dirty="0" err="1" smtClean="0"/>
              <a:t>oděv</a:t>
            </a:r>
            <a:r>
              <a:rPr lang="en-US" sz="1900" dirty="0" smtClean="0"/>
              <a:t> </a:t>
            </a:r>
            <a:r>
              <a:rPr lang="en-US" sz="1900" dirty="0" err="1" smtClean="0"/>
              <a:t>rezignuje</a:t>
            </a:r>
            <a:r>
              <a:rPr lang="en-US" sz="1900" dirty="0" smtClean="0"/>
              <a:t> </a:t>
            </a:r>
            <a:r>
              <a:rPr lang="en-US" sz="1900" dirty="0" err="1" smtClean="0"/>
              <a:t>na</a:t>
            </a:r>
            <a:r>
              <a:rPr lang="en-US" sz="1900" dirty="0" smtClean="0"/>
              <a:t> </a:t>
            </a:r>
            <a:r>
              <a:rPr lang="en-US" sz="1900" dirty="0" err="1" smtClean="0"/>
              <a:t>zdobnost</a:t>
            </a:r>
            <a:r>
              <a:rPr lang="en-US" sz="1900" dirty="0" smtClean="0"/>
              <a:t> a </a:t>
            </a:r>
            <a:r>
              <a:rPr lang="en-US" sz="1900" dirty="0" err="1" smtClean="0"/>
              <a:t>dekorativnost</a:t>
            </a:r>
            <a:endParaRPr lang="en-US" sz="1900" dirty="0" smtClean="0"/>
          </a:p>
          <a:p>
            <a:pPr marL="285750" indent="-285750">
              <a:buFont typeface="Arial"/>
              <a:buChar char="•"/>
            </a:pPr>
            <a:r>
              <a:rPr lang="en-US" sz="1900" dirty="0" smtClean="0"/>
              <a:t>Preference </a:t>
            </a:r>
            <a:r>
              <a:rPr lang="en-US" sz="1900" dirty="0" err="1" smtClean="0"/>
              <a:t>střídmosti</a:t>
            </a:r>
            <a:r>
              <a:rPr lang="en-US" sz="1900" dirty="0" smtClean="0"/>
              <a:t> a uniformity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 err="1" smtClean="0"/>
              <a:t>Režim</a:t>
            </a:r>
            <a:r>
              <a:rPr lang="en-US" sz="1900" dirty="0" smtClean="0"/>
              <a:t> “non-fashion”, </a:t>
            </a:r>
            <a:r>
              <a:rPr lang="en-US" sz="1900" dirty="0" err="1" smtClean="0"/>
              <a:t>tedy</a:t>
            </a:r>
            <a:r>
              <a:rPr lang="en-US" sz="1900" dirty="0" smtClean="0"/>
              <a:t> </a:t>
            </a:r>
            <a:r>
              <a:rPr lang="en-US" sz="1900" dirty="0" err="1" smtClean="0"/>
              <a:t>rezignace</a:t>
            </a:r>
            <a:r>
              <a:rPr lang="en-US" sz="1900" dirty="0" smtClean="0"/>
              <a:t> </a:t>
            </a:r>
            <a:r>
              <a:rPr lang="en-US" sz="1900" dirty="0" err="1" smtClean="0"/>
              <a:t>na</a:t>
            </a:r>
            <a:r>
              <a:rPr lang="en-US" sz="1900" dirty="0" smtClean="0"/>
              <a:t> </a:t>
            </a:r>
            <a:r>
              <a:rPr lang="en-US" sz="1900" dirty="0" err="1" smtClean="0"/>
              <a:t>pravidelné</a:t>
            </a:r>
            <a:r>
              <a:rPr lang="en-US" sz="1900" dirty="0" smtClean="0"/>
              <a:t> </a:t>
            </a:r>
            <a:r>
              <a:rPr lang="en-US" sz="1900" dirty="0" err="1" smtClean="0"/>
              <a:t>změny</a:t>
            </a:r>
            <a:r>
              <a:rPr lang="en-US" sz="1900" dirty="0" smtClean="0"/>
              <a:t> </a:t>
            </a:r>
            <a:r>
              <a:rPr lang="en-US" sz="1900" dirty="0" err="1" smtClean="0"/>
              <a:t>střihu</a:t>
            </a:r>
            <a:r>
              <a:rPr lang="en-US" sz="1900" dirty="0" smtClean="0"/>
              <a:t>, </a:t>
            </a:r>
            <a:r>
              <a:rPr lang="en-US" sz="1900" dirty="0" err="1" smtClean="0"/>
              <a:t>siluety</a:t>
            </a:r>
            <a:r>
              <a:rPr lang="en-US" sz="1900" dirty="0" smtClean="0"/>
              <a:t>, </a:t>
            </a:r>
            <a:r>
              <a:rPr lang="en-US" sz="1900" dirty="0" err="1" smtClean="0"/>
              <a:t>barev</a:t>
            </a:r>
            <a:r>
              <a:rPr lang="en-US" sz="1900" dirty="0" smtClean="0"/>
              <a:t> a </a:t>
            </a:r>
            <a:r>
              <a:rPr lang="en-US" sz="1900" dirty="0" err="1" smtClean="0"/>
              <a:t>vzorů</a:t>
            </a:r>
            <a:endParaRPr lang="en-US" sz="1900" dirty="0" smtClean="0"/>
          </a:p>
          <a:p>
            <a:pPr marL="285750" indent="-285750">
              <a:buFont typeface="Arial"/>
              <a:buChar char="•"/>
            </a:pPr>
            <a:r>
              <a:rPr lang="en-US" sz="1900" dirty="0" err="1" smtClean="0"/>
              <a:t>Ideálně</a:t>
            </a:r>
            <a:r>
              <a:rPr lang="en-US" sz="1900" dirty="0" smtClean="0"/>
              <a:t> </a:t>
            </a:r>
            <a:r>
              <a:rPr lang="en-US" sz="1900" dirty="0" err="1" smtClean="0"/>
              <a:t>ztěles</a:t>
            </a:r>
            <a:r>
              <a:rPr lang="en-US" sz="1900" dirty="0" err="1" smtClean="0"/>
              <a:t>ňuje</a:t>
            </a:r>
            <a:r>
              <a:rPr lang="en-US" sz="1900" dirty="0" smtClean="0"/>
              <a:t> </a:t>
            </a:r>
            <a:r>
              <a:rPr lang="en-US" sz="1900" dirty="0" err="1" smtClean="0"/>
              <a:t>pánský</a:t>
            </a:r>
            <a:r>
              <a:rPr lang="en-US" sz="1900" dirty="0" smtClean="0"/>
              <a:t> </a:t>
            </a:r>
            <a:r>
              <a:rPr lang="en-US" sz="1900" dirty="0" err="1" smtClean="0"/>
              <a:t>oblek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45796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48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Pánský</a:t>
            </a:r>
            <a:r>
              <a:rPr lang="en-US" dirty="0" smtClean="0"/>
              <a:t> </a:t>
            </a:r>
            <a:r>
              <a:rPr lang="en-US" dirty="0" err="1" smtClean="0"/>
              <a:t>oblek</a:t>
            </a:r>
            <a:endParaRPr lang="en-US" dirty="0"/>
          </a:p>
        </p:txBody>
      </p:sp>
      <p:pic>
        <p:nvPicPr>
          <p:cNvPr id="9" name="Picture 8" descr="Celý oble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/>
          <a:stretch/>
        </p:blipFill>
        <p:spPr>
          <a:xfrm>
            <a:off x="2766032" y="1974278"/>
            <a:ext cx="3896801" cy="4701386"/>
          </a:xfrm>
          <a:prstGeom prst="rect">
            <a:avLst/>
          </a:prstGeom>
        </p:spPr>
      </p:pic>
      <p:pic>
        <p:nvPicPr>
          <p:cNvPr id="10" name="Picture 9" descr="Burberry D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" t="5596" r="6605" b="9033"/>
          <a:stretch/>
        </p:blipFill>
        <p:spPr>
          <a:xfrm>
            <a:off x="6262716" y="139159"/>
            <a:ext cx="2679050" cy="46444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130679"/>
            <a:ext cx="29052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 smtClean="0"/>
              <a:t>Sexuální</a:t>
            </a:r>
            <a:r>
              <a:rPr lang="en-US" sz="2400" u="sng" dirty="0" smtClean="0"/>
              <a:t> a </a:t>
            </a:r>
            <a:r>
              <a:rPr lang="en-US" sz="2400" u="sng" dirty="0" err="1" smtClean="0"/>
              <a:t>falická</a:t>
            </a:r>
            <a:r>
              <a:rPr lang="en-US" sz="2400" u="sng" dirty="0" smtClean="0"/>
              <a:t> </a:t>
            </a:r>
          </a:p>
          <a:p>
            <a:pPr algn="ctr"/>
            <a:r>
              <a:rPr lang="en-US" sz="2400" u="sng" dirty="0" err="1"/>
              <a:t>s</a:t>
            </a:r>
            <a:r>
              <a:rPr lang="en-US" sz="2400" u="sng" dirty="0" err="1" smtClean="0"/>
              <a:t>ymbolika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obleku</a:t>
            </a:r>
            <a:endParaRPr lang="en-US" sz="2400" u="sng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Reálné</a:t>
            </a:r>
            <a:r>
              <a:rPr lang="en-US" sz="2000" dirty="0" smtClean="0"/>
              <a:t> </a:t>
            </a:r>
            <a:r>
              <a:rPr lang="en-US" sz="2000" dirty="0" err="1" smtClean="0"/>
              <a:t>mužské</a:t>
            </a:r>
            <a:r>
              <a:rPr lang="en-US" sz="2000" dirty="0" smtClean="0"/>
              <a:t> </a:t>
            </a:r>
            <a:r>
              <a:rPr lang="en-US" sz="2000" dirty="0" err="1" smtClean="0"/>
              <a:t>tělo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skrývá</a:t>
            </a:r>
            <a:r>
              <a:rPr lang="en-US" sz="2000" dirty="0" smtClean="0"/>
              <a:t>; </a:t>
            </a:r>
            <a:r>
              <a:rPr lang="en-US" sz="2000" dirty="0" err="1" smtClean="0"/>
              <a:t>zárove</a:t>
            </a:r>
            <a:r>
              <a:rPr lang="en-US" sz="2000" dirty="0" err="1" smtClean="0"/>
              <a:t>ň</a:t>
            </a:r>
            <a:r>
              <a:rPr lang="en-US" sz="2000" dirty="0" smtClean="0"/>
              <a:t> </a:t>
            </a:r>
            <a:r>
              <a:rPr lang="en-US" sz="2000" dirty="0" err="1" smtClean="0"/>
              <a:t>jej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souhru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vizuálních</a:t>
            </a:r>
            <a:r>
              <a:rPr lang="en-US" sz="2000" dirty="0" smtClean="0"/>
              <a:t> </a:t>
            </a:r>
            <a:r>
              <a:rPr lang="en-US" sz="2000" dirty="0" err="1" smtClean="0"/>
              <a:t>konvencí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ustavuje</a:t>
            </a:r>
            <a:r>
              <a:rPr lang="en-US" sz="2000" dirty="0" smtClean="0"/>
              <a:t> v </a:t>
            </a:r>
            <a:r>
              <a:rPr lang="en-US" sz="2000" dirty="0" err="1" smtClean="0"/>
              <a:t>jeho</a:t>
            </a:r>
            <a:endParaRPr lang="en-US" sz="2000" dirty="0"/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mužnosti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Protahuje</a:t>
            </a:r>
            <a:r>
              <a:rPr lang="en-US" sz="2000" dirty="0" smtClean="0"/>
              <a:t> </a:t>
            </a:r>
            <a:r>
              <a:rPr lang="en-US" sz="2000" dirty="0" err="1" smtClean="0"/>
              <a:t>torzo</a:t>
            </a:r>
            <a:endParaRPr lang="en-US" sz="2000" dirty="0" smtClean="0"/>
          </a:p>
          <a:p>
            <a:r>
              <a:rPr lang="en-US" sz="2000" dirty="0" smtClean="0"/>
              <a:t>       </a:t>
            </a:r>
            <a:r>
              <a:rPr lang="en-US" sz="2000" dirty="0" err="1" smtClean="0"/>
              <a:t>opticky</a:t>
            </a:r>
            <a:r>
              <a:rPr lang="en-US" sz="2000" dirty="0" smtClean="0"/>
              <a:t> do </a:t>
            </a:r>
            <a:r>
              <a:rPr lang="en-US" sz="2000" dirty="0" err="1" smtClean="0"/>
              <a:t>výšky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Zdůraz</a:t>
            </a:r>
            <a:r>
              <a:rPr lang="en-US" sz="2000" dirty="0" err="1" smtClean="0"/>
              <a:t>ňuje</a:t>
            </a:r>
            <a:r>
              <a:rPr lang="en-US" sz="2000" dirty="0" smtClean="0"/>
              <a:t> </a:t>
            </a:r>
            <a:r>
              <a:rPr lang="en-US" sz="2000" dirty="0" err="1" smtClean="0"/>
              <a:t>ramena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/>
              <a:t>úzký</a:t>
            </a:r>
            <a:r>
              <a:rPr lang="en-US" sz="2000" dirty="0" smtClean="0"/>
              <a:t> pas a </a:t>
            </a:r>
            <a:r>
              <a:rPr lang="en-US" sz="2000" dirty="0" err="1" smtClean="0"/>
              <a:t>malé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hýždě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Formou</a:t>
            </a:r>
            <a:r>
              <a:rPr lang="en-US" sz="2000" dirty="0" smtClean="0"/>
              <a:t> </a:t>
            </a:r>
            <a:r>
              <a:rPr lang="en-US" sz="2000" dirty="0" err="1" smtClean="0"/>
              <a:t>aluze</a:t>
            </a:r>
            <a:r>
              <a:rPr lang="en-US" sz="2000" dirty="0" smtClean="0"/>
              <a:t> </a:t>
            </a:r>
            <a:r>
              <a:rPr lang="en-US" sz="2000" dirty="0" err="1" smtClean="0"/>
              <a:t>spojuje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hlasivky</a:t>
            </a:r>
            <a:r>
              <a:rPr lang="en-US" sz="2000" dirty="0" smtClean="0"/>
              <a:t> s </a:t>
            </a:r>
            <a:r>
              <a:rPr lang="en-US" sz="2000" dirty="0" err="1" smtClean="0"/>
              <a:t>genitáliemi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2939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rdon_gekko_michael_douglas_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40" y="962413"/>
            <a:ext cx="3924662" cy="5230180"/>
          </a:xfrm>
          <a:prstGeom prst="rect">
            <a:avLst/>
          </a:prstGeom>
        </p:spPr>
      </p:pic>
      <p:pic>
        <p:nvPicPr>
          <p:cNvPr id="7" name="Picture 6" descr="Keira titul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625600"/>
            <a:ext cx="37909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3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7493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80.léta</a:t>
            </a:r>
            <a:endParaRPr lang="en-US" sz="4000" dirty="0"/>
          </a:p>
        </p:txBody>
      </p:sp>
      <p:pic>
        <p:nvPicPr>
          <p:cNvPr id="5" name="Content Placeholder 4" descr="CK Ma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b="4443"/>
          <a:stretch>
            <a:fillRect/>
          </a:stretch>
        </p:blipFill>
        <p:spPr>
          <a:xfrm>
            <a:off x="3888185" y="499186"/>
            <a:ext cx="511175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747987"/>
            <a:ext cx="3740233" cy="5966504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Kultura</a:t>
            </a:r>
            <a:r>
              <a:rPr lang="en-US" sz="1600" dirty="0" smtClean="0"/>
              <a:t> “yuppies” – YUP=young urban professional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25 – 35 let, </a:t>
            </a:r>
            <a:r>
              <a:rPr lang="en-US" sz="1600" dirty="0" err="1" smtClean="0"/>
              <a:t>důraz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kariéru</a:t>
            </a:r>
            <a:r>
              <a:rPr lang="en-US" sz="1600" dirty="0" smtClean="0"/>
              <a:t>, </a:t>
            </a:r>
            <a:r>
              <a:rPr lang="en-US" sz="1600" dirty="0" err="1" smtClean="0"/>
              <a:t>profesní</a:t>
            </a:r>
            <a:r>
              <a:rPr lang="en-US" sz="1600" dirty="0" smtClean="0"/>
              <a:t> </a:t>
            </a:r>
            <a:r>
              <a:rPr lang="en-US" sz="1600" dirty="0" err="1" smtClean="0"/>
              <a:t>úspěch</a:t>
            </a:r>
            <a:r>
              <a:rPr lang="en-US" sz="1600" dirty="0" smtClean="0"/>
              <a:t>, </a:t>
            </a:r>
            <a:r>
              <a:rPr lang="en-US" sz="1600" dirty="0" err="1" smtClean="0"/>
              <a:t>nadprůměrné</a:t>
            </a:r>
            <a:r>
              <a:rPr lang="en-US" sz="1600" dirty="0" smtClean="0"/>
              <a:t> </a:t>
            </a:r>
            <a:r>
              <a:rPr lang="en-US" sz="1600" dirty="0" err="1" smtClean="0"/>
              <a:t>příjmy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Nárůst</a:t>
            </a:r>
            <a:r>
              <a:rPr lang="en-US" sz="1600" dirty="0" smtClean="0"/>
              <a:t> </a:t>
            </a:r>
            <a:r>
              <a:rPr lang="en-US" sz="1600" dirty="0" err="1" smtClean="0"/>
              <a:t>konzumpce</a:t>
            </a:r>
            <a:r>
              <a:rPr lang="en-US" sz="1600" dirty="0" smtClean="0"/>
              <a:t>,  </a:t>
            </a:r>
            <a:r>
              <a:rPr lang="en-US" sz="1600" dirty="0" err="1" smtClean="0"/>
              <a:t>soustředění</a:t>
            </a:r>
            <a:r>
              <a:rPr lang="en-US" sz="1600" dirty="0" smtClean="0"/>
              <a:t> se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zdravý</a:t>
            </a:r>
            <a:r>
              <a:rPr lang="en-US" sz="1600" dirty="0" smtClean="0"/>
              <a:t> </a:t>
            </a:r>
            <a:r>
              <a:rPr lang="en-US" sz="1600" dirty="0" err="1" smtClean="0"/>
              <a:t>životní</a:t>
            </a:r>
            <a:r>
              <a:rPr lang="en-US" sz="1600" dirty="0" smtClean="0"/>
              <a:t> </a:t>
            </a:r>
            <a:r>
              <a:rPr lang="en-US" sz="1600" dirty="0" err="1" smtClean="0"/>
              <a:t>styl</a:t>
            </a:r>
            <a:r>
              <a:rPr lang="en-US" sz="1600" dirty="0" smtClean="0"/>
              <a:t>, fitness, </a:t>
            </a:r>
            <a:r>
              <a:rPr lang="en-US" sz="1600" dirty="0" err="1" smtClean="0"/>
              <a:t>definování</a:t>
            </a:r>
            <a:r>
              <a:rPr lang="en-US" sz="1600" dirty="0" smtClean="0"/>
              <a:t> </a:t>
            </a:r>
            <a:r>
              <a:rPr lang="en-US" sz="1600" dirty="0" err="1" smtClean="0"/>
              <a:t>sociálního</a:t>
            </a:r>
            <a:r>
              <a:rPr lang="en-US" sz="1600" dirty="0" smtClean="0"/>
              <a:t> </a:t>
            </a:r>
            <a:r>
              <a:rPr lang="en-US" sz="1600" dirty="0" err="1" smtClean="0"/>
              <a:t>statusu</a:t>
            </a:r>
            <a:r>
              <a:rPr lang="en-US" sz="1600" dirty="0" smtClean="0"/>
              <a:t> </a:t>
            </a:r>
            <a:r>
              <a:rPr lang="en-US" sz="1600" dirty="0" err="1" smtClean="0"/>
              <a:t>skrz</a:t>
            </a:r>
            <a:r>
              <a:rPr lang="en-US" sz="1600" dirty="0" smtClean="0"/>
              <a:t> </a:t>
            </a:r>
            <a:r>
              <a:rPr lang="en-US" sz="1600" dirty="0" err="1" smtClean="0"/>
              <a:t>tělo</a:t>
            </a:r>
            <a:r>
              <a:rPr lang="en-US" sz="1600" dirty="0" smtClean="0"/>
              <a:t> a </a:t>
            </a:r>
            <a:r>
              <a:rPr lang="en-US" sz="1600" dirty="0" err="1" smtClean="0"/>
              <a:t>šaty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Pánské</a:t>
            </a:r>
            <a:r>
              <a:rPr lang="en-US" sz="1600" dirty="0" smtClean="0"/>
              <a:t> </a:t>
            </a:r>
            <a:r>
              <a:rPr lang="en-US" sz="1600" dirty="0" err="1" smtClean="0"/>
              <a:t>lifestylové</a:t>
            </a:r>
            <a:r>
              <a:rPr lang="en-US" sz="1600" dirty="0" smtClean="0"/>
              <a:t> </a:t>
            </a:r>
            <a:r>
              <a:rPr lang="en-US" sz="1600" dirty="0" err="1" smtClean="0"/>
              <a:t>magazíny</a:t>
            </a:r>
            <a:r>
              <a:rPr lang="en-US" sz="1600" dirty="0" smtClean="0"/>
              <a:t>: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 Face, GQ, Arena, </a:t>
            </a:r>
            <a:r>
              <a:rPr lang="en-US" sz="1600" dirty="0" err="1" smtClean="0"/>
              <a:t>L’uomo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Vogue, </a:t>
            </a:r>
            <a:r>
              <a:rPr lang="en-US" sz="1600" dirty="0" err="1" smtClean="0"/>
              <a:t>Mens</a:t>
            </a:r>
            <a:r>
              <a:rPr lang="en-US" sz="1600" dirty="0" smtClean="0"/>
              <a:t> Health, FHM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Mužské</a:t>
            </a:r>
            <a:r>
              <a:rPr lang="en-US" sz="1600" dirty="0" smtClean="0"/>
              <a:t> </a:t>
            </a:r>
            <a:r>
              <a:rPr lang="en-US" sz="1600" dirty="0" err="1" smtClean="0"/>
              <a:t>tělo</a:t>
            </a:r>
            <a:r>
              <a:rPr lang="en-US" sz="1600" dirty="0" smtClean="0"/>
              <a:t> </a:t>
            </a:r>
            <a:r>
              <a:rPr lang="en-US" sz="1600" dirty="0" err="1" smtClean="0"/>
              <a:t>začíná</a:t>
            </a:r>
            <a:r>
              <a:rPr lang="en-US" sz="1600" dirty="0" smtClean="0"/>
              <a:t> </a:t>
            </a:r>
            <a:r>
              <a:rPr lang="en-US" sz="1600" dirty="0" err="1" smtClean="0"/>
              <a:t>být</a:t>
            </a:r>
            <a:r>
              <a:rPr lang="en-US" sz="1600" dirty="0" smtClean="0"/>
              <a:t> </a:t>
            </a:r>
            <a:r>
              <a:rPr lang="en-US" sz="1600" dirty="0" err="1" smtClean="0"/>
              <a:t>prezentováno</a:t>
            </a:r>
            <a:r>
              <a:rPr lang="en-US" sz="1600" dirty="0" smtClean="0"/>
              <a:t> </a:t>
            </a:r>
            <a:r>
              <a:rPr lang="en-US" sz="1600" dirty="0" err="1" smtClean="0"/>
              <a:t>jako</a:t>
            </a:r>
            <a:r>
              <a:rPr lang="en-US" sz="1600" dirty="0" smtClean="0"/>
              <a:t> </a:t>
            </a:r>
            <a:r>
              <a:rPr lang="en-US" sz="1600" dirty="0" err="1"/>
              <a:t>o</a:t>
            </a:r>
            <a:r>
              <a:rPr lang="en-US" sz="1600" dirty="0" err="1" smtClean="0"/>
              <a:t>bjekt</a:t>
            </a:r>
            <a:r>
              <a:rPr lang="en-US" sz="1600" dirty="0" smtClean="0"/>
              <a:t> pro </a:t>
            </a:r>
            <a:r>
              <a:rPr lang="en-US" sz="1600" dirty="0" err="1" smtClean="0"/>
              <a:t>pohled</a:t>
            </a:r>
            <a:r>
              <a:rPr lang="en-US" sz="1600" dirty="0" smtClean="0"/>
              <a:t> – a to </a:t>
            </a:r>
            <a:r>
              <a:rPr lang="en-US" sz="1600" dirty="0" err="1" smtClean="0"/>
              <a:t>prioritně</a:t>
            </a:r>
            <a:r>
              <a:rPr lang="en-US" sz="1600" dirty="0" smtClean="0"/>
              <a:t> </a:t>
            </a:r>
            <a:r>
              <a:rPr lang="en-US" sz="1600" dirty="0" err="1" smtClean="0"/>
              <a:t>nikoliv</a:t>
            </a:r>
            <a:r>
              <a:rPr lang="en-US" sz="1600" dirty="0" smtClean="0"/>
              <a:t> pro </a:t>
            </a:r>
            <a:r>
              <a:rPr lang="en-US" sz="1600" dirty="0" err="1" smtClean="0"/>
              <a:t>ženský</a:t>
            </a:r>
            <a:r>
              <a:rPr lang="en-US" sz="1600" dirty="0" smtClean="0"/>
              <a:t> </a:t>
            </a:r>
            <a:r>
              <a:rPr lang="en-US" sz="1600" dirty="0" err="1" smtClean="0"/>
              <a:t>kontemplativní</a:t>
            </a:r>
            <a:r>
              <a:rPr lang="en-US" sz="1600" dirty="0" smtClean="0"/>
              <a:t>, ale pro </a:t>
            </a:r>
            <a:r>
              <a:rPr lang="en-US" sz="1600" dirty="0" err="1" smtClean="0"/>
              <a:t>mužský</a:t>
            </a:r>
            <a:r>
              <a:rPr lang="en-US" sz="1600" dirty="0" smtClean="0"/>
              <a:t> </a:t>
            </a:r>
            <a:r>
              <a:rPr lang="en-US" sz="1600" dirty="0" err="1" smtClean="0"/>
              <a:t>aspirační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091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 CHrist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/>
        </p:blipFill>
        <p:spPr>
          <a:xfrm>
            <a:off x="5439119" y="191345"/>
            <a:ext cx="3581430" cy="6105665"/>
          </a:xfrm>
          <a:prstGeom prst="rect">
            <a:avLst/>
          </a:prstGeom>
        </p:spPr>
      </p:pic>
      <p:pic>
        <p:nvPicPr>
          <p:cNvPr id="6" name="Picture 5" descr="Male_Book 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2" y="191345"/>
            <a:ext cx="2670668" cy="4303810"/>
          </a:xfrm>
          <a:prstGeom prst="rect">
            <a:avLst/>
          </a:prstGeom>
        </p:spPr>
      </p:pic>
      <p:pic>
        <p:nvPicPr>
          <p:cNvPr id="7" name="Picture 6" descr="Male_Refreshe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70" y="1704714"/>
            <a:ext cx="3641458" cy="498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4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397070"/>
            <a:ext cx="5635989" cy="473545"/>
          </a:xfrm>
        </p:spPr>
        <p:txBody>
          <a:bodyPr>
            <a:noAutofit/>
          </a:bodyPr>
          <a:lstStyle/>
          <a:p>
            <a:r>
              <a:rPr lang="en-US" sz="2500" i="1" dirty="0" err="1" smtClean="0"/>
              <a:t>Americký</a:t>
            </a:r>
            <a:r>
              <a:rPr lang="en-US" sz="2500" i="1" dirty="0" smtClean="0"/>
              <a:t> gigolo </a:t>
            </a:r>
            <a:r>
              <a:rPr lang="en-US" sz="2500" dirty="0" smtClean="0"/>
              <a:t>(1980, r. Paul Schrader)</a:t>
            </a:r>
            <a:endParaRPr lang="en-US" sz="2500" dirty="0"/>
          </a:p>
        </p:txBody>
      </p:sp>
      <p:pic>
        <p:nvPicPr>
          <p:cNvPr id="5" name="Picture Placeholder 4" descr="american-gigolo-still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>
            <a:fillRect/>
          </a:stretch>
        </p:blipFill>
        <p:spPr>
          <a:xfrm>
            <a:off x="1792288" y="125714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6922" y="4870615"/>
            <a:ext cx="6349697" cy="1861271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 </a:t>
            </a:r>
            <a:r>
              <a:rPr lang="en-US" sz="2000" dirty="0" err="1" smtClean="0"/>
              <a:t>hlavního</a:t>
            </a:r>
            <a:r>
              <a:rPr lang="en-US" sz="2000" dirty="0" smtClean="0"/>
              <a:t> </a:t>
            </a:r>
            <a:r>
              <a:rPr lang="en-US" sz="2000" dirty="0" err="1" smtClean="0"/>
              <a:t>hrdinu</a:t>
            </a:r>
            <a:r>
              <a:rPr lang="en-US" sz="2000" dirty="0" smtClean="0"/>
              <a:t> Juliana je </a:t>
            </a:r>
            <a:r>
              <a:rPr lang="en-US" sz="2000" dirty="0" err="1" smtClean="0"/>
              <a:t>oblečení</a:t>
            </a:r>
            <a:r>
              <a:rPr lang="en-US" sz="2000" dirty="0" smtClean="0"/>
              <a:t> </a:t>
            </a:r>
            <a:r>
              <a:rPr lang="en-US" sz="2000" dirty="0" err="1" smtClean="0"/>
              <a:t>hlavní</a:t>
            </a:r>
            <a:r>
              <a:rPr lang="en-US" sz="2000" dirty="0" smtClean="0"/>
              <a:t> </a:t>
            </a:r>
            <a:r>
              <a:rPr lang="en-US" sz="2000" dirty="0" err="1" smtClean="0"/>
              <a:t>formou</a:t>
            </a:r>
            <a:r>
              <a:rPr lang="en-US" sz="2000" dirty="0" smtClean="0"/>
              <a:t> </a:t>
            </a:r>
            <a:r>
              <a:rPr lang="en-US" sz="2000" dirty="0" err="1" smtClean="0"/>
              <a:t>sebevyjádření</a:t>
            </a:r>
            <a:r>
              <a:rPr lang="en-US" sz="2000" dirty="0" smtClean="0"/>
              <a:t>. </a:t>
            </a:r>
            <a:r>
              <a:rPr lang="en-US" sz="2000" dirty="0" err="1" smtClean="0"/>
              <a:t>Sekvence</a:t>
            </a:r>
            <a:r>
              <a:rPr lang="en-US" sz="2000" dirty="0" smtClean="0"/>
              <a:t>, v </a:t>
            </a:r>
            <a:r>
              <a:rPr lang="en-US" sz="2000" dirty="0" err="1" smtClean="0"/>
              <a:t>nichž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koordinuje</a:t>
            </a:r>
            <a:r>
              <a:rPr lang="en-US" sz="2000" dirty="0" smtClean="0"/>
              <a:t> </a:t>
            </a:r>
            <a:r>
              <a:rPr lang="en-US" sz="2000" dirty="0" err="1" smtClean="0"/>
              <a:t>jednotlivé</a:t>
            </a:r>
            <a:r>
              <a:rPr lang="en-US" sz="2000" dirty="0" smtClean="0"/>
              <a:t> </a:t>
            </a:r>
            <a:r>
              <a:rPr lang="en-US" sz="2000" dirty="0" err="1" smtClean="0"/>
              <a:t>části</a:t>
            </a:r>
            <a:r>
              <a:rPr lang="en-US" sz="2000" dirty="0" smtClean="0"/>
              <a:t> </a:t>
            </a:r>
            <a:r>
              <a:rPr lang="en-US" sz="2000" dirty="0" err="1" smtClean="0"/>
              <a:t>svého</a:t>
            </a:r>
            <a:r>
              <a:rPr lang="en-US" sz="2000" dirty="0" smtClean="0"/>
              <a:t> </a:t>
            </a:r>
            <a:r>
              <a:rPr lang="en-US" sz="2000" dirty="0" err="1" smtClean="0"/>
              <a:t>oděvu</a:t>
            </a:r>
            <a:r>
              <a:rPr lang="en-US" sz="2000" dirty="0" smtClean="0"/>
              <a:t>, </a:t>
            </a:r>
            <a:r>
              <a:rPr lang="en-US" sz="2000" dirty="0" err="1" smtClean="0"/>
              <a:t>působí</a:t>
            </a:r>
            <a:r>
              <a:rPr lang="en-US" sz="2000" dirty="0" smtClean="0"/>
              <a:t> </a:t>
            </a:r>
            <a:r>
              <a:rPr lang="en-US" sz="2000" dirty="0" err="1" smtClean="0"/>
              <a:t>jako</a:t>
            </a:r>
            <a:r>
              <a:rPr lang="en-US" sz="2000" dirty="0" smtClean="0"/>
              <a:t> </a:t>
            </a:r>
            <a:r>
              <a:rPr lang="en-US" sz="2000" dirty="0" err="1" smtClean="0"/>
              <a:t>instruktážní</a:t>
            </a:r>
            <a:r>
              <a:rPr lang="en-US" sz="2000" dirty="0" smtClean="0"/>
              <a:t> </a:t>
            </a:r>
            <a:r>
              <a:rPr lang="en-US" sz="2000" dirty="0" err="1" smtClean="0"/>
              <a:t>lekce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stylingu</a:t>
            </a:r>
            <a:r>
              <a:rPr lang="en-US" sz="2000" dirty="0" smtClean="0"/>
              <a:t> a </a:t>
            </a:r>
            <a:r>
              <a:rPr lang="en-US" sz="2000" dirty="0" err="1" smtClean="0"/>
              <a:t>barevné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koordinaci</a:t>
            </a:r>
            <a:r>
              <a:rPr lang="en-US" sz="2000" dirty="0" smtClean="0"/>
              <a:t> pro </a:t>
            </a:r>
            <a:r>
              <a:rPr lang="en-US" sz="2000" dirty="0" err="1" smtClean="0"/>
              <a:t>mužské</a:t>
            </a:r>
            <a:r>
              <a:rPr lang="en-US" sz="2000" dirty="0" smtClean="0"/>
              <a:t> </a:t>
            </a:r>
            <a:r>
              <a:rPr lang="en-US" sz="2000" dirty="0" err="1" smtClean="0"/>
              <a:t>diváky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1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15644</TotalTime>
  <Words>641</Words>
  <Application>Microsoft Macintosh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Twilight</vt:lpstr>
      <vt:lpstr>FAV 259</vt:lpstr>
      <vt:lpstr>Literatura 16. 10.</vt:lpstr>
      <vt:lpstr>Masculinities / Men studies</vt:lpstr>
      <vt:lpstr>Great Masculine Renunciation</vt:lpstr>
      <vt:lpstr>Pánský oblek</vt:lpstr>
      <vt:lpstr>PowerPoint Presentation</vt:lpstr>
      <vt:lpstr>80.léta</vt:lpstr>
      <vt:lpstr>PowerPoint Presentation</vt:lpstr>
      <vt:lpstr>Americký gigolo (1980, r. Paul Schrader)</vt:lpstr>
      <vt:lpstr>Top Gun (1986, r. Tony Scott)</vt:lpstr>
      <vt:lpstr>Klub rváčů (1999, r. David Fincher)</vt:lpstr>
      <vt:lpstr>Klub rváčů</vt:lpstr>
      <vt:lpstr>Tváří v tvář 1997, r. John Woo</vt:lpstr>
      <vt:lpstr>Castor Troy vs Sean Archer</vt:lpstr>
      <vt:lpstr>Castor Troy v obleku Seana Archera</vt:lpstr>
      <vt:lpstr>Návrat Seana Archera?</vt:lpstr>
      <vt:lpstr>Tváří v tvář jako módní událost</vt:lpstr>
    </vt:vector>
  </TitlesOfParts>
  <Company>sagm@seznam.cz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Šárka Gmiterková</dc:creator>
  <cp:lastModifiedBy>Šárka Gmiterková</cp:lastModifiedBy>
  <cp:revision>41</cp:revision>
  <dcterms:created xsi:type="dcterms:W3CDTF">2013-10-04T12:10:33Z</dcterms:created>
  <dcterms:modified xsi:type="dcterms:W3CDTF">2013-10-15T08:55:16Z</dcterms:modified>
</cp:coreProperties>
</file>