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58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70D-A2FC-7B43-834E-01AF0676BBC4}" type="datetimeFigureOut">
              <a:rPr lang="en-US" smtClean="0"/>
              <a:t>01.12.13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309B-79A1-1C48-A70F-C278C92AC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70D-A2FC-7B43-834E-01AF0676BBC4}" type="datetimeFigureOut">
              <a:rPr lang="en-US" smtClean="0"/>
              <a:t>01.12.13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309B-79A1-1C48-A70F-C278C92AC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70D-A2FC-7B43-834E-01AF0676BBC4}" type="datetimeFigureOut">
              <a:rPr lang="en-US" smtClean="0"/>
              <a:t>01.12.13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309B-79A1-1C48-A70F-C278C92AC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70D-A2FC-7B43-834E-01AF0676BBC4}" type="datetimeFigureOut">
              <a:rPr lang="en-US" smtClean="0"/>
              <a:t>01.12.13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309B-79A1-1C48-A70F-C278C92AC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70D-A2FC-7B43-834E-01AF0676BBC4}" type="datetimeFigureOut">
              <a:rPr lang="en-US" smtClean="0"/>
              <a:t>01.12.13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309B-79A1-1C48-A70F-C278C92AC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70D-A2FC-7B43-834E-01AF0676BBC4}" type="datetimeFigureOut">
              <a:rPr lang="en-US" smtClean="0"/>
              <a:t>01.12.13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309B-79A1-1C48-A70F-C278C92AC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70D-A2FC-7B43-834E-01AF0676BBC4}" type="datetimeFigureOut">
              <a:rPr lang="en-US" smtClean="0"/>
              <a:t>01.12.13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309B-79A1-1C48-A70F-C278C92AC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70D-A2FC-7B43-834E-01AF0676BBC4}" type="datetimeFigureOut">
              <a:rPr lang="en-US" smtClean="0"/>
              <a:t>01.12.13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309B-79A1-1C48-A70F-C278C92AC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70D-A2FC-7B43-834E-01AF0676BBC4}" type="datetimeFigureOut">
              <a:rPr lang="en-US" smtClean="0"/>
              <a:t>01.12.13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309B-79A1-1C48-A70F-C278C92AC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70D-A2FC-7B43-834E-01AF0676BBC4}" type="datetimeFigureOut">
              <a:rPr lang="en-US" smtClean="0"/>
              <a:t>01.12.13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309B-79A1-1C48-A70F-C278C92AC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70D-A2FC-7B43-834E-01AF0676BBC4}" type="datetimeFigureOut">
              <a:rPr lang="en-US" smtClean="0"/>
              <a:t>01.12.13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309B-79A1-1C48-A70F-C278C92AC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1470D-A2FC-7B43-834E-01AF0676BBC4}" type="datetimeFigureOut">
              <a:rPr lang="en-US" smtClean="0"/>
              <a:t>01.12.13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309B-79A1-1C48-A70F-C278C92AC43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513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FAV 259</a:t>
            </a:r>
            <a:endParaRPr lang="en-US" sz="4000" dirty="0"/>
          </a:p>
        </p:txBody>
      </p:sp>
      <p:pic>
        <p:nvPicPr>
          <p:cNvPr id="7" name="Content Placeholder 6" descr="America's Next Top Model Cycle 3 ANTM Cycle 3 ModelClicker Eva Pigfor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0" r="16240"/>
          <a:stretch/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sz="2400" dirty="0" smtClean="0"/>
          </a:p>
          <a:p>
            <a:endParaRPr lang="en-US" sz="2500" b="1" dirty="0" smtClean="0"/>
          </a:p>
          <a:p>
            <a:endParaRPr lang="en-US" sz="2500" b="1" dirty="0" smtClean="0"/>
          </a:p>
          <a:p>
            <a:r>
              <a:rPr lang="en-US" sz="3100" b="1" dirty="0" err="1" smtClean="0"/>
              <a:t>Šaty</a:t>
            </a:r>
            <a:r>
              <a:rPr lang="en-US" sz="3100" b="1" dirty="0" smtClean="0"/>
              <a:t> / </a:t>
            </a:r>
            <a:r>
              <a:rPr lang="en-US" sz="3100" b="1" dirty="0" err="1" smtClean="0"/>
              <a:t>Kostým</a:t>
            </a:r>
            <a:r>
              <a:rPr lang="en-US" sz="3100" b="1" dirty="0" smtClean="0"/>
              <a:t> / </a:t>
            </a:r>
            <a:r>
              <a:rPr lang="en-US" sz="3100" b="1" dirty="0" err="1" smtClean="0"/>
              <a:t>Móda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ve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filmu</a:t>
            </a:r>
            <a:endParaRPr lang="en-US" sz="3100" dirty="0" smtClean="0"/>
          </a:p>
          <a:p>
            <a:endParaRPr lang="en-US" sz="2200" dirty="0" smtClean="0"/>
          </a:p>
          <a:p>
            <a:r>
              <a:rPr lang="en-US" sz="2600" dirty="0" smtClean="0"/>
              <a:t>Mgr. Šárka Gmiterková</a:t>
            </a:r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300" dirty="0" smtClean="0"/>
              <a:t>27. 11. 2013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1690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30937"/>
            <a:ext cx="8229600" cy="1121693"/>
          </a:xfrm>
        </p:spPr>
        <p:txBody>
          <a:bodyPr>
            <a:normAutofit/>
          </a:bodyPr>
          <a:lstStyle/>
          <a:p>
            <a:r>
              <a:rPr lang="en-US" sz="4000" i="1" dirty="0" err="1" smtClean="0"/>
              <a:t>Letty</a:t>
            </a:r>
            <a:r>
              <a:rPr lang="en-US" sz="4000" i="1" dirty="0" smtClean="0"/>
              <a:t> Lynton</a:t>
            </a:r>
            <a:r>
              <a:rPr lang="en-US" sz="4000" dirty="0" smtClean="0"/>
              <a:t>, 1932 (r. Clarence Brown)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938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err="1" smtClean="0"/>
              <a:t>Kontrastní</a:t>
            </a:r>
            <a:r>
              <a:rPr lang="en-US" dirty="0" smtClean="0"/>
              <a:t> </a:t>
            </a:r>
            <a:r>
              <a:rPr lang="en-US" dirty="0" err="1" smtClean="0"/>
              <a:t>asymetrické</a:t>
            </a:r>
            <a:r>
              <a:rPr lang="en-US" dirty="0" smtClean="0"/>
              <a:t> </a:t>
            </a:r>
            <a:r>
              <a:rPr lang="en-US" dirty="0" err="1" smtClean="0"/>
              <a:t>šaty</a:t>
            </a:r>
            <a:endParaRPr lang="en-US" dirty="0"/>
          </a:p>
        </p:txBody>
      </p:sp>
      <p:pic>
        <p:nvPicPr>
          <p:cNvPr id="10" name="Content Placeholder 9" descr="joan-crawford.-001-640x849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8" b="13138"/>
          <a:stretch/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938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err="1" smtClean="0"/>
              <a:t>Šaty</a:t>
            </a:r>
            <a:r>
              <a:rPr lang="en-US" dirty="0" smtClean="0"/>
              <a:t> s </a:t>
            </a:r>
            <a:r>
              <a:rPr lang="en-US" dirty="0" err="1" smtClean="0"/>
              <a:t>nařasenými</a:t>
            </a:r>
            <a:r>
              <a:rPr lang="en-US" dirty="0" smtClean="0"/>
              <a:t> </a:t>
            </a:r>
            <a:r>
              <a:rPr lang="en-US" dirty="0" err="1" smtClean="0"/>
              <a:t>rukávy</a:t>
            </a:r>
            <a:endParaRPr lang="en-US" dirty="0"/>
          </a:p>
        </p:txBody>
      </p:sp>
      <p:pic>
        <p:nvPicPr>
          <p:cNvPr id="11" name="Content Placeholder 10" descr="letty-lynton-gown.png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2" b="13442"/>
          <a:stretch/>
        </p:blipFill>
        <p:spPr/>
      </p:pic>
    </p:spTree>
    <p:extLst>
      <p:ext uri="{BB962C8B-B14F-4D97-AF65-F5344CB8AC3E}">
        <p14:creationId xmlns:p14="http://schemas.microsoft.com/office/powerpoint/2010/main" val="358638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1011-38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6" r="20286"/>
          <a:stretch/>
        </p:blipFill>
        <p:spPr>
          <a:xfrm>
            <a:off x="6020400" y="0"/>
            <a:ext cx="2952471" cy="6858000"/>
          </a:xfrm>
          <a:prstGeom prst="rect">
            <a:avLst/>
          </a:prstGeom>
        </p:spPr>
      </p:pic>
      <p:pic>
        <p:nvPicPr>
          <p:cNvPr id="9" name="Picture 8" descr="jungler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4" t="6975" r="24377"/>
          <a:stretch/>
        </p:blipFill>
        <p:spPr>
          <a:xfrm>
            <a:off x="82471" y="148458"/>
            <a:ext cx="2902988" cy="6379631"/>
          </a:xfrm>
          <a:prstGeom prst="rect">
            <a:avLst/>
          </a:prstGeom>
        </p:spPr>
      </p:pic>
      <p:pic>
        <p:nvPicPr>
          <p:cNvPr id="10" name="Picture 9" descr="vanityfair_lettylynto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r="27397" b="4811"/>
          <a:stretch/>
        </p:blipFill>
        <p:spPr>
          <a:xfrm>
            <a:off x="2655574" y="148458"/>
            <a:ext cx="3216379" cy="652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6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Jackie Stacey, </a:t>
            </a:r>
            <a:r>
              <a:rPr lang="en-US" i="1" dirty="0" smtClean="0"/>
              <a:t>Star Gazing </a:t>
            </a:r>
            <a:r>
              <a:rPr lang="en-US" dirty="0" smtClean="0"/>
              <a:t>(1994)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417638"/>
            <a:ext cx="91440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100" dirty="0" err="1" smtClean="0"/>
              <a:t>Vymezování</a:t>
            </a:r>
            <a:r>
              <a:rPr lang="en-US" sz="2100" dirty="0" smtClean="0"/>
              <a:t> se </a:t>
            </a:r>
            <a:r>
              <a:rPr lang="en-US" sz="2100" dirty="0" err="1" smtClean="0"/>
              <a:t>jak</a:t>
            </a:r>
            <a:r>
              <a:rPr lang="en-US" sz="2100" dirty="0" smtClean="0"/>
              <a:t> </a:t>
            </a:r>
            <a:r>
              <a:rPr lang="en-US" sz="2100" dirty="0" err="1" smtClean="0"/>
              <a:t>vůči</a:t>
            </a:r>
            <a:r>
              <a:rPr lang="en-US" sz="2100" dirty="0" smtClean="0"/>
              <a:t> </a:t>
            </a:r>
            <a:r>
              <a:rPr lang="en-US" sz="2100" dirty="0" err="1" smtClean="0"/>
              <a:t>dominatnímu</a:t>
            </a:r>
            <a:r>
              <a:rPr lang="en-US" sz="2100" dirty="0" smtClean="0"/>
              <a:t> </a:t>
            </a:r>
            <a:r>
              <a:rPr lang="en-US" sz="2100" dirty="0" err="1" smtClean="0"/>
              <a:t>pojetí</a:t>
            </a:r>
            <a:r>
              <a:rPr lang="en-US" sz="2100" dirty="0" smtClean="0"/>
              <a:t> </a:t>
            </a:r>
            <a:r>
              <a:rPr lang="en-US" sz="2100" dirty="0" err="1" smtClean="0"/>
              <a:t>konzumpce</a:t>
            </a:r>
            <a:r>
              <a:rPr lang="en-US" sz="2100" dirty="0" smtClean="0"/>
              <a:t>, </a:t>
            </a:r>
            <a:r>
              <a:rPr lang="en-US" sz="2100" dirty="0" err="1" smtClean="0"/>
              <a:t>chápané</a:t>
            </a:r>
            <a:r>
              <a:rPr lang="en-US" sz="2100" dirty="0" smtClean="0"/>
              <a:t> v </a:t>
            </a:r>
            <a:r>
              <a:rPr lang="en-US" sz="2100" dirty="0" err="1" smtClean="0"/>
              <a:t>binárních</a:t>
            </a:r>
            <a:endParaRPr lang="en-US" sz="2100" dirty="0" smtClean="0"/>
          </a:p>
          <a:p>
            <a:r>
              <a:rPr lang="en-US" sz="2100" dirty="0"/>
              <a:t>	</a:t>
            </a:r>
            <a:r>
              <a:rPr lang="en-US" sz="2100" dirty="0" err="1" smtClean="0"/>
              <a:t>kategoriích</a:t>
            </a:r>
            <a:r>
              <a:rPr lang="en-US" sz="2100" dirty="0" smtClean="0"/>
              <a:t> ( </a:t>
            </a:r>
            <a:r>
              <a:rPr lang="en-US" sz="2100" dirty="0" err="1" smtClean="0"/>
              <a:t>aktivní</a:t>
            </a:r>
            <a:r>
              <a:rPr lang="en-US" sz="2100" dirty="0" smtClean="0"/>
              <a:t> top-down, </a:t>
            </a:r>
            <a:r>
              <a:rPr lang="en-US" sz="2100" dirty="0" err="1" smtClean="0"/>
              <a:t>pasivní</a:t>
            </a:r>
            <a:r>
              <a:rPr lang="en-US" sz="2100" dirty="0" smtClean="0"/>
              <a:t> </a:t>
            </a:r>
            <a:r>
              <a:rPr lang="en-US" sz="2100" dirty="0" err="1" smtClean="0"/>
              <a:t>recepce</a:t>
            </a:r>
            <a:r>
              <a:rPr lang="en-US" sz="2100" dirty="0" smtClean="0"/>
              <a:t> bottom-up), </a:t>
            </a:r>
            <a:r>
              <a:rPr lang="en-US" sz="2100" dirty="0" err="1" smtClean="0"/>
              <a:t>tak</a:t>
            </a:r>
            <a:r>
              <a:rPr lang="en-US" sz="2100" dirty="0" smtClean="0"/>
              <a:t> </a:t>
            </a:r>
            <a:r>
              <a:rPr lang="en-US" sz="2100" dirty="0" err="1" smtClean="0"/>
              <a:t>vůči</a:t>
            </a:r>
            <a:r>
              <a:rPr lang="en-US" sz="2100" dirty="0" smtClean="0"/>
              <a:t> </a:t>
            </a:r>
          </a:p>
          <a:p>
            <a:r>
              <a:rPr lang="en-US" sz="2100" dirty="0"/>
              <a:t>	</a:t>
            </a:r>
            <a:r>
              <a:rPr lang="en-US" sz="2100" dirty="0" err="1" smtClean="0"/>
              <a:t>převládajícím</a:t>
            </a:r>
            <a:r>
              <a:rPr lang="en-US" sz="2100" dirty="0"/>
              <a:t> </a:t>
            </a:r>
            <a:r>
              <a:rPr lang="en-US" sz="2100" dirty="0" err="1" smtClean="0"/>
              <a:t>feministickým</a:t>
            </a:r>
            <a:r>
              <a:rPr lang="en-US" sz="2100" dirty="0" smtClean="0"/>
              <a:t> </a:t>
            </a:r>
            <a:r>
              <a:rPr lang="en-US" sz="2100" dirty="0" err="1" smtClean="0"/>
              <a:t>paradigmatům</a:t>
            </a:r>
            <a:r>
              <a:rPr lang="en-US" sz="2100" dirty="0" smtClean="0"/>
              <a:t> ( </a:t>
            </a:r>
            <a:r>
              <a:rPr lang="en-US" sz="2100" dirty="0" err="1" smtClean="0"/>
              <a:t>přidělená</a:t>
            </a:r>
            <a:r>
              <a:rPr lang="en-US" sz="2100" dirty="0" smtClean="0"/>
              <a:t> </a:t>
            </a:r>
            <a:r>
              <a:rPr lang="en-US" sz="2100" dirty="0" err="1" smtClean="0"/>
              <a:t>subjektová</a:t>
            </a:r>
            <a:r>
              <a:rPr lang="en-US" sz="2100" dirty="0" smtClean="0"/>
              <a:t> </a:t>
            </a:r>
          </a:p>
          <a:p>
            <a:r>
              <a:rPr lang="en-US" sz="2100" dirty="0"/>
              <a:t>	</a:t>
            </a:r>
            <a:r>
              <a:rPr lang="en-US" sz="2100" dirty="0" err="1" smtClean="0"/>
              <a:t>pozice</a:t>
            </a:r>
            <a:r>
              <a:rPr lang="en-US" sz="2100" dirty="0" smtClean="0"/>
              <a:t> </a:t>
            </a:r>
            <a:r>
              <a:rPr lang="en-US" sz="2100" dirty="0" err="1" smtClean="0"/>
              <a:t>pouze</a:t>
            </a:r>
            <a:r>
              <a:rPr lang="en-US" sz="2100" dirty="0" smtClean="0"/>
              <a:t> v </a:t>
            </a:r>
            <a:r>
              <a:rPr lang="en-US" sz="2100" dirty="0" err="1" smtClean="0"/>
              <a:t>režimu</a:t>
            </a:r>
            <a:r>
              <a:rPr lang="en-US" sz="2100" dirty="0" smtClean="0"/>
              <a:t> </a:t>
            </a:r>
            <a:r>
              <a:rPr lang="en-US" sz="2100" dirty="0" err="1" smtClean="0"/>
              <a:t>objektu</a:t>
            </a:r>
            <a:r>
              <a:rPr lang="en-US" sz="21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/>
              <a:t> </a:t>
            </a:r>
            <a:r>
              <a:rPr lang="en-US" sz="2100" dirty="0" err="1"/>
              <a:t>K</a:t>
            </a:r>
            <a:r>
              <a:rPr lang="en-US" sz="2100" dirty="0" err="1" smtClean="0"/>
              <a:t>onzumpce</a:t>
            </a:r>
            <a:r>
              <a:rPr lang="en-US" sz="2100" dirty="0" smtClean="0"/>
              <a:t> </a:t>
            </a:r>
            <a:r>
              <a:rPr lang="en-US" sz="2100" dirty="0" err="1" smtClean="0"/>
              <a:t>hvězdných</a:t>
            </a:r>
            <a:r>
              <a:rPr lang="en-US" sz="2100" dirty="0" smtClean="0"/>
              <a:t> </a:t>
            </a:r>
            <a:r>
              <a:rPr lang="en-US" sz="2100" dirty="0" err="1" smtClean="0"/>
              <a:t>stylů</a:t>
            </a:r>
            <a:r>
              <a:rPr lang="en-US" sz="2100" dirty="0" smtClean="0"/>
              <a:t> je </a:t>
            </a:r>
            <a:r>
              <a:rPr lang="en-US" sz="2100" dirty="0" err="1" smtClean="0"/>
              <a:t>geograficky</a:t>
            </a:r>
            <a:r>
              <a:rPr lang="en-US" sz="2100" dirty="0" smtClean="0"/>
              <a:t> a </a:t>
            </a:r>
            <a:r>
              <a:rPr lang="en-US" sz="2100" dirty="0" err="1" smtClean="0"/>
              <a:t>historicky</a:t>
            </a:r>
            <a:r>
              <a:rPr lang="en-US" sz="2100" dirty="0" smtClean="0"/>
              <a:t> </a:t>
            </a:r>
            <a:r>
              <a:rPr lang="en-US" sz="2100" dirty="0" err="1" smtClean="0"/>
              <a:t>podmíněná</a:t>
            </a:r>
            <a:endParaRPr lang="en-US" sz="2100" dirty="0" smtClean="0"/>
          </a:p>
          <a:p>
            <a:pPr marL="285750" indent="-285750">
              <a:buFont typeface="Arial"/>
              <a:buChar char="•"/>
            </a:pPr>
            <a:r>
              <a:rPr lang="en-US" sz="2100" dirty="0" err="1" smtClean="0"/>
              <a:t>Recipientky</a:t>
            </a:r>
            <a:r>
              <a:rPr lang="en-US" sz="2100" dirty="0" smtClean="0"/>
              <a:t> </a:t>
            </a:r>
            <a:r>
              <a:rPr lang="en-US" sz="2100" dirty="0" err="1" smtClean="0"/>
              <a:t>vstupují</a:t>
            </a:r>
            <a:r>
              <a:rPr lang="en-US" sz="2100" dirty="0" smtClean="0"/>
              <a:t> do </a:t>
            </a:r>
            <a:r>
              <a:rPr lang="en-US" sz="2100" dirty="0" err="1" smtClean="0"/>
              <a:t>hvězdných</a:t>
            </a:r>
            <a:r>
              <a:rPr lang="en-US" sz="2100" dirty="0" smtClean="0"/>
              <a:t> </a:t>
            </a:r>
            <a:r>
              <a:rPr lang="en-US" sz="2100" dirty="0" err="1" smtClean="0"/>
              <a:t>stylů</a:t>
            </a:r>
            <a:r>
              <a:rPr lang="en-US" sz="2100" dirty="0" smtClean="0"/>
              <a:t> </a:t>
            </a:r>
            <a:r>
              <a:rPr lang="en-US" sz="2100" dirty="0" err="1" smtClean="0"/>
              <a:t>formou</a:t>
            </a:r>
            <a:r>
              <a:rPr lang="en-US" sz="2100" dirty="0" smtClean="0"/>
              <a:t> </a:t>
            </a:r>
            <a:r>
              <a:rPr lang="en-US" sz="2100" dirty="0" err="1" smtClean="0"/>
              <a:t>tzv</a:t>
            </a:r>
            <a:r>
              <a:rPr lang="en-US" sz="2100" dirty="0" smtClean="0"/>
              <a:t>. “poaching” (</a:t>
            </a:r>
            <a:r>
              <a:rPr lang="en-US" sz="2100" dirty="0" err="1" smtClean="0"/>
              <a:t>napichování</a:t>
            </a:r>
            <a:r>
              <a:rPr lang="en-US" sz="2100" dirty="0" smtClean="0"/>
              <a:t>); </a:t>
            </a:r>
          </a:p>
          <a:p>
            <a:r>
              <a:rPr lang="en-US" sz="2100" dirty="0"/>
              <a:t>	</a:t>
            </a:r>
            <a:r>
              <a:rPr lang="en-US" sz="2100" dirty="0" err="1" smtClean="0"/>
              <a:t>jednotlivé</a:t>
            </a:r>
            <a:r>
              <a:rPr lang="en-US" sz="2100" dirty="0" smtClean="0"/>
              <a:t> </a:t>
            </a:r>
            <a:r>
              <a:rPr lang="en-US" sz="2100" dirty="0" err="1" smtClean="0"/>
              <a:t>styly</a:t>
            </a:r>
            <a:r>
              <a:rPr lang="en-US" sz="2100" dirty="0" smtClean="0"/>
              <a:t> </a:t>
            </a:r>
            <a:r>
              <a:rPr lang="en-US" sz="2100" dirty="0" err="1" smtClean="0"/>
              <a:t>nejsou</a:t>
            </a:r>
            <a:r>
              <a:rPr lang="en-US" sz="2100" dirty="0" smtClean="0"/>
              <a:t> </a:t>
            </a:r>
            <a:r>
              <a:rPr lang="en-US" sz="2100" dirty="0" err="1" smtClean="0"/>
              <a:t>pouze</a:t>
            </a:r>
            <a:r>
              <a:rPr lang="en-US" sz="2100" dirty="0" smtClean="0"/>
              <a:t> </a:t>
            </a:r>
            <a:r>
              <a:rPr lang="en-US" sz="2100" dirty="0" err="1" smtClean="0"/>
              <a:t>pasivně</a:t>
            </a:r>
            <a:r>
              <a:rPr lang="en-US" sz="2100" dirty="0" smtClean="0"/>
              <a:t> </a:t>
            </a:r>
            <a:r>
              <a:rPr lang="en-US" sz="2100" dirty="0" err="1" smtClean="0"/>
              <a:t>kopírované</a:t>
            </a:r>
            <a:r>
              <a:rPr lang="en-US" sz="2100" dirty="0" smtClean="0"/>
              <a:t>, ale </a:t>
            </a:r>
            <a:r>
              <a:rPr lang="en-US" sz="2100" dirty="0" err="1" smtClean="0"/>
              <a:t>vždy</a:t>
            </a:r>
            <a:r>
              <a:rPr lang="en-US" sz="2100" dirty="0" smtClean="0"/>
              <a:t> je z </a:t>
            </a:r>
            <a:r>
              <a:rPr lang="en-US" sz="2100" dirty="0" err="1" smtClean="0"/>
              <a:t>nich</a:t>
            </a:r>
            <a:r>
              <a:rPr lang="en-US" sz="2100" dirty="0" smtClean="0"/>
              <a:t> </a:t>
            </a:r>
          </a:p>
          <a:p>
            <a:r>
              <a:rPr lang="en-US" sz="2100" dirty="0"/>
              <a:t>	</a:t>
            </a:r>
            <a:r>
              <a:rPr lang="en-US" sz="2100" dirty="0" err="1" smtClean="0"/>
              <a:t>selektováno</a:t>
            </a:r>
            <a:r>
              <a:rPr lang="en-US" sz="2100" dirty="0"/>
              <a:t> </a:t>
            </a:r>
            <a:r>
              <a:rPr lang="en-US" sz="2100" dirty="0" smtClean="0"/>
              <a:t>a </a:t>
            </a:r>
            <a:r>
              <a:rPr lang="en-US" sz="2100" dirty="0" err="1" smtClean="0"/>
              <a:t>jednotlivé</a:t>
            </a:r>
            <a:r>
              <a:rPr lang="en-US" sz="2100" dirty="0" smtClean="0"/>
              <a:t> </a:t>
            </a:r>
            <a:r>
              <a:rPr lang="en-US" sz="2100" dirty="0" err="1" smtClean="0"/>
              <a:t>prvky</a:t>
            </a:r>
            <a:r>
              <a:rPr lang="en-US" sz="2100" dirty="0" smtClean="0"/>
              <a:t> </a:t>
            </a:r>
            <a:r>
              <a:rPr lang="en-US" sz="2100" dirty="0" err="1" smtClean="0"/>
              <a:t>jsou</a:t>
            </a:r>
            <a:r>
              <a:rPr lang="en-US" sz="2100" dirty="0" smtClean="0"/>
              <a:t> </a:t>
            </a:r>
            <a:r>
              <a:rPr lang="en-US" sz="2100" dirty="0" err="1" smtClean="0"/>
              <a:t>adaptovány</a:t>
            </a:r>
            <a:r>
              <a:rPr lang="en-US" sz="2100" dirty="0" smtClean="0"/>
              <a:t> a </a:t>
            </a:r>
            <a:r>
              <a:rPr lang="en-US" sz="2100" dirty="0" err="1" smtClean="0"/>
              <a:t>transformovány</a:t>
            </a:r>
            <a:r>
              <a:rPr lang="en-US" sz="2100" dirty="0" smtClean="0"/>
              <a:t> </a:t>
            </a:r>
            <a:r>
              <a:rPr lang="en-US" sz="2100" dirty="0" err="1" smtClean="0"/>
              <a:t>na</a:t>
            </a:r>
            <a:r>
              <a:rPr lang="en-US" sz="2100" dirty="0" smtClean="0"/>
              <a:t> </a:t>
            </a:r>
            <a:r>
              <a:rPr lang="en-US" sz="2100" dirty="0" err="1" smtClean="0"/>
              <a:t>míru</a:t>
            </a:r>
            <a:r>
              <a:rPr lang="en-US" sz="2100" dirty="0" smtClean="0"/>
              <a:t> </a:t>
            </a:r>
          </a:p>
          <a:p>
            <a:r>
              <a:rPr lang="en-US" sz="2100" dirty="0"/>
              <a:t>	</a:t>
            </a:r>
            <a:r>
              <a:rPr lang="en-US" sz="2100" dirty="0" err="1" smtClean="0"/>
              <a:t>konkrétním</a:t>
            </a:r>
            <a:r>
              <a:rPr lang="en-US" sz="2100" dirty="0" smtClean="0"/>
              <a:t> </a:t>
            </a:r>
            <a:r>
              <a:rPr lang="en-US" sz="2100" dirty="0" err="1" smtClean="0"/>
              <a:t>potřebám</a:t>
            </a:r>
            <a:endParaRPr lang="en-US" sz="2100" dirty="0" smtClean="0"/>
          </a:p>
          <a:p>
            <a:pPr marL="285750" indent="-285750">
              <a:buFont typeface="Arial"/>
              <a:buChar char="•"/>
            </a:pPr>
            <a:r>
              <a:rPr lang="en-US" sz="2100" dirty="0" err="1" smtClean="0"/>
              <a:t>Ženy</a:t>
            </a:r>
            <a:r>
              <a:rPr lang="en-US" sz="2100" dirty="0" smtClean="0"/>
              <a:t> </a:t>
            </a:r>
            <a:r>
              <a:rPr lang="en-US" sz="2100" dirty="0" err="1" smtClean="0"/>
              <a:t>preferují</a:t>
            </a:r>
            <a:r>
              <a:rPr lang="en-US" sz="2100" dirty="0" smtClean="0"/>
              <a:t> </a:t>
            </a:r>
            <a:r>
              <a:rPr lang="en-US" sz="2100" dirty="0" err="1" smtClean="0"/>
              <a:t>jako</a:t>
            </a:r>
            <a:r>
              <a:rPr lang="en-US" sz="2100" dirty="0" smtClean="0"/>
              <a:t> </a:t>
            </a:r>
            <a:r>
              <a:rPr lang="en-US" sz="2100" dirty="0" err="1" smtClean="0"/>
              <a:t>své</a:t>
            </a:r>
            <a:r>
              <a:rPr lang="en-US" sz="2100" dirty="0" smtClean="0"/>
              <a:t> </a:t>
            </a:r>
            <a:r>
              <a:rPr lang="en-US" sz="2100" dirty="0" err="1" smtClean="0"/>
              <a:t>stylové</a:t>
            </a:r>
            <a:r>
              <a:rPr lang="en-US" sz="2100" dirty="0" smtClean="0"/>
              <a:t> </a:t>
            </a:r>
            <a:r>
              <a:rPr lang="en-US" sz="2100" dirty="0" err="1" smtClean="0"/>
              <a:t>vzory</a:t>
            </a:r>
            <a:r>
              <a:rPr lang="en-US" sz="2100" dirty="0" smtClean="0"/>
              <a:t> </a:t>
            </a:r>
            <a:r>
              <a:rPr lang="en-US" sz="2100" dirty="0" err="1" smtClean="0"/>
              <a:t>jiné</a:t>
            </a:r>
            <a:r>
              <a:rPr lang="en-US" sz="2100" dirty="0" smtClean="0"/>
              <a:t> </a:t>
            </a:r>
            <a:r>
              <a:rPr lang="en-US" sz="2100" dirty="0" err="1" smtClean="0"/>
              <a:t>hvězdy</a:t>
            </a:r>
            <a:r>
              <a:rPr lang="en-US" sz="2100" dirty="0" smtClean="0"/>
              <a:t> </a:t>
            </a:r>
            <a:r>
              <a:rPr lang="en-US" sz="2100" dirty="0" err="1" smtClean="0"/>
              <a:t>než</a:t>
            </a:r>
            <a:r>
              <a:rPr lang="en-US" sz="2100" dirty="0" smtClean="0"/>
              <a:t> </a:t>
            </a:r>
            <a:r>
              <a:rPr lang="en-US" sz="2100" dirty="0" err="1" smtClean="0"/>
              <a:t>ty</a:t>
            </a:r>
            <a:r>
              <a:rPr lang="en-US" sz="2100" dirty="0"/>
              <a:t> </a:t>
            </a:r>
            <a:r>
              <a:rPr lang="en-US" sz="2100" dirty="0" err="1" smtClean="0"/>
              <a:t>nejznámější</a:t>
            </a:r>
            <a:r>
              <a:rPr lang="en-US" sz="2100" dirty="0" smtClean="0"/>
              <a:t> – Lauren </a:t>
            </a:r>
          </a:p>
          <a:p>
            <a:r>
              <a:rPr lang="en-US" sz="2100" dirty="0"/>
              <a:t>	</a:t>
            </a:r>
            <a:r>
              <a:rPr lang="en-US" sz="2100" dirty="0" smtClean="0"/>
              <a:t>Bacall, Deana Durbin a </a:t>
            </a:r>
            <a:r>
              <a:rPr lang="en-US" sz="2100" dirty="0" err="1" smtClean="0"/>
              <a:t>zejména</a:t>
            </a:r>
            <a:r>
              <a:rPr lang="en-US" sz="2100" dirty="0" smtClean="0"/>
              <a:t> Doris Day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err="1" smtClean="0"/>
              <a:t>Respondentky</a:t>
            </a:r>
            <a:r>
              <a:rPr lang="en-US" sz="2100" dirty="0" smtClean="0"/>
              <a:t> </a:t>
            </a:r>
            <a:r>
              <a:rPr lang="en-US" sz="2100" dirty="0" err="1" smtClean="0"/>
              <a:t>vzpomínají</a:t>
            </a:r>
            <a:r>
              <a:rPr lang="en-US" sz="2100" dirty="0" smtClean="0"/>
              <a:t> </a:t>
            </a:r>
            <a:r>
              <a:rPr lang="en-US" sz="2100" dirty="0" err="1" smtClean="0"/>
              <a:t>na</a:t>
            </a:r>
            <a:r>
              <a:rPr lang="en-US" sz="2100" dirty="0" smtClean="0"/>
              <a:t> </a:t>
            </a:r>
            <a:r>
              <a:rPr lang="en-US" sz="2100" dirty="0" err="1" smtClean="0"/>
              <a:t>dobu</a:t>
            </a:r>
            <a:r>
              <a:rPr lang="en-US" sz="2100" dirty="0" smtClean="0"/>
              <a:t> </a:t>
            </a:r>
            <a:r>
              <a:rPr lang="en-US" sz="2100" dirty="0" err="1" smtClean="0"/>
              <a:t>dospívání</a:t>
            </a:r>
            <a:r>
              <a:rPr lang="en-US" sz="2100" dirty="0" smtClean="0"/>
              <a:t> – </a:t>
            </a:r>
            <a:r>
              <a:rPr lang="en-US" sz="2100" dirty="0" err="1" smtClean="0"/>
              <a:t>Hollywoodské</a:t>
            </a:r>
            <a:r>
              <a:rPr lang="en-US" sz="2100" dirty="0" smtClean="0"/>
              <a:t> </a:t>
            </a:r>
            <a:r>
              <a:rPr lang="en-US" sz="2100" dirty="0" err="1" smtClean="0"/>
              <a:t>hvězdy</a:t>
            </a:r>
            <a:r>
              <a:rPr lang="en-US" sz="2100" dirty="0" smtClean="0"/>
              <a:t> </a:t>
            </a:r>
            <a:r>
              <a:rPr lang="en-US" sz="2100" dirty="0" err="1" smtClean="0"/>
              <a:t>jako</a:t>
            </a:r>
            <a:r>
              <a:rPr lang="en-US" sz="2100" dirty="0" smtClean="0"/>
              <a:t> </a:t>
            </a:r>
          </a:p>
          <a:p>
            <a:r>
              <a:rPr lang="en-US" sz="2100" dirty="0"/>
              <a:t>	</a:t>
            </a:r>
            <a:r>
              <a:rPr lang="en-US" sz="2100" dirty="0" err="1" smtClean="0"/>
              <a:t>alternativní</a:t>
            </a:r>
            <a:r>
              <a:rPr lang="en-US" sz="2100" dirty="0" smtClean="0"/>
              <a:t> </a:t>
            </a:r>
            <a:r>
              <a:rPr lang="en-US" sz="2100" dirty="0" err="1" smtClean="0"/>
              <a:t>vzory</a:t>
            </a:r>
            <a:r>
              <a:rPr lang="en-US" sz="2100" dirty="0" smtClean="0"/>
              <a:t> pro </a:t>
            </a:r>
            <a:r>
              <a:rPr lang="en-US" sz="2100" dirty="0" err="1" smtClean="0"/>
              <a:t>učení</a:t>
            </a:r>
            <a:r>
              <a:rPr lang="en-US" sz="2100" dirty="0" smtClean="0"/>
              <a:t> se “</a:t>
            </a:r>
            <a:r>
              <a:rPr lang="en-US" sz="2100" dirty="0" err="1" smtClean="0"/>
              <a:t>ženské</a:t>
            </a:r>
            <a:r>
              <a:rPr lang="en-US" sz="2100" dirty="0" smtClean="0"/>
              <a:t> </a:t>
            </a:r>
            <a:r>
              <a:rPr lang="en-US" sz="2100" dirty="0" err="1" smtClean="0"/>
              <a:t>kulturní</a:t>
            </a:r>
            <a:r>
              <a:rPr lang="en-US" sz="2100" dirty="0" smtClean="0"/>
              <a:t> </a:t>
            </a:r>
            <a:r>
              <a:rPr lang="en-US" sz="2100" dirty="0" err="1" smtClean="0"/>
              <a:t>kompetenci</a:t>
            </a:r>
            <a:r>
              <a:rPr lang="en-US" sz="2100" dirty="0" smtClean="0"/>
              <a:t>” (</a:t>
            </a:r>
            <a:r>
              <a:rPr lang="en-US" sz="2100" dirty="0" err="1" smtClean="0"/>
              <a:t>jak</a:t>
            </a:r>
            <a:r>
              <a:rPr lang="en-US" sz="2100" dirty="0" smtClean="0"/>
              <a:t> se </a:t>
            </a:r>
            <a:r>
              <a:rPr lang="en-US" sz="2100" dirty="0" err="1" smtClean="0"/>
              <a:t>vhodně</a:t>
            </a:r>
            <a:r>
              <a:rPr lang="en-US" sz="2100" dirty="0" smtClean="0"/>
              <a:t> </a:t>
            </a:r>
          </a:p>
          <a:p>
            <a:r>
              <a:rPr lang="en-US" sz="2100" dirty="0"/>
              <a:t>	</a:t>
            </a:r>
            <a:r>
              <a:rPr lang="en-US" sz="2100" dirty="0" err="1" smtClean="0"/>
              <a:t>obléct</a:t>
            </a:r>
            <a:r>
              <a:rPr lang="en-US" sz="2100" dirty="0" smtClean="0"/>
              <a:t> pro </a:t>
            </a:r>
            <a:r>
              <a:rPr lang="en-US" sz="2100" dirty="0" err="1" smtClean="0"/>
              <a:t>různé</a:t>
            </a:r>
            <a:r>
              <a:rPr lang="en-US" sz="2100" dirty="0"/>
              <a:t> </a:t>
            </a:r>
            <a:r>
              <a:rPr lang="en-US" sz="2100" dirty="0" err="1" smtClean="0"/>
              <a:t>příležitosti</a:t>
            </a:r>
            <a:r>
              <a:rPr lang="en-US" sz="2100" dirty="0" smtClean="0"/>
              <a:t>, </a:t>
            </a:r>
            <a:r>
              <a:rPr lang="en-US" sz="2100" dirty="0" err="1" smtClean="0"/>
              <a:t>jak</a:t>
            </a:r>
            <a:r>
              <a:rPr lang="en-US" sz="2100" dirty="0" smtClean="0"/>
              <a:t> </a:t>
            </a:r>
            <a:r>
              <a:rPr lang="en-US" sz="2100" dirty="0" err="1" smtClean="0"/>
              <a:t>správně</a:t>
            </a:r>
            <a:r>
              <a:rPr lang="en-US" sz="2100" dirty="0" smtClean="0"/>
              <a:t> </a:t>
            </a:r>
            <a:r>
              <a:rPr lang="en-US" sz="2100" dirty="0" err="1" smtClean="0"/>
              <a:t>vystupovat</a:t>
            </a:r>
            <a:r>
              <a:rPr lang="en-US" sz="2100" dirty="0"/>
              <a:t> </a:t>
            </a:r>
            <a:r>
              <a:rPr lang="en-US" sz="2100" dirty="0" err="1" smtClean="0"/>
              <a:t>na</a:t>
            </a:r>
            <a:r>
              <a:rPr lang="en-US" sz="2100" dirty="0" smtClean="0"/>
              <a:t> </a:t>
            </a:r>
            <a:r>
              <a:rPr lang="en-US" sz="2100" dirty="0" err="1" smtClean="0"/>
              <a:t>veřejnosti</a:t>
            </a:r>
            <a:r>
              <a:rPr lang="en-US" sz="2100" dirty="0" smtClean="0"/>
              <a:t>, </a:t>
            </a:r>
            <a:r>
              <a:rPr lang="en-US" sz="2100" dirty="0" err="1" smtClean="0"/>
              <a:t>jak</a:t>
            </a:r>
            <a:r>
              <a:rPr lang="en-US" sz="2100" dirty="0" smtClean="0"/>
              <a:t> </a:t>
            </a:r>
          </a:p>
          <a:p>
            <a:r>
              <a:rPr lang="en-US" sz="2100" dirty="0"/>
              <a:t>	</a:t>
            </a:r>
            <a:r>
              <a:rPr lang="en-US" sz="2100" dirty="0" smtClean="0"/>
              <a:t>se </a:t>
            </a:r>
            <a:r>
              <a:rPr lang="en-US" sz="2100" dirty="0" err="1" smtClean="0"/>
              <a:t>česat</a:t>
            </a:r>
            <a:r>
              <a:rPr lang="en-US" sz="2100" dirty="0" smtClean="0"/>
              <a:t> a </a:t>
            </a:r>
            <a:r>
              <a:rPr lang="en-US" sz="2100" dirty="0" err="1" smtClean="0"/>
              <a:t>líčit</a:t>
            </a:r>
            <a:r>
              <a:rPr lang="en-US" sz="2100" dirty="0" smtClean="0"/>
              <a:t>)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91508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5468"/>
            <a:ext cx="3008313" cy="72580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Audrey Hepburn</a:t>
            </a:r>
            <a:endParaRPr lang="en-US" sz="3200" dirty="0"/>
          </a:p>
        </p:txBody>
      </p:sp>
      <p:pic>
        <p:nvPicPr>
          <p:cNvPr id="6" name="Content Placeholder 5" descr="Audre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5" b="6145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14426" y="841272"/>
            <a:ext cx="3251088" cy="5284892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Na </a:t>
            </a:r>
            <a:r>
              <a:rPr lang="en-US" sz="2000" dirty="0" err="1" smtClean="0"/>
              <a:t>rozdíl</a:t>
            </a:r>
            <a:r>
              <a:rPr lang="en-US" sz="2000" dirty="0" smtClean="0"/>
              <a:t> od </a:t>
            </a:r>
            <a:r>
              <a:rPr lang="en-US" sz="2000" dirty="0" err="1" smtClean="0"/>
              <a:t>převažující</a:t>
            </a:r>
            <a:r>
              <a:rPr lang="en-US" sz="2000" dirty="0" smtClean="0"/>
              <a:t> </a:t>
            </a:r>
            <a:r>
              <a:rPr lang="en-US" sz="2000" dirty="0" err="1" smtClean="0"/>
              <a:t>stylizace</a:t>
            </a:r>
            <a:r>
              <a:rPr lang="en-US" sz="2000" dirty="0" smtClean="0"/>
              <a:t> </a:t>
            </a:r>
            <a:r>
              <a:rPr lang="en-US" sz="2000" dirty="0" err="1" smtClean="0"/>
              <a:t>ženských</a:t>
            </a:r>
            <a:r>
              <a:rPr lang="en-US" sz="2000" dirty="0" smtClean="0"/>
              <a:t> </a:t>
            </a:r>
            <a:r>
              <a:rPr lang="en-US" sz="2000" dirty="0" err="1" smtClean="0"/>
              <a:t>hvězd</a:t>
            </a:r>
            <a:r>
              <a:rPr lang="en-US" sz="2000" dirty="0" smtClean="0"/>
              <a:t> v 50.letech </a:t>
            </a:r>
            <a:r>
              <a:rPr lang="en-US" sz="2000" dirty="0" err="1" smtClean="0"/>
              <a:t>typ</a:t>
            </a:r>
            <a:r>
              <a:rPr lang="en-US" sz="2000" dirty="0" smtClean="0"/>
              <a:t> “gamine” – </a:t>
            </a:r>
            <a:r>
              <a:rPr lang="en-US" sz="2000" dirty="0" err="1" smtClean="0"/>
              <a:t>místy</a:t>
            </a:r>
            <a:r>
              <a:rPr lang="en-US" sz="2000" dirty="0" smtClean="0"/>
              <a:t> </a:t>
            </a:r>
            <a:r>
              <a:rPr lang="en-US" sz="2000" dirty="0" err="1" smtClean="0"/>
              <a:t>androgynní</a:t>
            </a:r>
            <a:r>
              <a:rPr lang="en-US" sz="2000" dirty="0" smtClean="0"/>
              <a:t>, </a:t>
            </a:r>
            <a:r>
              <a:rPr lang="en-US" sz="2000" dirty="0" err="1" smtClean="0"/>
              <a:t>místy</a:t>
            </a:r>
            <a:r>
              <a:rPr lang="en-US" sz="2000" dirty="0" smtClean="0"/>
              <a:t> </a:t>
            </a:r>
            <a:r>
              <a:rPr lang="en-US" sz="2000" dirty="0" err="1" smtClean="0"/>
              <a:t>dívčí</a:t>
            </a:r>
            <a:r>
              <a:rPr lang="en-US" sz="2000" dirty="0" smtClean="0"/>
              <a:t>, ale </a:t>
            </a:r>
            <a:r>
              <a:rPr lang="en-US" sz="2000" dirty="0" err="1" smtClean="0"/>
              <a:t>vždy</a:t>
            </a:r>
            <a:r>
              <a:rPr lang="en-US" sz="2000" dirty="0" smtClean="0"/>
              <a:t> </a:t>
            </a:r>
            <a:r>
              <a:rPr lang="en-US" sz="2000" dirty="0" err="1" smtClean="0"/>
              <a:t>elegantní</a:t>
            </a:r>
            <a:r>
              <a:rPr lang="en-US" sz="2000" dirty="0" smtClean="0"/>
              <a:t> </a:t>
            </a:r>
            <a:r>
              <a:rPr lang="en-US" sz="2000" dirty="0" err="1" smtClean="0"/>
              <a:t>silueta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Absence </a:t>
            </a:r>
            <a:r>
              <a:rPr lang="en-US" sz="2000" dirty="0" err="1" smtClean="0"/>
              <a:t>sexuální</a:t>
            </a:r>
            <a:r>
              <a:rPr lang="en-US" sz="2000" dirty="0" smtClean="0"/>
              <a:t> </a:t>
            </a:r>
            <a:r>
              <a:rPr lang="en-US" sz="2000" dirty="0" err="1" smtClean="0"/>
              <a:t>vyzývavosti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Nevinnost</a:t>
            </a:r>
            <a:r>
              <a:rPr lang="en-US" sz="2000" dirty="0" smtClean="0"/>
              <a:t>, </a:t>
            </a:r>
            <a:r>
              <a:rPr lang="en-US" sz="2000" dirty="0" err="1" smtClean="0"/>
              <a:t>která</a:t>
            </a:r>
            <a:r>
              <a:rPr lang="en-US" sz="2000" dirty="0" smtClean="0"/>
              <a:t> je </a:t>
            </a:r>
            <a:r>
              <a:rPr lang="en-US" sz="2000" dirty="0" err="1" smtClean="0"/>
              <a:t>idealistická</a:t>
            </a:r>
            <a:r>
              <a:rPr lang="en-US" sz="2000" dirty="0" smtClean="0"/>
              <a:t>, ale </a:t>
            </a:r>
            <a:r>
              <a:rPr lang="en-US" sz="2000" dirty="0" err="1" smtClean="0"/>
              <a:t>nikdy</a:t>
            </a:r>
            <a:r>
              <a:rPr lang="en-US" sz="2000" dirty="0" smtClean="0"/>
              <a:t> </a:t>
            </a:r>
            <a:r>
              <a:rPr lang="en-US" sz="2000" dirty="0" err="1" smtClean="0"/>
              <a:t>hloupá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Hvězda</a:t>
            </a:r>
            <a:r>
              <a:rPr lang="en-US" sz="2000" dirty="0" smtClean="0"/>
              <a:t> </a:t>
            </a:r>
            <a:r>
              <a:rPr lang="en-US" sz="2000" dirty="0" err="1" smtClean="0"/>
              <a:t>určená</a:t>
            </a:r>
            <a:r>
              <a:rPr lang="en-US" sz="2000" dirty="0" smtClean="0"/>
              <a:t> </a:t>
            </a:r>
            <a:r>
              <a:rPr lang="en-US" sz="2000" dirty="0" err="1" smtClean="0"/>
              <a:t>spíš</a:t>
            </a:r>
            <a:r>
              <a:rPr lang="en-US" sz="2000" dirty="0" smtClean="0"/>
              <a:t> </a:t>
            </a:r>
            <a:r>
              <a:rPr lang="en-US" sz="2000" dirty="0" err="1" smtClean="0"/>
              <a:t>ženskému</a:t>
            </a:r>
            <a:r>
              <a:rPr lang="en-US" sz="2000" dirty="0" smtClean="0"/>
              <a:t> </a:t>
            </a:r>
            <a:r>
              <a:rPr lang="en-US" sz="2000" dirty="0" err="1" smtClean="0"/>
              <a:t>publiku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Popelkovský</a:t>
            </a:r>
            <a:r>
              <a:rPr lang="en-US" sz="2000" dirty="0" smtClean="0"/>
              <a:t> </a:t>
            </a:r>
            <a:r>
              <a:rPr lang="en-US" sz="2000" dirty="0" err="1" smtClean="0"/>
              <a:t>narativ</a:t>
            </a:r>
            <a:r>
              <a:rPr lang="en-US" sz="2000" dirty="0" smtClean="0"/>
              <a:t> -&gt; </a:t>
            </a:r>
            <a:r>
              <a:rPr lang="en-US" sz="2000" dirty="0" err="1" smtClean="0"/>
              <a:t>šaty</a:t>
            </a:r>
            <a:r>
              <a:rPr lang="en-US" sz="2000" dirty="0" smtClean="0"/>
              <a:t> </a:t>
            </a:r>
            <a:r>
              <a:rPr lang="en-US" sz="2000" dirty="0" err="1" smtClean="0"/>
              <a:t>jako</a:t>
            </a:r>
            <a:r>
              <a:rPr lang="en-US" sz="2000" dirty="0" smtClean="0"/>
              <a:t> </a:t>
            </a:r>
            <a:r>
              <a:rPr lang="en-US" sz="2000" dirty="0" err="1" smtClean="0"/>
              <a:t>základní</a:t>
            </a:r>
            <a:r>
              <a:rPr lang="en-US" sz="2000" dirty="0" smtClean="0"/>
              <a:t> </a:t>
            </a:r>
            <a:r>
              <a:rPr lang="en-US" sz="2000" dirty="0" err="1" smtClean="0"/>
              <a:t>prvek</a:t>
            </a:r>
            <a:r>
              <a:rPr lang="en-US" sz="2000" dirty="0" smtClean="0"/>
              <a:t> </a:t>
            </a:r>
            <a:r>
              <a:rPr lang="en-US" sz="2000" dirty="0" err="1" smtClean="0"/>
              <a:t>fabule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vizuální</a:t>
            </a:r>
            <a:r>
              <a:rPr lang="en-US" sz="2000" dirty="0" smtClean="0"/>
              <a:t> </a:t>
            </a:r>
            <a:r>
              <a:rPr lang="en-US" sz="2000" dirty="0" err="1" smtClean="0"/>
              <a:t>slasti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751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14441"/>
            <a:ext cx="8229600" cy="1138189"/>
          </a:xfrm>
        </p:spPr>
        <p:txBody>
          <a:bodyPr>
            <a:noAutofit/>
          </a:bodyPr>
          <a:lstStyle/>
          <a:p>
            <a:r>
              <a:rPr lang="en-US" sz="4000" i="1" dirty="0" smtClean="0"/>
              <a:t>Sabrina</a:t>
            </a:r>
            <a:r>
              <a:rPr lang="en-US" sz="4000" dirty="0" smtClean="0"/>
              <a:t>, 1954 (r. Billy Wilder)</a:t>
            </a:r>
            <a:br>
              <a:rPr lang="en-US" sz="4000" dirty="0" smtClean="0"/>
            </a:br>
            <a:r>
              <a:rPr lang="en-US" sz="4000" dirty="0" err="1" smtClean="0"/>
              <a:t>scéna</a:t>
            </a:r>
            <a:r>
              <a:rPr lang="en-US" sz="4000" dirty="0" smtClean="0"/>
              <a:t> v Glen </a:t>
            </a:r>
            <a:r>
              <a:rPr lang="en-US" sz="4000" dirty="0"/>
              <a:t>C</a:t>
            </a:r>
            <a:r>
              <a:rPr lang="en-US" sz="4000" dirty="0" smtClean="0"/>
              <a:t>ove station</a:t>
            </a:r>
            <a:endParaRPr lang="en-US" sz="4000" dirty="0"/>
          </a:p>
        </p:txBody>
      </p:sp>
      <p:pic>
        <p:nvPicPr>
          <p:cNvPr id="6" name="Picture 5" descr="Sabrina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840" r="5000"/>
          <a:stretch/>
        </p:blipFill>
        <p:spPr>
          <a:xfrm>
            <a:off x="308754" y="1714556"/>
            <a:ext cx="4738487" cy="3531754"/>
          </a:xfrm>
          <a:prstGeom prst="rect">
            <a:avLst/>
          </a:prstGeom>
        </p:spPr>
      </p:pic>
      <p:pic>
        <p:nvPicPr>
          <p:cNvPr id="7" name="Picture 6" descr="Sabrina_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6" r="17204"/>
          <a:stretch/>
        </p:blipFill>
        <p:spPr>
          <a:xfrm>
            <a:off x="5428432" y="1549602"/>
            <a:ext cx="3258368" cy="5119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305" y="5509494"/>
            <a:ext cx="52681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	</a:t>
            </a:r>
            <a:r>
              <a:rPr lang="en-US" sz="2000" dirty="0" smtClean="0"/>
              <a:t>Sabrina Fairchild </a:t>
            </a:r>
            <a:r>
              <a:rPr lang="en-US" sz="2000" dirty="0" err="1" smtClean="0"/>
              <a:t>prezentovaná</a:t>
            </a:r>
            <a:r>
              <a:rPr lang="en-US" sz="2000" dirty="0" smtClean="0"/>
              <a:t> </a:t>
            </a:r>
            <a:r>
              <a:rPr lang="en-US" sz="2000" dirty="0" err="1" smtClean="0"/>
              <a:t>nezávisle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	</a:t>
            </a:r>
            <a:r>
              <a:rPr lang="en-US" sz="2000" dirty="0" err="1" smtClean="0"/>
              <a:t>pohledu</a:t>
            </a:r>
            <a:r>
              <a:rPr lang="en-US" sz="2000" dirty="0" smtClean="0"/>
              <a:t> </a:t>
            </a:r>
            <a:r>
              <a:rPr lang="en-US" sz="2000" dirty="0" err="1" smtClean="0"/>
              <a:t>mužské</a:t>
            </a:r>
            <a:r>
              <a:rPr lang="en-US" sz="2000" dirty="0" smtClean="0"/>
              <a:t> </a:t>
            </a:r>
            <a:r>
              <a:rPr lang="en-US" sz="2000" dirty="0" err="1" smtClean="0"/>
              <a:t>postavy</a:t>
            </a:r>
            <a:r>
              <a:rPr lang="en-US" sz="2000" dirty="0" smtClean="0"/>
              <a:t> </a:t>
            </a:r>
            <a:r>
              <a:rPr lang="en-US" sz="2000" dirty="0" err="1" smtClean="0"/>
              <a:t>nebo</a:t>
            </a:r>
            <a:r>
              <a:rPr lang="en-US" sz="2000" dirty="0" smtClean="0"/>
              <a:t> 	</a:t>
            </a:r>
            <a:r>
              <a:rPr lang="en-US" sz="2000" dirty="0" err="1" smtClean="0"/>
              <a:t>implicitního</a:t>
            </a:r>
            <a:r>
              <a:rPr lang="en-US" sz="2000" dirty="0" smtClean="0"/>
              <a:t> 	</a:t>
            </a:r>
            <a:r>
              <a:rPr lang="en-US" sz="2000" dirty="0" err="1" smtClean="0"/>
              <a:t>mužského</a:t>
            </a:r>
            <a:r>
              <a:rPr lang="en-US" sz="2000" dirty="0" smtClean="0"/>
              <a:t> </a:t>
            </a:r>
            <a:r>
              <a:rPr lang="en-US" sz="2000" dirty="0" err="1" smtClean="0"/>
              <a:t>diváka</a:t>
            </a:r>
            <a:r>
              <a:rPr lang="en-US" sz="2000" dirty="0" smtClean="0"/>
              <a:t>; </a:t>
            </a:r>
            <a:r>
              <a:rPr lang="en-US" sz="2000" dirty="0" err="1" smtClean="0"/>
              <a:t>určeno</a:t>
            </a:r>
            <a:endParaRPr lang="en-US" sz="2000" dirty="0"/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přímo</a:t>
            </a:r>
            <a:r>
              <a:rPr lang="en-US" sz="2000" dirty="0" smtClean="0"/>
              <a:t> </a:t>
            </a:r>
            <a:r>
              <a:rPr lang="en-US" sz="2000" dirty="0" err="1" smtClean="0"/>
              <a:t>divačkám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672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783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Sabrina</a:t>
            </a:r>
            <a:r>
              <a:rPr lang="en-US" sz="4000" dirty="0" smtClean="0"/>
              <a:t>, </a:t>
            </a:r>
            <a:r>
              <a:rPr lang="en-US" sz="4000" dirty="0" err="1" smtClean="0"/>
              <a:t>scéna</a:t>
            </a:r>
            <a:r>
              <a:rPr lang="en-US" sz="4000" dirty="0" smtClean="0"/>
              <a:t> v Glen Cove Station</a:t>
            </a:r>
            <a:endParaRPr lang="en-US" sz="4000" dirty="0"/>
          </a:p>
        </p:txBody>
      </p:sp>
      <p:pic>
        <p:nvPicPr>
          <p:cNvPr id="3" name="Picture 2" descr="Sabrina_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0" r="22776"/>
          <a:stretch/>
        </p:blipFill>
        <p:spPr>
          <a:xfrm>
            <a:off x="181437" y="1285674"/>
            <a:ext cx="3789583" cy="5398784"/>
          </a:xfrm>
          <a:prstGeom prst="rect">
            <a:avLst/>
          </a:prstGeom>
        </p:spPr>
      </p:pic>
      <p:pic>
        <p:nvPicPr>
          <p:cNvPr id="4" name="Picture 3" descr="Sabrina_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10799" r="15580"/>
          <a:stretch/>
        </p:blipFill>
        <p:spPr>
          <a:xfrm>
            <a:off x="2573104" y="889782"/>
            <a:ext cx="4634884" cy="4977233"/>
          </a:xfrm>
          <a:prstGeom prst="rect">
            <a:avLst/>
          </a:prstGeom>
        </p:spPr>
      </p:pic>
      <p:pic>
        <p:nvPicPr>
          <p:cNvPr id="6" name="Picture 5" descr="Sabrina_5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t="13950" r="8469"/>
          <a:stretch/>
        </p:blipFill>
        <p:spPr>
          <a:xfrm>
            <a:off x="3971020" y="2012450"/>
            <a:ext cx="5092354" cy="48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27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48643"/>
          </a:xfrm>
        </p:spPr>
        <p:txBody>
          <a:bodyPr>
            <a:noAutofit/>
          </a:bodyPr>
          <a:lstStyle/>
          <a:p>
            <a:r>
              <a:rPr lang="en-US" dirty="0" err="1" smtClean="0"/>
              <a:t>Nevěrohodný</a:t>
            </a:r>
            <a:r>
              <a:rPr lang="en-US" dirty="0" smtClean="0"/>
              <a:t> </a:t>
            </a:r>
            <a:r>
              <a:rPr lang="en-US" dirty="0" err="1" smtClean="0"/>
              <a:t>happyend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Nejistota</a:t>
            </a:r>
            <a:r>
              <a:rPr lang="en-US" dirty="0" smtClean="0"/>
              <a:t> v </a:t>
            </a:r>
            <a:r>
              <a:rPr lang="en-US" dirty="0" err="1" smtClean="0"/>
              <a:t>šatech</a:t>
            </a:r>
            <a:endParaRPr lang="en-US" dirty="0"/>
          </a:p>
        </p:txBody>
      </p:sp>
      <p:pic>
        <p:nvPicPr>
          <p:cNvPr id="6" name="Content Placeholder 5" descr="Sabrina_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0" r="1757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Důležitější</a:t>
            </a:r>
            <a:r>
              <a:rPr lang="en-US" sz="2000" dirty="0" smtClean="0"/>
              <a:t> </a:t>
            </a:r>
            <a:r>
              <a:rPr lang="en-US" sz="2000" dirty="0" err="1" smtClean="0"/>
              <a:t>než</a:t>
            </a:r>
            <a:r>
              <a:rPr lang="en-US" sz="2000" dirty="0" smtClean="0"/>
              <a:t> </a:t>
            </a:r>
            <a:r>
              <a:rPr lang="en-US" sz="2000" dirty="0" err="1" smtClean="0"/>
              <a:t>pozitivní</a:t>
            </a:r>
            <a:r>
              <a:rPr lang="en-US" sz="2000" dirty="0" smtClean="0"/>
              <a:t> </a:t>
            </a:r>
            <a:r>
              <a:rPr lang="en-US" sz="2000" dirty="0" err="1" smtClean="0"/>
              <a:t>vyústění</a:t>
            </a:r>
            <a:r>
              <a:rPr lang="en-US" sz="2000" dirty="0" smtClean="0"/>
              <a:t> </a:t>
            </a:r>
            <a:r>
              <a:rPr lang="en-US" sz="2000" dirty="0" err="1" smtClean="0"/>
              <a:t>příběhu</a:t>
            </a:r>
            <a:r>
              <a:rPr lang="en-US" sz="2000" dirty="0" smtClean="0"/>
              <a:t> je </a:t>
            </a:r>
            <a:r>
              <a:rPr lang="en-US" sz="2000" dirty="0" err="1" smtClean="0"/>
              <a:t>onen</a:t>
            </a:r>
            <a:r>
              <a:rPr lang="en-US" sz="2000" dirty="0" smtClean="0"/>
              <a:t> </a:t>
            </a:r>
            <a:r>
              <a:rPr lang="en-US" sz="2000" dirty="0" err="1" smtClean="0"/>
              <a:t>transformační</a:t>
            </a:r>
            <a:r>
              <a:rPr lang="en-US" sz="2000" dirty="0" smtClean="0"/>
              <a:t> moment, </a:t>
            </a:r>
            <a:r>
              <a:rPr lang="en-US" sz="2000" dirty="0" err="1" smtClean="0"/>
              <a:t>kdy</a:t>
            </a:r>
            <a:r>
              <a:rPr lang="en-US" sz="2000" dirty="0" smtClean="0"/>
              <a:t> se z </a:t>
            </a:r>
            <a:r>
              <a:rPr lang="en-US" sz="2000" dirty="0" err="1" smtClean="0"/>
              <a:t>nejisté</a:t>
            </a:r>
            <a:r>
              <a:rPr lang="en-US" sz="2000" dirty="0" smtClean="0"/>
              <a:t> </a:t>
            </a:r>
            <a:r>
              <a:rPr lang="en-US" sz="2000" dirty="0" err="1" smtClean="0"/>
              <a:t>dívky</a:t>
            </a:r>
            <a:r>
              <a:rPr lang="en-US" sz="2000" dirty="0" smtClean="0"/>
              <a:t> </a:t>
            </a:r>
            <a:r>
              <a:rPr lang="en-US" sz="2000" dirty="0" err="1" smtClean="0"/>
              <a:t>stává</a:t>
            </a:r>
            <a:r>
              <a:rPr lang="en-US" sz="2000" dirty="0" smtClean="0"/>
              <a:t> </a:t>
            </a:r>
            <a:r>
              <a:rPr lang="en-US" sz="2000" dirty="0" err="1" smtClean="0"/>
              <a:t>sebevědomá</a:t>
            </a:r>
            <a:r>
              <a:rPr lang="en-US" sz="2000" dirty="0" smtClean="0"/>
              <a:t> </a:t>
            </a:r>
            <a:r>
              <a:rPr lang="en-US" sz="2000" dirty="0" err="1" smtClean="0"/>
              <a:t>mladá</a:t>
            </a:r>
            <a:r>
              <a:rPr lang="en-US" sz="2000" dirty="0" smtClean="0"/>
              <a:t> </a:t>
            </a:r>
            <a:r>
              <a:rPr lang="en-US" sz="2000" dirty="0" err="1" smtClean="0"/>
              <a:t>žena</a:t>
            </a: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Šaty</a:t>
            </a:r>
            <a:r>
              <a:rPr lang="en-US" sz="2000" dirty="0" smtClean="0"/>
              <a:t> </a:t>
            </a:r>
            <a:r>
              <a:rPr lang="en-US" sz="2000" dirty="0" err="1" smtClean="0"/>
              <a:t>umožňují</a:t>
            </a:r>
            <a:r>
              <a:rPr lang="en-US" sz="2000" dirty="0" smtClean="0"/>
              <a:t> </a:t>
            </a:r>
            <a:r>
              <a:rPr lang="en-US" sz="2000" dirty="0" err="1" smtClean="0"/>
              <a:t>překonat</a:t>
            </a:r>
            <a:r>
              <a:rPr lang="en-US" sz="2000" dirty="0" smtClean="0"/>
              <a:t> </a:t>
            </a:r>
            <a:r>
              <a:rPr lang="en-US" sz="2000" dirty="0" err="1" smtClean="0"/>
              <a:t>sociální</a:t>
            </a:r>
            <a:r>
              <a:rPr lang="en-US" sz="2000" dirty="0" smtClean="0"/>
              <a:t> </a:t>
            </a:r>
            <a:r>
              <a:rPr lang="en-US" sz="2000" dirty="0" err="1" smtClean="0"/>
              <a:t>bariéry</a:t>
            </a:r>
            <a:r>
              <a:rPr lang="en-US" sz="2000" dirty="0" smtClean="0"/>
              <a:t>, ale </a:t>
            </a:r>
            <a:r>
              <a:rPr lang="en-US" sz="2000" dirty="0" err="1" smtClean="0"/>
              <a:t>vždy</a:t>
            </a:r>
            <a:r>
              <a:rPr lang="en-US" sz="2000" dirty="0" smtClean="0"/>
              <a:t> </a:t>
            </a:r>
            <a:r>
              <a:rPr lang="en-US" sz="2000" dirty="0" err="1" smtClean="0"/>
              <a:t>hrozí</a:t>
            </a:r>
            <a:r>
              <a:rPr lang="en-US" sz="2000" dirty="0" smtClean="0"/>
              <a:t> </a:t>
            </a:r>
            <a:r>
              <a:rPr lang="en-US" sz="2000" dirty="0" err="1" smtClean="0"/>
              <a:t>strach</a:t>
            </a:r>
            <a:r>
              <a:rPr lang="en-US" sz="2000" dirty="0" smtClean="0"/>
              <a:t> z </a:t>
            </a:r>
            <a:r>
              <a:rPr lang="en-US" sz="2000" dirty="0" err="1" smtClean="0"/>
              <a:t>odhalení</a:t>
            </a:r>
            <a:r>
              <a:rPr lang="en-US" sz="2000" dirty="0" smtClean="0"/>
              <a:t> </a:t>
            </a:r>
            <a:r>
              <a:rPr lang="en-US" sz="2000" dirty="0" err="1" smtClean="0"/>
              <a:t>skutečné</a:t>
            </a:r>
            <a:r>
              <a:rPr lang="en-US" sz="2000" dirty="0" smtClean="0"/>
              <a:t> identity “</a:t>
            </a:r>
            <a:r>
              <a:rPr lang="en-US" sz="2000" dirty="0" err="1" smtClean="0"/>
              <a:t>Popelkovský</a:t>
            </a:r>
            <a:r>
              <a:rPr lang="en-US" sz="2000" dirty="0" smtClean="0"/>
              <a:t> </a:t>
            </a:r>
            <a:r>
              <a:rPr lang="en-US" sz="2000" dirty="0" err="1" smtClean="0"/>
              <a:t>syndrom</a:t>
            </a:r>
            <a:r>
              <a:rPr lang="en-US" sz="2000" dirty="0" smtClean="0"/>
              <a:t>”</a:t>
            </a:r>
          </a:p>
          <a:p>
            <a:r>
              <a:rPr lang="en-US" sz="2000" dirty="0" smtClean="0"/>
              <a:t>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841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498" y="1217654"/>
            <a:ext cx="83850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“… </a:t>
            </a:r>
            <a:r>
              <a:rPr lang="en-US" sz="2600" dirty="0" err="1" smtClean="0"/>
              <a:t>koupila</a:t>
            </a:r>
            <a:r>
              <a:rPr lang="en-US" sz="2600" dirty="0" smtClean="0"/>
              <a:t> </a:t>
            </a:r>
            <a:r>
              <a:rPr lang="en-US" sz="2600" dirty="0" err="1" smtClean="0"/>
              <a:t>jsem</a:t>
            </a:r>
            <a:r>
              <a:rPr lang="en-US" sz="2600" dirty="0" smtClean="0"/>
              <a:t> </a:t>
            </a:r>
            <a:r>
              <a:rPr lang="en-US" sz="2600" dirty="0" err="1" smtClean="0"/>
              <a:t>si</a:t>
            </a:r>
            <a:r>
              <a:rPr lang="en-US" sz="2600" dirty="0" smtClean="0"/>
              <a:t> </a:t>
            </a:r>
            <a:r>
              <a:rPr lang="en-US" sz="2600" dirty="0" err="1" smtClean="0"/>
              <a:t>tedy</a:t>
            </a:r>
            <a:r>
              <a:rPr lang="en-US" sz="2600" dirty="0" smtClean="0"/>
              <a:t> </a:t>
            </a:r>
            <a:r>
              <a:rPr lang="en-US" sz="2600" dirty="0" err="1" smtClean="0"/>
              <a:t>dlouhý</a:t>
            </a:r>
            <a:r>
              <a:rPr lang="en-US" sz="2600" dirty="0" smtClean="0"/>
              <a:t> </a:t>
            </a:r>
            <a:r>
              <a:rPr lang="en-US" sz="2600" dirty="0" err="1" smtClean="0"/>
              <a:t>splývavý</a:t>
            </a:r>
            <a:r>
              <a:rPr lang="en-US" sz="2600" dirty="0" smtClean="0"/>
              <a:t> </a:t>
            </a:r>
            <a:r>
              <a:rPr lang="en-US" sz="2600" dirty="0" err="1" smtClean="0"/>
              <a:t>kabát</a:t>
            </a:r>
            <a:r>
              <a:rPr lang="en-US" sz="2600" dirty="0" smtClean="0"/>
              <a:t>, </a:t>
            </a:r>
            <a:r>
              <a:rPr lang="en-US" sz="2600" dirty="0" err="1" smtClean="0"/>
              <a:t>který</a:t>
            </a:r>
            <a:r>
              <a:rPr lang="en-US" sz="2600" dirty="0" smtClean="0"/>
              <a:t> se dal </a:t>
            </a:r>
          </a:p>
          <a:p>
            <a:r>
              <a:rPr lang="en-US" sz="2600" dirty="0" err="1"/>
              <a:t>n</a:t>
            </a:r>
            <a:r>
              <a:rPr lang="en-US" sz="2600" dirty="0" err="1" smtClean="0"/>
              <a:t>osit</a:t>
            </a:r>
            <a:r>
              <a:rPr lang="en-US" sz="2600" dirty="0" smtClean="0"/>
              <a:t> </a:t>
            </a:r>
            <a:r>
              <a:rPr lang="en-US" sz="2600" dirty="0" err="1" smtClean="0"/>
              <a:t>oboustranně</a:t>
            </a:r>
            <a:r>
              <a:rPr lang="en-US" sz="2600" dirty="0" smtClean="0"/>
              <a:t>;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jedné</a:t>
            </a:r>
            <a:r>
              <a:rPr lang="en-US" sz="2600" dirty="0" smtClean="0"/>
              <a:t> </a:t>
            </a:r>
            <a:r>
              <a:rPr lang="en-US" sz="2600" dirty="0" err="1" smtClean="0"/>
              <a:t>straně</a:t>
            </a:r>
            <a:r>
              <a:rPr lang="en-US" sz="2600" dirty="0" smtClean="0"/>
              <a:t> </a:t>
            </a:r>
            <a:r>
              <a:rPr lang="en-US" sz="2600" dirty="0" err="1" smtClean="0"/>
              <a:t>byl</a:t>
            </a:r>
            <a:r>
              <a:rPr lang="en-US" sz="2600" dirty="0" smtClean="0"/>
              <a:t> </a:t>
            </a:r>
            <a:r>
              <a:rPr lang="en-US" sz="2600" dirty="0" err="1" smtClean="0"/>
              <a:t>béžový</a:t>
            </a:r>
            <a:r>
              <a:rPr lang="en-US" sz="2600" dirty="0" smtClean="0"/>
              <a:t>,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druhé</a:t>
            </a:r>
            <a:r>
              <a:rPr lang="en-US" sz="2600" dirty="0" smtClean="0"/>
              <a:t> </a:t>
            </a:r>
          </a:p>
          <a:p>
            <a:r>
              <a:rPr lang="en-US" sz="2600" dirty="0" err="1"/>
              <a:t>s</a:t>
            </a:r>
            <a:r>
              <a:rPr lang="en-US" sz="2600" dirty="0" err="1" smtClean="0"/>
              <a:t>větle</a:t>
            </a:r>
            <a:r>
              <a:rPr lang="en-US" sz="2600" dirty="0" smtClean="0"/>
              <a:t> </a:t>
            </a:r>
            <a:r>
              <a:rPr lang="en-US" sz="2600" dirty="0" err="1" smtClean="0"/>
              <a:t>krémový</a:t>
            </a:r>
            <a:r>
              <a:rPr lang="en-US" sz="2600" dirty="0" smtClean="0"/>
              <a:t>, </a:t>
            </a:r>
            <a:r>
              <a:rPr lang="en-US" sz="2600" dirty="0" err="1" smtClean="0"/>
              <a:t>takže</a:t>
            </a:r>
            <a:r>
              <a:rPr lang="en-US" sz="2600" dirty="0" smtClean="0"/>
              <a:t> se dal </a:t>
            </a:r>
            <a:r>
              <a:rPr lang="en-US" sz="2600" dirty="0" err="1" smtClean="0"/>
              <a:t>nosit</a:t>
            </a:r>
            <a:r>
              <a:rPr lang="en-US" sz="2600" dirty="0" smtClean="0"/>
              <a:t> </a:t>
            </a:r>
            <a:r>
              <a:rPr lang="en-US" sz="2600" dirty="0" err="1" smtClean="0"/>
              <a:t>ve</a:t>
            </a:r>
            <a:r>
              <a:rPr lang="en-US" sz="2600" dirty="0" smtClean="0"/>
              <a:t> </a:t>
            </a:r>
            <a:r>
              <a:rPr lang="en-US" sz="2600" dirty="0" err="1" smtClean="0"/>
              <a:t>dvou</a:t>
            </a:r>
            <a:r>
              <a:rPr lang="en-US" sz="2600" dirty="0" smtClean="0"/>
              <a:t> </a:t>
            </a:r>
            <a:r>
              <a:rPr lang="en-US" sz="2600" dirty="0" err="1" smtClean="0"/>
              <a:t>variantách</a:t>
            </a:r>
            <a:r>
              <a:rPr lang="en-US" sz="2600" dirty="0" smtClean="0"/>
              <a:t>, a k </a:t>
            </a:r>
            <a:r>
              <a:rPr lang="en-US" sz="2600" dirty="0" err="1" smtClean="0"/>
              <a:t>tomu</a:t>
            </a:r>
            <a:r>
              <a:rPr lang="en-US" sz="2600" dirty="0"/>
              <a:t> </a:t>
            </a:r>
            <a:r>
              <a:rPr lang="en-US" sz="2600" dirty="0" err="1" smtClean="0"/>
              <a:t>jsem</a:t>
            </a:r>
            <a:r>
              <a:rPr lang="en-US" sz="2600" dirty="0" smtClean="0"/>
              <a:t> </a:t>
            </a:r>
            <a:r>
              <a:rPr lang="en-US" sz="2600" dirty="0" err="1" smtClean="0"/>
              <a:t>si</a:t>
            </a:r>
            <a:r>
              <a:rPr lang="en-US" sz="2600" dirty="0" smtClean="0"/>
              <a:t> </a:t>
            </a:r>
            <a:r>
              <a:rPr lang="en-US" sz="2600" dirty="0" err="1" smtClean="0"/>
              <a:t>pořídila</a:t>
            </a:r>
            <a:r>
              <a:rPr lang="en-US" sz="2600" dirty="0" smtClean="0"/>
              <a:t> </a:t>
            </a:r>
            <a:r>
              <a:rPr lang="en-US" sz="2600" dirty="0" err="1" smtClean="0"/>
              <a:t>kabelku</a:t>
            </a:r>
            <a:r>
              <a:rPr lang="en-US" sz="2600" dirty="0" smtClean="0"/>
              <a:t> a </a:t>
            </a:r>
            <a:r>
              <a:rPr lang="en-US" sz="2600" dirty="0" err="1" smtClean="0"/>
              <a:t>boty</a:t>
            </a:r>
            <a:r>
              <a:rPr lang="en-US" sz="2600" dirty="0" smtClean="0"/>
              <a:t> v </a:t>
            </a:r>
            <a:r>
              <a:rPr lang="en-US" sz="2600" dirty="0" err="1" smtClean="0"/>
              <a:t>podobné</a:t>
            </a:r>
            <a:r>
              <a:rPr lang="en-US" sz="2600" dirty="0" smtClean="0"/>
              <a:t> </a:t>
            </a:r>
            <a:r>
              <a:rPr lang="en-US" sz="2600" dirty="0" err="1" smtClean="0"/>
              <a:t>barvě</a:t>
            </a:r>
            <a:r>
              <a:rPr lang="en-US" sz="2600" dirty="0" smtClean="0"/>
              <a:t>. </a:t>
            </a:r>
            <a:r>
              <a:rPr lang="en-US" sz="2600" dirty="0" err="1" smtClean="0"/>
              <a:t>Jenže</a:t>
            </a:r>
            <a:r>
              <a:rPr lang="en-US" sz="2600" dirty="0" smtClean="0"/>
              <a:t> </a:t>
            </a:r>
            <a:r>
              <a:rPr lang="en-US" sz="2600" dirty="0" err="1" smtClean="0"/>
              <a:t>ty</a:t>
            </a:r>
            <a:r>
              <a:rPr lang="en-US" sz="2600" dirty="0" smtClean="0"/>
              <a:t> </a:t>
            </a:r>
            <a:r>
              <a:rPr lang="en-US" sz="2600" dirty="0" err="1" smtClean="0"/>
              <a:t>boty</a:t>
            </a:r>
            <a:r>
              <a:rPr lang="en-US" sz="2600" dirty="0" smtClean="0"/>
              <a:t> </a:t>
            </a:r>
            <a:r>
              <a:rPr lang="en-US" sz="2600" dirty="0" err="1" smtClean="0"/>
              <a:t>byly</a:t>
            </a:r>
            <a:r>
              <a:rPr lang="en-US" sz="2600" dirty="0" smtClean="0"/>
              <a:t> </a:t>
            </a:r>
            <a:r>
              <a:rPr lang="en-US" sz="2600" dirty="0" err="1" smtClean="0"/>
              <a:t>trochu</a:t>
            </a:r>
            <a:r>
              <a:rPr lang="en-US" sz="2600" dirty="0" smtClean="0"/>
              <a:t> </a:t>
            </a:r>
            <a:r>
              <a:rPr lang="en-US" sz="2600" dirty="0" err="1" smtClean="0"/>
              <a:t>těsné</a:t>
            </a:r>
            <a:r>
              <a:rPr lang="en-US" sz="2600" dirty="0" smtClean="0"/>
              <a:t> a </a:t>
            </a:r>
            <a:r>
              <a:rPr lang="en-US" sz="2600" dirty="0" err="1" smtClean="0"/>
              <a:t>já</a:t>
            </a:r>
            <a:r>
              <a:rPr lang="en-US" sz="2600" dirty="0" smtClean="0"/>
              <a:t> </a:t>
            </a:r>
            <a:r>
              <a:rPr lang="en-US" sz="2600" dirty="0" err="1" smtClean="0"/>
              <a:t>udělala</a:t>
            </a:r>
            <a:r>
              <a:rPr lang="en-US" sz="2600" dirty="0" smtClean="0"/>
              <a:t> </a:t>
            </a:r>
            <a:r>
              <a:rPr lang="en-US" sz="2600" dirty="0" err="1" smtClean="0"/>
              <a:t>tu</a:t>
            </a:r>
            <a:r>
              <a:rPr lang="en-US" sz="2600" dirty="0" smtClean="0"/>
              <a:t> </a:t>
            </a:r>
            <a:r>
              <a:rPr lang="en-US" sz="2600" dirty="0" err="1" smtClean="0"/>
              <a:t>chybu</a:t>
            </a:r>
            <a:r>
              <a:rPr lang="en-US" sz="2600" dirty="0" smtClean="0"/>
              <a:t>, </a:t>
            </a:r>
            <a:r>
              <a:rPr lang="en-US" sz="2600" dirty="0" err="1" smtClean="0"/>
              <a:t>že</a:t>
            </a:r>
            <a:r>
              <a:rPr lang="en-US" sz="2600" dirty="0" smtClean="0"/>
              <a:t> </a:t>
            </a:r>
            <a:r>
              <a:rPr lang="en-US" sz="2600" dirty="0" err="1" smtClean="0"/>
              <a:t>jsem</a:t>
            </a:r>
            <a:r>
              <a:rPr lang="en-US" sz="2600" dirty="0" smtClean="0"/>
              <a:t> </a:t>
            </a:r>
            <a:r>
              <a:rPr lang="en-US" sz="2600" dirty="0" err="1" smtClean="0"/>
              <a:t>si</a:t>
            </a:r>
            <a:r>
              <a:rPr lang="en-US" sz="2600" dirty="0" smtClean="0"/>
              <a:t> je </a:t>
            </a:r>
            <a:r>
              <a:rPr lang="en-US" sz="2600" dirty="0" err="1" smtClean="0"/>
              <a:t>během</a:t>
            </a:r>
            <a:r>
              <a:rPr lang="en-US" sz="2600" dirty="0" smtClean="0"/>
              <a:t> </a:t>
            </a:r>
            <a:r>
              <a:rPr lang="en-US" sz="2600" dirty="0" err="1" smtClean="0"/>
              <a:t>představení</a:t>
            </a:r>
            <a:r>
              <a:rPr lang="en-US" sz="2600" dirty="0" smtClean="0"/>
              <a:t> </a:t>
            </a:r>
            <a:r>
              <a:rPr lang="en-US" sz="2600" dirty="0" err="1" smtClean="0"/>
              <a:t>zula</a:t>
            </a:r>
            <a:r>
              <a:rPr lang="en-US" sz="2600" dirty="0" smtClean="0"/>
              <a:t> a </a:t>
            </a:r>
            <a:r>
              <a:rPr lang="en-US" sz="2600" dirty="0" err="1" smtClean="0"/>
              <a:t>pak</a:t>
            </a:r>
            <a:r>
              <a:rPr lang="en-US" sz="2600" dirty="0" smtClean="0"/>
              <a:t> mi </a:t>
            </a:r>
            <a:r>
              <a:rPr lang="en-US" sz="2600" dirty="0" err="1" smtClean="0"/>
              <a:t>nešly</a:t>
            </a:r>
            <a:r>
              <a:rPr lang="en-US" sz="2600" dirty="0" smtClean="0"/>
              <a:t> </a:t>
            </a:r>
            <a:r>
              <a:rPr lang="en-US" sz="2600" dirty="0" err="1" smtClean="0"/>
              <a:t>nazout</a:t>
            </a:r>
            <a:r>
              <a:rPr lang="en-US" sz="2600" dirty="0" smtClean="0"/>
              <a:t> </a:t>
            </a:r>
            <a:r>
              <a:rPr lang="en-US" sz="2600" dirty="0" err="1" smtClean="0"/>
              <a:t>zpátky</a:t>
            </a:r>
            <a:r>
              <a:rPr lang="en-US" sz="2600" dirty="0" smtClean="0"/>
              <a:t>! </a:t>
            </a:r>
            <a:r>
              <a:rPr lang="en-US" sz="2600" dirty="0" err="1" smtClean="0"/>
              <a:t>Ježíši</a:t>
            </a:r>
            <a:r>
              <a:rPr lang="en-US" sz="2600" dirty="0" smtClean="0"/>
              <a:t>, </a:t>
            </a:r>
            <a:r>
              <a:rPr lang="en-US" sz="2600" dirty="0" err="1" smtClean="0"/>
              <a:t>já</a:t>
            </a:r>
            <a:r>
              <a:rPr lang="en-US" sz="2600" dirty="0" smtClean="0"/>
              <a:t> </a:t>
            </a:r>
            <a:r>
              <a:rPr lang="en-US" sz="2600" dirty="0" err="1" smtClean="0"/>
              <a:t>byla</a:t>
            </a:r>
            <a:r>
              <a:rPr lang="en-US" sz="2600" dirty="0" smtClean="0"/>
              <a:t> </a:t>
            </a:r>
            <a:r>
              <a:rPr lang="en-US" sz="2600" dirty="0" err="1" smtClean="0"/>
              <a:t>po</a:t>
            </a:r>
            <a:r>
              <a:rPr lang="en-US" sz="2600" dirty="0" smtClean="0"/>
              <a:t> </a:t>
            </a:r>
            <a:r>
              <a:rPr lang="en-US" sz="2600" dirty="0" err="1" smtClean="0"/>
              <a:t>zbytek</a:t>
            </a:r>
            <a:r>
              <a:rPr lang="en-US" sz="2600" dirty="0" smtClean="0"/>
              <a:t> </a:t>
            </a:r>
            <a:r>
              <a:rPr lang="en-US" sz="2600" dirty="0" err="1" smtClean="0"/>
              <a:t>večera</a:t>
            </a:r>
            <a:r>
              <a:rPr lang="en-US" sz="2600" dirty="0" smtClean="0"/>
              <a:t> </a:t>
            </a:r>
            <a:r>
              <a:rPr lang="en-US" sz="2600" dirty="0" err="1" smtClean="0"/>
              <a:t>jak</a:t>
            </a:r>
            <a:r>
              <a:rPr lang="en-US" sz="2600" dirty="0" smtClean="0"/>
              <a:t> </a:t>
            </a:r>
            <a:r>
              <a:rPr lang="en-US" sz="2600" dirty="0" err="1" smtClean="0"/>
              <a:t>chromá</a:t>
            </a:r>
            <a:r>
              <a:rPr lang="en-US" sz="2600" dirty="0" smtClean="0"/>
              <a:t>! </a:t>
            </a:r>
            <a:r>
              <a:rPr lang="en-US" sz="2600" dirty="0" err="1" smtClean="0"/>
              <a:t>Skoro</a:t>
            </a:r>
            <a:r>
              <a:rPr lang="en-US" sz="2600" dirty="0" smtClean="0"/>
              <a:t> </a:t>
            </a:r>
            <a:r>
              <a:rPr lang="en-US" sz="2600" dirty="0" err="1" smtClean="0"/>
              <a:t>jsem</a:t>
            </a:r>
            <a:r>
              <a:rPr lang="en-US" sz="2600" dirty="0" smtClean="0"/>
              <a:t> </a:t>
            </a:r>
            <a:r>
              <a:rPr lang="en-US" sz="2600" dirty="0" err="1" smtClean="0"/>
              <a:t>kulhala</a:t>
            </a:r>
            <a:r>
              <a:rPr lang="en-US" sz="2600" dirty="0" smtClean="0"/>
              <a:t> a </a:t>
            </a:r>
            <a:r>
              <a:rPr lang="en-US" sz="2600" dirty="0" err="1" smtClean="0"/>
              <a:t>myslím</a:t>
            </a:r>
            <a:r>
              <a:rPr lang="en-US" sz="2600" dirty="0" smtClean="0"/>
              <a:t>, </a:t>
            </a:r>
            <a:r>
              <a:rPr lang="en-US" sz="2600" dirty="0" err="1" smtClean="0"/>
              <a:t>že</a:t>
            </a:r>
            <a:r>
              <a:rPr lang="en-US" sz="2600" dirty="0" smtClean="0"/>
              <a:t> mi </a:t>
            </a:r>
            <a:r>
              <a:rPr lang="en-US" sz="2600" dirty="0" err="1" smtClean="0"/>
              <a:t>za</a:t>
            </a:r>
            <a:r>
              <a:rPr lang="en-US" sz="2600" dirty="0" smtClean="0"/>
              <a:t> </a:t>
            </a:r>
            <a:r>
              <a:rPr lang="en-US" sz="2600" dirty="0" err="1" smtClean="0"/>
              <a:t>celý</a:t>
            </a:r>
            <a:r>
              <a:rPr lang="en-US" sz="2600" dirty="0" smtClean="0"/>
              <a:t> </a:t>
            </a:r>
            <a:r>
              <a:rPr lang="en-US" sz="2600" dirty="0" err="1" smtClean="0"/>
              <a:t>život</a:t>
            </a:r>
            <a:r>
              <a:rPr lang="en-US" sz="2600" dirty="0" smtClean="0"/>
              <a:t> </a:t>
            </a:r>
            <a:r>
              <a:rPr lang="en-US" sz="2600" dirty="0" err="1" smtClean="0"/>
              <a:t>nikdy</a:t>
            </a:r>
            <a:r>
              <a:rPr lang="en-US" sz="2600" dirty="0" smtClean="0"/>
              <a:t> </a:t>
            </a:r>
            <a:r>
              <a:rPr lang="en-US" sz="2600" dirty="0" err="1" smtClean="0"/>
              <a:t>nebylo</a:t>
            </a:r>
            <a:r>
              <a:rPr lang="en-US" sz="2600" dirty="0" smtClean="0"/>
              <a:t> </a:t>
            </a:r>
            <a:r>
              <a:rPr lang="en-US" sz="2600" dirty="0" err="1" smtClean="0"/>
              <a:t>tak</a:t>
            </a:r>
            <a:r>
              <a:rPr lang="en-US" sz="2600" dirty="0" smtClean="0"/>
              <a:t> </a:t>
            </a:r>
            <a:r>
              <a:rPr lang="en-US" sz="2600" dirty="0" err="1" smtClean="0"/>
              <a:t>mizerně</a:t>
            </a:r>
            <a:r>
              <a:rPr lang="en-US" sz="2600" dirty="0" smtClean="0"/>
              <a:t>. </a:t>
            </a:r>
            <a:r>
              <a:rPr lang="en-US" sz="2600" dirty="0" err="1" smtClean="0"/>
              <a:t>Jak</a:t>
            </a:r>
            <a:r>
              <a:rPr lang="en-US" sz="2600" dirty="0" smtClean="0"/>
              <a:t> </a:t>
            </a:r>
            <a:r>
              <a:rPr lang="en-US" sz="2600" dirty="0" err="1" smtClean="0"/>
              <a:t>já</a:t>
            </a:r>
            <a:r>
              <a:rPr lang="en-US" sz="2600" dirty="0" smtClean="0"/>
              <a:t> </a:t>
            </a:r>
            <a:r>
              <a:rPr lang="en-US" sz="2600" dirty="0" err="1" smtClean="0"/>
              <a:t>jsem</a:t>
            </a:r>
            <a:r>
              <a:rPr lang="en-US" sz="2600" dirty="0" smtClean="0"/>
              <a:t> </a:t>
            </a:r>
            <a:r>
              <a:rPr lang="en-US" sz="2600" dirty="0" err="1" smtClean="0"/>
              <a:t>vrávorala</a:t>
            </a:r>
            <a:r>
              <a:rPr lang="en-US" sz="2600" dirty="0" smtClean="0"/>
              <a:t> </a:t>
            </a:r>
            <a:r>
              <a:rPr lang="en-US" sz="2600" dirty="0" err="1" smtClean="0"/>
              <a:t>cestou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metro – </a:t>
            </a:r>
            <a:r>
              <a:rPr lang="en-US" sz="2600" dirty="0" err="1" smtClean="0"/>
              <a:t>dobrý</a:t>
            </a:r>
            <a:r>
              <a:rPr lang="en-US" sz="2600" dirty="0" smtClean="0"/>
              <a:t> </a:t>
            </a:r>
            <a:r>
              <a:rPr lang="en-US" sz="2600" dirty="0" err="1" smtClean="0"/>
              <a:t>Bože</a:t>
            </a:r>
            <a:r>
              <a:rPr lang="en-US" sz="2600" dirty="0" smtClean="0"/>
              <a:t>, to </a:t>
            </a:r>
            <a:r>
              <a:rPr lang="en-US" sz="2600" dirty="0" err="1" smtClean="0"/>
              <a:t>byla</a:t>
            </a:r>
            <a:r>
              <a:rPr lang="en-US" sz="2600" dirty="0" smtClean="0"/>
              <a:t> ale </a:t>
            </a:r>
            <a:r>
              <a:rPr lang="en-US" sz="2600" dirty="0" err="1" smtClean="0"/>
              <a:t>ostuda</a:t>
            </a:r>
            <a:r>
              <a:rPr lang="en-US" sz="2600" dirty="0" smtClean="0"/>
              <a:t>…!”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0518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405"/>
            <a:ext cx="8229600" cy="107123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Proměny</a:t>
            </a:r>
            <a:r>
              <a:rPr lang="en-US" dirty="0" smtClean="0"/>
              <a:t> </a:t>
            </a:r>
            <a:r>
              <a:rPr lang="en-US" dirty="0" err="1" smtClean="0"/>
              <a:t>recepce</a:t>
            </a:r>
            <a:r>
              <a:rPr lang="en-US" dirty="0" smtClean="0"/>
              <a:t> </a:t>
            </a:r>
            <a:r>
              <a:rPr lang="en-US" dirty="0" err="1" smtClean="0"/>
              <a:t>hvězdných</a:t>
            </a:r>
            <a:r>
              <a:rPr lang="en-US" dirty="0" smtClean="0"/>
              <a:t> </a:t>
            </a:r>
            <a:r>
              <a:rPr lang="en-US" dirty="0" err="1" smtClean="0"/>
              <a:t>stylů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7931" y="1417639"/>
            <a:ext cx="86099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Poslední</a:t>
            </a:r>
            <a:r>
              <a:rPr lang="en-US" sz="2000" dirty="0" smtClean="0"/>
              <a:t> </a:t>
            </a:r>
            <a:r>
              <a:rPr lang="en-US" sz="2000" dirty="0" err="1" smtClean="0"/>
              <a:t>herečkou</a:t>
            </a:r>
            <a:r>
              <a:rPr lang="en-US" sz="2000" dirty="0" smtClean="0"/>
              <a:t>, </a:t>
            </a:r>
            <a:r>
              <a:rPr lang="en-US" sz="2000" dirty="0" err="1" smtClean="0"/>
              <a:t>jejíž</a:t>
            </a:r>
            <a:r>
              <a:rPr lang="en-US" sz="2000" dirty="0" smtClean="0"/>
              <a:t> </a:t>
            </a:r>
            <a:r>
              <a:rPr lang="en-US" sz="2000" dirty="0" err="1" smtClean="0"/>
              <a:t>styl</a:t>
            </a:r>
            <a:r>
              <a:rPr lang="en-US" sz="2000" dirty="0" smtClean="0"/>
              <a:t> </a:t>
            </a:r>
            <a:r>
              <a:rPr lang="en-US" sz="2000" dirty="0" err="1" smtClean="0"/>
              <a:t>byl</a:t>
            </a:r>
            <a:r>
              <a:rPr lang="en-US" sz="2000" dirty="0" smtClean="0"/>
              <a:t> </a:t>
            </a:r>
            <a:r>
              <a:rPr lang="en-US" sz="2000" dirty="0" err="1" smtClean="0"/>
              <a:t>masově</a:t>
            </a:r>
            <a:r>
              <a:rPr lang="en-US" sz="2000" dirty="0" smtClean="0"/>
              <a:t> </a:t>
            </a:r>
            <a:r>
              <a:rPr lang="en-US" sz="2000" dirty="0" err="1" smtClean="0"/>
              <a:t>napodobován</a:t>
            </a:r>
            <a:r>
              <a:rPr lang="en-US" sz="2000" dirty="0" smtClean="0"/>
              <a:t>, </a:t>
            </a:r>
            <a:r>
              <a:rPr lang="en-US" sz="2000" dirty="0" err="1" smtClean="0"/>
              <a:t>byla</a:t>
            </a:r>
            <a:r>
              <a:rPr lang="en-US" sz="2000" dirty="0" smtClean="0"/>
              <a:t> Diane Keaton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filmu</a:t>
            </a:r>
            <a:r>
              <a:rPr lang="en-US" sz="2000" dirty="0" smtClean="0"/>
              <a:t> </a:t>
            </a:r>
            <a:r>
              <a:rPr lang="en-US" sz="2000" i="1" dirty="0" smtClean="0"/>
              <a:t>Annie Hall </a:t>
            </a:r>
            <a:r>
              <a:rPr lang="en-US" sz="2000" dirty="0" smtClean="0"/>
              <a:t>(</a:t>
            </a:r>
            <a:r>
              <a:rPr lang="en-US" sz="2000" dirty="0" err="1" smtClean="0"/>
              <a:t>ovšem</a:t>
            </a:r>
            <a:r>
              <a:rPr lang="en-US" sz="2000" dirty="0" smtClean="0"/>
              <a:t> </a:t>
            </a:r>
            <a:r>
              <a:rPr lang="en-US" sz="2000" dirty="0" err="1" smtClean="0"/>
              <a:t>nikoliv</a:t>
            </a:r>
            <a:r>
              <a:rPr lang="en-US" sz="2000" dirty="0" smtClean="0"/>
              <a:t> </a:t>
            </a:r>
            <a:r>
              <a:rPr lang="en-US" sz="2000" dirty="0" err="1" smtClean="0"/>
              <a:t>jako</a:t>
            </a:r>
            <a:r>
              <a:rPr lang="en-US" sz="2000" dirty="0" smtClean="0"/>
              <a:t> </a:t>
            </a:r>
            <a:r>
              <a:rPr lang="en-US" sz="2000" dirty="0" err="1" smtClean="0"/>
              <a:t>výsledek</a:t>
            </a:r>
            <a:r>
              <a:rPr lang="en-US" sz="2000" dirty="0" smtClean="0"/>
              <a:t> tie-in promotion)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Převrácení</a:t>
            </a:r>
            <a:r>
              <a:rPr lang="en-US" sz="2000" dirty="0" smtClean="0"/>
              <a:t> </a:t>
            </a:r>
            <a:r>
              <a:rPr lang="en-US" sz="2000" dirty="0" err="1" smtClean="0"/>
              <a:t>dynamiky</a:t>
            </a:r>
            <a:r>
              <a:rPr lang="en-US" sz="2000" dirty="0" smtClean="0"/>
              <a:t> </a:t>
            </a:r>
            <a:r>
              <a:rPr lang="en-US" sz="2000" dirty="0" err="1" smtClean="0"/>
              <a:t>hvězda</a:t>
            </a:r>
            <a:r>
              <a:rPr lang="en-US" sz="2000" dirty="0" smtClean="0"/>
              <a:t> -&gt; </a:t>
            </a:r>
            <a:r>
              <a:rPr lang="en-US" sz="2000" dirty="0" err="1" smtClean="0"/>
              <a:t>divačka</a:t>
            </a:r>
            <a:r>
              <a:rPr lang="en-US" sz="2000" dirty="0" smtClean="0"/>
              <a:t>. </a:t>
            </a:r>
            <a:r>
              <a:rPr lang="en-US" sz="2000" dirty="0" err="1" smtClean="0"/>
              <a:t>Místo</a:t>
            </a:r>
            <a:r>
              <a:rPr lang="en-US" sz="2000" dirty="0" smtClean="0"/>
              <a:t> </a:t>
            </a:r>
            <a:r>
              <a:rPr lang="en-US" sz="2000" dirty="0" err="1" smtClean="0"/>
              <a:t>vztahu</a:t>
            </a:r>
            <a:r>
              <a:rPr lang="en-US" sz="2000" dirty="0" smtClean="0"/>
              <a:t> </a:t>
            </a:r>
            <a:r>
              <a:rPr lang="en-US" sz="2000" dirty="0" err="1" smtClean="0"/>
              <a:t>iniciátorka</a:t>
            </a:r>
            <a:r>
              <a:rPr lang="en-US" sz="2000" dirty="0" smtClean="0"/>
              <a:t> -&gt; </a:t>
            </a:r>
            <a:r>
              <a:rPr lang="en-US" sz="2000" dirty="0" err="1" smtClean="0"/>
              <a:t>recipientka</a:t>
            </a:r>
            <a:r>
              <a:rPr lang="en-US" sz="2000" dirty="0" smtClean="0"/>
              <a:t> </a:t>
            </a:r>
            <a:r>
              <a:rPr lang="en-US" sz="2000" dirty="0" err="1" smtClean="0"/>
              <a:t>jsou</a:t>
            </a:r>
            <a:r>
              <a:rPr lang="en-US" sz="2000" dirty="0" smtClean="0"/>
              <a:t> </a:t>
            </a:r>
            <a:r>
              <a:rPr lang="en-US" sz="2000" dirty="0" err="1" smtClean="0"/>
              <a:t>divačky</a:t>
            </a:r>
            <a:r>
              <a:rPr lang="en-US" sz="2000" dirty="0" smtClean="0"/>
              <a:t> </a:t>
            </a:r>
            <a:r>
              <a:rPr lang="en-US" sz="2000" dirty="0" err="1" smtClean="0"/>
              <a:t>stále</a:t>
            </a:r>
            <a:r>
              <a:rPr lang="en-US" sz="2000" dirty="0" smtClean="0"/>
              <a:t> </a:t>
            </a:r>
            <a:r>
              <a:rPr lang="en-US" sz="2000" dirty="0" err="1" smtClean="0"/>
              <a:t>častěji</a:t>
            </a:r>
            <a:r>
              <a:rPr lang="en-US" sz="2000" dirty="0" smtClean="0"/>
              <a:t> v </a:t>
            </a:r>
            <a:r>
              <a:rPr lang="en-US" sz="2000" dirty="0" err="1" smtClean="0"/>
              <a:t>pozici</a:t>
            </a:r>
            <a:r>
              <a:rPr lang="en-US" sz="2000" dirty="0" smtClean="0"/>
              <a:t> </a:t>
            </a:r>
            <a:r>
              <a:rPr lang="en-US" sz="2000" dirty="0" err="1" smtClean="0"/>
              <a:t>kritiček</a:t>
            </a:r>
            <a:r>
              <a:rPr lang="en-US" sz="2000" dirty="0" smtClean="0"/>
              <a:t> </a:t>
            </a:r>
            <a:r>
              <a:rPr lang="en-US" sz="2000" dirty="0" err="1" smtClean="0"/>
              <a:t>hvězdného</a:t>
            </a:r>
            <a:r>
              <a:rPr lang="en-US" sz="2000" dirty="0" smtClean="0"/>
              <a:t> </a:t>
            </a:r>
            <a:r>
              <a:rPr lang="en-US" sz="2000" dirty="0" err="1" smtClean="0"/>
              <a:t>stylu</a:t>
            </a:r>
            <a:r>
              <a:rPr lang="en-US" sz="2000" dirty="0" smtClean="0"/>
              <a:t> (</a:t>
            </a:r>
            <a:r>
              <a:rPr lang="en-US" sz="2000" dirty="0" err="1" smtClean="0"/>
              <a:t>módní</a:t>
            </a:r>
            <a:r>
              <a:rPr lang="en-US" sz="2000" dirty="0" smtClean="0"/>
              <a:t> </a:t>
            </a:r>
            <a:r>
              <a:rPr lang="en-US" sz="2000" dirty="0" err="1" smtClean="0"/>
              <a:t>policie</a:t>
            </a:r>
            <a:r>
              <a:rPr lang="en-US" sz="2000" dirty="0" smtClean="0"/>
              <a:t>, </a:t>
            </a:r>
            <a:r>
              <a:rPr lang="en-US" sz="2000" dirty="0" err="1" smtClean="0"/>
              <a:t>seznamy</a:t>
            </a:r>
            <a:r>
              <a:rPr lang="en-US" sz="2000" dirty="0" smtClean="0"/>
              <a:t> </a:t>
            </a:r>
            <a:r>
              <a:rPr lang="en-US" sz="2000" dirty="0" err="1" smtClean="0"/>
              <a:t>nejhůře</a:t>
            </a:r>
            <a:r>
              <a:rPr lang="en-US" sz="2000" dirty="0" smtClean="0"/>
              <a:t> a </a:t>
            </a:r>
            <a:r>
              <a:rPr lang="en-US" sz="2000" dirty="0" err="1" smtClean="0"/>
              <a:t>nejlépe</a:t>
            </a:r>
            <a:r>
              <a:rPr lang="en-US" sz="2000" dirty="0" smtClean="0"/>
              <a:t> </a:t>
            </a:r>
            <a:r>
              <a:rPr lang="en-US" sz="2000" dirty="0" err="1" smtClean="0"/>
              <a:t>oblékaných</a:t>
            </a:r>
            <a:r>
              <a:rPr lang="en-US" sz="2000" dirty="0" smtClean="0"/>
              <a:t> </a:t>
            </a:r>
            <a:r>
              <a:rPr lang="en-US" sz="2000" dirty="0" err="1" smtClean="0"/>
              <a:t>lidí</a:t>
            </a:r>
            <a:r>
              <a:rPr lang="en-US" sz="2000" dirty="0" smtClean="0"/>
              <a:t>, </a:t>
            </a:r>
            <a:r>
              <a:rPr lang="en-US" sz="2000" dirty="0" err="1" smtClean="0"/>
              <a:t>internetové</a:t>
            </a:r>
            <a:r>
              <a:rPr lang="en-US" sz="2000" dirty="0" smtClean="0"/>
              <a:t> </a:t>
            </a:r>
            <a:r>
              <a:rPr lang="en-US" sz="2000" dirty="0" err="1" smtClean="0"/>
              <a:t>hlasování</a:t>
            </a:r>
            <a:r>
              <a:rPr lang="en-US" sz="2000" dirty="0" smtClean="0"/>
              <a:t>…)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Proměna</a:t>
            </a:r>
            <a:r>
              <a:rPr lang="en-US" sz="2000" dirty="0" smtClean="0"/>
              <a:t> v </a:t>
            </a:r>
            <a:r>
              <a:rPr lang="en-US" sz="2000" dirty="0" err="1" smtClean="0"/>
              <a:t>koncipování</a:t>
            </a:r>
            <a:r>
              <a:rPr lang="en-US" sz="2000" dirty="0" smtClean="0"/>
              <a:t> teenage </a:t>
            </a:r>
            <a:r>
              <a:rPr lang="en-US" sz="2000" dirty="0" err="1" smtClean="0"/>
              <a:t>fanoušků</a:t>
            </a:r>
            <a:r>
              <a:rPr lang="en-US" sz="2000" dirty="0"/>
              <a:t> </a:t>
            </a:r>
            <a:r>
              <a:rPr lang="en-US" sz="2000" dirty="0" smtClean="0"/>
              <a:t>-&gt; </a:t>
            </a:r>
            <a:r>
              <a:rPr lang="en-US" sz="2000" dirty="0" err="1" smtClean="0"/>
              <a:t>dříve</a:t>
            </a:r>
            <a:r>
              <a:rPr lang="en-US" sz="2000" dirty="0" smtClean="0"/>
              <a:t> </a:t>
            </a:r>
            <a:r>
              <a:rPr lang="en-US" sz="2000" dirty="0" err="1" smtClean="0"/>
              <a:t>obviňování</a:t>
            </a:r>
            <a:r>
              <a:rPr lang="en-US" sz="2000" dirty="0" smtClean="0"/>
              <a:t> z </a:t>
            </a:r>
            <a:r>
              <a:rPr lang="en-US" sz="2000" dirty="0" err="1" smtClean="0"/>
              <a:t>nekritické</a:t>
            </a:r>
            <a:r>
              <a:rPr lang="en-US" sz="2000" dirty="0" smtClean="0"/>
              <a:t>, </a:t>
            </a:r>
            <a:r>
              <a:rPr lang="en-US" sz="2000" dirty="0" err="1" smtClean="0"/>
              <a:t>pasivní</a:t>
            </a:r>
            <a:r>
              <a:rPr lang="en-US" sz="2000" dirty="0"/>
              <a:t> </a:t>
            </a:r>
            <a:r>
              <a:rPr lang="en-US" sz="2000" dirty="0" err="1" smtClean="0"/>
              <a:t>adorace</a:t>
            </a:r>
            <a:r>
              <a:rPr lang="en-US" sz="2000" dirty="0" smtClean="0"/>
              <a:t>, </a:t>
            </a:r>
            <a:r>
              <a:rPr lang="en-US" sz="2000" dirty="0" err="1" smtClean="0"/>
              <a:t>nyní</a:t>
            </a:r>
            <a:r>
              <a:rPr lang="en-US" sz="2000" dirty="0" smtClean="0"/>
              <a:t> </a:t>
            </a:r>
            <a:r>
              <a:rPr lang="en-US" sz="2000" dirty="0" err="1" smtClean="0"/>
              <a:t>naopak</a:t>
            </a:r>
            <a:r>
              <a:rPr lang="en-US" sz="2000" dirty="0" smtClean="0"/>
              <a:t> </a:t>
            </a:r>
            <a:r>
              <a:rPr lang="en-US" sz="2000" dirty="0" err="1" smtClean="0"/>
              <a:t>varování</a:t>
            </a:r>
            <a:r>
              <a:rPr lang="en-US" sz="2000" dirty="0" smtClean="0"/>
              <a:t> </a:t>
            </a:r>
            <a:r>
              <a:rPr lang="en-US" sz="2000" dirty="0" err="1" smtClean="0"/>
              <a:t>před</a:t>
            </a:r>
            <a:r>
              <a:rPr lang="en-US" sz="2000" dirty="0" smtClean="0"/>
              <a:t> </a:t>
            </a:r>
            <a:r>
              <a:rPr lang="en-US" sz="2000" dirty="0" err="1" smtClean="0"/>
              <a:t>obsedantní</a:t>
            </a:r>
            <a:r>
              <a:rPr lang="en-US" sz="2000" dirty="0" smtClean="0"/>
              <a:t> </a:t>
            </a:r>
            <a:r>
              <a:rPr lang="en-US" sz="2000" dirty="0" err="1" smtClean="0"/>
              <a:t>touhou</a:t>
            </a:r>
            <a:r>
              <a:rPr lang="en-US" sz="2000" dirty="0" smtClean="0"/>
              <a:t> </a:t>
            </a:r>
            <a:r>
              <a:rPr lang="en-US" sz="2000" dirty="0" err="1" smtClean="0"/>
              <a:t>po</a:t>
            </a:r>
            <a:r>
              <a:rPr lang="en-US" sz="2000" dirty="0" smtClean="0"/>
              <a:t> </a:t>
            </a:r>
            <a:r>
              <a:rPr lang="en-US" sz="2000" dirty="0" err="1" smtClean="0"/>
              <a:t>slávě</a:t>
            </a:r>
            <a:r>
              <a:rPr lang="en-US" sz="2000" dirty="0" smtClean="0"/>
              <a:t>. </a:t>
            </a:r>
            <a:r>
              <a:rPr lang="en-US" sz="2000" dirty="0" err="1" smtClean="0"/>
              <a:t>Fanoušci</a:t>
            </a:r>
            <a:r>
              <a:rPr lang="en-US" sz="2000" dirty="0" smtClean="0"/>
              <a:t> </a:t>
            </a:r>
            <a:r>
              <a:rPr lang="en-US" sz="2000" dirty="0" err="1" smtClean="0"/>
              <a:t>dnes</a:t>
            </a:r>
            <a:r>
              <a:rPr lang="en-US" sz="2000" dirty="0" smtClean="0"/>
              <a:t> </a:t>
            </a:r>
            <a:r>
              <a:rPr lang="en-US" sz="2000" dirty="0" err="1" smtClean="0"/>
              <a:t>touží</a:t>
            </a:r>
            <a:r>
              <a:rPr lang="en-US" sz="2000" dirty="0" smtClean="0"/>
              <a:t> </a:t>
            </a:r>
            <a:r>
              <a:rPr lang="en-US" sz="2000" dirty="0" err="1" smtClean="0"/>
              <a:t>dosáhnout</a:t>
            </a:r>
            <a:r>
              <a:rPr lang="en-US" sz="2000" dirty="0" smtClean="0"/>
              <a:t> </a:t>
            </a:r>
            <a:r>
              <a:rPr lang="en-US" sz="2000" dirty="0" err="1" smtClean="0"/>
              <a:t>stejného</a:t>
            </a:r>
            <a:r>
              <a:rPr lang="en-US" sz="2000" dirty="0" smtClean="0"/>
              <a:t> </a:t>
            </a:r>
            <a:r>
              <a:rPr lang="en-US" sz="2000" dirty="0" err="1" smtClean="0"/>
              <a:t>statusu</a:t>
            </a:r>
            <a:r>
              <a:rPr lang="en-US" sz="2000" dirty="0" smtClean="0"/>
              <a:t> </a:t>
            </a:r>
            <a:r>
              <a:rPr lang="en-US" sz="2000" dirty="0" err="1" smtClean="0"/>
              <a:t>jako</a:t>
            </a:r>
            <a:r>
              <a:rPr lang="en-US" sz="2000" dirty="0" smtClean="0"/>
              <a:t> </a:t>
            </a:r>
            <a:r>
              <a:rPr lang="en-US" sz="2000" dirty="0" err="1" smtClean="0"/>
              <a:t>obdivované</a:t>
            </a:r>
            <a:r>
              <a:rPr lang="en-US" sz="2000" dirty="0" smtClean="0"/>
              <a:t> celebrity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-&gt; </a:t>
            </a:r>
            <a:r>
              <a:rPr lang="en-US" sz="2000" dirty="0" err="1" smtClean="0"/>
              <a:t>radikální</a:t>
            </a:r>
            <a:r>
              <a:rPr lang="en-US" sz="2000" dirty="0" smtClean="0"/>
              <a:t> </a:t>
            </a:r>
            <a:r>
              <a:rPr lang="en-US" sz="2000" dirty="0" err="1" smtClean="0"/>
              <a:t>demokratizace</a:t>
            </a:r>
            <a:r>
              <a:rPr lang="en-US" sz="2000" dirty="0" smtClean="0"/>
              <a:t> </a:t>
            </a:r>
            <a:r>
              <a:rPr lang="en-US" sz="2000" dirty="0" err="1" smtClean="0"/>
              <a:t>slávy</a:t>
            </a: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Rozdíl</a:t>
            </a:r>
            <a:r>
              <a:rPr lang="en-US" sz="2000" dirty="0" smtClean="0"/>
              <a:t> </a:t>
            </a:r>
            <a:r>
              <a:rPr lang="en-US" sz="2000" dirty="0" err="1" smtClean="0"/>
              <a:t>mezi</a:t>
            </a:r>
            <a:r>
              <a:rPr lang="en-US" sz="2000" dirty="0" smtClean="0"/>
              <a:t> </a:t>
            </a:r>
            <a:r>
              <a:rPr lang="en-US" sz="2000" dirty="0" err="1" smtClean="0"/>
              <a:t>hvězdností</a:t>
            </a:r>
            <a:r>
              <a:rPr lang="en-US" sz="2000" dirty="0" smtClean="0"/>
              <a:t> a </a:t>
            </a:r>
            <a:r>
              <a:rPr lang="en-US" sz="2000" dirty="0" err="1" smtClean="0"/>
              <a:t>slávou</a:t>
            </a:r>
            <a:r>
              <a:rPr lang="en-US" sz="2000" dirty="0" smtClean="0"/>
              <a:t> – </a:t>
            </a:r>
            <a:r>
              <a:rPr lang="en-US" sz="2000" dirty="0" err="1" smtClean="0"/>
              <a:t>hvězdnost</a:t>
            </a:r>
            <a:r>
              <a:rPr lang="en-US" sz="2000" dirty="0" smtClean="0"/>
              <a:t> </a:t>
            </a:r>
            <a:r>
              <a:rPr lang="en-US" sz="2000" dirty="0" err="1" smtClean="0"/>
              <a:t>kvalitativně</a:t>
            </a:r>
            <a:r>
              <a:rPr lang="en-US" sz="2000" dirty="0" smtClean="0"/>
              <a:t> </a:t>
            </a:r>
            <a:r>
              <a:rPr lang="en-US" sz="2000" dirty="0" err="1" smtClean="0"/>
              <a:t>výš</a:t>
            </a:r>
            <a:r>
              <a:rPr lang="en-US" sz="2000" dirty="0" smtClean="0"/>
              <a:t>, </a:t>
            </a:r>
            <a:r>
              <a:rPr lang="en-US" sz="2000" dirty="0" err="1" smtClean="0"/>
              <a:t>odměna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endParaRPr lang="en-US" sz="2000" dirty="0"/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prokazatelný</a:t>
            </a:r>
            <a:r>
              <a:rPr lang="en-US" sz="2000" dirty="0" smtClean="0"/>
              <a:t> </a:t>
            </a:r>
            <a:r>
              <a:rPr lang="en-US" sz="2000" dirty="0" err="1" smtClean="0"/>
              <a:t>performativní</a:t>
            </a:r>
            <a:r>
              <a:rPr lang="en-US" sz="2000" dirty="0" smtClean="0"/>
              <a:t> talent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en-US" sz="2000" dirty="0" err="1" smtClean="0"/>
              <a:t>sláva</a:t>
            </a:r>
            <a:r>
              <a:rPr lang="en-US" sz="2000" dirty="0" smtClean="0"/>
              <a:t> </a:t>
            </a:r>
            <a:r>
              <a:rPr lang="en-US" sz="2000" dirty="0" err="1" smtClean="0"/>
              <a:t>jako</a:t>
            </a:r>
            <a:r>
              <a:rPr lang="en-US" sz="2000" dirty="0" smtClean="0"/>
              <a:t> </a:t>
            </a:r>
            <a:r>
              <a:rPr lang="en-US" sz="2000" dirty="0" err="1" smtClean="0"/>
              <a:t>brutálně</a:t>
            </a:r>
            <a:r>
              <a:rPr lang="en-US" sz="2000" dirty="0" smtClean="0"/>
              <a:t> </a:t>
            </a:r>
            <a:r>
              <a:rPr lang="en-US" sz="2000" dirty="0" err="1" smtClean="0"/>
              <a:t>nahodilá</a:t>
            </a:r>
            <a:endParaRPr lang="en-US" sz="2000" dirty="0" smtClean="0"/>
          </a:p>
          <a:p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6386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938"/>
            <a:ext cx="8229600" cy="1088702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www.people.com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Last night looks – love it or leave it?</a:t>
            </a:r>
            <a:endParaRPr lang="en-US" sz="4000" dirty="0"/>
          </a:p>
        </p:txBody>
      </p:sp>
      <p:pic>
        <p:nvPicPr>
          <p:cNvPr id="3" name="Picture 2" descr="People_Last n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876"/>
            <a:ext cx="9144000" cy="523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5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r>
              <a:rPr lang="en-US" dirty="0" smtClean="0"/>
              <a:t> 27. 11.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17638"/>
            <a:ext cx="84560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HENDL, Jan (2005): </a:t>
            </a:r>
            <a:r>
              <a:rPr lang="en-US" sz="2000" i="1" dirty="0" err="1" smtClean="0"/>
              <a:t>Kvalitativní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výzkum</a:t>
            </a:r>
            <a:r>
              <a:rPr lang="en-US" sz="2000" i="1" dirty="0" smtClean="0"/>
              <a:t>. </a:t>
            </a:r>
            <a:r>
              <a:rPr lang="en-US" sz="2000" i="1" dirty="0" err="1" smtClean="0"/>
              <a:t>Základní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metody</a:t>
            </a:r>
            <a:r>
              <a:rPr lang="en-US" sz="2000" i="1" dirty="0" smtClean="0"/>
              <a:t> a </a:t>
            </a:r>
            <a:r>
              <a:rPr lang="en-US" sz="2000" i="1" dirty="0" err="1" smtClean="0"/>
              <a:t>aplikace</a:t>
            </a:r>
            <a:r>
              <a:rPr lang="en-US" sz="2000" dirty="0" smtClean="0"/>
              <a:t>. 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Praha</a:t>
            </a:r>
            <a:r>
              <a:rPr lang="en-US" sz="2000" dirty="0" smtClean="0"/>
              <a:t>: </a:t>
            </a:r>
            <a:r>
              <a:rPr lang="en-US" sz="2000" dirty="0" err="1" smtClean="0"/>
              <a:t>Portál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STACEY, Jackie (1994): </a:t>
            </a:r>
            <a:r>
              <a:rPr lang="en-US" sz="2000" i="1" dirty="0" smtClean="0"/>
              <a:t>Star Gazing: </a:t>
            </a:r>
            <a:r>
              <a:rPr lang="en-US" sz="2000" i="1" dirty="0"/>
              <a:t>H</a:t>
            </a:r>
            <a:r>
              <a:rPr lang="en-US" sz="2000" i="1" dirty="0" smtClean="0"/>
              <a:t>ollywood Cinema and Female </a:t>
            </a:r>
          </a:p>
          <a:p>
            <a:r>
              <a:rPr lang="en-US" sz="2000" i="1" dirty="0"/>
              <a:t>	</a:t>
            </a:r>
            <a:r>
              <a:rPr lang="en-US" sz="2000" i="1" dirty="0" err="1" smtClean="0"/>
              <a:t>Spectatorhip</a:t>
            </a:r>
            <a:r>
              <a:rPr lang="en-US" sz="2000" dirty="0" smtClean="0"/>
              <a:t>. Abingdon: </a:t>
            </a:r>
            <a:r>
              <a:rPr lang="en-US" sz="2000" dirty="0" err="1" smtClean="0"/>
              <a:t>Routledge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LUMBY, Catharine (2007): </a:t>
            </a:r>
            <a:r>
              <a:rPr lang="en-US" sz="2000" i="1" dirty="0" smtClean="0"/>
              <a:t>Doing It For Themselves? Teenage Girls,</a:t>
            </a:r>
          </a:p>
          <a:p>
            <a:r>
              <a:rPr lang="en-US" sz="2000" i="1" dirty="0"/>
              <a:t>	</a:t>
            </a:r>
            <a:r>
              <a:rPr lang="en-US" sz="2000" i="1" dirty="0" smtClean="0"/>
              <a:t>Sexuality and Fame</a:t>
            </a:r>
            <a:r>
              <a:rPr lang="en-US" sz="2000" dirty="0" smtClean="0"/>
              <a:t>. In: HOLMES, Su – REDMOND, Sean (eds.) (2010):</a:t>
            </a:r>
          </a:p>
          <a:p>
            <a:r>
              <a:rPr lang="en-US" sz="2000" dirty="0"/>
              <a:t>	</a:t>
            </a:r>
            <a:r>
              <a:rPr lang="en-US" sz="2000" i="1" dirty="0" smtClean="0"/>
              <a:t>Stardom and Celebrity</a:t>
            </a:r>
            <a:r>
              <a:rPr lang="en-US" sz="2000" dirty="0" smtClean="0"/>
              <a:t>. A Reader. Los Angeles, London, New Delhi: Sage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Publication, s. 341 – 352.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EPSTEIN, Rebecca (2007): </a:t>
            </a:r>
            <a:r>
              <a:rPr lang="en-US" sz="2000" i="1" dirty="0" smtClean="0"/>
              <a:t>Sharon Stone in a Gap Turtleneck</a:t>
            </a:r>
            <a:r>
              <a:rPr lang="en-US" sz="2000" dirty="0" smtClean="0"/>
              <a:t>. </a:t>
            </a:r>
            <a:r>
              <a:rPr lang="en-US" sz="2000" dirty="0" err="1" smtClean="0"/>
              <a:t>Tamtéž</a:t>
            </a:r>
            <a:r>
              <a:rPr lang="en-US" sz="2000" dirty="0" smtClean="0"/>
              <a:t>, s.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206 – 218.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WILSON, Elizabeth (1993): </a:t>
            </a:r>
            <a:r>
              <a:rPr lang="en-US" sz="2000" i="1" dirty="0" smtClean="0"/>
              <a:t>Audrey Hepburn: Fashion, Film and the 50’s</a:t>
            </a:r>
            <a:r>
              <a:rPr lang="en-US" sz="2000" dirty="0" smtClean="0"/>
              <a:t>. In: COOK, Pam – DODD, Philip (eds.) (1993): </a:t>
            </a:r>
            <a:r>
              <a:rPr lang="en-US" sz="2000" i="1" dirty="0" smtClean="0"/>
              <a:t>Women and Film. A Sight and Sound Reade</a:t>
            </a:r>
            <a:r>
              <a:rPr lang="en-US" sz="2000" dirty="0" smtClean="0"/>
              <a:t>r. London: Scarlett Press, s. 36 – 40.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 SALES, Nancy Jo (2010): </a:t>
            </a:r>
            <a:r>
              <a:rPr lang="en-US" sz="2000" i="1" dirty="0" smtClean="0"/>
              <a:t>The suspects wore </a:t>
            </a:r>
            <a:r>
              <a:rPr lang="en-US" sz="2000" i="1" dirty="0" err="1" smtClean="0"/>
              <a:t>Louboutins</a:t>
            </a:r>
            <a:r>
              <a:rPr lang="en-US" sz="2000" i="1" dirty="0" smtClean="0"/>
              <a:t>.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  http://</a:t>
            </a:r>
            <a:r>
              <a:rPr lang="en-US" sz="2000" dirty="0" err="1" smtClean="0"/>
              <a:t>www.vanityfair.com</a:t>
            </a:r>
            <a:r>
              <a:rPr lang="en-US" sz="2000" dirty="0" smtClean="0"/>
              <a:t>/culture/features/2010/03/billionaire-girls-201003</a:t>
            </a:r>
          </a:p>
          <a:p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8814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938"/>
            <a:ext cx="8229600" cy="1088702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www.people.com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You asked, we found!</a:t>
            </a:r>
            <a:endParaRPr lang="en-US" sz="4000" dirty="0"/>
          </a:p>
        </p:txBody>
      </p:sp>
      <p:pic>
        <p:nvPicPr>
          <p:cNvPr id="3" name="Picture 2" descr="People_You ask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6976"/>
            <a:ext cx="9144000" cy="503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6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i="1" dirty="0" smtClean="0"/>
              <a:t>The Bling Ring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(USA 2013)</a:t>
            </a:r>
            <a:br>
              <a:rPr lang="en-US" sz="2400" dirty="0" smtClean="0"/>
            </a:br>
            <a:r>
              <a:rPr lang="en-US" sz="2400" dirty="0" smtClean="0"/>
              <a:t>r. Sofia Coppola</a:t>
            </a:r>
            <a:endParaRPr lang="en-US" sz="2400" dirty="0"/>
          </a:p>
        </p:txBody>
      </p:sp>
      <p:pic>
        <p:nvPicPr>
          <p:cNvPr id="6" name="Content Placeholder 5" descr="680x478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r="33765"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Jeden</a:t>
            </a:r>
            <a:r>
              <a:rPr lang="en-US" sz="1800" dirty="0" smtClean="0"/>
              <a:t> z </a:t>
            </a:r>
            <a:r>
              <a:rPr lang="en-US" sz="1800" dirty="0" err="1" smtClean="0"/>
              <a:t>nejdůležitějších</a:t>
            </a:r>
            <a:r>
              <a:rPr lang="en-US" sz="1800" dirty="0" smtClean="0"/>
              <a:t> </a:t>
            </a:r>
            <a:r>
              <a:rPr lang="en-US" sz="1800" dirty="0" err="1" smtClean="0"/>
              <a:t>komentářů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téma</a:t>
            </a:r>
            <a:r>
              <a:rPr lang="en-US" sz="1800" dirty="0" smtClean="0"/>
              <a:t> </a:t>
            </a:r>
            <a:r>
              <a:rPr lang="en-US" sz="1800" dirty="0" err="1" smtClean="0"/>
              <a:t>kultrury</a:t>
            </a:r>
            <a:r>
              <a:rPr lang="en-US" sz="1800" dirty="0" smtClean="0"/>
              <a:t> </a:t>
            </a:r>
            <a:r>
              <a:rPr lang="en-US" sz="1800" dirty="0" err="1" smtClean="0"/>
              <a:t>celebrit</a:t>
            </a:r>
            <a:r>
              <a:rPr lang="en-US" sz="1800" dirty="0" smtClean="0"/>
              <a:t> a </a:t>
            </a:r>
            <a:r>
              <a:rPr lang="en-US" sz="1800" dirty="0" err="1" smtClean="0"/>
              <a:t>získávání</a:t>
            </a:r>
            <a:r>
              <a:rPr lang="en-US" sz="1800" dirty="0" smtClean="0"/>
              <a:t> celebrity </a:t>
            </a:r>
            <a:r>
              <a:rPr lang="en-US" sz="1800" dirty="0" err="1" smtClean="0"/>
              <a:t>statusu</a:t>
            </a:r>
            <a:r>
              <a:rPr lang="en-US" sz="1800" dirty="0" smtClean="0"/>
              <a:t> </a:t>
            </a:r>
            <a:r>
              <a:rPr lang="en-US" sz="1800" dirty="0" err="1" smtClean="0"/>
              <a:t>zdola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Filmy </a:t>
            </a:r>
            <a:r>
              <a:rPr lang="en-US" sz="1800" dirty="0" err="1"/>
              <a:t>S</a:t>
            </a:r>
            <a:r>
              <a:rPr lang="en-US" sz="1800" dirty="0" err="1" smtClean="0"/>
              <a:t>ofie</a:t>
            </a:r>
            <a:r>
              <a:rPr lang="en-US" sz="1800" dirty="0" smtClean="0"/>
              <a:t> </a:t>
            </a:r>
            <a:r>
              <a:rPr lang="en-US" sz="1800" dirty="0" err="1" smtClean="0"/>
              <a:t>Coppoly</a:t>
            </a:r>
            <a:r>
              <a:rPr lang="en-US" sz="1800" dirty="0" smtClean="0"/>
              <a:t> </a:t>
            </a:r>
            <a:r>
              <a:rPr lang="en-US" sz="1800" dirty="0" err="1" smtClean="0"/>
              <a:t>jako</a:t>
            </a:r>
            <a:r>
              <a:rPr lang="en-US" sz="1800" dirty="0" smtClean="0"/>
              <a:t> </a:t>
            </a:r>
            <a:r>
              <a:rPr lang="en-US" sz="1800" dirty="0" err="1" smtClean="0"/>
              <a:t>precizní</a:t>
            </a:r>
            <a:r>
              <a:rPr lang="en-US" sz="1800" dirty="0" smtClean="0"/>
              <a:t> </a:t>
            </a:r>
            <a:r>
              <a:rPr lang="en-US" sz="1800" dirty="0" err="1" smtClean="0"/>
              <a:t>vyjádření</a:t>
            </a:r>
            <a:r>
              <a:rPr lang="en-US" sz="1800" dirty="0" smtClean="0"/>
              <a:t> “zeitgeist”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Konzistentní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výběru</a:t>
            </a:r>
            <a:r>
              <a:rPr lang="en-US" sz="1800" dirty="0" smtClean="0"/>
              <a:t> </a:t>
            </a:r>
            <a:r>
              <a:rPr lang="en-US" sz="1800" dirty="0" err="1" smtClean="0"/>
              <a:t>témat</a:t>
            </a:r>
            <a:r>
              <a:rPr lang="en-US" sz="1800" dirty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udržování</a:t>
            </a:r>
            <a:r>
              <a:rPr lang="en-US" sz="1800" dirty="0" smtClean="0"/>
              <a:t> </a:t>
            </a:r>
            <a:r>
              <a:rPr lang="en-US" sz="1800" dirty="0" err="1" smtClean="0"/>
              <a:t>charakteristického</a:t>
            </a:r>
            <a:r>
              <a:rPr lang="en-US" sz="1800" dirty="0" smtClean="0"/>
              <a:t> </a:t>
            </a:r>
            <a:r>
              <a:rPr lang="en-US" sz="1800" dirty="0" err="1" smtClean="0"/>
              <a:t>stylu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Podle</a:t>
            </a:r>
            <a:r>
              <a:rPr lang="en-US" sz="1800" dirty="0" smtClean="0"/>
              <a:t> </a:t>
            </a:r>
            <a:r>
              <a:rPr lang="en-US" sz="1800" dirty="0" err="1" smtClean="0"/>
              <a:t>skutečné</a:t>
            </a:r>
            <a:r>
              <a:rPr lang="en-US" sz="1800" dirty="0" smtClean="0"/>
              <a:t> </a:t>
            </a:r>
            <a:r>
              <a:rPr lang="en-US" sz="1800" dirty="0" err="1" smtClean="0"/>
              <a:t>události</a:t>
            </a:r>
            <a:r>
              <a:rPr lang="en-US" sz="1800" dirty="0" smtClean="0"/>
              <a:t> – </a:t>
            </a:r>
            <a:r>
              <a:rPr lang="en-US" sz="1800" dirty="0" err="1" smtClean="0"/>
              <a:t>parta</a:t>
            </a:r>
            <a:r>
              <a:rPr lang="en-US" sz="1800" dirty="0" smtClean="0"/>
              <a:t> </a:t>
            </a:r>
            <a:r>
              <a:rPr lang="en-US" sz="1800" dirty="0" err="1" smtClean="0"/>
              <a:t>mladistvých</a:t>
            </a:r>
            <a:r>
              <a:rPr lang="en-US" sz="1800" dirty="0" smtClean="0"/>
              <a:t> </a:t>
            </a:r>
            <a:r>
              <a:rPr lang="en-US" sz="1800" dirty="0" err="1" smtClean="0"/>
              <a:t>zlodějů</a:t>
            </a:r>
            <a:r>
              <a:rPr lang="en-US" sz="1800" dirty="0" smtClean="0"/>
              <a:t> </a:t>
            </a:r>
            <a:r>
              <a:rPr lang="en-US" sz="1800" dirty="0" err="1" smtClean="0"/>
              <a:t>řadila</a:t>
            </a:r>
            <a:r>
              <a:rPr lang="en-US" sz="1800" dirty="0" smtClean="0"/>
              <a:t> </a:t>
            </a:r>
            <a:r>
              <a:rPr lang="en-US" sz="1800" dirty="0" err="1" smtClean="0"/>
              <a:t>mezi</a:t>
            </a:r>
            <a:r>
              <a:rPr lang="en-US" sz="1800" dirty="0" smtClean="0"/>
              <a:t> </a:t>
            </a:r>
            <a:r>
              <a:rPr lang="en-US" sz="1800" dirty="0" err="1" smtClean="0"/>
              <a:t>své</a:t>
            </a:r>
            <a:r>
              <a:rPr lang="en-US" sz="1800" dirty="0" smtClean="0"/>
              <a:t> </a:t>
            </a:r>
            <a:r>
              <a:rPr lang="en-US" sz="1800" dirty="0" err="1" smtClean="0"/>
              <a:t>nejcennější</a:t>
            </a:r>
            <a:r>
              <a:rPr lang="en-US" sz="1800" dirty="0" smtClean="0"/>
              <a:t> </a:t>
            </a:r>
            <a:r>
              <a:rPr lang="en-US" sz="1800" dirty="0" err="1" smtClean="0"/>
              <a:t>trofeje</a:t>
            </a:r>
            <a:r>
              <a:rPr lang="en-US" sz="1800" dirty="0" smtClean="0"/>
              <a:t> z </a:t>
            </a:r>
            <a:r>
              <a:rPr lang="en-US" sz="1800" dirty="0" err="1" smtClean="0"/>
              <a:t>domů</a:t>
            </a:r>
            <a:r>
              <a:rPr lang="en-US" sz="1800" dirty="0" smtClean="0"/>
              <a:t> </a:t>
            </a:r>
            <a:r>
              <a:rPr lang="en-US" sz="1800" dirty="0" err="1" smtClean="0"/>
              <a:t>celebrit</a:t>
            </a:r>
            <a:r>
              <a:rPr lang="en-US" sz="1800" dirty="0" smtClean="0"/>
              <a:t> </a:t>
            </a:r>
            <a:r>
              <a:rPr lang="en-US" sz="1800" dirty="0" err="1" smtClean="0"/>
              <a:t>hlavně</a:t>
            </a:r>
            <a:r>
              <a:rPr lang="en-US" sz="1800" dirty="0" smtClean="0"/>
              <a:t> </a:t>
            </a:r>
            <a:r>
              <a:rPr lang="en-US" sz="1800" dirty="0" err="1" smtClean="0"/>
              <a:t>oděvy</a:t>
            </a:r>
            <a:r>
              <a:rPr lang="en-US" sz="1800" dirty="0" smtClean="0"/>
              <a:t> </a:t>
            </a:r>
            <a:r>
              <a:rPr lang="en-US" sz="1800" dirty="0" err="1" smtClean="0"/>
              <a:t>slavných</a:t>
            </a:r>
            <a:r>
              <a:rPr lang="en-US" sz="1800" dirty="0" smtClean="0"/>
              <a:t> </a:t>
            </a:r>
            <a:r>
              <a:rPr lang="en-US" sz="1800" dirty="0" err="1" smtClean="0"/>
              <a:t>módních</a:t>
            </a:r>
            <a:r>
              <a:rPr lang="en-US" sz="1800" dirty="0" smtClean="0"/>
              <a:t> </a:t>
            </a:r>
            <a:r>
              <a:rPr lang="en-US" sz="1800" dirty="0" err="1" smtClean="0"/>
              <a:t>značek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119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85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Klasický</a:t>
            </a:r>
            <a:r>
              <a:rPr lang="en-US" dirty="0" smtClean="0"/>
              <a:t> </a:t>
            </a:r>
            <a:r>
              <a:rPr lang="en-US" dirty="0" err="1" smtClean="0"/>
              <a:t>Hollywoodský</a:t>
            </a:r>
            <a:r>
              <a:rPr lang="en-US" dirty="0" smtClean="0"/>
              <a:t> </a:t>
            </a:r>
            <a:r>
              <a:rPr lang="en-US" dirty="0" err="1" smtClean="0"/>
              <a:t>systém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171" y="1235049"/>
            <a:ext cx="9004829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100" dirty="0" smtClean="0"/>
              <a:t>30. – 60. </a:t>
            </a:r>
            <a:r>
              <a:rPr lang="en-US" sz="2100" dirty="0" err="1" smtClean="0"/>
              <a:t>léta</a:t>
            </a:r>
            <a:r>
              <a:rPr lang="en-US" sz="2100" dirty="0" smtClean="0"/>
              <a:t> 20.století – od </a:t>
            </a:r>
            <a:r>
              <a:rPr lang="en-US" sz="2100" dirty="0" err="1" smtClean="0"/>
              <a:t>nástupu</a:t>
            </a:r>
            <a:r>
              <a:rPr lang="en-US" sz="2100" dirty="0" smtClean="0"/>
              <a:t> </a:t>
            </a:r>
            <a:r>
              <a:rPr lang="en-US" sz="2100" dirty="0" err="1" smtClean="0"/>
              <a:t>zvuku</a:t>
            </a:r>
            <a:r>
              <a:rPr lang="en-US" sz="2100" dirty="0" smtClean="0"/>
              <a:t>; </a:t>
            </a:r>
            <a:r>
              <a:rPr lang="en-US" sz="2100" dirty="0" err="1" smtClean="0"/>
              <a:t>pozvolný</a:t>
            </a:r>
            <a:r>
              <a:rPr lang="en-US" sz="2100" dirty="0" smtClean="0"/>
              <a:t> </a:t>
            </a:r>
            <a:r>
              <a:rPr lang="en-US" sz="2100" dirty="0" err="1" smtClean="0"/>
              <a:t>rozklad</a:t>
            </a:r>
            <a:r>
              <a:rPr lang="en-US" sz="2100" dirty="0" smtClean="0"/>
              <a:t> </a:t>
            </a:r>
            <a:r>
              <a:rPr lang="en-US" sz="2100" dirty="0" err="1" smtClean="0"/>
              <a:t>začal</a:t>
            </a:r>
            <a:r>
              <a:rPr lang="en-US" sz="2100" dirty="0" smtClean="0"/>
              <a:t> Paramount Act (1948) -&gt; </a:t>
            </a:r>
            <a:r>
              <a:rPr lang="en-US" sz="2100" dirty="0" err="1" smtClean="0"/>
              <a:t>studia</a:t>
            </a:r>
            <a:r>
              <a:rPr lang="en-US" sz="2100" dirty="0" smtClean="0"/>
              <a:t> </a:t>
            </a:r>
            <a:r>
              <a:rPr lang="en-US" sz="2100" dirty="0" err="1" smtClean="0"/>
              <a:t>obviněna</a:t>
            </a:r>
            <a:r>
              <a:rPr lang="en-US" sz="2100" dirty="0" smtClean="0"/>
              <a:t> z </a:t>
            </a:r>
            <a:r>
              <a:rPr lang="en-US" sz="2100" dirty="0" err="1" smtClean="0"/>
              <a:t>monopolu</a:t>
            </a:r>
            <a:r>
              <a:rPr lang="en-US" sz="2100" dirty="0" smtClean="0"/>
              <a:t> a </a:t>
            </a:r>
            <a:r>
              <a:rPr lang="en-US" sz="2100" dirty="0" err="1" smtClean="0"/>
              <a:t>nesmějí</a:t>
            </a:r>
            <a:r>
              <a:rPr lang="en-US" sz="2100" dirty="0" smtClean="0"/>
              <a:t> </a:t>
            </a:r>
            <a:r>
              <a:rPr lang="en-US" sz="2100" dirty="0" err="1" smtClean="0"/>
              <a:t>nadále</a:t>
            </a:r>
            <a:r>
              <a:rPr lang="en-US" sz="2100" dirty="0" smtClean="0"/>
              <a:t> </a:t>
            </a:r>
            <a:r>
              <a:rPr lang="en-US" sz="2100" dirty="0" err="1" smtClean="0"/>
              <a:t>provozovat</a:t>
            </a:r>
            <a:r>
              <a:rPr lang="en-US" sz="2100" dirty="0" smtClean="0"/>
              <a:t> kina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err="1" smtClean="0"/>
              <a:t>Studia</a:t>
            </a:r>
            <a:r>
              <a:rPr lang="en-US" sz="2100" dirty="0" smtClean="0"/>
              <a:t> se </a:t>
            </a:r>
            <a:r>
              <a:rPr lang="en-US" sz="2100" dirty="0" err="1" smtClean="0"/>
              <a:t>dělí</a:t>
            </a:r>
            <a:r>
              <a:rPr lang="en-US" sz="2100" dirty="0" smtClean="0"/>
              <a:t> </a:t>
            </a:r>
            <a:r>
              <a:rPr lang="en-US" sz="2100" dirty="0" err="1" smtClean="0"/>
              <a:t>na</a:t>
            </a:r>
            <a:r>
              <a:rPr lang="en-US" sz="2100" dirty="0" smtClean="0"/>
              <a:t> </a:t>
            </a:r>
            <a:r>
              <a:rPr lang="en-US" sz="2100" b="1" dirty="0" smtClean="0"/>
              <a:t>Majors / </a:t>
            </a:r>
            <a:r>
              <a:rPr lang="en-US" sz="2100" b="1" dirty="0" err="1" smtClean="0"/>
              <a:t>Velká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pětka</a:t>
            </a:r>
            <a:r>
              <a:rPr lang="en-US" sz="2100" b="1" dirty="0" smtClean="0"/>
              <a:t> </a:t>
            </a:r>
            <a:r>
              <a:rPr lang="en-US" sz="2100" dirty="0" smtClean="0"/>
              <a:t>( Paramount, MGM, 20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Century Fox, Warner Bros., RKO) a </a:t>
            </a:r>
            <a:r>
              <a:rPr lang="en-US" sz="2100" b="1" dirty="0" smtClean="0"/>
              <a:t>Minors / </a:t>
            </a:r>
            <a:r>
              <a:rPr lang="en-US" sz="2100" b="1" dirty="0" err="1" smtClean="0"/>
              <a:t>Malá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trojka</a:t>
            </a:r>
            <a:r>
              <a:rPr lang="en-US" sz="2100" b="1" dirty="0" smtClean="0"/>
              <a:t> </a:t>
            </a:r>
            <a:r>
              <a:rPr lang="en-US" sz="2100" dirty="0" smtClean="0"/>
              <a:t>(Universal, Columbia, United Artists)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/>
              <a:t>Majors </a:t>
            </a:r>
            <a:r>
              <a:rPr lang="en-US" sz="2100" dirty="0" err="1" smtClean="0"/>
              <a:t>studia</a:t>
            </a:r>
            <a:r>
              <a:rPr lang="en-US" sz="2100" dirty="0" smtClean="0"/>
              <a:t> </a:t>
            </a:r>
            <a:r>
              <a:rPr lang="en-US" sz="2100" dirty="0" err="1" smtClean="0"/>
              <a:t>organizovaná</a:t>
            </a:r>
            <a:r>
              <a:rPr lang="en-US" sz="2100" dirty="0" smtClean="0"/>
              <a:t> </a:t>
            </a:r>
            <a:r>
              <a:rPr lang="en-US" sz="2100" dirty="0" err="1" smtClean="0"/>
              <a:t>na</a:t>
            </a:r>
            <a:r>
              <a:rPr lang="en-US" sz="2100" dirty="0" smtClean="0"/>
              <a:t> </a:t>
            </a:r>
            <a:r>
              <a:rPr lang="en-US" sz="2100" dirty="0" err="1" smtClean="0"/>
              <a:t>principu</a:t>
            </a:r>
            <a:r>
              <a:rPr lang="en-US" sz="2100" dirty="0" smtClean="0"/>
              <a:t> </a:t>
            </a:r>
            <a:r>
              <a:rPr lang="en-US" sz="2100" b="1" dirty="0" err="1" smtClean="0"/>
              <a:t>vertikální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integrace</a:t>
            </a:r>
            <a:r>
              <a:rPr lang="en-US" sz="2100" b="1" dirty="0" smtClean="0"/>
              <a:t> </a:t>
            </a:r>
            <a:r>
              <a:rPr lang="en-US" sz="2100" dirty="0" smtClean="0"/>
              <a:t>– </a:t>
            </a:r>
            <a:r>
              <a:rPr lang="en-US" sz="2100" dirty="0" err="1" smtClean="0"/>
              <a:t>maximální</a:t>
            </a:r>
            <a:r>
              <a:rPr lang="en-US" sz="2100" dirty="0" smtClean="0"/>
              <a:t> </a:t>
            </a:r>
            <a:r>
              <a:rPr lang="en-US" sz="2100" dirty="0" err="1" smtClean="0"/>
              <a:t>kontrola</a:t>
            </a:r>
            <a:r>
              <a:rPr lang="en-US" sz="2100" dirty="0" smtClean="0"/>
              <a:t> </a:t>
            </a:r>
            <a:r>
              <a:rPr lang="en-US" sz="2100" dirty="0" err="1" smtClean="0"/>
              <a:t>celého</a:t>
            </a:r>
            <a:r>
              <a:rPr lang="en-US" sz="2100" dirty="0" smtClean="0"/>
              <a:t> </a:t>
            </a:r>
            <a:r>
              <a:rPr lang="en-US" sz="2100" dirty="0" err="1" smtClean="0"/>
              <a:t>filmového</a:t>
            </a:r>
            <a:r>
              <a:rPr lang="en-US" sz="2100" dirty="0" smtClean="0"/>
              <a:t> </a:t>
            </a:r>
            <a:r>
              <a:rPr lang="en-US" sz="2100" dirty="0" err="1" smtClean="0"/>
              <a:t>životního</a:t>
            </a:r>
            <a:r>
              <a:rPr lang="en-US" sz="2100" dirty="0" smtClean="0"/>
              <a:t> </a:t>
            </a:r>
            <a:r>
              <a:rPr lang="en-US" sz="2100" dirty="0" err="1" smtClean="0"/>
              <a:t>cyklu</a:t>
            </a:r>
            <a:r>
              <a:rPr lang="en-US" sz="2100" dirty="0" smtClean="0"/>
              <a:t> – od </a:t>
            </a:r>
            <a:r>
              <a:rPr lang="en-US" sz="2100" dirty="0" err="1" smtClean="0"/>
              <a:t>námětu</a:t>
            </a:r>
            <a:r>
              <a:rPr lang="en-US" sz="2100" dirty="0" smtClean="0"/>
              <a:t> </a:t>
            </a:r>
            <a:r>
              <a:rPr lang="en-US" sz="2100" dirty="0" err="1" smtClean="0"/>
              <a:t>přes</a:t>
            </a:r>
            <a:r>
              <a:rPr lang="en-US" sz="2100" dirty="0" smtClean="0"/>
              <a:t> casting a </a:t>
            </a:r>
            <a:r>
              <a:rPr lang="en-US" sz="2100" dirty="0" err="1" smtClean="0"/>
              <a:t>natáčení</a:t>
            </a:r>
            <a:r>
              <a:rPr lang="en-US" sz="2100" dirty="0" smtClean="0"/>
              <a:t> </a:t>
            </a:r>
            <a:r>
              <a:rPr lang="en-US" sz="2100" dirty="0" err="1" smtClean="0"/>
              <a:t>až</a:t>
            </a:r>
            <a:r>
              <a:rPr lang="en-US" sz="2100" dirty="0" smtClean="0"/>
              <a:t> </a:t>
            </a:r>
            <a:r>
              <a:rPr lang="en-US" sz="2100" dirty="0" err="1" smtClean="0"/>
              <a:t>po</a:t>
            </a:r>
            <a:r>
              <a:rPr lang="en-US" sz="2100" dirty="0" smtClean="0"/>
              <a:t> </a:t>
            </a:r>
            <a:r>
              <a:rPr lang="en-US" sz="2100" dirty="0" err="1" smtClean="0"/>
              <a:t>distribuci</a:t>
            </a:r>
            <a:r>
              <a:rPr lang="en-US" sz="2100" dirty="0"/>
              <a:t> a</a:t>
            </a:r>
            <a:r>
              <a:rPr lang="en-US" sz="2100" dirty="0" smtClean="0"/>
              <a:t> </a:t>
            </a:r>
            <a:r>
              <a:rPr lang="en-US" sz="2100" dirty="0" err="1" smtClean="0"/>
              <a:t>uvádění</a:t>
            </a:r>
            <a:r>
              <a:rPr lang="en-US" sz="2100" dirty="0" smtClean="0"/>
              <a:t> (</a:t>
            </a:r>
            <a:r>
              <a:rPr lang="en-US" sz="2100" dirty="0" err="1" smtClean="0"/>
              <a:t>vlastní</a:t>
            </a:r>
            <a:r>
              <a:rPr lang="en-US" sz="2100" dirty="0" smtClean="0"/>
              <a:t> </a:t>
            </a:r>
            <a:r>
              <a:rPr lang="en-US" sz="2100" dirty="0" err="1" smtClean="0"/>
              <a:t>síť</a:t>
            </a:r>
            <a:r>
              <a:rPr lang="en-US" sz="2100" dirty="0" smtClean="0"/>
              <a:t> kin) -&gt; </a:t>
            </a:r>
            <a:r>
              <a:rPr lang="en-US" sz="2100" dirty="0" err="1" smtClean="0"/>
              <a:t>výpravnější</a:t>
            </a:r>
            <a:r>
              <a:rPr lang="en-US" sz="2100" dirty="0" smtClean="0"/>
              <a:t> </a:t>
            </a:r>
            <a:r>
              <a:rPr lang="en-US" sz="2100" dirty="0" err="1" smtClean="0"/>
              <a:t>produkce</a:t>
            </a:r>
            <a:endParaRPr lang="en-US" sz="2100" dirty="0" smtClean="0"/>
          </a:p>
          <a:p>
            <a:pPr marL="285750" indent="-285750">
              <a:buFont typeface="Arial"/>
              <a:buChar char="•"/>
            </a:pPr>
            <a:r>
              <a:rPr lang="en-US" sz="2100" dirty="0" err="1" smtClean="0"/>
              <a:t>Hvězdný</a:t>
            </a:r>
            <a:r>
              <a:rPr lang="en-US" sz="2100" dirty="0" smtClean="0"/>
              <a:t> </a:t>
            </a:r>
            <a:r>
              <a:rPr lang="en-US" sz="2100" dirty="0" err="1" smtClean="0"/>
              <a:t>systém</a:t>
            </a:r>
            <a:r>
              <a:rPr lang="en-US" sz="2100" dirty="0" smtClean="0"/>
              <a:t> </a:t>
            </a:r>
            <a:r>
              <a:rPr lang="en-US" sz="2100" dirty="0" err="1" smtClean="0"/>
              <a:t>jako</a:t>
            </a:r>
            <a:r>
              <a:rPr lang="en-US" sz="2100" dirty="0" smtClean="0"/>
              <a:t> </a:t>
            </a:r>
            <a:r>
              <a:rPr lang="en-US" sz="2100" dirty="0" err="1" smtClean="0"/>
              <a:t>zásadní</a:t>
            </a:r>
            <a:r>
              <a:rPr lang="en-US" sz="2100" dirty="0" smtClean="0"/>
              <a:t> </a:t>
            </a:r>
            <a:r>
              <a:rPr lang="en-US" sz="2100" dirty="0" err="1" smtClean="0"/>
              <a:t>složka</a:t>
            </a:r>
            <a:r>
              <a:rPr lang="en-US" sz="2100" dirty="0" smtClean="0"/>
              <a:t> </a:t>
            </a:r>
            <a:r>
              <a:rPr lang="en-US" sz="2100" dirty="0" err="1" smtClean="0"/>
              <a:t>studiového</a:t>
            </a:r>
            <a:r>
              <a:rPr lang="en-US" sz="2100" dirty="0" smtClean="0"/>
              <a:t> </a:t>
            </a:r>
            <a:r>
              <a:rPr lang="en-US" sz="2100" dirty="0" err="1" smtClean="0"/>
              <a:t>systému</a:t>
            </a:r>
            <a:r>
              <a:rPr lang="en-US" sz="2100" dirty="0" smtClean="0"/>
              <a:t> – </a:t>
            </a:r>
            <a:r>
              <a:rPr lang="en-US" sz="2100" dirty="0" err="1" smtClean="0"/>
              <a:t>sedmileté</a:t>
            </a:r>
            <a:r>
              <a:rPr lang="en-US" sz="2100" dirty="0" smtClean="0"/>
              <a:t> </a:t>
            </a:r>
            <a:r>
              <a:rPr lang="en-US" sz="2100" dirty="0" err="1" smtClean="0"/>
              <a:t>kontrakty</a:t>
            </a:r>
            <a:r>
              <a:rPr lang="en-US" sz="2100" dirty="0" smtClean="0"/>
              <a:t> s </a:t>
            </a:r>
            <a:r>
              <a:rPr lang="en-US" sz="2100" dirty="0" err="1" smtClean="0"/>
              <a:t>vybranými</a:t>
            </a:r>
            <a:r>
              <a:rPr lang="en-US" sz="2100" dirty="0" smtClean="0"/>
              <a:t> </a:t>
            </a:r>
            <a:r>
              <a:rPr lang="en-US" sz="2100" dirty="0" err="1" smtClean="0"/>
              <a:t>hvězdami</a:t>
            </a:r>
            <a:r>
              <a:rPr lang="en-US" sz="2100" dirty="0" smtClean="0"/>
              <a:t>, </a:t>
            </a:r>
            <a:r>
              <a:rPr lang="en-US" sz="2100" dirty="0" err="1" smtClean="0"/>
              <a:t>kontrola</a:t>
            </a:r>
            <a:r>
              <a:rPr lang="en-US" sz="2100" dirty="0" smtClean="0"/>
              <a:t> </a:t>
            </a:r>
            <a:r>
              <a:rPr lang="en-US" sz="2100" dirty="0" err="1" smtClean="0"/>
              <a:t>jejich</a:t>
            </a:r>
            <a:r>
              <a:rPr lang="en-US" sz="2100" dirty="0" smtClean="0"/>
              <a:t> </a:t>
            </a:r>
            <a:r>
              <a:rPr lang="en-US" sz="2100" dirty="0" err="1" smtClean="0"/>
              <a:t>prezentace</a:t>
            </a:r>
            <a:r>
              <a:rPr lang="en-US" sz="2100" dirty="0" smtClean="0"/>
              <a:t>, </a:t>
            </a:r>
            <a:r>
              <a:rPr lang="en-US" sz="2100" dirty="0" err="1" smtClean="0"/>
              <a:t>propagace</a:t>
            </a:r>
            <a:r>
              <a:rPr lang="en-US" sz="2100" dirty="0" smtClean="0"/>
              <a:t> </a:t>
            </a:r>
            <a:r>
              <a:rPr lang="en-US" sz="2100" dirty="0" err="1" smtClean="0"/>
              <a:t>i</a:t>
            </a:r>
            <a:r>
              <a:rPr lang="en-US" sz="2100" dirty="0" smtClean="0"/>
              <a:t> </a:t>
            </a:r>
            <a:r>
              <a:rPr lang="en-US" sz="2100" dirty="0" err="1" smtClean="0"/>
              <a:t>typických</a:t>
            </a:r>
            <a:r>
              <a:rPr lang="en-US" sz="2100" dirty="0" smtClean="0"/>
              <a:t> </a:t>
            </a:r>
            <a:r>
              <a:rPr lang="en-US" sz="2100" dirty="0" err="1" smtClean="0"/>
              <a:t>rolí</a:t>
            </a:r>
            <a:endParaRPr lang="en-US" sz="2100" dirty="0" smtClean="0"/>
          </a:p>
          <a:p>
            <a:pPr marL="285750" indent="-285750">
              <a:buFont typeface="Arial"/>
              <a:buChar char="•"/>
            </a:pPr>
            <a:r>
              <a:rPr lang="en-US" sz="2100" dirty="0" err="1" smtClean="0"/>
              <a:t>Kostýmní</a:t>
            </a:r>
            <a:r>
              <a:rPr lang="en-US" sz="2100" dirty="0" smtClean="0"/>
              <a:t> </a:t>
            </a:r>
            <a:r>
              <a:rPr lang="en-US" sz="2100" dirty="0" err="1" smtClean="0"/>
              <a:t>návrháři</a:t>
            </a:r>
            <a:r>
              <a:rPr lang="en-US" sz="2100" dirty="0" smtClean="0"/>
              <a:t> </a:t>
            </a:r>
            <a:r>
              <a:rPr lang="en-US" sz="2100" dirty="0" err="1" smtClean="0"/>
              <a:t>široce</a:t>
            </a:r>
            <a:r>
              <a:rPr lang="en-US" sz="2100" dirty="0" smtClean="0"/>
              <a:t> </a:t>
            </a:r>
            <a:r>
              <a:rPr lang="en-US" sz="2100" dirty="0" err="1" smtClean="0"/>
              <a:t>známí</a:t>
            </a:r>
            <a:r>
              <a:rPr lang="en-US" sz="2100" dirty="0" smtClean="0"/>
              <a:t> </a:t>
            </a:r>
            <a:r>
              <a:rPr lang="en-US" sz="2100" dirty="0" err="1" smtClean="0"/>
              <a:t>podobně</a:t>
            </a:r>
            <a:r>
              <a:rPr lang="en-US" sz="2100" dirty="0" smtClean="0"/>
              <a:t> </a:t>
            </a:r>
            <a:r>
              <a:rPr lang="en-US" sz="2100" dirty="0" err="1" smtClean="0"/>
              <a:t>jako</a:t>
            </a:r>
            <a:r>
              <a:rPr lang="en-US" sz="2100" dirty="0" smtClean="0"/>
              <a:t> </a:t>
            </a:r>
            <a:r>
              <a:rPr lang="en-US" sz="2100" dirty="0" err="1" smtClean="0"/>
              <a:t>hvězdy</a:t>
            </a:r>
            <a:r>
              <a:rPr lang="en-US" sz="2100" dirty="0" smtClean="0"/>
              <a:t> – Edith Head (Paramount), Walter Plunkett (Selznick), </a:t>
            </a:r>
            <a:r>
              <a:rPr lang="en-US" sz="2100" dirty="0" err="1" smtClean="0"/>
              <a:t>Orry</a:t>
            </a:r>
            <a:r>
              <a:rPr lang="en-US" sz="2100" dirty="0"/>
              <a:t> </a:t>
            </a:r>
            <a:r>
              <a:rPr lang="en-US" sz="2100" dirty="0" smtClean="0"/>
              <a:t>Kelly (</a:t>
            </a:r>
            <a:r>
              <a:rPr lang="en-US" sz="2100" dirty="0" err="1" smtClean="0"/>
              <a:t>Warners</a:t>
            </a:r>
            <a:r>
              <a:rPr lang="en-US" sz="2100" dirty="0" smtClean="0"/>
              <a:t>), Adrian (MGM)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err="1" smtClean="0"/>
              <a:t>Vertikální</a:t>
            </a:r>
            <a:r>
              <a:rPr lang="en-US" sz="2100" dirty="0" smtClean="0"/>
              <a:t> </a:t>
            </a:r>
            <a:r>
              <a:rPr lang="en-US" sz="2100" dirty="0" err="1" smtClean="0"/>
              <a:t>integrace</a:t>
            </a:r>
            <a:r>
              <a:rPr lang="en-US" sz="2100" dirty="0" smtClean="0"/>
              <a:t> </a:t>
            </a:r>
            <a:r>
              <a:rPr lang="en-US" sz="2100" dirty="0" err="1" smtClean="0"/>
              <a:t>funguje</a:t>
            </a:r>
            <a:r>
              <a:rPr lang="en-US" sz="2100" dirty="0" smtClean="0"/>
              <a:t> </a:t>
            </a:r>
            <a:r>
              <a:rPr lang="en-US" sz="2100" dirty="0" err="1" smtClean="0"/>
              <a:t>také</a:t>
            </a:r>
            <a:r>
              <a:rPr lang="en-US" sz="2100" dirty="0" smtClean="0"/>
              <a:t> </a:t>
            </a:r>
            <a:r>
              <a:rPr lang="en-US" sz="2100" dirty="0" err="1" smtClean="0"/>
              <a:t>na</a:t>
            </a:r>
            <a:r>
              <a:rPr lang="en-US" sz="2100" dirty="0" smtClean="0"/>
              <a:t> </a:t>
            </a:r>
            <a:r>
              <a:rPr lang="en-US" sz="2100" dirty="0" err="1" smtClean="0"/>
              <a:t>bázi</a:t>
            </a:r>
            <a:r>
              <a:rPr lang="en-US" sz="2100" dirty="0" smtClean="0"/>
              <a:t> </a:t>
            </a:r>
            <a:r>
              <a:rPr lang="en-US" sz="2100" dirty="0" err="1" smtClean="0"/>
              <a:t>kostýmu</a:t>
            </a:r>
            <a:r>
              <a:rPr lang="en-US" sz="2100" dirty="0" smtClean="0"/>
              <a:t> – </a:t>
            </a:r>
            <a:r>
              <a:rPr lang="en-US" sz="2100" dirty="0" err="1" smtClean="0"/>
              <a:t>jednotlivé</a:t>
            </a:r>
            <a:r>
              <a:rPr lang="en-US" sz="2100" dirty="0" smtClean="0"/>
              <a:t> “screen styles” </a:t>
            </a:r>
            <a:r>
              <a:rPr lang="en-US" sz="2100" dirty="0" err="1"/>
              <a:t>p</a:t>
            </a:r>
            <a:r>
              <a:rPr lang="en-US" sz="2100" dirty="0" err="1" smtClean="0"/>
              <a:t>ropagované</a:t>
            </a:r>
            <a:r>
              <a:rPr lang="en-US" sz="2100" dirty="0" smtClean="0"/>
              <a:t> v </a:t>
            </a:r>
            <a:r>
              <a:rPr lang="en-US" sz="2100" dirty="0" err="1" smtClean="0"/>
              <a:t>návaznosti</a:t>
            </a:r>
            <a:r>
              <a:rPr lang="en-US" sz="2100" dirty="0" smtClean="0"/>
              <a:t> </a:t>
            </a:r>
            <a:r>
              <a:rPr lang="en-US" sz="2100" dirty="0" err="1" smtClean="0"/>
              <a:t>na</a:t>
            </a:r>
            <a:r>
              <a:rPr lang="en-US" sz="2100" dirty="0" smtClean="0"/>
              <a:t> </a:t>
            </a:r>
            <a:r>
              <a:rPr lang="en-US" sz="2100" dirty="0" err="1" smtClean="0"/>
              <a:t>konkrétní</a:t>
            </a:r>
            <a:r>
              <a:rPr lang="en-US" sz="2100" dirty="0" smtClean="0"/>
              <a:t> </a:t>
            </a:r>
            <a:r>
              <a:rPr lang="en-US" sz="2100" dirty="0" smtClean="0"/>
              <a:t>film </a:t>
            </a:r>
            <a:r>
              <a:rPr lang="en-US" sz="2100" dirty="0" err="1" smtClean="0"/>
              <a:t>i</a:t>
            </a:r>
            <a:r>
              <a:rPr lang="en-US" sz="2100" dirty="0" smtClean="0"/>
              <a:t> </a:t>
            </a:r>
            <a:r>
              <a:rPr lang="en-US" sz="2100" dirty="0" err="1" smtClean="0"/>
              <a:t>hvězdu</a:t>
            </a:r>
            <a:endParaRPr lang="en-US" sz="2100" dirty="0" smtClean="0"/>
          </a:p>
          <a:p>
            <a:r>
              <a:rPr lang="en-US" sz="2100" dirty="0" smtClean="0"/>
              <a:t> 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88884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ith_Hea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1" t="3637" r="10672" b="7013"/>
          <a:stretch/>
        </p:blipFill>
        <p:spPr>
          <a:xfrm>
            <a:off x="5908263" y="0"/>
            <a:ext cx="3235737" cy="5983899"/>
          </a:xfrm>
          <a:prstGeom prst="rect">
            <a:avLst/>
          </a:prstGeom>
        </p:spPr>
      </p:pic>
      <p:pic>
        <p:nvPicPr>
          <p:cNvPr id="4" name="Picture 3" descr="Ging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t="3551" r="9215"/>
          <a:stretch/>
        </p:blipFill>
        <p:spPr>
          <a:xfrm>
            <a:off x="3601062" y="121765"/>
            <a:ext cx="2968830" cy="5588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514" y="121766"/>
            <a:ext cx="3425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Edith Head (Paramount)</a:t>
            </a:r>
            <a:endParaRPr lang="en-US" sz="2400" b="1" dirty="0"/>
          </a:p>
        </p:txBody>
      </p:sp>
      <p:pic>
        <p:nvPicPr>
          <p:cNvPr id="7" name="Picture 6" descr="poster-maltese-falcon-the-1941_0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2482" r="10063"/>
          <a:stretch/>
        </p:blipFill>
        <p:spPr>
          <a:xfrm>
            <a:off x="417514" y="583431"/>
            <a:ext cx="3566680" cy="4019046"/>
          </a:xfrm>
          <a:prstGeom prst="rect">
            <a:avLst/>
          </a:prstGeom>
        </p:spPr>
      </p:pic>
      <p:pic>
        <p:nvPicPr>
          <p:cNvPr id="8" name="Picture 7" descr="OK_Pro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5" y="3826912"/>
            <a:ext cx="2313726" cy="28244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1654" y="5983899"/>
            <a:ext cx="3892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Orry</a:t>
            </a:r>
            <a:r>
              <a:rPr lang="en-US" sz="2400" b="1" dirty="0" smtClean="0"/>
              <a:t> George </a:t>
            </a:r>
            <a:r>
              <a:rPr lang="en-US" sz="2400" b="1" dirty="0" smtClean="0"/>
              <a:t>Kelly (</a:t>
            </a:r>
            <a:r>
              <a:rPr lang="en-US" sz="2400" b="1" dirty="0" err="1"/>
              <a:t>W</a:t>
            </a:r>
            <a:r>
              <a:rPr lang="en-US" sz="2400" b="1" dirty="0" err="1" smtClean="0"/>
              <a:t>arners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7559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WTW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9" t="10907" r="31890"/>
          <a:stretch/>
        </p:blipFill>
        <p:spPr>
          <a:xfrm>
            <a:off x="5664713" y="156554"/>
            <a:ext cx="3479287" cy="6110013"/>
          </a:xfrm>
          <a:prstGeom prst="rect">
            <a:avLst/>
          </a:prstGeom>
        </p:spPr>
      </p:pic>
      <p:pic>
        <p:nvPicPr>
          <p:cNvPr id="4" name="Picture 3" descr="Plunket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5" t="4288" r="4618" b="13531"/>
          <a:stretch/>
        </p:blipFill>
        <p:spPr>
          <a:xfrm>
            <a:off x="3688045" y="3639914"/>
            <a:ext cx="3546262" cy="2626653"/>
          </a:xfrm>
          <a:prstGeom prst="rect">
            <a:avLst/>
          </a:prstGeom>
        </p:spPr>
      </p:pic>
      <p:pic>
        <p:nvPicPr>
          <p:cNvPr id="5" name="Picture 4" descr="Adrian portrai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8524" r="17896"/>
          <a:stretch/>
        </p:blipFill>
        <p:spPr>
          <a:xfrm>
            <a:off x="121775" y="156554"/>
            <a:ext cx="2853015" cy="4646976"/>
          </a:xfrm>
          <a:prstGeom prst="rect">
            <a:avLst/>
          </a:prstGeom>
        </p:spPr>
      </p:pic>
      <p:pic>
        <p:nvPicPr>
          <p:cNvPr id="6" name="Picture 5" descr="ruby-slippers-wizard-of-oz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r="20634"/>
          <a:stretch/>
        </p:blipFill>
        <p:spPr>
          <a:xfrm>
            <a:off x="2296329" y="156554"/>
            <a:ext cx="3670648" cy="422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8045" y="6418775"/>
            <a:ext cx="544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Walter Plunkett (Selznick Productions)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3550" y="4803531"/>
            <a:ext cx="2052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Adrian (</a:t>
            </a:r>
            <a:r>
              <a:rPr lang="en-US" sz="2400" b="1" dirty="0" smtClean="0"/>
              <a:t>MGM)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7331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9485"/>
          </a:xfrm>
        </p:spPr>
        <p:txBody>
          <a:bodyPr>
            <a:noAutofit/>
          </a:bodyPr>
          <a:lstStyle/>
          <a:p>
            <a:r>
              <a:rPr lang="en-US" sz="3200" dirty="0" smtClean="0"/>
              <a:t>PR </a:t>
            </a:r>
            <a:r>
              <a:rPr lang="en-US" sz="3200" dirty="0" err="1" smtClean="0"/>
              <a:t>praxe</a:t>
            </a:r>
            <a:r>
              <a:rPr lang="en-US" sz="3200" dirty="0" smtClean="0"/>
              <a:t> </a:t>
            </a:r>
            <a:r>
              <a:rPr lang="en-US" sz="3200" dirty="0" err="1" smtClean="0"/>
              <a:t>klasického</a:t>
            </a:r>
            <a:r>
              <a:rPr lang="en-US" sz="3200" dirty="0" smtClean="0"/>
              <a:t> </a:t>
            </a:r>
            <a:r>
              <a:rPr lang="en-US" sz="3200" dirty="0" err="1" smtClean="0"/>
              <a:t>hollywoodského</a:t>
            </a:r>
            <a:r>
              <a:rPr lang="en-US" sz="3200" dirty="0" smtClean="0"/>
              <a:t> </a:t>
            </a:r>
            <a:r>
              <a:rPr lang="en-US" sz="3200" dirty="0" err="1" smtClean="0"/>
              <a:t>kostýmu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1362" y="1130680"/>
            <a:ext cx="9080938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Synergické</a:t>
            </a:r>
            <a:r>
              <a:rPr lang="en-US" sz="2200" dirty="0" smtClean="0"/>
              <a:t> </a:t>
            </a:r>
            <a:r>
              <a:rPr lang="en-US" sz="2200" dirty="0" err="1" smtClean="0"/>
              <a:t>využití</a:t>
            </a:r>
            <a:r>
              <a:rPr lang="en-US" sz="2200" dirty="0" smtClean="0"/>
              <a:t> </a:t>
            </a:r>
            <a:r>
              <a:rPr lang="en-US" sz="2200" dirty="0" err="1" smtClean="0"/>
              <a:t>marketingových</a:t>
            </a:r>
            <a:r>
              <a:rPr lang="en-US" sz="2200" dirty="0" smtClean="0"/>
              <a:t> </a:t>
            </a:r>
            <a:r>
              <a:rPr lang="en-US" sz="2200" dirty="0" err="1" smtClean="0"/>
              <a:t>praktik</a:t>
            </a:r>
            <a:r>
              <a:rPr lang="en-US" sz="2200" dirty="0" smtClean="0"/>
              <a:t> </a:t>
            </a:r>
            <a:r>
              <a:rPr lang="en-US" sz="2200" dirty="0" err="1" smtClean="0"/>
              <a:t>známých</a:t>
            </a:r>
            <a:r>
              <a:rPr lang="en-US" sz="2200" dirty="0" smtClean="0"/>
              <a:t> z </a:t>
            </a:r>
            <a:r>
              <a:rPr lang="en-US" sz="2200" dirty="0" err="1" smtClean="0"/>
              <a:t>širších</a:t>
            </a:r>
            <a:r>
              <a:rPr lang="en-US" sz="2200" dirty="0" smtClean="0"/>
              <a:t> </a:t>
            </a:r>
            <a:r>
              <a:rPr lang="en-US" sz="2200" dirty="0" err="1" smtClean="0"/>
              <a:t>oblastí</a:t>
            </a:r>
            <a:r>
              <a:rPr lang="en-US" sz="2200" dirty="0" smtClean="0"/>
              <a:t> </a:t>
            </a:r>
            <a:r>
              <a:rPr lang="en-US" sz="2200" dirty="0" err="1" smtClean="0"/>
              <a:t>služeb</a:t>
            </a:r>
            <a:r>
              <a:rPr lang="en-US" sz="2200" dirty="0" smtClean="0"/>
              <a:t> a </a:t>
            </a:r>
            <a:r>
              <a:rPr lang="en-US" sz="2200" dirty="0" err="1" smtClean="0"/>
              <a:t>obchodu</a:t>
            </a: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Dvě</a:t>
            </a:r>
            <a:r>
              <a:rPr lang="en-US" sz="2200" dirty="0" smtClean="0"/>
              <a:t> </a:t>
            </a:r>
            <a:r>
              <a:rPr lang="en-US" sz="2200" dirty="0" err="1" smtClean="0"/>
              <a:t>pevně</a:t>
            </a:r>
            <a:r>
              <a:rPr lang="en-US" sz="2200" dirty="0" smtClean="0"/>
              <a:t> </a:t>
            </a:r>
            <a:r>
              <a:rPr lang="en-US" sz="2200" dirty="0" err="1" smtClean="0"/>
              <a:t>provázané</a:t>
            </a:r>
            <a:r>
              <a:rPr lang="en-US" sz="2200" dirty="0" smtClean="0"/>
              <a:t> </a:t>
            </a:r>
            <a:r>
              <a:rPr lang="en-US" sz="2200" dirty="0" err="1" smtClean="0"/>
              <a:t>úrovně</a:t>
            </a:r>
            <a:r>
              <a:rPr lang="en-US" sz="2200" dirty="0" smtClean="0"/>
              <a:t> </a:t>
            </a:r>
            <a:r>
              <a:rPr lang="en-US" sz="2200" dirty="0" err="1" smtClean="0"/>
              <a:t>propagace</a:t>
            </a:r>
            <a:r>
              <a:rPr lang="en-US" sz="2200" dirty="0"/>
              <a:t>:</a:t>
            </a:r>
            <a:endParaRPr lang="en-US" sz="2200" dirty="0" smtClean="0"/>
          </a:p>
          <a:p>
            <a:r>
              <a:rPr lang="en-US" sz="2200" dirty="0"/>
              <a:t>	</a:t>
            </a:r>
            <a:r>
              <a:rPr lang="en-US" sz="2200" dirty="0" smtClean="0"/>
              <a:t>1. </a:t>
            </a:r>
            <a:r>
              <a:rPr lang="en-US" sz="2200" dirty="0" err="1" smtClean="0"/>
              <a:t>prezentace</a:t>
            </a:r>
            <a:r>
              <a:rPr lang="en-US" sz="2200" dirty="0" smtClean="0"/>
              <a:t> </a:t>
            </a:r>
            <a:r>
              <a:rPr lang="en-US" sz="2200" dirty="0" err="1" smtClean="0"/>
              <a:t>jednotlivých</a:t>
            </a:r>
            <a:r>
              <a:rPr lang="en-US" sz="2200" dirty="0" smtClean="0"/>
              <a:t> “screen styles” v </a:t>
            </a:r>
            <a:r>
              <a:rPr lang="en-US" sz="2200" dirty="0" err="1" smtClean="0"/>
              <a:t>konkrétních</a:t>
            </a:r>
            <a:r>
              <a:rPr lang="en-US" sz="2200" dirty="0" smtClean="0"/>
              <a:t> </a:t>
            </a:r>
            <a:r>
              <a:rPr lang="en-US" sz="2200" dirty="0" err="1" smtClean="0"/>
              <a:t>filmech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	</a:t>
            </a:r>
            <a:r>
              <a:rPr lang="en-US" sz="2200" dirty="0" err="1" smtClean="0"/>
              <a:t>plátnech</a:t>
            </a:r>
            <a:r>
              <a:rPr lang="en-US" sz="2200" dirty="0" smtClean="0"/>
              <a:t> kin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2. </a:t>
            </a:r>
            <a:r>
              <a:rPr lang="en-US" sz="2200" dirty="0" err="1" smtClean="0"/>
              <a:t>pomocí</a:t>
            </a:r>
            <a:r>
              <a:rPr lang="en-US" sz="2200" dirty="0" smtClean="0"/>
              <a:t> tie-in </a:t>
            </a:r>
            <a:r>
              <a:rPr lang="en-US" sz="2200" dirty="0" err="1" smtClean="0"/>
              <a:t>kampaň</a:t>
            </a:r>
            <a:r>
              <a:rPr lang="en-US" sz="2200" dirty="0" smtClean="0"/>
              <a:t> v </a:t>
            </a:r>
            <a:r>
              <a:rPr lang="en-US" sz="2200" dirty="0" err="1" smtClean="0"/>
              <a:t>různých</a:t>
            </a:r>
            <a:r>
              <a:rPr lang="en-US" sz="2200" dirty="0" smtClean="0"/>
              <a:t> </a:t>
            </a:r>
            <a:r>
              <a:rPr lang="en-US" sz="2200" dirty="0" err="1" smtClean="0"/>
              <a:t>médiích</a:t>
            </a:r>
            <a:r>
              <a:rPr lang="en-US" sz="2200" dirty="0" smtClean="0"/>
              <a:t>, </a:t>
            </a:r>
            <a:r>
              <a:rPr lang="en-US" sz="2200" dirty="0" err="1" smtClean="0"/>
              <a:t>filmových</a:t>
            </a:r>
            <a:r>
              <a:rPr lang="en-US" sz="2200" dirty="0" smtClean="0"/>
              <a:t> </a:t>
            </a:r>
            <a:r>
              <a:rPr lang="en-US" sz="2200" dirty="0" err="1" smtClean="0"/>
              <a:t>časopisech</a:t>
            </a:r>
            <a:r>
              <a:rPr lang="en-US" sz="2200" dirty="0" smtClean="0"/>
              <a:t> a 	</a:t>
            </a:r>
            <a:r>
              <a:rPr lang="en-US" sz="2200" dirty="0" err="1" smtClean="0"/>
              <a:t>obchodních</a:t>
            </a:r>
            <a:r>
              <a:rPr lang="en-US" sz="2200" dirty="0" smtClean="0"/>
              <a:t> </a:t>
            </a:r>
            <a:r>
              <a:rPr lang="en-US" sz="2200" dirty="0" err="1" smtClean="0"/>
              <a:t>domech</a:t>
            </a:r>
            <a:r>
              <a:rPr lang="en-US" sz="2200" dirty="0" smtClean="0"/>
              <a:t> -&gt; </a:t>
            </a:r>
            <a:r>
              <a:rPr lang="en-US" sz="2200" dirty="0" err="1" smtClean="0"/>
              <a:t>vždy</a:t>
            </a:r>
            <a:r>
              <a:rPr lang="en-US" sz="2200" dirty="0" smtClean="0"/>
              <a:t> </a:t>
            </a:r>
            <a:r>
              <a:rPr lang="en-US" sz="2200" dirty="0" err="1" smtClean="0"/>
              <a:t>společně</a:t>
            </a:r>
            <a:r>
              <a:rPr lang="en-US" sz="2200" dirty="0" smtClean="0"/>
              <a:t> </a:t>
            </a:r>
            <a:r>
              <a:rPr lang="en-US" sz="2200" dirty="0" err="1" smtClean="0"/>
              <a:t>představen</a:t>
            </a:r>
            <a:r>
              <a:rPr lang="en-US" sz="2200" dirty="0" smtClean="0"/>
              <a:t> </a:t>
            </a:r>
            <a:r>
              <a:rPr lang="en-US" sz="2200" dirty="0" err="1" smtClean="0"/>
              <a:t>název</a:t>
            </a:r>
            <a:r>
              <a:rPr lang="en-US" sz="2200" dirty="0" smtClean="0"/>
              <a:t> </a:t>
            </a:r>
            <a:r>
              <a:rPr lang="en-US" sz="2200" dirty="0" err="1" smtClean="0"/>
              <a:t>filmu</a:t>
            </a:r>
            <a:r>
              <a:rPr lang="en-US" sz="2200" dirty="0" smtClean="0"/>
              <a:t>, studio, </a:t>
            </a:r>
          </a:p>
          <a:p>
            <a:r>
              <a:rPr lang="en-US" sz="2200" dirty="0"/>
              <a:t>	</a:t>
            </a:r>
            <a:r>
              <a:rPr lang="en-US" sz="2200" dirty="0" err="1" smtClean="0"/>
              <a:t>hlavní</a:t>
            </a:r>
            <a:r>
              <a:rPr lang="en-US" sz="2200" dirty="0" smtClean="0"/>
              <a:t> </a:t>
            </a:r>
            <a:r>
              <a:rPr lang="en-US" sz="2200" dirty="0" err="1" smtClean="0"/>
              <a:t>hvězda</a:t>
            </a:r>
            <a:r>
              <a:rPr lang="en-US" sz="2200" dirty="0" smtClean="0"/>
              <a:t> a </a:t>
            </a:r>
            <a:r>
              <a:rPr lang="en-US" sz="2200" dirty="0" err="1" smtClean="0"/>
              <a:t>fotografie</a:t>
            </a:r>
            <a:r>
              <a:rPr lang="en-US" sz="2200" dirty="0"/>
              <a:t> </a:t>
            </a:r>
            <a:r>
              <a:rPr lang="en-US" sz="2200" dirty="0" err="1" smtClean="0"/>
              <a:t>konkrétních</a:t>
            </a:r>
            <a:r>
              <a:rPr lang="en-US" sz="2200" dirty="0" smtClean="0"/>
              <a:t> </a:t>
            </a:r>
            <a:r>
              <a:rPr lang="en-US" sz="2200" dirty="0" err="1" smtClean="0"/>
              <a:t>šatů</a:t>
            </a: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Cíleně</a:t>
            </a:r>
            <a:r>
              <a:rPr lang="en-US" sz="2200" dirty="0" smtClean="0"/>
              <a:t> se </a:t>
            </a:r>
            <a:r>
              <a:rPr lang="en-US" sz="2200" dirty="0" err="1" smtClean="0"/>
              <a:t>natáčí</a:t>
            </a:r>
            <a:r>
              <a:rPr lang="en-US" sz="2200" dirty="0" smtClean="0"/>
              <a:t> </a:t>
            </a:r>
            <a:r>
              <a:rPr lang="en-US" sz="2200" dirty="0" err="1" smtClean="0"/>
              <a:t>současné</a:t>
            </a:r>
            <a:r>
              <a:rPr lang="en-US" sz="2200" dirty="0" smtClean="0"/>
              <a:t> filmy (</a:t>
            </a:r>
            <a:r>
              <a:rPr lang="en-US" sz="2200" dirty="0" err="1" smtClean="0"/>
              <a:t>melodramata</a:t>
            </a:r>
            <a:r>
              <a:rPr lang="en-US" sz="2200" dirty="0" smtClean="0"/>
              <a:t>, </a:t>
            </a:r>
            <a:r>
              <a:rPr lang="en-US" sz="2200" dirty="0" err="1" smtClean="0"/>
              <a:t>romantické</a:t>
            </a:r>
            <a:r>
              <a:rPr lang="en-US" sz="2200" dirty="0" smtClean="0"/>
              <a:t> </a:t>
            </a:r>
            <a:r>
              <a:rPr lang="en-US" sz="2200" dirty="0" err="1" smtClean="0"/>
              <a:t>komedie</a:t>
            </a:r>
            <a:r>
              <a:rPr lang="en-US" sz="2200" dirty="0" smtClean="0"/>
              <a:t>); </a:t>
            </a:r>
          </a:p>
          <a:p>
            <a:r>
              <a:rPr lang="en-US" sz="2200" dirty="0"/>
              <a:t>	</a:t>
            </a:r>
            <a:r>
              <a:rPr lang="en-US" sz="2200" dirty="0" err="1" smtClean="0"/>
              <a:t>naopak</a:t>
            </a:r>
            <a:r>
              <a:rPr lang="en-US" sz="2200" dirty="0" smtClean="0"/>
              <a:t> </a:t>
            </a:r>
            <a:r>
              <a:rPr lang="en-US" sz="2200" dirty="0" err="1" smtClean="0"/>
              <a:t>potlačeny</a:t>
            </a:r>
            <a:r>
              <a:rPr lang="en-US" sz="2200" dirty="0"/>
              <a:t> </a:t>
            </a:r>
            <a:r>
              <a:rPr lang="en-US" sz="2200" dirty="0" err="1" smtClean="0"/>
              <a:t>jsou</a:t>
            </a:r>
            <a:r>
              <a:rPr lang="en-US" sz="2200" dirty="0" smtClean="0"/>
              <a:t> </a:t>
            </a:r>
            <a:r>
              <a:rPr lang="en-US" sz="2200" dirty="0" err="1" smtClean="0"/>
              <a:t>výpravné</a:t>
            </a:r>
            <a:r>
              <a:rPr lang="en-US" sz="2200" dirty="0" smtClean="0"/>
              <a:t> </a:t>
            </a:r>
            <a:r>
              <a:rPr lang="en-US" sz="2200" dirty="0" err="1" smtClean="0"/>
              <a:t>historické</a:t>
            </a:r>
            <a:r>
              <a:rPr lang="en-US" sz="2200" dirty="0" smtClean="0"/>
              <a:t> filmy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Šaty</a:t>
            </a:r>
            <a:r>
              <a:rPr lang="en-US" sz="2200" dirty="0" smtClean="0"/>
              <a:t> z </a:t>
            </a:r>
            <a:r>
              <a:rPr lang="en-US" sz="2200" dirty="0" err="1" smtClean="0"/>
              <a:t>filmového</a:t>
            </a:r>
            <a:r>
              <a:rPr lang="en-US" sz="2200" dirty="0" smtClean="0"/>
              <a:t> </a:t>
            </a:r>
            <a:r>
              <a:rPr lang="en-US" sz="2200" dirty="0" err="1" smtClean="0"/>
              <a:t>plátna</a:t>
            </a:r>
            <a:r>
              <a:rPr lang="en-US" sz="2200" dirty="0" smtClean="0"/>
              <a:t> k </a:t>
            </a:r>
            <a:r>
              <a:rPr lang="en-US" sz="2200" dirty="0" err="1" smtClean="0"/>
              <a:t>dostání</a:t>
            </a:r>
            <a:r>
              <a:rPr lang="en-US" sz="2200" dirty="0" smtClean="0"/>
              <a:t> v </a:t>
            </a:r>
            <a:r>
              <a:rPr lang="en-US" sz="2200" dirty="0" err="1" smtClean="0"/>
              <a:t>tzv</a:t>
            </a:r>
            <a:r>
              <a:rPr lang="en-US" sz="2200" dirty="0" smtClean="0"/>
              <a:t>. Cinema shops – </a:t>
            </a:r>
            <a:r>
              <a:rPr lang="en-US" sz="2200" dirty="0" err="1" smtClean="0"/>
              <a:t>vyhrazená</a:t>
            </a:r>
            <a:r>
              <a:rPr lang="en-US" sz="2200" dirty="0" smtClean="0"/>
              <a:t> </a:t>
            </a:r>
            <a:r>
              <a:rPr lang="en-US" sz="2200" dirty="0" err="1" smtClean="0"/>
              <a:t>patra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	</a:t>
            </a:r>
            <a:r>
              <a:rPr lang="en-US" sz="2200" dirty="0" err="1" smtClean="0"/>
              <a:t>slavných</a:t>
            </a:r>
            <a:r>
              <a:rPr lang="en-US" sz="2200" dirty="0" smtClean="0"/>
              <a:t> </a:t>
            </a:r>
            <a:r>
              <a:rPr lang="en-US" sz="2200" dirty="0" err="1" smtClean="0"/>
              <a:t>obchodních</a:t>
            </a:r>
            <a:r>
              <a:rPr lang="en-US" sz="2200" dirty="0" smtClean="0"/>
              <a:t> </a:t>
            </a:r>
            <a:r>
              <a:rPr lang="en-US" sz="2200" dirty="0" err="1" smtClean="0"/>
              <a:t>domů</a:t>
            </a:r>
            <a:r>
              <a:rPr lang="en-US" sz="2200" dirty="0" smtClean="0"/>
              <a:t>; </a:t>
            </a:r>
            <a:r>
              <a:rPr lang="en-US" sz="2200" dirty="0" err="1" smtClean="0"/>
              <a:t>šaty</a:t>
            </a:r>
            <a:r>
              <a:rPr lang="en-US" sz="2200" dirty="0" smtClean="0"/>
              <a:t> </a:t>
            </a:r>
            <a:r>
              <a:rPr lang="en-US" sz="2200" dirty="0" err="1" smtClean="0"/>
              <a:t>začínají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30 USD </a:t>
            </a:r>
            <a:r>
              <a:rPr lang="en-US" sz="2200" dirty="0" err="1" smtClean="0"/>
              <a:t>za</a:t>
            </a:r>
            <a:r>
              <a:rPr lang="en-US" sz="2200" dirty="0" smtClean="0"/>
              <a:t> </a:t>
            </a:r>
            <a:r>
              <a:rPr lang="en-US" sz="2200" dirty="0" err="1" smtClean="0"/>
              <a:t>kus</a:t>
            </a: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Sériové</a:t>
            </a:r>
            <a:r>
              <a:rPr lang="en-US" sz="2200" dirty="0" smtClean="0"/>
              <a:t> </a:t>
            </a:r>
            <a:r>
              <a:rPr lang="en-US" sz="2200" dirty="0" err="1" smtClean="0"/>
              <a:t>fotografie</a:t>
            </a:r>
            <a:r>
              <a:rPr lang="en-US" sz="2200" dirty="0" smtClean="0"/>
              <a:t> </a:t>
            </a:r>
            <a:r>
              <a:rPr lang="en-US" sz="2200" dirty="0" err="1" smtClean="0"/>
              <a:t>hollywoodských</a:t>
            </a:r>
            <a:r>
              <a:rPr lang="en-US" sz="2200" dirty="0" smtClean="0"/>
              <a:t> </a:t>
            </a:r>
            <a:r>
              <a:rPr lang="en-US" sz="2200" dirty="0" err="1" smtClean="0"/>
              <a:t>hvězd</a:t>
            </a:r>
            <a:r>
              <a:rPr lang="en-US" sz="2200" dirty="0" smtClean="0"/>
              <a:t> </a:t>
            </a:r>
            <a:r>
              <a:rPr lang="en-US" sz="2200" dirty="0" err="1" smtClean="0"/>
              <a:t>nemusí</a:t>
            </a:r>
            <a:r>
              <a:rPr lang="en-US" sz="2200" dirty="0" smtClean="0"/>
              <a:t> </a:t>
            </a:r>
            <a:r>
              <a:rPr lang="en-US" sz="2200" dirty="0" err="1" smtClean="0"/>
              <a:t>být</a:t>
            </a:r>
            <a:r>
              <a:rPr lang="en-US" sz="2200" dirty="0" smtClean="0"/>
              <a:t> </a:t>
            </a:r>
            <a:r>
              <a:rPr lang="en-US" sz="2200" dirty="0" err="1" smtClean="0"/>
              <a:t>vázané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konkrétní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film, ale </a:t>
            </a:r>
            <a:r>
              <a:rPr lang="en-US" sz="2200" dirty="0" err="1" smtClean="0"/>
              <a:t>propagují</a:t>
            </a:r>
            <a:r>
              <a:rPr lang="en-US" sz="2200" dirty="0" smtClean="0"/>
              <a:t> </a:t>
            </a:r>
            <a:r>
              <a:rPr lang="en-US" sz="2200" dirty="0" err="1" smtClean="0"/>
              <a:t>představu</a:t>
            </a:r>
            <a:r>
              <a:rPr lang="en-US" sz="2200" dirty="0" smtClean="0"/>
              <a:t> o </a:t>
            </a:r>
            <a:r>
              <a:rPr lang="en-US" sz="2200" dirty="0" err="1" smtClean="0"/>
              <a:t>Hollywoodu</a:t>
            </a:r>
            <a:r>
              <a:rPr lang="en-US" sz="2200" dirty="0" smtClean="0"/>
              <a:t> </a:t>
            </a:r>
            <a:r>
              <a:rPr lang="en-US" sz="2200" dirty="0" err="1" smtClean="0"/>
              <a:t>jako</a:t>
            </a:r>
            <a:r>
              <a:rPr lang="en-US" sz="2200" dirty="0" smtClean="0"/>
              <a:t> o </a:t>
            </a:r>
            <a:r>
              <a:rPr lang="en-US" sz="2200" dirty="0" err="1" smtClean="0"/>
              <a:t>středisku</a:t>
            </a:r>
            <a:r>
              <a:rPr lang="en-US" sz="2200" dirty="0" smtClean="0"/>
              <a:t> </a:t>
            </a:r>
            <a:r>
              <a:rPr lang="en-US" sz="2200" dirty="0" err="1" smtClean="0"/>
              <a:t>volného</a:t>
            </a:r>
            <a:r>
              <a:rPr lang="en-US" sz="2200" dirty="0" smtClean="0"/>
              <a:t> </a:t>
            </a:r>
            <a:r>
              <a:rPr lang="en-US" sz="2200" dirty="0" err="1" smtClean="0"/>
              <a:t>času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-&gt; </a:t>
            </a:r>
            <a:r>
              <a:rPr lang="en-US" sz="2200" dirty="0" err="1" smtClean="0"/>
              <a:t>tyto</a:t>
            </a:r>
            <a:r>
              <a:rPr lang="en-US" sz="2200" dirty="0" smtClean="0"/>
              <a:t> </a:t>
            </a:r>
            <a:r>
              <a:rPr lang="en-US" sz="2200" dirty="0" err="1" smtClean="0"/>
              <a:t>fotografie</a:t>
            </a:r>
            <a:r>
              <a:rPr lang="en-US" sz="2200" dirty="0"/>
              <a:t> </a:t>
            </a:r>
            <a:r>
              <a:rPr lang="en-US" sz="2200" dirty="0" err="1" smtClean="0"/>
              <a:t>rozšířené</a:t>
            </a:r>
            <a:r>
              <a:rPr lang="en-US" sz="2200" dirty="0" smtClean="0"/>
              <a:t> </a:t>
            </a:r>
            <a:r>
              <a:rPr lang="en-US" sz="2200" dirty="0" err="1" smtClean="0"/>
              <a:t>po</a:t>
            </a:r>
            <a:r>
              <a:rPr lang="en-US" sz="2200" dirty="0" smtClean="0"/>
              <a:t> </a:t>
            </a:r>
            <a:r>
              <a:rPr lang="en-US" sz="2200" dirty="0" err="1" smtClean="0"/>
              <a:t>celém</a:t>
            </a:r>
            <a:r>
              <a:rPr lang="en-US" sz="2200" dirty="0" smtClean="0"/>
              <a:t> </a:t>
            </a:r>
            <a:r>
              <a:rPr lang="en-US" sz="2200" dirty="0" err="1" smtClean="0"/>
              <a:t>světe</a:t>
            </a:r>
            <a:r>
              <a:rPr lang="en-US" sz="2200" dirty="0" smtClean="0"/>
              <a:t> =&gt; </a:t>
            </a:r>
            <a:r>
              <a:rPr lang="en-US" sz="2200" dirty="0" err="1" smtClean="0"/>
              <a:t>nové</a:t>
            </a:r>
            <a:r>
              <a:rPr lang="en-US" sz="2200" dirty="0" smtClean="0"/>
              <a:t> </a:t>
            </a:r>
            <a:r>
              <a:rPr lang="en-US" sz="2200" dirty="0" err="1" smtClean="0"/>
              <a:t>pojetí</a:t>
            </a:r>
            <a:r>
              <a:rPr lang="en-US" sz="2200" dirty="0" smtClean="0"/>
              <a:t> </a:t>
            </a:r>
            <a:r>
              <a:rPr lang="en-US" sz="2200" dirty="0" err="1" smtClean="0"/>
              <a:t>outdoorové</a:t>
            </a:r>
            <a:r>
              <a:rPr lang="en-US" sz="2200" dirty="0" smtClean="0"/>
              <a:t> 	</a:t>
            </a:r>
            <a:r>
              <a:rPr lang="en-US" sz="2200" dirty="0" err="1" smtClean="0"/>
              <a:t>módy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16031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56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Kinorevue</a:t>
            </a:r>
            <a:endParaRPr lang="en-US" dirty="0"/>
          </a:p>
        </p:txBody>
      </p:sp>
      <p:pic>
        <p:nvPicPr>
          <p:cNvPr id="3" name="Picture 2" descr="Kinorev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0" y="1080204"/>
            <a:ext cx="8148160" cy="560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Adrian Adolph </a:t>
            </a:r>
            <a:r>
              <a:rPr lang="en-US" dirty="0" err="1" smtClean="0"/>
              <a:t>Geenberg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a.k.a. </a:t>
            </a:r>
            <a:r>
              <a:rPr lang="en-US" b="1" dirty="0" smtClean="0"/>
              <a:t>Adrian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6272" y="1930851"/>
            <a:ext cx="8494633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Dvorní</a:t>
            </a:r>
            <a:r>
              <a:rPr lang="en-US" sz="2200" dirty="0" smtClean="0"/>
              <a:t> </a:t>
            </a:r>
            <a:r>
              <a:rPr lang="en-US" sz="2200" dirty="0" err="1" smtClean="0"/>
              <a:t>návrhář</a:t>
            </a:r>
            <a:r>
              <a:rPr lang="en-US" sz="2200" dirty="0" smtClean="0"/>
              <a:t> </a:t>
            </a:r>
            <a:r>
              <a:rPr lang="en-US" sz="2200" dirty="0" err="1" smtClean="0"/>
              <a:t>studia</a:t>
            </a:r>
            <a:r>
              <a:rPr lang="en-US" sz="2200" dirty="0" smtClean="0"/>
              <a:t> MGM 1928 – 1941; </a:t>
            </a:r>
            <a:r>
              <a:rPr lang="en-US" sz="2200" dirty="0" err="1" smtClean="0"/>
              <a:t>poté</a:t>
            </a:r>
            <a:r>
              <a:rPr lang="en-US" sz="2200" dirty="0" smtClean="0"/>
              <a:t> </a:t>
            </a:r>
            <a:r>
              <a:rPr lang="en-US" sz="2200" dirty="0" err="1" smtClean="0"/>
              <a:t>vlastní</a:t>
            </a:r>
            <a:r>
              <a:rPr lang="en-US" sz="2200" dirty="0" smtClean="0"/>
              <a:t> </a:t>
            </a:r>
            <a:r>
              <a:rPr lang="en-US" sz="2200" dirty="0" err="1" smtClean="0"/>
              <a:t>značka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	</a:t>
            </a:r>
            <a:r>
              <a:rPr lang="en-US" sz="2200" dirty="0" err="1" smtClean="0"/>
              <a:t>konfekce</a:t>
            </a: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Nejčastěji</a:t>
            </a:r>
            <a:r>
              <a:rPr lang="en-US" sz="2200" dirty="0" smtClean="0"/>
              <a:t> </a:t>
            </a:r>
            <a:r>
              <a:rPr lang="en-US" sz="2200" dirty="0" err="1" smtClean="0"/>
              <a:t>analyzovaný</a:t>
            </a:r>
            <a:r>
              <a:rPr lang="en-US" sz="2200" dirty="0" smtClean="0"/>
              <a:t> </a:t>
            </a:r>
            <a:r>
              <a:rPr lang="en-US" sz="2200" dirty="0" err="1" smtClean="0"/>
              <a:t>kostýmní</a:t>
            </a:r>
            <a:r>
              <a:rPr lang="en-US" sz="2200" dirty="0" smtClean="0"/>
              <a:t> </a:t>
            </a:r>
            <a:r>
              <a:rPr lang="en-US" sz="2200" dirty="0" err="1" smtClean="0"/>
              <a:t>návrhář</a:t>
            </a:r>
            <a:r>
              <a:rPr lang="en-US" sz="2200" dirty="0" smtClean="0"/>
              <a:t>, </a:t>
            </a:r>
            <a:r>
              <a:rPr lang="en-US" sz="2200" dirty="0" err="1" smtClean="0"/>
              <a:t>velmi</a:t>
            </a:r>
            <a:r>
              <a:rPr lang="en-US" sz="2200" dirty="0" smtClean="0"/>
              <a:t> </a:t>
            </a:r>
            <a:r>
              <a:rPr lang="en-US" sz="2200" dirty="0" err="1" smtClean="0"/>
              <a:t>široká</a:t>
            </a:r>
            <a:r>
              <a:rPr lang="en-US" sz="2200" dirty="0" smtClean="0"/>
              <a:t> </a:t>
            </a:r>
            <a:r>
              <a:rPr lang="en-US" sz="2200" dirty="0" err="1" smtClean="0"/>
              <a:t>tvorba</a:t>
            </a:r>
            <a:r>
              <a:rPr lang="en-US" sz="2200" dirty="0" smtClean="0"/>
              <a:t> – od </a:t>
            </a:r>
          </a:p>
          <a:p>
            <a:r>
              <a:rPr lang="en-US" sz="2200" dirty="0"/>
              <a:t>	</a:t>
            </a:r>
            <a:r>
              <a:rPr lang="en-US" sz="2200" dirty="0" err="1" smtClean="0"/>
              <a:t>masově</a:t>
            </a:r>
            <a:r>
              <a:rPr lang="en-US" sz="2200" dirty="0" smtClean="0"/>
              <a:t> </a:t>
            </a:r>
            <a:r>
              <a:rPr lang="en-US" sz="2200" dirty="0" err="1" smtClean="0"/>
              <a:t>napodobovaných</a:t>
            </a:r>
            <a:r>
              <a:rPr lang="en-US" sz="2200" dirty="0" smtClean="0"/>
              <a:t> </a:t>
            </a:r>
            <a:r>
              <a:rPr lang="en-US" sz="2200" dirty="0" err="1" smtClean="0"/>
              <a:t>šatů</a:t>
            </a:r>
            <a:r>
              <a:rPr lang="en-US" sz="2200" dirty="0" smtClean="0"/>
              <a:t>, </a:t>
            </a:r>
            <a:r>
              <a:rPr lang="en-US" sz="2200" dirty="0" err="1" smtClean="0"/>
              <a:t>přes</a:t>
            </a:r>
            <a:r>
              <a:rPr lang="en-US" sz="2200" dirty="0" smtClean="0"/>
              <a:t> </a:t>
            </a:r>
            <a:r>
              <a:rPr lang="en-US" sz="2200" dirty="0" err="1" smtClean="0"/>
              <a:t>nepříliš</a:t>
            </a:r>
            <a:r>
              <a:rPr lang="en-US" sz="2200" dirty="0" smtClean="0"/>
              <a:t> </a:t>
            </a:r>
            <a:r>
              <a:rPr lang="en-US" sz="2200" dirty="0" err="1" smtClean="0"/>
              <a:t>lichotivé</a:t>
            </a:r>
            <a:r>
              <a:rPr lang="en-US" sz="2200" dirty="0" smtClean="0"/>
              <a:t> </a:t>
            </a:r>
            <a:r>
              <a:rPr lang="en-US" sz="2200" dirty="0" err="1" smtClean="0"/>
              <a:t>linie</a:t>
            </a:r>
            <a:r>
              <a:rPr lang="en-US" sz="2200" dirty="0" smtClean="0"/>
              <a:t> </a:t>
            </a:r>
            <a:r>
              <a:rPr lang="en-US" sz="2200" dirty="0" err="1" smtClean="0"/>
              <a:t>až</a:t>
            </a:r>
            <a:r>
              <a:rPr lang="en-US" sz="2200" dirty="0" smtClean="0"/>
              <a:t> </a:t>
            </a:r>
            <a:r>
              <a:rPr lang="en-US" sz="2200" dirty="0" err="1" smtClean="0"/>
              <a:t>po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	</a:t>
            </a:r>
            <a:r>
              <a:rPr lang="en-US" sz="2200" dirty="0" err="1" smtClean="0"/>
              <a:t>designové</a:t>
            </a:r>
            <a:r>
              <a:rPr lang="en-US" sz="2200" dirty="0" smtClean="0"/>
              <a:t> </a:t>
            </a:r>
            <a:r>
              <a:rPr lang="en-US" sz="2200" dirty="0" err="1" smtClean="0"/>
              <a:t>excesy</a:t>
            </a: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Rozpoznatelné</a:t>
            </a:r>
            <a:r>
              <a:rPr lang="en-US" sz="2200" dirty="0" smtClean="0"/>
              <a:t> </a:t>
            </a:r>
            <a:r>
              <a:rPr lang="en-US" sz="2200" dirty="0" err="1" smtClean="0"/>
              <a:t>styly</a:t>
            </a:r>
            <a:r>
              <a:rPr lang="en-US" sz="2200" dirty="0" smtClean="0"/>
              <a:t> pro </a:t>
            </a:r>
            <a:r>
              <a:rPr lang="en-US" sz="2200" dirty="0" err="1" smtClean="0"/>
              <a:t>konkrétní</a:t>
            </a:r>
            <a:r>
              <a:rPr lang="en-US" sz="2200" dirty="0" smtClean="0"/>
              <a:t> </a:t>
            </a:r>
            <a:r>
              <a:rPr lang="en-US" sz="2200" dirty="0" err="1" smtClean="0"/>
              <a:t>hvězdy</a:t>
            </a:r>
            <a:r>
              <a:rPr lang="en-US" sz="2200" dirty="0" smtClean="0"/>
              <a:t> – </a:t>
            </a:r>
            <a:r>
              <a:rPr lang="en-US" sz="2200" dirty="0" err="1" smtClean="0"/>
              <a:t>ramenní</a:t>
            </a:r>
            <a:r>
              <a:rPr lang="en-US" sz="2200" dirty="0" smtClean="0"/>
              <a:t> </a:t>
            </a:r>
            <a:r>
              <a:rPr lang="en-US" sz="2200" dirty="0" err="1" smtClean="0"/>
              <a:t>vycpávky</a:t>
            </a:r>
            <a:r>
              <a:rPr lang="en-US" sz="2200" dirty="0" smtClean="0"/>
              <a:t> pro 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Joan Crawford; </a:t>
            </a:r>
            <a:r>
              <a:rPr lang="en-US" sz="2200" dirty="0" err="1" smtClean="0"/>
              <a:t>anticky</a:t>
            </a:r>
            <a:r>
              <a:rPr lang="en-US" sz="2200" dirty="0" smtClean="0"/>
              <a:t> </a:t>
            </a:r>
            <a:r>
              <a:rPr lang="en-US" sz="2200" dirty="0" err="1" smtClean="0"/>
              <a:t>nařasená</a:t>
            </a:r>
            <a:r>
              <a:rPr lang="en-US" sz="2200" dirty="0" smtClean="0"/>
              <a:t> </a:t>
            </a:r>
            <a:r>
              <a:rPr lang="en-US" sz="2200" dirty="0" err="1" smtClean="0"/>
              <a:t>silueta</a:t>
            </a:r>
            <a:r>
              <a:rPr lang="en-US" sz="2200" dirty="0" smtClean="0"/>
              <a:t> pro Katharine Hepburn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Obavy</a:t>
            </a:r>
            <a:r>
              <a:rPr lang="en-US" sz="2200" dirty="0" smtClean="0"/>
              <a:t> z </a:t>
            </a:r>
            <a:r>
              <a:rPr lang="en-US" sz="2200" dirty="0" err="1" smtClean="0"/>
              <a:t>přímého</a:t>
            </a:r>
            <a:r>
              <a:rPr lang="en-US" sz="2200" dirty="0" smtClean="0"/>
              <a:t> </a:t>
            </a:r>
            <a:r>
              <a:rPr lang="en-US" sz="2200" dirty="0" err="1" smtClean="0"/>
              <a:t>napodobování</a:t>
            </a:r>
            <a:r>
              <a:rPr lang="en-US" sz="2200" dirty="0" smtClean="0"/>
              <a:t> </a:t>
            </a:r>
            <a:r>
              <a:rPr lang="en-US" sz="2200" dirty="0" err="1" smtClean="0"/>
              <a:t>vlastních</a:t>
            </a:r>
            <a:r>
              <a:rPr lang="en-US" sz="2200" dirty="0" smtClean="0"/>
              <a:t> </a:t>
            </a:r>
            <a:r>
              <a:rPr lang="en-US" sz="2200" dirty="0" err="1" smtClean="0"/>
              <a:t>kreací</a:t>
            </a:r>
            <a:r>
              <a:rPr lang="en-US" sz="2200" dirty="0" smtClean="0"/>
              <a:t>, proto do </a:t>
            </a:r>
            <a:r>
              <a:rPr lang="en-US" sz="2200" dirty="0" err="1" smtClean="0"/>
              <a:t>šatů</a:t>
            </a:r>
            <a:r>
              <a:rPr lang="en-US" sz="2200" dirty="0" smtClean="0"/>
              <a:t> </a:t>
            </a:r>
            <a:r>
              <a:rPr lang="en-US" sz="2200" dirty="0" err="1" smtClean="0"/>
              <a:t>vkládal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	</a:t>
            </a:r>
            <a:r>
              <a:rPr lang="en-US" sz="2200" dirty="0" err="1" smtClean="0"/>
              <a:t>prvky</a:t>
            </a:r>
            <a:r>
              <a:rPr lang="en-US" sz="2200" dirty="0" smtClean="0"/>
              <a:t>, </a:t>
            </a:r>
            <a:r>
              <a:rPr lang="en-US" sz="2200" dirty="0" err="1" smtClean="0"/>
              <a:t>které</a:t>
            </a:r>
            <a:r>
              <a:rPr lang="en-US" sz="2200" dirty="0" smtClean="0"/>
              <a:t> </a:t>
            </a:r>
            <a:r>
              <a:rPr lang="en-US" sz="2200" dirty="0" err="1" smtClean="0"/>
              <a:t>kopírování</a:t>
            </a:r>
            <a:r>
              <a:rPr lang="en-US" sz="2200" dirty="0" smtClean="0"/>
              <a:t> </a:t>
            </a:r>
            <a:r>
              <a:rPr lang="en-US" sz="2200" dirty="0" err="1" smtClean="0"/>
              <a:t>ztěžovaly</a:t>
            </a:r>
            <a:r>
              <a:rPr lang="en-US" sz="2200" dirty="0" smtClean="0"/>
              <a:t> a v </a:t>
            </a:r>
            <a:r>
              <a:rPr lang="en-US" sz="2200" dirty="0" err="1" smtClean="0"/>
              <a:t>důsledku</a:t>
            </a:r>
            <a:r>
              <a:rPr lang="en-US" sz="2200" dirty="0" smtClean="0"/>
              <a:t> </a:t>
            </a:r>
            <a:r>
              <a:rPr lang="en-US" sz="2200" dirty="0" err="1" smtClean="0"/>
              <a:t>znemožňovaly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	</a:t>
            </a:r>
            <a:r>
              <a:rPr lang="en-US" sz="2200" dirty="0" err="1" smtClean="0"/>
              <a:t>každodenní</a:t>
            </a:r>
            <a:r>
              <a:rPr lang="en-US" sz="2200" dirty="0" smtClean="0"/>
              <a:t> </a:t>
            </a:r>
            <a:r>
              <a:rPr lang="en-US" sz="2200" dirty="0" err="1" smtClean="0"/>
              <a:t>nošení</a:t>
            </a:r>
            <a:r>
              <a:rPr lang="en-US" sz="2200" dirty="0" smtClean="0"/>
              <a:t> (</a:t>
            </a:r>
            <a:r>
              <a:rPr lang="en-US" sz="2200" dirty="0" err="1" smtClean="0"/>
              <a:t>drahé</a:t>
            </a:r>
            <a:r>
              <a:rPr lang="en-US" sz="2200" dirty="0" smtClean="0"/>
              <a:t> </a:t>
            </a:r>
            <a:r>
              <a:rPr lang="en-US" sz="2200" dirty="0" err="1" smtClean="0"/>
              <a:t>látky,problematické</a:t>
            </a:r>
            <a:r>
              <a:rPr lang="en-US" sz="2200" dirty="0" smtClean="0"/>
              <a:t> </a:t>
            </a:r>
            <a:r>
              <a:rPr lang="en-US" sz="2200" dirty="0" err="1" smtClean="0"/>
              <a:t>střihy</a:t>
            </a:r>
            <a:r>
              <a:rPr lang="en-US" sz="2200" dirty="0" smtClean="0"/>
              <a:t>, </a:t>
            </a:r>
            <a:r>
              <a:rPr lang="en-US" sz="2200" dirty="0" err="1" smtClean="0"/>
              <a:t>asymetrie</a:t>
            </a:r>
            <a:r>
              <a:rPr lang="en-US" sz="2200" dirty="0" smtClean="0"/>
              <a:t>…) 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200" dirty="0" err="1" smtClean="0"/>
              <a:t>divačky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přesto</a:t>
            </a:r>
            <a:r>
              <a:rPr lang="en-US" sz="2200" dirty="0" smtClean="0"/>
              <a:t> </a:t>
            </a:r>
            <a:r>
              <a:rPr lang="en-US" sz="2200" dirty="0" err="1" smtClean="0"/>
              <a:t>dovedly</a:t>
            </a:r>
            <a:r>
              <a:rPr lang="en-US" sz="2200" dirty="0" smtClean="0"/>
              <a:t> </a:t>
            </a:r>
            <a:r>
              <a:rPr lang="en-US" sz="2200" dirty="0" err="1" smtClean="0"/>
              <a:t>charakteristické</a:t>
            </a:r>
            <a:r>
              <a:rPr lang="en-US" sz="2200" dirty="0"/>
              <a:t> </a:t>
            </a:r>
            <a:r>
              <a:rPr lang="en-US" sz="2200" dirty="0" err="1" smtClean="0"/>
              <a:t>prvky</a:t>
            </a:r>
            <a:r>
              <a:rPr lang="en-US" sz="2200" dirty="0" smtClean="0"/>
              <a:t> </a:t>
            </a:r>
            <a:r>
              <a:rPr lang="en-US" sz="2200" dirty="0" err="1" smtClean="0"/>
              <a:t>jeho</a:t>
            </a:r>
            <a:r>
              <a:rPr lang="en-US" sz="2200" dirty="0" smtClean="0"/>
              <a:t> </a:t>
            </a:r>
            <a:r>
              <a:rPr lang="en-US" sz="2200" dirty="0" err="1" smtClean="0"/>
              <a:t>návrhů</a:t>
            </a:r>
            <a:r>
              <a:rPr lang="en-US" sz="2200" dirty="0" smtClean="0"/>
              <a:t> do </a:t>
            </a:r>
            <a:r>
              <a:rPr lang="en-US" sz="2200" dirty="0" err="1" smtClean="0"/>
              <a:t>svých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	</a:t>
            </a:r>
            <a:r>
              <a:rPr lang="en-US" sz="2200" dirty="0" err="1" smtClean="0"/>
              <a:t>šatů</a:t>
            </a:r>
            <a:r>
              <a:rPr lang="en-US" sz="2200" dirty="0" smtClean="0"/>
              <a:t> </a:t>
            </a:r>
            <a:r>
              <a:rPr lang="en-US" sz="2200" dirty="0" err="1" smtClean="0"/>
              <a:t>zakomponovat</a:t>
            </a:r>
            <a:endParaRPr lang="en-US" sz="2200" dirty="0" smtClean="0"/>
          </a:p>
          <a:p>
            <a:r>
              <a:rPr lang="en-US" sz="2200" dirty="0"/>
              <a:t>	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33519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tharine-hepburn-philadelphia-story-stage-shot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1" r="19257"/>
          <a:stretch/>
        </p:blipFill>
        <p:spPr>
          <a:xfrm>
            <a:off x="7174997" y="1029052"/>
            <a:ext cx="1781379" cy="4286250"/>
          </a:xfrm>
          <a:prstGeom prst="rect">
            <a:avLst/>
          </a:prstGeom>
        </p:spPr>
      </p:pic>
      <p:pic>
        <p:nvPicPr>
          <p:cNvPr id="6" name="Picture 5" descr="Sadi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3" t="11576" r="16360" b="4231"/>
          <a:stretch/>
        </p:blipFill>
        <p:spPr>
          <a:xfrm>
            <a:off x="304213" y="0"/>
            <a:ext cx="2754540" cy="4239341"/>
          </a:xfrm>
          <a:prstGeom prst="rect">
            <a:avLst/>
          </a:prstGeom>
        </p:spPr>
      </p:pic>
      <p:pic>
        <p:nvPicPr>
          <p:cNvPr id="7" name="Picture 6" descr="madame-sat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3" y="3172177"/>
            <a:ext cx="4442460" cy="3467100"/>
          </a:xfrm>
          <a:prstGeom prst="rect">
            <a:avLst/>
          </a:prstGeom>
        </p:spPr>
      </p:pic>
      <p:pic>
        <p:nvPicPr>
          <p:cNvPr id="8" name="Picture 7" descr="normashearerasmarie-antoinette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1" r="11054"/>
          <a:stretch/>
        </p:blipFill>
        <p:spPr>
          <a:xfrm>
            <a:off x="3711207" y="257703"/>
            <a:ext cx="3252470" cy="582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0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11724</TotalTime>
  <Words>699</Words>
  <Application>Microsoft Macintosh PowerPoint</Application>
  <PresentationFormat>On-screen Show (4:3)</PresentationFormat>
  <Paragraphs>127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Twilight</vt:lpstr>
      <vt:lpstr>FAV 259</vt:lpstr>
      <vt:lpstr>Literatura 27. 11. </vt:lpstr>
      <vt:lpstr>Klasický Hollywoodský systém </vt:lpstr>
      <vt:lpstr>PowerPoint Presentation</vt:lpstr>
      <vt:lpstr>PowerPoint Presentation</vt:lpstr>
      <vt:lpstr>PR praxe klasického hollywoodského kostýmu</vt:lpstr>
      <vt:lpstr>Kinorevue</vt:lpstr>
      <vt:lpstr>Adrian Adolph Geenberg a.k.a. Adrian</vt:lpstr>
      <vt:lpstr>PowerPoint Presentation</vt:lpstr>
      <vt:lpstr>Letty Lynton, 1932 (r. Clarence Brown)</vt:lpstr>
      <vt:lpstr>PowerPoint Presentation</vt:lpstr>
      <vt:lpstr>Jackie Stacey, Star Gazing (1994)</vt:lpstr>
      <vt:lpstr>Audrey Hepburn</vt:lpstr>
      <vt:lpstr>Sabrina, 1954 (r. Billy Wilder) scéna v Glen Cove station</vt:lpstr>
      <vt:lpstr>Sabrina, scéna v Glen Cove Station</vt:lpstr>
      <vt:lpstr>Nevěrohodný happyend Nejistota v šatech</vt:lpstr>
      <vt:lpstr>PowerPoint Presentation</vt:lpstr>
      <vt:lpstr>Proměny recepce hvězdných stylů</vt:lpstr>
      <vt:lpstr>www.people.com Last night looks – love it or leave it?</vt:lpstr>
      <vt:lpstr>www.people.com You asked, we found!</vt:lpstr>
      <vt:lpstr>The Bling Ring  (USA 2013) r. Sofia Coppola</vt:lpstr>
    </vt:vector>
  </TitlesOfParts>
  <Company>sagm@seznam.cz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Šárka Gmiterková</dc:creator>
  <cp:lastModifiedBy>Šárka Gmiterková</cp:lastModifiedBy>
  <cp:revision>45</cp:revision>
  <dcterms:created xsi:type="dcterms:W3CDTF">2013-11-18T17:21:41Z</dcterms:created>
  <dcterms:modified xsi:type="dcterms:W3CDTF">2013-12-01T15:55:03Z</dcterms:modified>
</cp:coreProperties>
</file>