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66" r:id="rId5"/>
    <p:sldId id="261" r:id="rId6"/>
    <p:sldId id="263" r:id="rId7"/>
    <p:sldId id="264" r:id="rId8"/>
    <p:sldId id="258" r:id="rId9"/>
    <p:sldId id="259" r:id="rId10"/>
    <p:sldId id="260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14DA24-A952-4129-97E2-0620807E33FD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0ADABB-4430-473C-8369-5BE88C73A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deQzOdWlQ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Martina Franca</a:t>
            </a:r>
            <a:endParaRPr lang="it-IT" b="1" dirty="0">
              <a:solidFill>
                <a:schemeClr val="accent3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Piazza Maria Immacolata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Da notare il porticato semicircolare che fa “da porta” alla piazzetta antistante la basilica</a:t>
            </a:r>
            <a:endParaRPr lang="it-IT" dirty="0"/>
          </a:p>
        </p:txBody>
      </p:sp>
      <p:pic>
        <p:nvPicPr>
          <p:cNvPr id="10" name="Segnaposto immagine 9" descr="martina_piazz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scorci della villa comunale</a:t>
            </a:r>
            <a:endParaRPr lang="it-IT" dirty="0"/>
          </a:p>
        </p:txBody>
      </p:sp>
      <p:pic>
        <p:nvPicPr>
          <p:cNvPr id="17" name="Segnaposto contenuto 16" descr="martina_villa_comuna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pic>
        <p:nvPicPr>
          <p:cNvPr id="19" name="Segnaposto contenuto 18" descr="martina_villa_trull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327672"/>
            <a:ext cx="3749675" cy="28122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si trova </a:t>
            </a:r>
            <a:r>
              <a:rPr lang="it-IT" dirty="0" smtClean="0"/>
              <a:t>Martina Franca?</a:t>
            </a:r>
            <a:endParaRPr lang="it-IT" dirty="0"/>
          </a:p>
        </p:txBody>
      </p:sp>
      <p:pic>
        <p:nvPicPr>
          <p:cNvPr id="6" name="Segnaposto contenuto 5" descr="pugli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55492"/>
            <a:ext cx="5976664" cy="46319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Martina, un po’ di dati: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Circa 50.000 abitanti</a:t>
            </a:r>
          </a:p>
          <a:p>
            <a:r>
              <a:rPr lang="it-IT" dirty="0" smtClean="0"/>
              <a:t>Centro più grosso della Puglia a sud di Bari</a:t>
            </a:r>
          </a:p>
          <a:p>
            <a:r>
              <a:rPr lang="it-IT" dirty="0" smtClean="0"/>
              <a:t>Celebre per il barocco delle sue chiese, delle porte, delle decorazioni sulle case signorili</a:t>
            </a:r>
          </a:p>
          <a:p>
            <a:r>
              <a:rPr lang="it-IT" dirty="0" smtClean="0"/>
              <a:t>È la principale città della Valle d’</a:t>
            </a:r>
            <a:r>
              <a:rPr lang="it-IT" dirty="0" err="1" smtClean="0"/>
              <a:t>Itria</a:t>
            </a:r>
            <a:endParaRPr lang="it-IT" dirty="0" smtClean="0"/>
          </a:p>
          <a:p>
            <a:r>
              <a:rPr lang="it-IT" dirty="0" smtClean="0"/>
              <a:t>Qui ogni estate si tiene il Festival della Valle d’</a:t>
            </a:r>
            <a:r>
              <a:rPr lang="it-IT" dirty="0" err="1" smtClean="0"/>
              <a:t>Itria</a:t>
            </a:r>
            <a:r>
              <a:rPr lang="it-IT" dirty="0" smtClean="0"/>
              <a:t>, celebre in tutta </a:t>
            </a:r>
            <a:r>
              <a:rPr lang="it-IT" dirty="0" smtClean="0"/>
              <a:t>I</a:t>
            </a:r>
            <a:r>
              <a:rPr lang="it-IT" dirty="0" smtClean="0"/>
              <a:t>talia per il dare spazio a opere liriche (e composizioni di musica classica) mai rappresentate in epoca contemporanea</a:t>
            </a:r>
          </a:p>
          <a:p>
            <a:r>
              <a:rPr lang="it-IT" dirty="0" smtClean="0"/>
              <a:t>Economia: viticoltura, vini, industria tessile, prodotti gastronomici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Valle d’</a:t>
            </a:r>
            <a:r>
              <a:rPr lang="it-IT" dirty="0" err="1" smtClean="0"/>
              <a:t>Itria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Celebre per i suoi trulli, le mulattiere, i muretti a secco.</a:t>
            </a:r>
          </a:p>
          <a:p>
            <a:r>
              <a:rPr lang="it-IT" dirty="0" smtClean="0"/>
              <a:t>Si tratta di una depressione tra i comuni di Martina Franca, </a:t>
            </a:r>
            <a:r>
              <a:rPr lang="it-IT" dirty="0" err="1" smtClean="0"/>
              <a:t>Cisternino</a:t>
            </a:r>
            <a:r>
              <a:rPr lang="it-IT" dirty="0" smtClean="0"/>
              <a:t> e </a:t>
            </a:r>
            <a:r>
              <a:rPr lang="it-IT" dirty="0" err="1" smtClean="0"/>
              <a:t>Lororotondo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Segnaposto contenuto 5" descr="valle-ditr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628800"/>
            <a:ext cx="5715000" cy="37191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Breve storia della città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Le origini di Martina Franca risalgono al X secolo, quando sul Monte di San Martino sorse un piccolo villaggio di profughi tarantini, fuggiti dalle continue devastazioni dei Saraceni, e ai quali si aggiunse successivamente una comunità di pastori. </a:t>
            </a:r>
            <a:endParaRPr lang="it-IT" dirty="0" smtClean="0"/>
          </a:p>
          <a:p>
            <a:r>
              <a:rPr lang="it-IT" dirty="0" smtClean="0"/>
              <a:t>Intorno </a:t>
            </a:r>
            <a:r>
              <a:rPr lang="it-IT" dirty="0" smtClean="0"/>
              <a:t>al 1300 fu eletta comune su ordine del Principe di Taranto Filippo I d'Angiò, ma secondo alcuni documenti storici, è possibile ipotizzare che Martina Franca fosse stata prima di quella data anche un avamposto militare a guardia del territorio di Taranto o una residenza di qualche nobile.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smtClean="0"/>
              <a:t>nome della città è dedicato al </a:t>
            </a:r>
            <a:r>
              <a:rPr lang="it-IT" dirty="0" smtClean="0"/>
              <a:t>santo </a:t>
            </a:r>
            <a:r>
              <a:rPr lang="it-IT" dirty="0" smtClean="0"/>
              <a:t>patrono </a:t>
            </a:r>
            <a:r>
              <a:rPr lang="it-IT" dirty="0" smtClean="0"/>
              <a:t>san </a:t>
            </a:r>
            <a:r>
              <a:rPr lang="it-IT" dirty="0" smtClean="0"/>
              <a:t>Martino, festeggiato l'11 novembre e la prima domenica di luglio. La tradizione vuole che il </a:t>
            </a:r>
            <a:r>
              <a:rPr lang="it-IT" dirty="0" smtClean="0"/>
              <a:t>santo </a:t>
            </a:r>
            <a:r>
              <a:rPr lang="it-IT" dirty="0" smtClean="0"/>
              <a:t>sia più volte corso in aiuto dei cittadini, proteggendoli in varie occasioni dalle invasioni barbariche e dall'assalto del nemico.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case del centro storico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smtClean="0"/>
              <a:t>Le </a:t>
            </a:r>
            <a:r>
              <a:rPr lang="it-IT" dirty="0" smtClean="0"/>
              <a:t>case venivano edificate in senso verticale. </a:t>
            </a:r>
            <a:r>
              <a:rPr lang="it-IT" dirty="0" smtClean="0"/>
              <a:t>Infatti </a:t>
            </a:r>
            <a:r>
              <a:rPr lang="it-IT" dirty="0" smtClean="0"/>
              <a:t>l'abitazione tipo è formata dal </a:t>
            </a:r>
            <a:r>
              <a:rPr lang="it-IT" b="1" dirty="0" smtClean="0"/>
              <a:t>pian terreno </a:t>
            </a:r>
            <a:r>
              <a:rPr lang="it-IT" dirty="0" smtClean="0"/>
              <a:t>dove si collocavano botteghe artigianali, o </a:t>
            </a:r>
            <a:r>
              <a:rPr lang="it-IT" dirty="0" err="1" smtClean="0"/>
              <a:t>cantinette</a:t>
            </a:r>
            <a:r>
              <a:rPr lang="it-IT" dirty="0" smtClean="0"/>
              <a:t>, spesso fornite di scale che scendono di uno o più metri sotto il livello della strada. </a:t>
            </a:r>
            <a:endParaRPr lang="it-IT" dirty="0" smtClean="0"/>
          </a:p>
          <a:p>
            <a:r>
              <a:rPr lang="it-IT" dirty="0" smtClean="0"/>
              <a:t>Al </a:t>
            </a:r>
            <a:r>
              <a:rPr lang="it-IT" b="1" dirty="0" smtClean="0"/>
              <a:t>primo piano</a:t>
            </a:r>
            <a:r>
              <a:rPr lang="it-IT" dirty="0" smtClean="0"/>
              <a:t>, invece, si trova la zona giorno, con cucina e sala da pranzo; anticamente non era previsto un vano dedicato al bagno, le cui funzioni erano assolte da un semplice "vaso" (in martinese ù </a:t>
            </a:r>
            <a:r>
              <a:rPr lang="it-IT" dirty="0" err="1" smtClean="0"/>
              <a:t>candr</a:t>
            </a:r>
            <a:r>
              <a:rPr lang="it-IT" dirty="0" smtClean="0"/>
              <a:t>), posto in un angolo della casa. Di solito era presente anche un camino, che assolveva a una duplice funzione: serviva a cucinare le pietanze e fungeva da stufa, sia per il primo piano sia, grazie alla canna fumaria, anche per i piani superiori. In questo piano è facile trovare anche un imbocco del pozzo, che a differenza della canna fumaria ha un "camino" che arriva fin sotto la casa, nel luogo in cui è situata la cisterna d'acqua, per lo più di origine piovana. Il pozzo veniva sfruttato anche come un rudimentale frigorifero, </a:t>
            </a:r>
            <a:r>
              <a:rPr lang="it-IT" dirty="0" smtClean="0"/>
              <a:t>grazie alla freschezza </a:t>
            </a:r>
            <a:r>
              <a:rPr lang="it-IT" dirty="0" smtClean="0"/>
              <a:t>garantita dalla pietra calcarea del sottosuolo martinese. Gli alimenti venivano depositati in un secchio di rame o di ferro </a:t>
            </a:r>
            <a:r>
              <a:rPr lang="it-IT" dirty="0" smtClean="0"/>
              <a:t>e </a:t>
            </a:r>
            <a:r>
              <a:rPr lang="it-IT" dirty="0" smtClean="0"/>
              <a:t>fatto adagiare a "pelo d'acqua" nel pozzo.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b="1" dirty="0" smtClean="0"/>
              <a:t>secondo piano </a:t>
            </a:r>
            <a:r>
              <a:rPr lang="it-IT" dirty="0" smtClean="0"/>
              <a:t>è la zona notte. Qui c'è la stanza, o le stanze, da letto, generalmente con un balcone, o una finestra, che comunica con il tetto della casa.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b="1" dirty="0" smtClean="0"/>
              <a:t>tetto</a:t>
            </a:r>
            <a:r>
              <a:rPr lang="it-IT" dirty="0" smtClean="0"/>
              <a:t> viene sfruttato in vari modi. Generalmente è uno spazio utile per stendere i panni, o anche per imbandire tavolate (alcune case hanno il tetto comunicante e allo stesso livello della casa vicina, spesso senza alcun muro separatore). D'estate i tetti si trasformano in veri essiccatoi naturali: gli anziani vi fanno essiccare fichi, noci, fave ed altri alimenti, o "spurgano" la lana e i materassi. La particolarità delle case pugliesi, a differenza del resto della penisola italiana, sta nel fatto che i tetti sono in stile greco, cioè piatti e non spioventi. Questo perché il clima pugliese è molto mite, </a:t>
            </a:r>
            <a:r>
              <a:rPr lang="it-IT" dirty="0" smtClean="0"/>
              <a:t>fresco. </a:t>
            </a:r>
            <a:r>
              <a:rPr lang="it-IT" dirty="0" smtClean="0"/>
              <a:t>Le poche </a:t>
            </a:r>
            <a:r>
              <a:rPr lang="it-IT" dirty="0" err="1" smtClean="0"/>
              <a:t>spiovenze</a:t>
            </a:r>
            <a:r>
              <a:rPr lang="it-IT" dirty="0" smtClean="0"/>
              <a:t> servono per incanalare l'acqua nelle cisterne calcaree poste nel sottosuolo (chiamate </a:t>
            </a:r>
            <a:r>
              <a:rPr lang="it-IT" dirty="0" err="1" smtClean="0"/>
              <a:t>comunementi</a:t>
            </a:r>
            <a:r>
              <a:rPr lang="it-IT" dirty="0" smtClean="0"/>
              <a:t> " ù </a:t>
            </a:r>
            <a:r>
              <a:rPr lang="it-IT" dirty="0" err="1" smtClean="0"/>
              <a:t>pozz</a:t>
            </a:r>
            <a:r>
              <a:rPr lang="it-IT" dirty="0" smtClean="0"/>
              <a:t>' </a:t>
            </a:r>
            <a:r>
              <a:rPr lang="it-IT" dirty="0" smtClean="0"/>
              <a:t>". 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strade del centro storico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Caratteristica importante del centro storico sono le vie strette e piene di "spigoli", vicoli ciechi e le strade nascoste: un vero labirinto urbano. </a:t>
            </a:r>
            <a:r>
              <a:rPr lang="it-IT" dirty="0" smtClean="0"/>
              <a:t>Questa tipologia anticamente </a:t>
            </a:r>
            <a:r>
              <a:rPr lang="it-IT" dirty="0" smtClean="0"/>
              <a:t>presentava un duplice vantaggio: in caso di invasione nemica, infatti, era un mezzo per guadagnare tempo durante un'eventuale fuga, o per tendere imboscate ai nemici sfruttando vicoli ciechi e vie "nascoste" o poco visibili</a:t>
            </a:r>
            <a:r>
              <a:rPr lang="it-IT" dirty="0" smtClean="0"/>
              <a:t>.</a:t>
            </a:r>
          </a:p>
          <a:p>
            <a:r>
              <a:rPr lang="it-IT" dirty="0" smtClean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www.youtube.com/</a:t>
            </a:r>
            <a:r>
              <a:rPr lang="it-IT" dirty="0" err="1" smtClean="0">
                <a:hlinkClick r:id="rId2"/>
              </a:rPr>
              <a:t>watch</a:t>
            </a:r>
            <a:r>
              <a:rPr lang="it-IT" dirty="0" smtClean="0">
                <a:hlinkClick r:id="rId2"/>
              </a:rPr>
              <a:t>?v=kdeQzOdWlQ8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Martina, mappa tridimensionale del centro storico</a:t>
            </a:r>
            <a:endParaRPr lang="it-IT" dirty="0"/>
          </a:p>
        </p:txBody>
      </p:sp>
      <p:pic>
        <p:nvPicPr>
          <p:cNvPr id="5" name="Segnaposto contenuto 4" descr="martina_map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55894"/>
            <a:ext cx="7330008" cy="399704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Immagini dal centro storico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Porta Santo Stefano con in cima la statua di San Martino (la porta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</a:rPr>
              <a:t>porta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 il nome della chiesa più vicina)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3"/>
          </p:nvPr>
        </p:nvSpPr>
        <p:spPr>
          <a:xfrm>
            <a:off x="4953000" y="1196752"/>
            <a:ext cx="3733800" cy="1013048"/>
          </a:xfrm>
        </p:spPr>
        <p:txBody>
          <a:bodyPr/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Basilica di San Martino, eretta nel Settecento, perla del barocco martinese</a:t>
            </a:r>
          </a:p>
        </p:txBody>
      </p:sp>
      <p:pic>
        <p:nvPicPr>
          <p:cNvPr id="12" name="Segnaposto contenuto 11" descr="martina_porta_stefan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1178" y="2247900"/>
            <a:ext cx="2860243" cy="3886200"/>
          </a:xfrm>
        </p:spPr>
      </p:pic>
      <p:pic>
        <p:nvPicPr>
          <p:cNvPr id="13" name="Segnaposto contenuto 12" descr="martina_basilica_san_martino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640292" cy="39604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647</TotalTime>
  <Words>836</Words>
  <Application>Microsoft Office PowerPoint</Application>
  <PresentationFormat>Presentazione su schermo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Universo</vt:lpstr>
      <vt:lpstr>Martina Franca</vt:lpstr>
      <vt:lpstr>Dove si trova Martina Franca?</vt:lpstr>
      <vt:lpstr>Martina, un po’ di dati:</vt:lpstr>
      <vt:lpstr>La Valle d’Itria</vt:lpstr>
      <vt:lpstr>Breve storia della città</vt:lpstr>
      <vt:lpstr>Le case del centro storico</vt:lpstr>
      <vt:lpstr>Le strade del centro storico</vt:lpstr>
      <vt:lpstr>Martina, mappa tridimensionale del centro storico</vt:lpstr>
      <vt:lpstr>Immagini dal centro storico</vt:lpstr>
      <vt:lpstr>Piazza Maria Immacolata</vt:lpstr>
      <vt:lpstr>Due scorci della villa comunale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Polignano a Mare</dc:title>
  <dc:creator>De Tommaso</dc:creator>
  <cp:lastModifiedBy>De Tommaso</cp:lastModifiedBy>
  <cp:revision>57</cp:revision>
  <dcterms:created xsi:type="dcterms:W3CDTF">2013-09-24T12:21:28Z</dcterms:created>
  <dcterms:modified xsi:type="dcterms:W3CDTF">2013-10-30T23:03:54Z</dcterms:modified>
</cp:coreProperties>
</file>