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6B694-CA02-4CDD-8098-B14A52698AC9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7914F-B2A2-4318-811F-A7ABDD2F5E6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950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8E2C4D-6B2B-4C05-8203-43B9F23DE1DA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81E6-A6CB-407C-8E5B-D0CFD1448C1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276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C3ADC0-45E2-43DC-A87A-558955167731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D6C7-FE97-4DA2-83E6-88CCA94B191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282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64D9-A0F0-469B-83A8-F2802AE6A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96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D77A9-2109-4B1E-B74C-C933C59EFB07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CDFFD-A33C-4405-AB17-3089309F9A4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422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8F597-3236-4C0C-B394-6DAC47BBA761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BD34-5889-47EA-8157-7EA2BEC2B23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6577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567C2-FF89-48FB-8FA8-1D8D741F76CB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8AB66-DA5A-42C5-B5E8-95D72C537B7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0653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39DDC-6883-4905-A7FB-3FD66A8148F0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E047-16E0-4336-83A0-426F941FB86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518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D6785-518E-4DBC-AE90-98F3E11BCDC2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A4D48-ECED-4196-A89F-4D2049FBC66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0308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73810-FAEF-47C0-BD51-63C7695729C0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A712-7B76-47EC-94A7-B4D1B33198A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9642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89BCB-0842-463C-9AB0-23E7F18FD76A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0CCBE-D326-4CE6-87F8-E05C3A8F8A1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480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BE3E7-22C4-4703-9F58-3C0CFCAB5C54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D3D6-39C7-4983-A71D-BA20FFE9DC3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4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4BAFE64-898D-4E06-9C86-6BE4A8147010}" type="datetimeFigureOut">
              <a:rPr lang="cs-CZ" altLang="en-US"/>
              <a:pPr/>
              <a:t>7.11.2013</a:t>
            </a:fld>
            <a:endParaRPr lang="cs-CZ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B046715-FA2B-44FF-9011-1D946CC9A494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CFRoILS1jY&amp;list=PLN59L4gGXAA_KVDDCHW7f2gHU2tGb-1OU&amp;index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r>
              <a:rPr lang="cs-CZ" altLang="en-US" smtClean="0"/>
              <a:t>Průvodce Čínou 21. století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359568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bdélník 1"/>
          <p:cNvSpPr>
            <a:spLocks noChangeArrowheads="1"/>
          </p:cNvSpPr>
          <p:nvPr/>
        </p:nvSpPr>
        <p:spPr bwMode="auto">
          <a:xfrm>
            <a:off x="2987675" y="6165850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n-US" altLang="en-US" sz="1200"/>
              <a:t>“Children in Meeting #8″</a:t>
            </a:r>
            <a:r>
              <a:rPr lang="cs-CZ" altLang="en-US" sz="1200"/>
              <a:t>,</a:t>
            </a:r>
            <a:r>
              <a:rPr lang="en-US" altLang="en-US" sz="1200"/>
              <a:t> Zhigang Tang</a:t>
            </a:r>
            <a:r>
              <a:rPr lang="cs-CZ" altLang="en-US" sz="1200"/>
              <a:t>,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 smtClean="0">
                <a:latin typeface="Calibri" pitchFamily="34" charset="0"/>
                <a:cs typeface="Calibri" pitchFamily="34" charset="0"/>
              </a:rPr>
              <a:t>Výsledky politiky jednoho dítěte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u="sng" dirty="0" smtClean="0">
                <a:latin typeface="Calibri" pitchFamily="34" charset="0"/>
                <a:cs typeface="Calibri" pitchFamily="34" charset="0"/>
              </a:rPr>
              <a:t>Pozitivní dopady: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odvrácení katastrofální populační exploze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zajištění ekonomického růstu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zvýšení kvality zdravotnické péče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1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u="sng" dirty="0" smtClean="0">
                <a:latin typeface="Calibri" pitchFamily="34" charset="0"/>
                <a:cs typeface="Calibri" pitchFamily="34" charset="0"/>
              </a:rPr>
              <a:t>Negativní dopady: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stárnutí populace = ekonomická hrozba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potraty či odkládání dívek (2005 zákaz určování pohlaví plodu)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zvýšení genderové populační nerovnosti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Běžná populace - 107:100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Čína 2000 – 116:100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Čína 2005 – 119:100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Čína 2020 – 35 miliónů chlapců navíc</a:t>
            </a:r>
          </a:p>
          <a:p>
            <a:pPr lvl="2" eaLnBrk="1" hangingPunct="1">
              <a:lnSpc>
                <a:spcPct val="80000"/>
              </a:lnSpc>
            </a:pPr>
            <a:endParaRPr lang="cs-CZ" alt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98322"/>
            <a:ext cx="2671027" cy="20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41" y="2564904"/>
            <a:ext cx="2895086" cy="191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8322"/>
            <a:ext cx="3004124" cy="20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72" y="4581622"/>
            <a:ext cx="3111855" cy="20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latin typeface="+mn-lt"/>
              </a:rPr>
              <a:t>Vzdělávání</a:t>
            </a:r>
            <a:endParaRPr lang="en-US" dirty="0"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567333"/>
            <a:ext cx="7632848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cs-CZ" altLang="en-US" sz="2000" dirty="0" smtClean="0"/>
              <a:t>6-11 let: Základní škola - vyšší stupeň (6 let, povinná)</a:t>
            </a:r>
          </a:p>
          <a:p>
            <a:pPr lvl="2">
              <a:lnSpc>
                <a:spcPct val="80000"/>
              </a:lnSpc>
            </a:pPr>
            <a:r>
              <a:rPr lang="cs-CZ" altLang="en-US" sz="1600" dirty="0" smtClean="0"/>
              <a:t>20% v roce 1949</a:t>
            </a:r>
          </a:p>
          <a:p>
            <a:pPr lvl="2">
              <a:lnSpc>
                <a:spcPct val="80000"/>
              </a:lnSpc>
            </a:pPr>
            <a:r>
              <a:rPr lang="cs-CZ" altLang="en-US" sz="1600" dirty="0" smtClean="0"/>
              <a:t>96% v roce 1985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2000" dirty="0" smtClean="0"/>
              <a:t>12-14 let: N</a:t>
            </a:r>
            <a:r>
              <a:rPr lang="cs-CZ" altLang="en-US" sz="2000" dirty="0" smtClean="0"/>
              <a:t>ižší střední škola </a:t>
            </a:r>
            <a:r>
              <a:rPr lang="cs-CZ" altLang="en-US" sz="2000" dirty="0" smtClean="0"/>
              <a:t>(3 roky, povinná)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2000" dirty="0" smtClean="0"/>
              <a:t>15-17 let: </a:t>
            </a:r>
            <a:r>
              <a:rPr lang="cs-CZ" altLang="en-US" sz="2000" dirty="0" smtClean="0"/>
              <a:t>Vyšší s</a:t>
            </a:r>
            <a:r>
              <a:rPr lang="cs-CZ" altLang="en-US" sz="2000" dirty="0" smtClean="0"/>
              <a:t>třední škola (3 roky, nepovinná) </a:t>
            </a:r>
          </a:p>
          <a:p>
            <a:pPr>
              <a:lnSpc>
                <a:spcPct val="80000"/>
              </a:lnSpc>
              <a:buNone/>
            </a:pPr>
            <a:r>
              <a:rPr lang="cs-CZ" altLang="en-US" sz="2000" dirty="0" smtClean="0"/>
              <a:t>18-22 let: Univerzity a vyšší vzdělání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 dirty="0" smtClean="0"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 smtClean="0">
                <a:cs typeface="Calibri" pitchFamily="34" charset="0"/>
              </a:rPr>
              <a:t>Možnost předškolního vzdělávání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dirty="0" smtClean="0">
                <a:cs typeface="Calibri" pitchFamily="34" charset="0"/>
              </a:rPr>
              <a:t>Mladý pionýr - </a:t>
            </a:r>
            <a:r>
              <a:rPr lang="cs-CZ" altLang="en-US" sz="2000" i="1" dirty="0" err="1" smtClean="0">
                <a:cs typeface="Calibri" pitchFamily="34" charset="0"/>
              </a:rPr>
              <a:t>shaoxiandui</a:t>
            </a:r>
            <a:r>
              <a:rPr lang="cs-CZ" altLang="en-US" sz="2000" dirty="0" smtClean="0">
                <a:cs typeface="Calibri" pitchFamily="34" charset="0"/>
              </a:rPr>
              <a:t> (130 000 v roce 2005)</a:t>
            </a:r>
          </a:p>
          <a:p>
            <a:pPr>
              <a:lnSpc>
                <a:spcPct val="80000"/>
              </a:lnSpc>
              <a:buNone/>
            </a:pP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8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 smtClean="0">
                <a:latin typeface="Calibri" pitchFamily="34" charset="0"/>
                <a:cs typeface="Calibri" pitchFamily="34" charset="0"/>
              </a:rPr>
              <a:t>Studijní kurikulum a zkoušky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ZŠ klade </a:t>
            </a:r>
            <a:r>
              <a:rPr lang="cs-CZ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důraz na jazyk a písmo (až 50%), </a:t>
            </a:r>
            <a:r>
              <a:rPr lang="cs-CZ" altLang="en-US" sz="2400" i="1" dirty="0" err="1" smtClean="0">
                <a:latin typeface="Calibri" pitchFamily="34" charset="0"/>
                <a:ea typeface="SimHei" pitchFamily="49" charset="-122"/>
                <a:cs typeface="Calibri" pitchFamily="34" charset="0"/>
              </a:rPr>
              <a:t>putonghua</a:t>
            </a:r>
            <a:endParaRPr lang="cs-CZ" altLang="en-US" sz="2400" i="1" dirty="0" smtClean="0">
              <a:latin typeface="Calibri" pitchFamily="34" charset="0"/>
              <a:ea typeface="SimHei" pitchFamily="49" charset="-122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důraz na memorování, studium angličtiny, vlasteneckou výchovu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vysoká autorita učitele, velký počet studentů ve třídách, organizované mimoškolní </a:t>
            </a:r>
            <a:r>
              <a:rPr lang="cs-CZ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aktivity, samostudium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systém </a:t>
            </a:r>
            <a:r>
              <a:rPr lang="cs-CZ" altLang="en-US" sz="24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náročných rozřazovacích zkoušek: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i="1" dirty="0" err="1" smtClean="0">
                <a:latin typeface="Calibri" pitchFamily="34" charset="0"/>
                <a:ea typeface="SimHei" pitchFamily="49" charset="-122"/>
                <a:cs typeface="Calibri" pitchFamily="34" charset="0"/>
              </a:rPr>
              <a:t>zhongkao</a:t>
            </a:r>
            <a:r>
              <a:rPr lang="cs-CZ" altLang="en-US" sz="2000" dirty="0" smtClean="0">
                <a:latin typeface="Calibri" pitchFamily="34" charset="0"/>
                <a:ea typeface="SimHei" pitchFamily="49" charset="-122"/>
                <a:cs typeface="Calibri" pitchFamily="34" charset="0"/>
              </a:rPr>
              <a:t> </a:t>
            </a:r>
            <a:r>
              <a:rPr lang="cs-CZ" altLang="en-US" sz="2000" dirty="0" err="1" smtClean="0">
                <a:latin typeface="SimHei" pitchFamily="49" charset="-122"/>
                <a:ea typeface="SimHei" pitchFamily="49" charset="-122"/>
                <a:cs typeface="Calibri" pitchFamily="34" charset="0"/>
              </a:rPr>
              <a:t>中考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 (na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vyšší SŠ)</a:t>
            </a:r>
            <a:endParaRPr lang="cs-CZ" altLang="en-US" sz="20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 smtClean="0">
                <a:latin typeface="Calibri" pitchFamily="34" charset="0"/>
                <a:cs typeface="Calibri" pitchFamily="34" charset="0"/>
              </a:rPr>
              <a:t>gaokao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000" dirty="0" err="1" smtClean="0">
                <a:latin typeface="SimHei" pitchFamily="49" charset="-122"/>
                <a:ea typeface="SimHei" pitchFamily="49" charset="-122"/>
              </a:rPr>
              <a:t>高考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  (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na VŠ)</a:t>
            </a:r>
            <a:endParaRPr lang="cs-CZ" alt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vysoká konkurence a motivovanost studentů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nejvyšší meta = univerzita - studium v zahraničí nebo na jedné z elitních čínských univerzit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30% VŠ absolventů bez zaměstnání </a:t>
            </a:r>
          </a:p>
        </p:txBody>
      </p:sp>
    </p:spTree>
    <p:extLst>
      <p:ext uri="{BB962C8B-B14F-4D97-AF65-F5344CB8AC3E}">
        <p14:creationId xmlns:p14="http://schemas.microsoft.com/office/powerpoint/2010/main" val="230209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Rodina, demografie, vzdělávání</a:t>
            </a:r>
          </a:p>
        </p:txBody>
      </p:sp>
      <p:sp>
        <p:nvSpPr>
          <p:cNvPr id="14338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Tradiční čínská rodina</a:t>
            </a:r>
          </a:p>
          <a:p>
            <a:r>
              <a:rPr lang="cs-CZ" altLang="en-US" dirty="0" smtClean="0"/>
              <a:t>Moderní čínská rodina</a:t>
            </a:r>
          </a:p>
          <a:p>
            <a:r>
              <a:rPr lang="cs-CZ" altLang="en-US" dirty="0" smtClean="0"/>
              <a:t>Politika jednoho dítěte</a:t>
            </a:r>
          </a:p>
          <a:p>
            <a:r>
              <a:rPr lang="cs-CZ" altLang="en-US" dirty="0" smtClean="0"/>
              <a:t>Demografické hrozby pro Čínu v 21. století</a:t>
            </a:r>
          </a:p>
          <a:p>
            <a:r>
              <a:rPr lang="cs-CZ" altLang="en-US" dirty="0" smtClean="0"/>
              <a:t>Vzdělávací systém, zkoušky</a:t>
            </a:r>
          </a:p>
          <a:p>
            <a:r>
              <a:rPr lang="cs-CZ" altLang="en-US" dirty="0" smtClean="0"/>
              <a:t>Vysoké školy a trh práce</a:t>
            </a:r>
          </a:p>
          <a:p>
            <a:endParaRPr lang="cs-C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altLang="en-US" b="1" dirty="0" smtClean="0"/>
              <a:t>Tradiční rodina</a:t>
            </a:r>
          </a:p>
        </p:txBody>
      </p:sp>
      <p:pic>
        <p:nvPicPr>
          <p:cNvPr id="16389" name="Picture 5" descr="large-chinese-family-smal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272337" cy="528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>
                <a:latin typeface="+mn-lt"/>
              </a:rPr>
              <a:t>Tradiční </a:t>
            </a:r>
            <a:r>
              <a:rPr lang="cs-CZ" altLang="en-US" b="1" i="1" dirty="0" err="1" smtClean="0">
                <a:latin typeface="+mn-lt"/>
              </a:rPr>
              <a:t>hanská</a:t>
            </a:r>
            <a:r>
              <a:rPr lang="cs-CZ" altLang="en-US" b="1" dirty="0" smtClean="0">
                <a:latin typeface="+mn-lt"/>
              </a:rPr>
              <a:t> rodina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800" dirty="0" smtClean="0"/>
              <a:t>Patriarchální, patrilineární, </a:t>
            </a:r>
            <a:r>
              <a:rPr lang="cs-CZ" altLang="en-US" sz="2800" dirty="0" err="1" smtClean="0"/>
              <a:t>patrilokální</a:t>
            </a:r>
            <a:endParaRPr lang="cs-CZ" altLang="en-US" sz="2800" dirty="0" smtClean="0"/>
          </a:p>
          <a:p>
            <a:pPr lvl="1"/>
            <a:r>
              <a:rPr lang="cs-CZ" altLang="en-US" sz="2400" dirty="0" smtClean="0"/>
              <a:t>nejstarší muž = hlava rodiny</a:t>
            </a:r>
          </a:p>
          <a:p>
            <a:pPr lvl="1"/>
            <a:r>
              <a:rPr lang="cs-CZ" altLang="en-US" sz="2400" dirty="0" smtClean="0"/>
              <a:t>syn zůstává doma, dcera provdána</a:t>
            </a:r>
          </a:p>
          <a:p>
            <a:pPr lvl="1"/>
            <a:r>
              <a:rPr lang="cs-CZ" altLang="en-US" sz="2400" dirty="0" smtClean="0"/>
              <a:t>synové podřízeni otci, snachy manželově matce</a:t>
            </a:r>
          </a:p>
          <a:p>
            <a:pPr lvl="1"/>
            <a:r>
              <a:rPr lang="cs-CZ" altLang="en-US" sz="2400" dirty="0" smtClean="0"/>
              <a:t>polygamie a </a:t>
            </a:r>
            <a:r>
              <a:rPr lang="cs-CZ" altLang="en-US" sz="2400" dirty="0" smtClean="0"/>
              <a:t>konkubinát, bez </a:t>
            </a:r>
            <a:r>
              <a:rPr lang="cs-CZ" altLang="en-US" sz="2400" dirty="0" smtClean="0"/>
              <a:t>možnosti rozvodu</a:t>
            </a:r>
          </a:p>
          <a:p>
            <a:r>
              <a:rPr lang="cs-CZ" altLang="en-US" sz="2800" dirty="0" smtClean="0"/>
              <a:t>velkorodiny obývají jeden dům, rodinné klany celé vesnice, obdělávají půdu svých předků</a:t>
            </a:r>
          </a:p>
          <a:p>
            <a:r>
              <a:rPr lang="cs-CZ" altLang="en-US" sz="2800" dirty="0" smtClean="0">
                <a:latin typeface="Calibri" pitchFamily="34" charset="0"/>
                <a:cs typeface="Calibri" pitchFamily="34" charset="0"/>
              </a:rPr>
              <a:t>Výrazem komplexnosti a významnosti rodinných vztahů je čínská „rodinná terminologie“: </a:t>
            </a:r>
            <a:r>
              <a:rPr lang="cs-CZ" alt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https://www.youtube.com/watch?v=nCFRoILS1jY&amp;list=PLN59L4gGXAA_KVDDCHW7f2gHU2tGb-1OU&amp;index=1</a:t>
            </a:r>
            <a:endParaRPr lang="cs-CZ" alt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cs-CZ" altLang="en-US" smtClean="0"/>
              <a:t>Moderní čínská rodina</a:t>
            </a:r>
          </a:p>
        </p:txBody>
      </p:sp>
      <p:pic>
        <p:nvPicPr>
          <p:cNvPr id="19465" name="Picture 9" descr="wang_jinsong_standard_family_1024x76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9038" y="1916113"/>
            <a:ext cx="11522076" cy="415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>
                <a:latin typeface="+mn-lt"/>
              </a:rPr>
              <a:t>Moderní čínská rodina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en-US" sz="2800" dirty="0" smtClean="0"/>
              <a:t>Radikální změny od roku 1949 = redefinice lokálních rodových komunit a genderových vztahů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en-US" sz="2800" dirty="0" smtClean="0"/>
              <a:t>Lidové </a:t>
            </a:r>
            <a:r>
              <a:rPr lang="cs-CZ" altLang="en-US" sz="2800" dirty="0" smtClean="0"/>
              <a:t>komuny </a:t>
            </a:r>
            <a:r>
              <a:rPr lang="cs-CZ" altLang="en-US" sz="2800" dirty="0" smtClean="0"/>
              <a:t>1958-1982 a systém </a:t>
            </a:r>
            <a:r>
              <a:rPr lang="cs-CZ" altLang="en-US" sz="2800" dirty="0" smtClean="0"/>
              <a:t>pracovních jednotek </a:t>
            </a:r>
            <a:r>
              <a:rPr lang="cs-CZ" altLang="en-US" sz="2800" i="1" dirty="0" err="1" smtClean="0"/>
              <a:t>danwei</a:t>
            </a:r>
            <a:r>
              <a:rPr lang="cs-CZ" altLang="en-US" sz="2800" dirty="0" smtClean="0"/>
              <a:t> a </a:t>
            </a:r>
            <a:r>
              <a:rPr lang="cs-CZ" altLang="en-US" sz="2800" dirty="0" smtClean="0"/>
              <a:t>s povinností místní registrace </a:t>
            </a:r>
            <a:r>
              <a:rPr lang="cs-CZ" altLang="en-US" sz="2800" i="1" dirty="0" err="1" smtClean="0"/>
              <a:t>hukou</a:t>
            </a:r>
            <a:r>
              <a:rPr lang="cs-CZ" altLang="en-US" sz="2800" i="1" dirty="0" smtClean="0"/>
              <a:t> </a:t>
            </a:r>
            <a:r>
              <a:rPr lang="cs-CZ" altLang="en-US" sz="2800" dirty="0" smtClean="0"/>
              <a:t>zamezující migraci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en-US" sz="2800" dirty="0" smtClean="0"/>
              <a:t>	→ od 80. let se tento systém rozpadá</a:t>
            </a:r>
            <a:endParaRPr lang="cs-CZ" altLang="en-US" sz="28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altLang="en-US" sz="28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en-US" sz="2800" dirty="0" smtClean="0"/>
              <a:t>Politika </a:t>
            </a:r>
            <a:r>
              <a:rPr lang="cs-CZ" altLang="en-US" sz="2800" dirty="0" smtClean="0"/>
              <a:t>jednoho dítěte (1979) = radikální zásah do podoby čínské rodiny</a:t>
            </a:r>
          </a:p>
          <a:p>
            <a:pPr>
              <a:lnSpc>
                <a:spcPct val="80000"/>
              </a:lnSpc>
            </a:pPr>
            <a:r>
              <a:rPr lang="cs-CZ" altLang="en-US" sz="2800" dirty="0" smtClean="0"/>
              <a:t>model 1-2-4</a:t>
            </a:r>
          </a:p>
          <a:p>
            <a:pPr>
              <a:lnSpc>
                <a:spcPct val="80000"/>
              </a:lnSpc>
            </a:pPr>
            <a:r>
              <a:rPr lang="cs-CZ" altLang="en-US" sz="2800" dirty="0" smtClean="0"/>
              <a:t>děti často nežijí s rodiči ale s prarodiči</a:t>
            </a:r>
          </a:p>
          <a:p>
            <a:pPr>
              <a:lnSpc>
                <a:spcPct val="80000"/>
              </a:lnSpc>
            </a:pPr>
            <a:r>
              <a:rPr lang="cs-CZ" altLang="en-US" sz="2800" dirty="0"/>
              <a:t>t</a:t>
            </a:r>
            <a:r>
              <a:rPr lang="cs-CZ" altLang="en-US" sz="2800" dirty="0" smtClean="0"/>
              <a:t>zv. „generace </a:t>
            </a:r>
            <a:r>
              <a:rPr lang="cs-CZ" altLang="en-US" sz="2800" dirty="0" smtClean="0"/>
              <a:t>malých císařů“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Calibri" pitchFamily="34" charset="0"/>
                <a:cs typeface="Calibri" pitchFamily="34" charset="0"/>
              </a:rPr>
              <a:t>Postavení žen v Číně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291264" cy="5256212"/>
          </a:xfrm>
        </p:spPr>
        <p:txBody>
          <a:bodyPr/>
          <a:lstStyle/>
          <a:p>
            <a:pPr eaLnBrk="1" hangingPunct="1"/>
            <a:r>
              <a:rPr lang="cs-CZ" altLang="en-US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radiční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podřízené postavení žen ve společnosti shodné pro téměř všechny kultury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východní Asie</a:t>
            </a:r>
            <a:endParaRPr lang="cs-CZ" alt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en-US" sz="2400" i="1" dirty="0" err="1" smtClean="0">
                <a:latin typeface="Calibri" pitchFamily="34" charset="0"/>
                <a:cs typeface="Calibri" pitchFamily="34" charset="0"/>
              </a:rPr>
              <a:t>san</a:t>
            </a:r>
            <a:r>
              <a:rPr lang="cs-CZ" alt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400" i="1" dirty="0" err="1" smtClean="0">
                <a:latin typeface="Calibri" pitchFamily="34" charset="0"/>
                <a:cs typeface="Calibri" pitchFamily="34" charset="0"/>
              </a:rPr>
              <a:t>cong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- „tři poslušnosti“ vůči mužům v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průběhu života</a:t>
            </a:r>
            <a:endParaRPr lang="cs-CZ" alt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en-US" sz="2400" dirty="0">
                <a:latin typeface="Calibri" pitchFamily="34" charset="0"/>
                <a:cs typeface="Calibri" pitchFamily="34" charset="0"/>
              </a:rPr>
              <a:t>p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ostavení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symbolizováno </a:t>
            </a:r>
            <a:br>
              <a:rPr lang="cs-CZ" alt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podvazováním chodidel,</a:t>
            </a:r>
            <a:br>
              <a:rPr lang="cs-CZ" alt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tzv. „liliové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květy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endParaRPr lang="cs-CZ" altLang="en-US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estetická a erotická funkce</a:t>
            </a:r>
          </a:p>
          <a:p>
            <a:pPr lvl="1" eaLnBrk="1" hangingPunct="1"/>
            <a:r>
              <a:rPr lang="cs-CZ" altLang="en-US" sz="2000" dirty="0" smtClean="0">
                <a:latin typeface="Calibri" pitchFamily="34" charset="0"/>
                <a:cs typeface="Calibri" pitchFamily="34" charset="0"/>
              </a:rPr>
              <a:t>omezený pohyb a práce</a:t>
            </a:r>
          </a:p>
          <a:p>
            <a:pPr eaLnBrk="1" hangingPunct="1">
              <a:buFontTx/>
              <a:buNone/>
            </a:pPr>
            <a:r>
              <a:rPr lang="cs-CZ" altLang="zh-CN" sz="3600" dirty="0" smtClean="0">
                <a:solidFill>
                  <a:srgbClr val="FF0000"/>
                </a:solidFill>
                <a:latin typeface="Calibri" pitchFamily="34" charset="0"/>
                <a:ea typeface="SimHei" pitchFamily="49" charset="-122"/>
              </a:rPr>
              <a:t>------- rok 1949 -------</a:t>
            </a:r>
          </a:p>
          <a:p>
            <a:pPr eaLnBrk="1" hangingPunct="1"/>
            <a:r>
              <a:rPr lang="cs-CZ" altLang="zh-CN" sz="2400" dirty="0">
                <a:latin typeface="Calibri" pitchFamily="34" charset="0"/>
                <a:ea typeface="SimHei" pitchFamily="49" charset="-122"/>
                <a:cs typeface="Calibri" panose="020F0502020204030204" pitchFamily="34" charset="0"/>
              </a:rPr>
              <a:t>h</a:t>
            </a:r>
            <a:r>
              <a:rPr lang="cs-CZ" altLang="zh-CN" sz="2400" dirty="0" smtClean="0">
                <a:latin typeface="Calibri" pitchFamily="34" charset="0"/>
                <a:ea typeface="SimHei" pitchFamily="49" charset="-122"/>
                <a:cs typeface="Calibri" panose="020F0502020204030204" pitchFamily="34" charset="0"/>
              </a:rPr>
              <a:t>eslo </a:t>
            </a:r>
            <a:r>
              <a:rPr lang="cs-CZ" altLang="zh-CN" sz="2400" dirty="0" smtClean="0">
                <a:latin typeface="Calibri" pitchFamily="34" charset="0"/>
                <a:ea typeface="SimHei" pitchFamily="49" charset="-122"/>
                <a:cs typeface="Calibri" panose="020F0502020204030204" pitchFamily="34" charset="0"/>
              </a:rPr>
              <a:t>čínských </a:t>
            </a:r>
            <a:r>
              <a:rPr lang="cs-CZ" altLang="zh-CN" sz="2400" dirty="0" smtClean="0">
                <a:latin typeface="Calibri" pitchFamily="34" charset="0"/>
                <a:ea typeface="SimHei" pitchFamily="49" charset="-122"/>
                <a:cs typeface="Calibri" panose="020F0502020204030204" pitchFamily="34" charset="0"/>
              </a:rPr>
              <a:t>komunistů: „Ženy drží polovinu nebes“</a:t>
            </a:r>
            <a:endParaRPr lang="cs-CZ" altLang="en-US" sz="2400" i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Zákon 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o manželství (1950) - r</a:t>
            </a:r>
            <a:r>
              <a:rPr lang="cs-CZ" altLang="en-US" sz="2400" dirty="0" smtClean="0">
                <a:latin typeface="Calibri" pitchFamily="34" charset="0"/>
                <a:cs typeface="Calibri" pitchFamily="34" charset="0"/>
              </a:rPr>
              <a:t>ovnost muže a ženy v manželském svazku, monogamie, možnost rozvodu, sňatky od 18/20 let, práva vdov a dědické právo</a:t>
            </a:r>
            <a:endParaRPr lang="cs-CZ" altLang="en-US" sz="2400" i="1" dirty="0" smtClean="0">
              <a:latin typeface="Calibri" pitchFamily="34" charset="0"/>
              <a:ea typeface="SimHei" pitchFamily="49" charset="-122"/>
              <a:cs typeface="Calibri" panose="020F0502020204030204" pitchFamily="34" charset="0"/>
            </a:endParaRPr>
          </a:p>
          <a:p>
            <a:pPr eaLnBrk="1" hangingPunct="1"/>
            <a:endParaRPr lang="cs-CZ" altLang="en-US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cs-CZ" altLang="en-US" sz="2800" dirty="0" smtClean="0"/>
          </a:p>
        </p:txBody>
      </p:sp>
      <p:pic>
        <p:nvPicPr>
          <p:cNvPr id="8196" name="Picture 4" descr="501815681_930f4b31b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2564904"/>
            <a:ext cx="1935163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46" y="2564904"/>
            <a:ext cx="18272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3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>
                <a:latin typeface="+mn-lt"/>
              </a:rPr>
              <a:t>Politika jednoho dítěte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229600" cy="50691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 smtClean="0"/>
              <a:t>ještě v 60. letech rodiny povzbuzovány, aby si pořizovali tolik dětí kolik to jen jde! (chápáno jako nástroj revoluce a modernizace Číny)</a:t>
            </a:r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1949-76 pokles porodnosti!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altLang="en-US" sz="2000" dirty="0" smtClean="0"/>
              <a:t>x razantní pokles úmrtnosti novorozenců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altLang="en-US" sz="2000" dirty="0" smtClean="0"/>
              <a:t>x razantní prodloužení průměrného věku dožití</a:t>
            </a:r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populační nárůst</a:t>
            </a:r>
          </a:p>
          <a:p>
            <a:pPr lvl="2">
              <a:lnSpc>
                <a:spcPct val="80000"/>
              </a:lnSpc>
            </a:pPr>
            <a:r>
              <a:rPr lang="cs-CZ" altLang="en-US" sz="1800" dirty="0" smtClean="0"/>
              <a:t>z 540 milionů v roce 1949 </a:t>
            </a:r>
          </a:p>
          <a:p>
            <a:pPr lvl="2">
              <a:lnSpc>
                <a:spcPct val="80000"/>
              </a:lnSpc>
            </a:pPr>
            <a:r>
              <a:rPr lang="cs-CZ" altLang="en-US" sz="1800" dirty="0" smtClean="0"/>
              <a:t>na 940 milionů v roce 1976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en-US" sz="2400" dirty="0" smtClean="0"/>
              <a:t>Politika jednoho dítěte zavedena v roce 1979 a platí dodnes </a:t>
            </a:r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v roce 2008 prodloužena na dalších deset let, v </a:t>
            </a:r>
            <a:r>
              <a:rPr lang="cs-CZ" altLang="en-US" sz="2400" dirty="0" smtClean="0"/>
              <a:t>plánu </a:t>
            </a:r>
            <a:r>
              <a:rPr lang="cs-CZ" altLang="en-US" sz="2400" dirty="0" smtClean="0"/>
              <a:t>je údajně politika dvou dětí</a:t>
            </a:r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podle čínských demografů se od roku 1979 podařilo zabránit narození 400 miliónů dětí</a:t>
            </a:r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pokles porodnosti ze 2,63 (1980) na 1,61 (2009</a:t>
            </a:r>
            <a:r>
              <a:rPr lang="cs-CZ" altLang="en-US" sz="2400" dirty="0" smtClean="0"/>
              <a:t>)</a:t>
            </a:r>
            <a:endParaRPr lang="cs-CZ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>
                <a:latin typeface="+mn-lt"/>
              </a:rPr>
              <a:t>Výjimky, </a:t>
            </a:r>
            <a:r>
              <a:rPr lang="cs-CZ" altLang="en-US" b="1" dirty="0" smtClean="0">
                <a:latin typeface="+mn-lt"/>
              </a:rPr>
              <a:t>postihy</a:t>
            </a:r>
            <a:endParaRPr lang="cs-CZ" altLang="en-US" b="1" dirty="0" smtClean="0">
              <a:latin typeface="+mn-lt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en-US" sz="2000" dirty="0" smtClean="0"/>
              <a:t>Politika posledních 10 letech revidována, existují </a:t>
            </a:r>
            <a:r>
              <a:rPr lang="cs-CZ" altLang="en-US" sz="2000" dirty="0" smtClean="0"/>
              <a:t>výjimky</a:t>
            </a:r>
            <a:r>
              <a:rPr lang="cs-CZ" altLang="en-US" sz="2000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 smtClean="0"/>
              <a:t>národnostní menšiny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 smtClean="0"/>
              <a:t>venkované pokud je první dítě dívka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 smtClean="0"/>
              <a:t>pokud je první dítě fyzicky nebo psychicky postižené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 smtClean="0"/>
              <a:t>pokud jsou manželé jedináčci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 smtClean="0"/>
              <a:t>speciální případy: např. </a:t>
            </a:r>
            <a:r>
              <a:rPr lang="cs-CZ" altLang="en-US" sz="1800" dirty="0" smtClean="0"/>
              <a:t>rodiny po zemětřesení </a:t>
            </a:r>
            <a:r>
              <a:rPr lang="cs-CZ" altLang="en-US" sz="1800" dirty="0" smtClean="0"/>
              <a:t>v </a:t>
            </a:r>
            <a:r>
              <a:rPr lang="cs-CZ" altLang="en-US" sz="1800" dirty="0" err="1" smtClean="0"/>
              <a:t>Sichuanu</a:t>
            </a:r>
            <a:r>
              <a:rPr lang="cs-CZ" altLang="en-US" sz="1800" dirty="0" smtClean="0"/>
              <a:t> (2008)</a:t>
            </a:r>
            <a:endParaRPr lang="cs-CZ" altLang="en-US" sz="1800" dirty="0" smtClean="0"/>
          </a:p>
          <a:p>
            <a:pPr>
              <a:lnSpc>
                <a:spcPct val="80000"/>
              </a:lnSpc>
            </a:pPr>
            <a:r>
              <a:rPr lang="cs-CZ" altLang="en-US" sz="2000" dirty="0" smtClean="0"/>
              <a:t>v roce 2007 jen 36 % bylo adresáty této politiky; 53% povoleno druhé dítě pokud první byla dívka; 9% povoleno druhé dítě z jiných důvodů, 2% bez omezení</a:t>
            </a:r>
          </a:p>
          <a:p>
            <a:pPr>
              <a:lnSpc>
                <a:spcPct val="80000"/>
              </a:lnSpc>
            </a:pPr>
            <a:r>
              <a:rPr lang="cs-CZ" altLang="en-US" sz="2000" dirty="0" smtClean="0"/>
              <a:t>dodržováno hlavně mezi střední třídou, ve městech, mezi státními zaměstnanci x nedodržováno na venkově a mezi vyšší vrstvou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alt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altLang="en-US" sz="2000" dirty="0" smtClean="0"/>
              <a:t>Dohled </a:t>
            </a:r>
            <a:r>
              <a:rPr lang="cs-CZ" altLang="en-US" sz="2000" b="1" dirty="0" smtClean="0"/>
              <a:t>Populační a rodinné plánovací komise</a:t>
            </a:r>
            <a:r>
              <a:rPr lang="cs-CZ" altLang="en-US" sz="2000" i="1" dirty="0" smtClean="0"/>
              <a:t>, </a:t>
            </a:r>
            <a:r>
              <a:rPr lang="cs-CZ" altLang="en-US" sz="2000" dirty="0" smtClean="0"/>
              <a:t>systém postihů:</a:t>
            </a:r>
          </a:p>
          <a:p>
            <a:pPr>
              <a:lnSpc>
                <a:spcPct val="80000"/>
              </a:lnSpc>
            </a:pPr>
            <a:r>
              <a:rPr lang="cs-CZ" altLang="en-US" sz="2000" dirty="0" smtClean="0"/>
              <a:t>pokuty, srážky ze státních platů</a:t>
            </a:r>
          </a:p>
          <a:p>
            <a:pPr>
              <a:lnSpc>
                <a:spcPct val="80000"/>
              </a:lnSpc>
            </a:pPr>
            <a:r>
              <a:rPr lang="cs-CZ" altLang="en-US" sz="2000" dirty="0" smtClean="0"/>
              <a:t>zastavení dotací pro potomky (školné, zdravotní </a:t>
            </a:r>
            <a:r>
              <a:rPr lang="cs-CZ" altLang="en-US" sz="2000" dirty="0" smtClean="0"/>
              <a:t>péče)</a:t>
            </a:r>
            <a:endParaRPr lang="cs-CZ" altLang="en-US" sz="2000" dirty="0" smtClean="0"/>
          </a:p>
          <a:p>
            <a:pPr>
              <a:lnSpc>
                <a:spcPct val="80000"/>
              </a:lnSpc>
            </a:pPr>
            <a:r>
              <a:rPr lang="cs-CZ" altLang="en-US" sz="2000" dirty="0"/>
              <a:t>r</a:t>
            </a:r>
            <a:r>
              <a:rPr lang="cs-CZ" altLang="en-US" sz="2000" dirty="0" smtClean="0"/>
              <a:t>estrikce </a:t>
            </a:r>
            <a:r>
              <a:rPr lang="cs-CZ" altLang="en-US" sz="2000" dirty="0" smtClean="0"/>
              <a:t>stanovovány na úrovni </a:t>
            </a:r>
            <a:r>
              <a:rPr lang="cs-CZ" altLang="en-US" sz="2000" dirty="0" smtClean="0"/>
              <a:t>provincií </a:t>
            </a:r>
            <a:r>
              <a:rPr lang="cs-CZ" altLang="en-US" sz="2000" dirty="0" smtClean="0"/>
              <a:t>a </a:t>
            </a:r>
            <a:r>
              <a:rPr lang="cs-CZ" altLang="en-US" sz="2000" dirty="0" smtClean="0"/>
              <a:t>okresů</a:t>
            </a:r>
            <a:endParaRPr lang="cs-CZ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634</Words>
  <Application>Microsoft Office PowerPoint</Application>
  <PresentationFormat>Předvádění na obrazovce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Arial</vt:lpstr>
      <vt:lpstr>Motiv systému Office</vt:lpstr>
      <vt:lpstr>Průvodce Čínou 21. století </vt:lpstr>
      <vt:lpstr>Rodina, demografie, vzdělávání</vt:lpstr>
      <vt:lpstr>Tradiční rodina</vt:lpstr>
      <vt:lpstr>Tradiční hanská rodina</vt:lpstr>
      <vt:lpstr>Moderní čínská rodina</vt:lpstr>
      <vt:lpstr>Moderní čínská rodina</vt:lpstr>
      <vt:lpstr>Postavení žen v Číně</vt:lpstr>
      <vt:lpstr>Politika jednoho dítěte </vt:lpstr>
      <vt:lpstr>Výjimky, postihy</vt:lpstr>
      <vt:lpstr>Výsledky politiky jednoho dítěte</vt:lpstr>
      <vt:lpstr>Vzdělávání</vt:lpstr>
      <vt:lpstr>Studijní kurikulum a zkoušky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Průvodce Čínou 21. století </dc:title>
  <dc:creator>Pavel Šindelář</dc:creator>
  <cp:lastModifiedBy>Sindelar</cp:lastModifiedBy>
  <cp:revision>10</cp:revision>
  <dcterms:created xsi:type="dcterms:W3CDTF">2012-11-07T11:56:23Z</dcterms:created>
  <dcterms:modified xsi:type="dcterms:W3CDTF">2013-11-07T10:55:58Z</dcterms:modified>
</cp:coreProperties>
</file>