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92" r:id="rId1"/>
  </p:sldMasterIdLst>
  <p:sldIdLst>
    <p:sldId id="256" r:id="rId2"/>
    <p:sldId id="259" r:id="rId3"/>
    <p:sldId id="258" r:id="rId4"/>
    <p:sldId id="260" r:id="rId5"/>
    <p:sldId id="268" r:id="rId6"/>
    <p:sldId id="269" r:id="rId7"/>
    <p:sldId id="271" r:id="rId8"/>
    <p:sldId id="272" r:id="rId9"/>
    <p:sldId id="270" r:id="rId10"/>
    <p:sldId id="273" r:id="rId11"/>
    <p:sldId id="261" r:id="rId12"/>
    <p:sldId id="274" r:id="rId13"/>
    <p:sldId id="275" r:id="rId14"/>
    <p:sldId id="262" r:id="rId15"/>
    <p:sldId id="263" r:id="rId16"/>
    <p:sldId id="264" r:id="rId17"/>
    <p:sldId id="265" r:id="rId18"/>
    <p:sldId id="266" r:id="rId19"/>
    <p:sldId id="267" r:id="rId20"/>
    <p:sldId id="277" r:id="rId21"/>
    <p:sldId id="278" r:id="rId22"/>
    <p:sldId id="280" r:id="rId23"/>
    <p:sldId id="279" r:id="rId24"/>
    <p:sldId id="281" r:id="rId25"/>
    <p:sldId id="282" r:id="rId26"/>
    <p:sldId id="283" r:id="rId27"/>
    <p:sldId id="284" r:id="rId28"/>
    <p:sldId id="276" r:id="rId2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Nadpis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16" name="Zástupný symbol pro datum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0A05-029B-40AD-B47C-DACDCF409FF1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5" name="Zástupný symbol pro číslo snímku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5E4982-2559-4979-A1A1-C39B131ACF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0A05-029B-40AD-B47C-DACDCF409FF1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4982-2559-4979-A1A1-C39B131ACF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0A05-029B-40AD-B47C-DACDCF409FF1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4982-2559-4979-A1A1-C39B131ACF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Nadpis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7" name="Zástupný symbol pro obsah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0A05-029B-40AD-B47C-DACDCF409FF1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F5E4982-2559-4979-A1A1-C39B131ACF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9" name="Zástupný symbol pro datum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0A05-029B-40AD-B47C-DACDCF409FF1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11" name="Zástupný symbol pro zápatí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4982-2559-4979-A1A1-C39B131ACFA3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Nadpis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0A05-029B-40AD-B47C-DACDCF409FF1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4982-2559-4979-A1A1-C39B131ACF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Nadpis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5" name="Zástupný symbol pro text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8" name="Zástupný symbol pro obsah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0A05-029B-40AD-B47C-DACDCF409FF1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F5E4982-2559-4979-A1A1-C39B131ACFA3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Nadpis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2" name="Zástupný symbol pro datum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0A05-029B-40AD-B47C-DACDCF409FF1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4982-2559-4979-A1A1-C39B131ACF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0A05-029B-40AD-B47C-DACDCF409FF1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24" name="Zástupný symbol pro zápatí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4982-2559-4979-A1A1-C39B131ACF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obsah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Zástupný symbol pro datum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0A05-029B-40AD-B47C-DACDCF409FF1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29" name="Zástupný symbol pro zápatí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4982-2559-4979-A1A1-C39B131ACFA3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rázek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00A05-029B-40AD-B47C-DACDCF409FF1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1" name="Zástupný symbol pro číslo snímku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5E4982-2559-4979-A1A1-C39B131ACFA3}" type="slidenum">
              <a:rPr lang="cs-CZ" smtClean="0"/>
              <a:t>‹#›</a:t>
            </a:fld>
            <a:endParaRPr lang="cs-CZ"/>
          </a:p>
        </p:txBody>
      </p:sp>
      <p:sp>
        <p:nvSpPr>
          <p:cNvPr id="17" name="Nadpis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26" name="Zástupný symbol pro text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Zástupný symbol pro text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datum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B300A05-029B-40AD-B47C-DACDCF409FF1}" type="datetimeFigureOut">
              <a:rPr lang="cs-CZ" smtClean="0"/>
              <a:t>23.10.2013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F5E4982-2559-4979-A1A1-C39B131ACFA3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nadpi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prirucka.ujc.cas.cz/?id=730#nadpis14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PLIN033_3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err="1"/>
              <a:t>Přegenerovávání</a:t>
            </a:r>
            <a:r>
              <a:rPr lang="cs-CZ" dirty="0"/>
              <a:t> a </a:t>
            </a:r>
            <a:r>
              <a:rPr lang="cs-CZ" dirty="0" err="1"/>
              <a:t>podgenerovávání</a:t>
            </a:r>
            <a:r>
              <a:rPr lang="cs-CZ" dirty="0"/>
              <a:t> – dva problémy automatické analýzy přirozeného jazyka, konkrétně slovotvorby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744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Přegenerovávání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Přít/přítel</a:t>
            </a:r>
          </a:p>
          <a:p>
            <a:pPr marL="0" indent="0">
              <a:buNone/>
            </a:pPr>
            <a:endParaRPr lang="cs-CZ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6025" y="2776538"/>
            <a:ext cx="4171950" cy="1304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4797152"/>
            <a:ext cx="2743200" cy="847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513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 </a:t>
            </a:r>
            <a:r>
              <a:rPr lang="cs-CZ" dirty="0" err="1" smtClean="0"/>
              <a:t>přegenerovávání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Příliš široké formální vymezení</a:t>
            </a:r>
          </a:p>
          <a:p>
            <a:r>
              <a:rPr lang="cs-CZ" dirty="0" smtClean="0"/>
              <a:t>Nemožnost užšího formálního vymezení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0312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P</a:t>
            </a:r>
            <a:r>
              <a:rPr lang="cs-CZ" dirty="0" err="1" smtClean="0"/>
              <a:t>odgenerovávání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Kde jsou slova jako </a:t>
            </a:r>
            <a:r>
              <a:rPr lang="cs-CZ" i="1" dirty="0" smtClean="0"/>
              <a:t>ředitel, uchvatitel, šiřitel, majitel, pisatel, … ?</a:t>
            </a:r>
          </a:p>
          <a:p>
            <a:r>
              <a:rPr lang="cs-CZ" dirty="0" smtClean="0"/>
              <a:t>Zahrnutí alternací do vyhledávání jakožto prostředek zúžení definice hledaných jednotek.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2806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Derivační pravidla a výsledky pro derivaci sloveso – dějové jméno na -</a:t>
            </a:r>
            <a:r>
              <a:rPr lang="cs-CZ" i="1" dirty="0" smtClean="0"/>
              <a:t>tel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b="1" dirty="0"/>
          </a:p>
        </p:txBody>
      </p:sp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563" y="1628800"/>
            <a:ext cx="7762875" cy="44644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36497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Vyhledávání dvojic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err="1"/>
              <a:t>at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</a:t>
            </a:r>
            <a:r>
              <a:rPr lang="cs-CZ" b="1" dirty="0" err="1" smtClean="0"/>
              <a:t>áč</a:t>
            </a:r>
            <a:r>
              <a:rPr lang="cs-CZ" b="1" dirty="0" smtClean="0"/>
              <a:t>/k1gMnSc1</a:t>
            </a:r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728913"/>
            <a:ext cx="9144000" cy="1400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32365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Přegenerovávání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025" y="1556792"/>
            <a:ext cx="7981950" cy="51059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18563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klepetáč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Slovník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295525"/>
            <a:ext cx="8208913" cy="226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22273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krkáč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slovník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9750" y="2386013"/>
            <a:ext cx="5524500" cy="2085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40775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Důvody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Polyfunkčnost prostředku (-á-č x –</a:t>
            </a:r>
            <a:r>
              <a:rPr lang="cs-CZ" dirty="0" err="1" smtClean="0"/>
              <a:t>áč</a:t>
            </a:r>
            <a:r>
              <a:rPr lang="cs-CZ" dirty="0" smtClean="0"/>
              <a:t>)</a:t>
            </a:r>
          </a:p>
          <a:p>
            <a:r>
              <a:rPr lang="cs-CZ" dirty="0" smtClean="0"/>
              <a:t>Závisí na mimojazykových znalostech</a:t>
            </a:r>
          </a:p>
          <a:p>
            <a:r>
              <a:rPr lang="cs-CZ" dirty="0" smtClean="0"/>
              <a:t>Obtížně se formálně definuje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686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Podgenerovávání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Nedostatky ve formální definici</a:t>
            </a:r>
          </a:p>
          <a:p>
            <a:r>
              <a:rPr lang="cs-CZ" dirty="0" smtClean="0"/>
              <a:t>Nepravidelnosti (</a:t>
            </a:r>
            <a:r>
              <a:rPr lang="cs-CZ" i="1" dirty="0" smtClean="0"/>
              <a:t>vozač, trubač</a:t>
            </a:r>
            <a:r>
              <a:rPr lang="cs-CZ" dirty="0" smtClean="0"/>
              <a:t>)</a:t>
            </a:r>
          </a:p>
          <a:p>
            <a:r>
              <a:rPr lang="cs-CZ" dirty="0" smtClean="0"/>
              <a:t>Jednotky nejsou zachyceny ve slovníku</a:t>
            </a:r>
          </a:p>
          <a:p>
            <a:r>
              <a:rPr lang="cs-CZ" dirty="0" smtClean="0"/>
              <a:t>Jednotkám nezachyceným ve slovníku chybí interpretace na úrovni lemmatu a morfologické značky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36939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Přegenerovávání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 dirty="0" smtClean="0"/>
              <a:t>Formální definici (algoritmu) odpovídají jednotky, které tvoří homogenní skupinu (tu, kterou se prostřednictvím formálního zadání snažíme definovat), ale i jednotky, které jsou vůči této skupině heterogenní. Tento jev spadá na vrub obecné vlastnosti přirozeného jazyka, jíž je víceznačnost (homonymie) na všech úrovních. 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96217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Morfio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k</a:t>
            </a:r>
            <a:r>
              <a:rPr lang="cs-CZ" i="1" dirty="0" smtClean="0">
                <a:solidFill>
                  <a:srgbClr val="FF0000"/>
                </a:solidFill>
              </a:rPr>
              <a:t>ou</a:t>
            </a:r>
            <a:r>
              <a:rPr lang="cs-CZ" i="1" dirty="0" smtClean="0"/>
              <a:t>t/k</a:t>
            </a:r>
            <a:r>
              <a:rPr lang="cs-CZ" i="1" dirty="0" smtClean="0">
                <a:solidFill>
                  <a:srgbClr val="FF0000"/>
                </a:solidFill>
              </a:rPr>
              <a:t>ou</a:t>
            </a:r>
            <a:r>
              <a:rPr lang="cs-CZ" i="1" dirty="0" smtClean="0"/>
              <a:t>č, kl</a:t>
            </a:r>
            <a:r>
              <a:rPr lang="cs-CZ" i="1" dirty="0" smtClean="0">
                <a:solidFill>
                  <a:srgbClr val="FF0000"/>
                </a:solidFill>
              </a:rPr>
              <a:t>í</a:t>
            </a:r>
            <a:r>
              <a:rPr lang="cs-CZ" i="1" dirty="0" smtClean="0"/>
              <a:t>t/kl</a:t>
            </a:r>
            <a:r>
              <a:rPr lang="cs-CZ" i="1" dirty="0" smtClean="0">
                <a:solidFill>
                  <a:srgbClr val="FF0000"/>
                </a:solidFill>
              </a:rPr>
              <a:t>í</a:t>
            </a:r>
            <a:r>
              <a:rPr lang="cs-CZ" i="1" dirty="0" smtClean="0"/>
              <a:t>č, s</a:t>
            </a:r>
            <a:r>
              <a:rPr lang="cs-CZ" i="1" dirty="0" smtClean="0">
                <a:solidFill>
                  <a:srgbClr val="FF0000"/>
                </a:solidFill>
              </a:rPr>
              <a:t>á</a:t>
            </a:r>
            <a:r>
              <a:rPr lang="cs-CZ" i="1" dirty="0" smtClean="0"/>
              <a:t>lat/</a:t>
            </a:r>
            <a:r>
              <a:rPr lang="cs-CZ" i="1" dirty="0" err="1" smtClean="0"/>
              <a:t>s</a:t>
            </a:r>
            <a:r>
              <a:rPr lang="cs-CZ" i="1" dirty="0" err="1" smtClean="0">
                <a:solidFill>
                  <a:srgbClr val="FF0000"/>
                </a:solidFill>
              </a:rPr>
              <a:t>a</a:t>
            </a:r>
            <a:r>
              <a:rPr lang="cs-CZ" i="1" dirty="0" err="1" smtClean="0"/>
              <a:t>lač</a:t>
            </a:r>
            <a:endParaRPr lang="cs-CZ" i="1" dirty="0" smtClean="0"/>
          </a:p>
          <a:p>
            <a:r>
              <a:rPr lang="cs-CZ" dirty="0" smtClean="0"/>
              <a:t>Propria: </a:t>
            </a:r>
            <a:r>
              <a:rPr lang="cs-CZ" i="1" dirty="0" smtClean="0"/>
              <a:t>m</a:t>
            </a:r>
            <a:r>
              <a:rPr lang="cs-CZ" i="1" dirty="0" smtClean="0">
                <a:solidFill>
                  <a:srgbClr val="FF0000"/>
                </a:solidFill>
              </a:rPr>
              <a:t>á</a:t>
            </a:r>
            <a:r>
              <a:rPr lang="cs-CZ" i="1" dirty="0" smtClean="0"/>
              <a:t>chat/M</a:t>
            </a:r>
            <a:r>
              <a:rPr lang="cs-CZ" i="1" dirty="0" smtClean="0">
                <a:solidFill>
                  <a:srgbClr val="FF0000"/>
                </a:solidFill>
              </a:rPr>
              <a:t>a</a:t>
            </a:r>
            <a:r>
              <a:rPr lang="cs-CZ" i="1" dirty="0" smtClean="0"/>
              <a:t>chač, tykat/Tykač, dědit/Dědič, p</a:t>
            </a:r>
            <a:r>
              <a:rPr lang="cs-CZ" i="1" dirty="0" smtClean="0">
                <a:solidFill>
                  <a:srgbClr val="FF0000"/>
                </a:solidFill>
              </a:rPr>
              <a:t>í</a:t>
            </a:r>
            <a:r>
              <a:rPr lang="cs-CZ" i="1" dirty="0" smtClean="0"/>
              <a:t>skat/P</a:t>
            </a:r>
            <a:r>
              <a:rPr lang="cs-CZ" i="1" dirty="0" smtClean="0">
                <a:solidFill>
                  <a:srgbClr val="FF0000"/>
                </a:solidFill>
              </a:rPr>
              <a:t>i</a:t>
            </a:r>
            <a:r>
              <a:rPr lang="cs-CZ" i="1" dirty="0" smtClean="0"/>
              <a:t>skač, kop</a:t>
            </a:r>
            <a:r>
              <a:rPr lang="cs-CZ" i="1" dirty="0" smtClean="0">
                <a:solidFill>
                  <a:srgbClr val="00B050"/>
                </a:solidFill>
              </a:rPr>
              <a:t>a</a:t>
            </a:r>
            <a:r>
              <a:rPr lang="cs-CZ" i="1" dirty="0" smtClean="0"/>
              <a:t>t/Kop</a:t>
            </a:r>
            <a:r>
              <a:rPr lang="cs-CZ" i="1" dirty="0" smtClean="0">
                <a:solidFill>
                  <a:srgbClr val="00B050"/>
                </a:solidFill>
              </a:rPr>
              <a:t>a</a:t>
            </a:r>
            <a:r>
              <a:rPr lang="cs-CZ" i="1" dirty="0" smtClean="0"/>
              <a:t>č, klapat/Klapač, kov</a:t>
            </a:r>
            <a:r>
              <a:rPr lang="cs-CZ" i="1" dirty="0" smtClean="0">
                <a:solidFill>
                  <a:srgbClr val="00B050"/>
                </a:solidFill>
              </a:rPr>
              <a:t>a</a:t>
            </a:r>
            <a:r>
              <a:rPr lang="cs-CZ" i="1" dirty="0" smtClean="0"/>
              <a:t>t/Kov</a:t>
            </a:r>
            <a:r>
              <a:rPr lang="cs-CZ" i="1" dirty="0" smtClean="0">
                <a:solidFill>
                  <a:srgbClr val="00B050"/>
                </a:solidFill>
              </a:rPr>
              <a:t>a</a:t>
            </a:r>
            <a:r>
              <a:rPr lang="cs-CZ" i="1" dirty="0" smtClean="0"/>
              <a:t>č, pleskat/Pleskač, b</a:t>
            </a:r>
            <a:r>
              <a:rPr lang="cs-CZ" i="1" dirty="0" smtClean="0">
                <a:solidFill>
                  <a:srgbClr val="FF0000"/>
                </a:solidFill>
              </a:rPr>
              <a:t>í</a:t>
            </a:r>
            <a:r>
              <a:rPr lang="cs-CZ" i="1" dirty="0" smtClean="0"/>
              <a:t>lit/</a:t>
            </a:r>
            <a:r>
              <a:rPr lang="cs-CZ" i="1" dirty="0" err="1" smtClean="0"/>
              <a:t>B</a:t>
            </a:r>
            <a:r>
              <a:rPr lang="cs-CZ" i="1" dirty="0" err="1" smtClean="0">
                <a:solidFill>
                  <a:srgbClr val="FF0000"/>
                </a:solidFill>
              </a:rPr>
              <a:t>i</a:t>
            </a:r>
            <a:r>
              <a:rPr lang="cs-CZ" i="1" dirty="0" err="1" smtClean="0"/>
              <a:t>lič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3586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</a:t>
            </a:r>
            <a:r>
              <a:rPr lang="cs-CZ" dirty="0" err="1" smtClean="0"/>
              <a:t>přegenerovávání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hláskové alternace </a:t>
            </a:r>
            <a:r>
              <a:rPr lang="cs-CZ" dirty="0" smtClean="0">
                <a:solidFill>
                  <a:srgbClr val="FF0000"/>
                </a:solidFill>
              </a:rPr>
              <a:t>kořenového vokálu </a:t>
            </a:r>
            <a:r>
              <a:rPr lang="cs-CZ" dirty="0" smtClean="0"/>
              <a:t>u derivátů od sloves </a:t>
            </a:r>
            <a:r>
              <a:rPr lang="cs-CZ" dirty="0" smtClean="0">
                <a:solidFill>
                  <a:srgbClr val="FF0000"/>
                </a:solidFill>
              </a:rPr>
              <a:t>III. třídy </a:t>
            </a:r>
            <a:r>
              <a:rPr lang="cs-CZ" dirty="0" smtClean="0"/>
              <a:t>podle kmene prézentního (vzor </a:t>
            </a:r>
            <a:r>
              <a:rPr lang="cs-CZ" i="1" dirty="0" smtClean="0">
                <a:solidFill>
                  <a:srgbClr val="FF0000"/>
                </a:solidFill>
              </a:rPr>
              <a:t>krýt</a:t>
            </a:r>
            <a:r>
              <a:rPr lang="cs-CZ" dirty="0" smtClean="0"/>
              <a:t>)</a:t>
            </a:r>
          </a:p>
          <a:p>
            <a:r>
              <a:rPr lang="cs-CZ" dirty="0"/>
              <a:t>hláskové </a:t>
            </a:r>
            <a:r>
              <a:rPr lang="cs-CZ" dirty="0" smtClean="0"/>
              <a:t>alternace </a:t>
            </a:r>
            <a:r>
              <a:rPr lang="cs-CZ" dirty="0">
                <a:solidFill>
                  <a:srgbClr val="FF0000"/>
                </a:solidFill>
              </a:rPr>
              <a:t>kořenového vokálu </a:t>
            </a:r>
            <a:r>
              <a:rPr lang="cs-CZ" dirty="0" smtClean="0"/>
              <a:t>u ostatních tříd a vzorů</a:t>
            </a:r>
          </a:p>
          <a:p>
            <a:r>
              <a:rPr lang="cs-CZ" dirty="0"/>
              <a:t>hláskové </a:t>
            </a:r>
            <a:r>
              <a:rPr lang="cs-CZ" dirty="0" smtClean="0"/>
              <a:t>alternace </a:t>
            </a:r>
            <a:r>
              <a:rPr lang="cs-CZ" dirty="0" smtClean="0">
                <a:solidFill>
                  <a:srgbClr val="00B050"/>
                </a:solidFill>
              </a:rPr>
              <a:t>kmenotvorného vokálu </a:t>
            </a:r>
            <a:r>
              <a:rPr lang="cs-CZ" dirty="0"/>
              <a:t>u ostatních tříd a </a:t>
            </a:r>
            <a:r>
              <a:rPr lang="cs-CZ" dirty="0" smtClean="0"/>
              <a:t>vzorů</a:t>
            </a:r>
          </a:p>
        </p:txBody>
      </p:sp>
    </p:spTree>
    <p:extLst>
      <p:ext uri="{BB962C8B-B14F-4D97-AF65-F5344CB8AC3E}">
        <p14:creationId xmlns:p14="http://schemas.microsoft.com/office/powerpoint/2010/main" val="293025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Alternace </a:t>
            </a:r>
            <a:r>
              <a:rPr lang="cs-CZ" dirty="0" err="1" smtClean="0"/>
              <a:t>KoV</a:t>
            </a:r>
            <a:r>
              <a:rPr lang="cs-CZ" dirty="0" smtClean="0"/>
              <a:t> u derivátů sloves podle </a:t>
            </a:r>
            <a:r>
              <a:rPr lang="cs-CZ" i="1" dirty="0" smtClean="0">
                <a:solidFill>
                  <a:srgbClr val="FF0000"/>
                </a:solidFill>
              </a:rPr>
              <a:t>krýt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i="1" dirty="0" smtClean="0"/>
              <a:t>hr</a:t>
            </a:r>
            <a:r>
              <a:rPr lang="cs-CZ" i="1" dirty="0" smtClean="0">
                <a:solidFill>
                  <a:srgbClr val="FF0000"/>
                </a:solidFill>
              </a:rPr>
              <a:t>á</a:t>
            </a:r>
            <a:r>
              <a:rPr lang="cs-CZ" i="1" dirty="0" smtClean="0"/>
              <a:t>t/hr</a:t>
            </a:r>
            <a:r>
              <a:rPr lang="cs-CZ" i="1" dirty="0" smtClean="0">
                <a:solidFill>
                  <a:srgbClr val="FF0000"/>
                </a:solidFill>
              </a:rPr>
              <a:t>á</a:t>
            </a:r>
            <a:r>
              <a:rPr lang="cs-CZ" i="1" dirty="0" smtClean="0"/>
              <a:t>č</a:t>
            </a:r>
          </a:p>
          <a:p>
            <a:r>
              <a:rPr lang="cs-CZ" i="1" dirty="0" smtClean="0"/>
              <a:t>chc</a:t>
            </a:r>
            <a:r>
              <a:rPr lang="cs-CZ" i="1" dirty="0" smtClean="0">
                <a:solidFill>
                  <a:srgbClr val="FF0000"/>
                </a:solidFill>
              </a:rPr>
              <a:t>á</a:t>
            </a:r>
            <a:r>
              <a:rPr lang="cs-CZ" i="1" dirty="0" smtClean="0"/>
              <a:t>t/chc</a:t>
            </a:r>
            <a:r>
              <a:rPr lang="cs-CZ" i="1" dirty="0" smtClean="0">
                <a:solidFill>
                  <a:srgbClr val="FF0000"/>
                </a:solidFill>
              </a:rPr>
              <a:t>á</a:t>
            </a:r>
            <a:r>
              <a:rPr lang="cs-CZ" i="1" dirty="0" smtClean="0"/>
              <a:t>č</a:t>
            </a:r>
          </a:p>
          <a:p>
            <a:r>
              <a:rPr lang="cs-CZ" i="1" dirty="0" smtClean="0"/>
              <a:t>? p</a:t>
            </a:r>
            <a:r>
              <a:rPr lang="cs-CZ" i="1" dirty="0" smtClean="0">
                <a:solidFill>
                  <a:srgbClr val="FF0000"/>
                </a:solidFill>
              </a:rPr>
              <a:t>í</a:t>
            </a:r>
            <a:r>
              <a:rPr lang="cs-CZ" i="1" dirty="0" smtClean="0"/>
              <a:t>t/p</a:t>
            </a:r>
            <a:r>
              <a:rPr lang="cs-CZ" i="1" dirty="0" smtClean="0">
                <a:solidFill>
                  <a:srgbClr val="FF0000"/>
                </a:solidFill>
              </a:rPr>
              <a:t>í</a:t>
            </a:r>
            <a:r>
              <a:rPr lang="cs-CZ" i="1" dirty="0" smtClean="0"/>
              <a:t>č</a:t>
            </a:r>
          </a:p>
          <a:p>
            <a:r>
              <a:rPr lang="cs-CZ" i="1" dirty="0" smtClean="0"/>
              <a:t>? p</a:t>
            </a:r>
            <a:r>
              <a:rPr lang="cs-CZ" i="1" dirty="0" smtClean="0">
                <a:solidFill>
                  <a:srgbClr val="FF0000"/>
                </a:solidFill>
              </a:rPr>
              <a:t>ě</a:t>
            </a:r>
            <a:r>
              <a:rPr lang="cs-CZ" i="1" dirty="0" smtClean="0"/>
              <a:t>t/</a:t>
            </a:r>
            <a:r>
              <a:rPr lang="cs-CZ" i="1" dirty="0" err="1" smtClean="0"/>
              <a:t>p</a:t>
            </a:r>
            <a:r>
              <a:rPr lang="cs-CZ" i="1" dirty="0" err="1" smtClean="0">
                <a:solidFill>
                  <a:srgbClr val="FF0000"/>
                </a:solidFill>
              </a:rPr>
              <a:t>ě</a:t>
            </a:r>
            <a:r>
              <a:rPr lang="cs-CZ" i="1" dirty="0" err="1" smtClean="0"/>
              <a:t>č</a:t>
            </a:r>
            <a:endParaRPr lang="cs-CZ" i="1" dirty="0" smtClean="0"/>
          </a:p>
          <a:p>
            <a:r>
              <a:rPr lang="cs-CZ" i="1" dirty="0" smtClean="0"/>
              <a:t>? s</a:t>
            </a:r>
            <a:r>
              <a:rPr lang="cs-CZ" i="1" dirty="0" smtClean="0">
                <a:solidFill>
                  <a:srgbClr val="FF0000"/>
                </a:solidFill>
              </a:rPr>
              <a:t>í</a:t>
            </a:r>
            <a:r>
              <a:rPr lang="cs-CZ" i="1" dirty="0" smtClean="0"/>
              <a:t>t/</a:t>
            </a:r>
            <a:r>
              <a:rPr lang="cs-CZ" i="1" dirty="0" err="1" smtClean="0"/>
              <a:t>s</a:t>
            </a:r>
            <a:r>
              <a:rPr lang="cs-CZ" i="1" dirty="0" err="1" smtClean="0">
                <a:solidFill>
                  <a:srgbClr val="FF0000"/>
                </a:solidFill>
              </a:rPr>
              <a:t>í</a:t>
            </a:r>
            <a:r>
              <a:rPr lang="cs-CZ" i="1" dirty="0" err="1" smtClean="0"/>
              <a:t>č</a:t>
            </a:r>
            <a:endParaRPr lang="cs-CZ" i="1" dirty="0" smtClean="0"/>
          </a:p>
        </p:txBody>
      </p:sp>
    </p:spTree>
    <p:extLst>
      <p:ext uri="{BB962C8B-B14F-4D97-AF65-F5344CB8AC3E}">
        <p14:creationId xmlns:p14="http://schemas.microsoft.com/office/powerpoint/2010/main" val="474992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V</a:t>
            </a:r>
            <a:r>
              <a:rPr lang="cs-CZ" dirty="0" smtClean="0"/>
              <a:t> </a:t>
            </a:r>
            <a:r>
              <a:rPr lang="cs-CZ" dirty="0"/>
              <a:t>korpusech lze </a:t>
            </a:r>
            <a:r>
              <a:rPr lang="cs-CZ" dirty="0" smtClean="0"/>
              <a:t>najít (SYN)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p</a:t>
            </a:r>
            <a:r>
              <a:rPr lang="cs-CZ" i="1" dirty="0" smtClean="0">
                <a:solidFill>
                  <a:srgbClr val="FF0000"/>
                </a:solidFill>
              </a:rPr>
              <a:t>í</a:t>
            </a:r>
            <a:r>
              <a:rPr lang="cs-CZ" i="1" dirty="0" smtClean="0"/>
              <a:t>t</a:t>
            </a:r>
            <a:r>
              <a:rPr lang="cs-CZ" dirty="0" smtClean="0"/>
              <a:t> (čaj)/ </a:t>
            </a:r>
            <a:r>
              <a:rPr lang="cs-CZ" i="1" dirty="0" err="1" smtClean="0"/>
              <a:t>čajp</a:t>
            </a:r>
            <a:r>
              <a:rPr lang="cs-CZ" i="1" dirty="0" err="1" smtClean="0">
                <a:solidFill>
                  <a:srgbClr val="FF0000"/>
                </a:solidFill>
              </a:rPr>
              <a:t>í</a:t>
            </a:r>
            <a:r>
              <a:rPr lang="cs-CZ" i="1" dirty="0" err="1" smtClean="0"/>
              <a:t>č</a:t>
            </a:r>
            <a:endParaRPr lang="cs-CZ" i="1" dirty="0" smtClean="0"/>
          </a:p>
          <a:p>
            <a:r>
              <a:rPr lang="cs-CZ" i="1" dirty="0" smtClean="0"/>
              <a:t>ž</a:t>
            </a:r>
            <a:r>
              <a:rPr lang="cs-CZ" i="1" dirty="0" smtClean="0">
                <a:solidFill>
                  <a:srgbClr val="FF0000"/>
                </a:solidFill>
              </a:rPr>
              <a:t>í</a:t>
            </a:r>
            <a:r>
              <a:rPr lang="cs-CZ" i="1" dirty="0" smtClean="0"/>
              <a:t>t/</a:t>
            </a:r>
            <a:r>
              <a:rPr lang="cs-CZ" i="1" dirty="0" err="1" smtClean="0"/>
              <a:t>ž</a:t>
            </a:r>
            <a:r>
              <a:rPr lang="cs-CZ" i="1" dirty="0" err="1" smtClean="0">
                <a:solidFill>
                  <a:srgbClr val="FF0000"/>
                </a:solidFill>
              </a:rPr>
              <a:t>í</a:t>
            </a:r>
            <a:r>
              <a:rPr lang="cs-CZ" i="1" dirty="0" err="1" smtClean="0"/>
              <a:t>č</a:t>
            </a:r>
            <a:endParaRPr lang="cs-CZ" i="1" dirty="0" smtClean="0"/>
          </a:p>
          <a:p>
            <a:r>
              <a:rPr lang="cs-CZ" b="1" i="1" dirty="0" smtClean="0">
                <a:solidFill>
                  <a:srgbClr val="FF0000"/>
                </a:solidFill>
              </a:rPr>
              <a:t>! </a:t>
            </a:r>
            <a:r>
              <a:rPr lang="cs-CZ" i="1" dirty="0" smtClean="0"/>
              <a:t>š</a:t>
            </a:r>
            <a:r>
              <a:rPr lang="cs-CZ" i="1" dirty="0" smtClean="0">
                <a:solidFill>
                  <a:srgbClr val="FF0000"/>
                </a:solidFill>
              </a:rPr>
              <a:t>í</a:t>
            </a:r>
            <a:r>
              <a:rPr lang="cs-CZ" i="1" dirty="0" smtClean="0"/>
              <a:t>t/š</a:t>
            </a:r>
            <a:r>
              <a:rPr lang="cs-CZ" i="1" dirty="0" smtClean="0">
                <a:solidFill>
                  <a:srgbClr val="FF0000"/>
                </a:solidFill>
              </a:rPr>
              <a:t>i</a:t>
            </a:r>
            <a:r>
              <a:rPr lang="cs-CZ" i="1" dirty="0" smtClean="0"/>
              <a:t>č</a:t>
            </a:r>
          </a:p>
          <a:p>
            <a:endParaRPr lang="cs-CZ" i="1" dirty="0" smtClean="0"/>
          </a:p>
          <a:p>
            <a:endParaRPr lang="cs-CZ" i="1" dirty="0"/>
          </a:p>
          <a:p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0145" y="3429000"/>
            <a:ext cx="6315075" cy="171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19" y="3800433"/>
            <a:ext cx="8055916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4797152"/>
            <a:ext cx="7986750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6294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kromě toho u neživotných máme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b</a:t>
            </a:r>
            <a:r>
              <a:rPr lang="cs-CZ" i="1" dirty="0" smtClean="0">
                <a:solidFill>
                  <a:srgbClr val="FF0000"/>
                </a:solidFill>
              </a:rPr>
              <a:t>í</a:t>
            </a:r>
            <a:r>
              <a:rPr lang="cs-CZ" i="1" dirty="0" smtClean="0"/>
              <a:t>t/b</a:t>
            </a:r>
            <a:r>
              <a:rPr lang="cs-CZ" i="1" dirty="0" smtClean="0">
                <a:solidFill>
                  <a:srgbClr val="FF0000"/>
                </a:solidFill>
              </a:rPr>
              <a:t>i</a:t>
            </a:r>
            <a:r>
              <a:rPr lang="cs-CZ" i="1" dirty="0" smtClean="0"/>
              <a:t>č</a:t>
            </a:r>
          </a:p>
          <a:p>
            <a:r>
              <a:rPr lang="cs-CZ" i="1" dirty="0" smtClean="0"/>
              <a:t>r</a:t>
            </a:r>
            <a:r>
              <a:rPr lang="cs-CZ" i="1" dirty="0" smtClean="0">
                <a:solidFill>
                  <a:srgbClr val="FF0000"/>
                </a:solidFill>
              </a:rPr>
              <a:t>ý</a:t>
            </a:r>
            <a:r>
              <a:rPr lang="cs-CZ" i="1" dirty="0" smtClean="0"/>
              <a:t>t/r</a:t>
            </a:r>
            <a:r>
              <a:rPr lang="cs-CZ" i="1" dirty="0" smtClean="0">
                <a:solidFill>
                  <a:srgbClr val="FF0000"/>
                </a:solidFill>
              </a:rPr>
              <a:t>ý</a:t>
            </a:r>
            <a:r>
              <a:rPr lang="cs-CZ" i="1" dirty="0" smtClean="0"/>
              <a:t>č</a:t>
            </a:r>
            <a:endParaRPr lang="cs-CZ" i="1" dirty="0"/>
          </a:p>
          <a:p>
            <a:pPr marL="0" indent="0">
              <a:buNone/>
            </a:pP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2597480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Všimněme si dvojic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vypr</a:t>
            </a:r>
            <a:r>
              <a:rPr lang="cs-CZ" i="1" dirty="0" smtClean="0">
                <a:solidFill>
                  <a:srgbClr val="FF0000"/>
                </a:solidFill>
              </a:rPr>
              <a:t>á</a:t>
            </a:r>
            <a:r>
              <a:rPr lang="cs-CZ" i="1" dirty="0" smtClean="0"/>
              <a:t>vět/vypr</a:t>
            </a:r>
            <a:r>
              <a:rPr lang="cs-CZ" i="1" dirty="0" smtClean="0">
                <a:solidFill>
                  <a:srgbClr val="FF0000"/>
                </a:solidFill>
              </a:rPr>
              <a:t>a</a:t>
            </a:r>
            <a:r>
              <a:rPr lang="cs-CZ" i="1" dirty="0" smtClean="0"/>
              <a:t>věč </a:t>
            </a:r>
            <a:r>
              <a:rPr lang="en-US" i="1" dirty="0" smtClean="0"/>
              <a:t>|</a:t>
            </a:r>
            <a:r>
              <a:rPr lang="cs-CZ" i="1" dirty="0" smtClean="0"/>
              <a:t>vypr</a:t>
            </a:r>
            <a:r>
              <a:rPr lang="cs-CZ" i="1" dirty="0" smtClean="0">
                <a:solidFill>
                  <a:srgbClr val="FF0000"/>
                </a:solidFill>
              </a:rPr>
              <a:t>á</a:t>
            </a:r>
            <a:r>
              <a:rPr lang="cs-CZ" i="1" dirty="0" smtClean="0"/>
              <a:t>věč</a:t>
            </a:r>
            <a:endParaRPr lang="en-US" i="1" dirty="0" smtClean="0"/>
          </a:p>
          <a:p>
            <a:r>
              <a:rPr lang="cs-CZ" i="1" dirty="0" smtClean="0"/>
              <a:t>vy</a:t>
            </a:r>
            <a:r>
              <a:rPr lang="en-US" i="1" dirty="0" err="1" smtClean="0"/>
              <a:t>jedn</a:t>
            </a:r>
            <a:r>
              <a:rPr lang="cs-CZ" i="1" dirty="0" err="1" smtClean="0">
                <a:solidFill>
                  <a:srgbClr val="FF0000"/>
                </a:solidFill>
              </a:rPr>
              <a:t>á</a:t>
            </a:r>
            <a:r>
              <a:rPr lang="cs-CZ" i="1" dirty="0" err="1" smtClean="0"/>
              <a:t>v</a:t>
            </a:r>
            <a:r>
              <a:rPr lang="en-US" i="1" dirty="0" smtClean="0"/>
              <a:t>a</a:t>
            </a:r>
            <a:r>
              <a:rPr lang="cs-CZ" i="1" dirty="0" smtClean="0"/>
              <a:t>t/vy</a:t>
            </a:r>
            <a:r>
              <a:rPr lang="en-US" i="1" dirty="0" err="1" smtClean="0"/>
              <a:t>jedn</a:t>
            </a:r>
            <a:r>
              <a:rPr lang="cs-CZ" i="1" dirty="0" err="1" smtClean="0">
                <a:solidFill>
                  <a:srgbClr val="FF0000"/>
                </a:solidFill>
              </a:rPr>
              <a:t>a</a:t>
            </a:r>
            <a:r>
              <a:rPr lang="cs-CZ" i="1" dirty="0" err="1" smtClean="0"/>
              <a:t>v</a:t>
            </a:r>
            <a:r>
              <a:rPr lang="en-US" i="1" dirty="0" smtClean="0"/>
              <a:t>a</a:t>
            </a:r>
            <a:r>
              <a:rPr lang="cs-CZ" i="1" dirty="0" smtClean="0"/>
              <a:t>č </a:t>
            </a:r>
            <a:r>
              <a:rPr lang="en-US" i="1" dirty="0"/>
              <a:t>|</a:t>
            </a:r>
            <a:r>
              <a:rPr lang="cs-CZ" i="1" dirty="0" smtClean="0"/>
              <a:t>vy</a:t>
            </a:r>
            <a:r>
              <a:rPr lang="en-US" i="1" dirty="0" err="1" smtClean="0"/>
              <a:t>jedn</a:t>
            </a:r>
            <a:r>
              <a:rPr lang="cs-CZ" i="1" dirty="0" err="1" smtClean="0">
                <a:solidFill>
                  <a:srgbClr val="FF0000"/>
                </a:solidFill>
              </a:rPr>
              <a:t>á</a:t>
            </a:r>
            <a:r>
              <a:rPr lang="cs-CZ" i="1" dirty="0" err="1" smtClean="0"/>
              <a:t>v</a:t>
            </a:r>
            <a:r>
              <a:rPr lang="en-US" i="1" dirty="0" smtClean="0"/>
              <a:t>a</a:t>
            </a:r>
            <a:r>
              <a:rPr lang="cs-CZ" i="1" smtClean="0"/>
              <a:t>č</a:t>
            </a:r>
            <a:endParaRPr lang="cs-CZ" i="1" dirty="0"/>
          </a:p>
          <a:p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1724048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IJP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http://</a:t>
            </a:r>
            <a:r>
              <a:rPr lang="cs-CZ" dirty="0" err="1">
                <a:hlinkClick r:id="rId2"/>
              </a:rPr>
              <a:t>prirucka.ujc.cas.cz</a:t>
            </a:r>
            <a:r>
              <a:rPr lang="cs-CZ" dirty="0">
                <a:hlinkClick r:id="rId2"/>
              </a:rPr>
              <a:t>/?</a:t>
            </a:r>
            <a:r>
              <a:rPr lang="cs-CZ" dirty="0" smtClean="0">
                <a:hlinkClick r:id="rId2"/>
              </a:rPr>
              <a:t>id=</a:t>
            </a:r>
            <a:r>
              <a:rPr lang="cs-CZ" dirty="0" err="1" smtClean="0">
                <a:hlinkClick r:id="rId2"/>
              </a:rPr>
              <a:t>730#nadpis14</a:t>
            </a:r>
            <a:endParaRPr lang="cs-CZ" dirty="0" smtClean="0"/>
          </a:p>
          <a:p>
            <a:r>
              <a:rPr lang="cs-CZ" b="1" dirty="0"/>
              <a:t>2 Střídání krátkých a dlouhých samohlásek při tvoření slov</a:t>
            </a:r>
          </a:p>
          <a:p>
            <a:r>
              <a:rPr lang="cs-CZ" dirty="0" smtClean="0"/>
              <a:t>Příklady nikoli pravidla (?seznamy výjimek)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1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Literatura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OSOLSOBĚ, Klára. </a:t>
            </a:r>
            <a:r>
              <a:rPr lang="cs-CZ" i="1" dirty="0"/>
              <a:t>Morfologie českého slovesa a tvoření deverbativ jako problém strojové analýzy češtiny</a:t>
            </a:r>
            <a:r>
              <a:rPr lang="cs-CZ" dirty="0"/>
              <a:t>. 1. vyd. Brno: Masarykova univerzita, 2011. 220 s. Spisy FF MU v Brně č. 401. ISBN 978-80-210-5565-0</a:t>
            </a:r>
            <a:r>
              <a:rPr lang="cs-CZ" dirty="0" smtClean="0"/>
              <a:t>.</a:t>
            </a:r>
          </a:p>
          <a:p>
            <a:r>
              <a:rPr lang="cs-CZ" dirty="0" smtClean="0"/>
              <a:t>CVRČEK, Václav: </a:t>
            </a:r>
            <a:r>
              <a:rPr lang="cs-CZ" i="1" dirty="0" smtClean="0"/>
              <a:t>Co je</a:t>
            </a:r>
            <a:r>
              <a:rPr lang="cs-CZ" i="1" dirty="0"/>
              <a:t> nového</a:t>
            </a:r>
            <a:r>
              <a:rPr lang="cs-CZ" i="1" dirty="0" smtClean="0"/>
              <a:t> v ČNK II. </a:t>
            </a:r>
            <a:r>
              <a:rPr lang="cs-CZ" dirty="0" smtClean="0"/>
              <a:t> KORPUS </a:t>
            </a:r>
            <a:r>
              <a:rPr lang="cs-CZ" dirty="0"/>
              <a:t>–</a:t>
            </a:r>
            <a:r>
              <a:rPr lang="cs-CZ" dirty="0" smtClean="0"/>
              <a:t> GRAMATIKA – AXIOLOGIE 7/ 2013, 95-97.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56887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 na 30.10. 2013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Pomocí nástrojů </a:t>
            </a:r>
            <a:r>
              <a:rPr lang="cs-CZ" i="1" dirty="0" err="1" smtClean="0"/>
              <a:t>Deriv</a:t>
            </a:r>
            <a:r>
              <a:rPr lang="cs-CZ" i="1" dirty="0" smtClean="0"/>
              <a:t> </a:t>
            </a:r>
            <a:r>
              <a:rPr lang="cs-CZ" dirty="0" smtClean="0"/>
              <a:t>a </a:t>
            </a:r>
            <a:r>
              <a:rPr lang="cs-CZ" i="1" dirty="0" err="1" smtClean="0"/>
              <a:t>morfio</a:t>
            </a:r>
            <a:r>
              <a:rPr lang="cs-CZ" i="1" dirty="0" smtClean="0"/>
              <a:t> </a:t>
            </a:r>
            <a:r>
              <a:rPr lang="cs-CZ" dirty="0" smtClean="0"/>
              <a:t>vyhledejte kandidáty na trojice sloveso-činitelské jméno na –č – ženský protějšek na –</a:t>
            </a:r>
            <a:r>
              <a:rPr lang="cs-CZ" dirty="0" err="1" smtClean="0"/>
              <a:t>čka</a:t>
            </a:r>
            <a:r>
              <a:rPr lang="cs-CZ" dirty="0" smtClean="0"/>
              <a:t> (sloveso – </a:t>
            </a:r>
            <a:r>
              <a:rPr lang="en-US" dirty="0" smtClean="0"/>
              <a:t>{</a:t>
            </a:r>
            <a:r>
              <a:rPr lang="cs-CZ" dirty="0" smtClean="0"/>
              <a:t>jméno prostředku na –č</a:t>
            </a:r>
            <a:r>
              <a:rPr lang="en-US" dirty="0" smtClean="0"/>
              <a:t>}</a:t>
            </a:r>
            <a:r>
              <a:rPr lang="cs-CZ" dirty="0" smtClean="0"/>
              <a:t> – jméno prostředku na -</a:t>
            </a:r>
            <a:r>
              <a:rPr lang="cs-CZ" dirty="0" err="1" smtClean="0"/>
              <a:t>čka</a:t>
            </a:r>
            <a:r>
              <a:rPr lang="cs-CZ" dirty="0" smtClean="0"/>
              <a:t>).</a:t>
            </a:r>
          </a:p>
          <a:p>
            <a:r>
              <a:rPr lang="cs-CZ" dirty="0" smtClean="0"/>
              <a:t>P</a:t>
            </a:r>
            <a:r>
              <a:rPr lang="en-US" dirty="0" err="1" smtClean="0"/>
              <a:t>opi</a:t>
            </a:r>
            <a:r>
              <a:rPr lang="cs-CZ" dirty="0" err="1" smtClean="0"/>
              <a:t>šte</a:t>
            </a:r>
            <a:r>
              <a:rPr lang="cs-CZ" dirty="0" smtClean="0"/>
              <a:t> případy </a:t>
            </a:r>
            <a:r>
              <a:rPr lang="cs-CZ" dirty="0" err="1" smtClean="0"/>
              <a:t>přegenerování</a:t>
            </a:r>
            <a:r>
              <a:rPr lang="cs-CZ" dirty="0" smtClean="0"/>
              <a:t> popř. </a:t>
            </a:r>
            <a:r>
              <a:rPr lang="cs-CZ" dirty="0" err="1" smtClean="0"/>
              <a:t>podgenerování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69702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Podgenerovávání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i="1" dirty="0" smtClean="0"/>
              <a:t>Rubem téže mince je tzv. </a:t>
            </a:r>
            <a:r>
              <a:rPr lang="cs-CZ" altLang="cs-CZ" i="1" dirty="0" err="1" smtClean="0"/>
              <a:t>podgenerovávání</a:t>
            </a:r>
            <a:r>
              <a:rPr lang="cs-CZ" altLang="cs-CZ" i="1" dirty="0" smtClean="0"/>
              <a:t>, tedy případ, kdy formální zadání je vymezeno příliš úzce, takže nejsou zachyceny jednotky, které se jeho prostřednictvím snažíme definovat.</a:t>
            </a:r>
            <a:endParaRPr lang="cs-CZ" altLang="cs-CZ" dirty="0" smtClean="0"/>
          </a:p>
        </p:txBody>
      </p:sp>
    </p:spTree>
    <p:extLst>
      <p:ext uri="{BB962C8B-B14F-4D97-AF65-F5344CB8AC3E}">
        <p14:creationId xmlns:p14="http://schemas.microsoft.com/office/powerpoint/2010/main" val="1419173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Příklady </a:t>
            </a:r>
            <a:r>
              <a:rPr lang="cs-CZ" dirty="0" err="1" smtClean="0"/>
              <a:t>přegenerovávání</a:t>
            </a:r>
            <a:r>
              <a:rPr lang="cs-CZ" dirty="0" smtClean="0"/>
              <a:t> z minulých cvičení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i="1" dirty="0" smtClean="0"/>
              <a:t>Náboženství, nádeničení, …</a:t>
            </a:r>
          </a:p>
          <a:p>
            <a:r>
              <a:rPr lang="cs-CZ" i="1" dirty="0" smtClean="0"/>
              <a:t>Klíč, míč, …</a:t>
            </a:r>
            <a:endParaRPr lang="cs-CZ" i="1" dirty="0"/>
          </a:p>
        </p:txBody>
      </p:sp>
    </p:spTree>
    <p:extLst>
      <p:ext uri="{BB962C8B-B14F-4D97-AF65-F5344CB8AC3E}">
        <p14:creationId xmlns:p14="http://schemas.microsoft.com/office/powerpoint/2010/main" val="62708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600" dirty="0" smtClean="0"/>
              <a:t>Pomocí nástroje </a:t>
            </a:r>
            <a:r>
              <a:rPr lang="cs-CZ" sz="3600" i="1" dirty="0" err="1" smtClean="0"/>
              <a:t>Deriv</a:t>
            </a:r>
            <a:r>
              <a:rPr lang="cs-CZ" sz="3600" i="1" dirty="0" smtClean="0"/>
              <a:t> </a:t>
            </a:r>
            <a:r>
              <a:rPr lang="cs-CZ" sz="3600" dirty="0" smtClean="0"/>
              <a:t>a </a:t>
            </a:r>
            <a:r>
              <a:rPr lang="cs-CZ" sz="3600" i="1" dirty="0" err="1" smtClean="0"/>
              <a:t>Morfio</a:t>
            </a:r>
            <a:r>
              <a:rPr lang="cs-CZ" sz="3600" dirty="0" smtClean="0"/>
              <a:t> vyhledejte kandidáty na činitelská jména na </a:t>
            </a:r>
            <a:r>
              <a:rPr lang="cs-CZ" sz="3600" i="1" dirty="0" smtClean="0"/>
              <a:t>-tel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Maskulina životná s koncovým řetězcem </a:t>
            </a:r>
            <a:r>
              <a:rPr lang="cs-CZ" i="1" dirty="0" smtClean="0"/>
              <a:t>tel</a:t>
            </a: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7413" y="2614613"/>
            <a:ext cx="4829175" cy="1628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7096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Deriv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seznam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7988" y="1988839"/>
            <a:ext cx="3248025" cy="37737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78725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Deriv</a:t>
            </a:r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 smtClean="0"/>
              <a:t>hledání dvojic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t</a:t>
            </a:r>
            <a:r>
              <a:rPr lang="cs-CZ" b="1" dirty="0"/>
              <a:t>$/k5.*</a:t>
            </a:r>
            <a:r>
              <a:rPr lang="cs-CZ" b="1" dirty="0" err="1" smtClean="0"/>
              <a:t>mF</a:t>
            </a:r>
            <a:r>
              <a:rPr lang="cs-CZ" b="1" dirty="0" smtClean="0"/>
              <a:t>&gt;tel/k1gMnSc1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3" y="2790825"/>
            <a:ext cx="8208913" cy="1276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65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Deriv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seznam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7963" y="2060847"/>
            <a:ext cx="3648075" cy="41970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67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Morfio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Seznam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588" y="2060847"/>
            <a:ext cx="2790825" cy="4032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6557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sta">
  <a:themeElements>
    <a:clrScheme name="Cesta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Cesta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esta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142</TotalTime>
  <Words>480</Words>
  <Application>Microsoft Office PowerPoint</Application>
  <PresentationFormat>Předvádění na obrazovce (4:3)</PresentationFormat>
  <Paragraphs>78</Paragraphs>
  <Slides>28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28</vt:i4>
      </vt:variant>
    </vt:vector>
  </HeadingPairs>
  <TitlesOfParts>
    <vt:vector size="29" baseType="lpstr">
      <vt:lpstr>Cesta</vt:lpstr>
      <vt:lpstr>PLIN033_3</vt:lpstr>
      <vt:lpstr>Přegenerovávání</vt:lpstr>
      <vt:lpstr>Podgenerovávání</vt:lpstr>
      <vt:lpstr>Příklady přegenerovávání z minulých cvičení</vt:lpstr>
      <vt:lpstr>Pomocí nástroje Deriv a Morfio vyhledejte kandidáty na činitelská jména na -tel</vt:lpstr>
      <vt:lpstr>Deriv</vt:lpstr>
      <vt:lpstr>Deriv  hledání dvojic</vt:lpstr>
      <vt:lpstr>Deriv</vt:lpstr>
      <vt:lpstr>Morfio</vt:lpstr>
      <vt:lpstr>Přegenerovávání</vt:lpstr>
      <vt:lpstr>Důvody přegenerovávání</vt:lpstr>
      <vt:lpstr>Podgenerovávání</vt:lpstr>
      <vt:lpstr>Derivační pravidla a výsledky pro derivaci sloveso – dějové jméno na -tel</vt:lpstr>
      <vt:lpstr>Vyhledávání dvojic</vt:lpstr>
      <vt:lpstr>Přegenerovávání</vt:lpstr>
      <vt:lpstr>klepetáč</vt:lpstr>
      <vt:lpstr>krkáč</vt:lpstr>
      <vt:lpstr>Důvody</vt:lpstr>
      <vt:lpstr>Podgenerovávání</vt:lpstr>
      <vt:lpstr>Morfio</vt:lpstr>
      <vt:lpstr>Typy přegenerovávání</vt:lpstr>
      <vt:lpstr>Alternace KoV u derivátů sloves podle krýt</vt:lpstr>
      <vt:lpstr>V korpusech lze najít (SYN)</vt:lpstr>
      <vt:lpstr>A kromě toho u neživotných máme</vt:lpstr>
      <vt:lpstr>Všimněme si dvojic</vt:lpstr>
      <vt:lpstr>IJP</vt:lpstr>
      <vt:lpstr>Literatura</vt:lpstr>
      <vt:lpstr>Úkol na 30.10. 2013</vt:lpstr>
    </vt:vector>
  </TitlesOfParts>
  <Company>UVT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PLIN033_3</dc:title>
  <dc:creator>Klára Osolsobě</dc:creator>
  <cp:lastModifiedBy>Klára Osolsobě</cp:lastModifiedBy>
  <cp:revision>16</cp:revision>
  <dcterms:created xsi:type="dcterms:W3CDTF">2013-10-07T10:47:53Z</dcterms:created>
  <dcterms:modified xsi:type="dcterms:W3CDTF">2013-10-23T06:17:50Z</dcterms:modified>
</cp:coreProperties>
</file>