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89" r:id="rId3"/>
    <p:sldId id="258" r:id="rId4"/>
    <p:sldId id="291" r:id="rId5"/>
    <p:sldId id="259" r:id="rId6"/>
    <p:sldId id="293" r:id="rId7"/>
    <p:sldId id="295" r:id="rId8"/>
    <p:sldId id="296" r:id="rId9"/>
    <p:sldId id="297" r:id="rId10"/>
    <p:sldId id="299" r:id="rId11"/>
    <p:sldId id="300" r:id="rId12"/>
    <p:sldId id="307" r:id="rId13"/>
    <p:sldId id="308" r:id="rId14"/>
    <p:sldId id="301" r:id="rId15"/>
    <p:sldId id="302" r:id="rId16"/>
    <p:sldId id="306" r:id="rId17"/>
    <p:sldId id="309" r:id="rId18"/>
    <p:sldId id="260" r:id="rId19"/>
    <p:sldId id="261" r:id="rId20"/>
    <p:sldId id="312" r:id="rId21"/>
    <p:sldId id="311" r:id="rId22"/>
    <p:sldId id="263" r:id="rId23"/>
    <p:sldId id="265" r:id="rId24"/>
    <p:sldId id="264" r:id="rId25"/>
    <p:sldId id="262" r:id="rId26"/>
    <p:sldId id="313" r:id="rId27"/>
    <p:sldId id="314" r:id="rId28"/>
    <p:sldId id="286" r:id="rId29"/>
    <p:sldId id="315" r:id="rId30"/>
    <p:sldId id="31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4DCA-E423-AB4A-8752-8BED7C042047}" type="datetimeFigureOut">
              <a:t>15.10.13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B6329-FB6C-F14D-9BB8-D1F262C054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6329-FB6C-F14D-9BB8-D1F262C054C9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1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6E029C-4738-7A4B-BEC5-473D96513E85}" type="datetimeFigureOut">
              <a:t>15.10.13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571FB1-9639-7045-9BD7-583E1662D5E7}" type="slidenum"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851650" cy="1752600"/>
          </a:xfrm>
        </p:spPr>
        <p:txBody>
          <a:bodyPr>
            <a:normAutofit lnSpcReduction="10000"/>
          </a:bodyPr>
          <a:lstStyle/>
          <a:p>
            <a:r>
              <a:rPr lang="en-US"/>
              <a:t>(část I)</a:t>
            </a:r>
          </a:p>
          <a:p>
            <a:endParaRPr lang="en-US"/>
          </a:p>
          <a:p>
            <a:r>
              <a:rPr lang="en-US"/>
              <a:t>Organizace vnímání</a:t>
            </a:r>
          </a:p>
          <a:p>
            <a:r>
              <a:rPr lang="en-US"/>
              <a:t>vnímání velikosti a prostoru</a:t>
            </a:r>
          </a:p>
          <a:p>
            <a:r>
              <a:rPr lang="en-US"/>
              <a:t>vnímání barev</a:t>
            </a:r>
          </a:p>
          <a:p>
            <a:r>
              <a:rPr lang="en-US"/>
              <a:t>zpracování zrakové informace v mozku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Vnímání</a:t>
            </a:r>
          </a:p>
        </p:txBody>
      </p:sp>
    </p:spTree>
    <p:extLst>
      <p:ext uri="{BB962C8B-B14F-4D97-AF65-F5344CB8AC3E}">
        <p14:creationId xmlns:p14="http://schemas.microsoft.com/office/powerpoint/2010/main" val="206044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gestaltistický pohled na percepci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/>
              <a:t>doktrína izomorfismu</a:t>
            </a:r>
          </a:p>
          <a:p>
            <a:r>
              <a:rPr lang="en-US"/>
              <a:t>deskripce</a:t>
            </a:r>
          </a:p>
          <a:p>
            <a:r>
              <a:rPr lang="en-US"/>
              <a:t>experimentální důkazy některé hypotézy vyvracejí </a:t>
            </a:r>
          </a:p>
          <a:p>
            <a:r>
              <a:rPr lang="en-US"/>
              <a:t>definice dobrého tvaru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87" y="1368298"/>
            <a:ext cx="2880778" cy="49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Vnímání prostorové hloubky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vzdálenost objektu - referenčním bodem je povrch vlastního těla</a:t>
            </a:r>
          </a:p>
          <a:p>
            <a:r>
              <a:rPr lang="en-US"/>
              <a:t>nebo vzájemná vzdálenost dvou objektů</a:t>
            </a:r>
          </a:p>
          <a:p>
            <a:r>
              <a:rPr lang="en-US"/>
              <a:t>vodítka</a:t>
            </a:r>
          </a:p>
          <a:p>
            <a:pPr lvl="1"/>
            <a:r>
              <a:rPr lang="en-US"/>
              <a:t>monokulární</a:t>
            </a:r>
          </a:p>
          <a:p>
            <a:pPr lvl="2"/>
            <a:r>
              <a:rPr lang="cs-CZ"/>
              <a:t>gradient struktury, relativní velikost, překrývání, lineární a atmosferická perspektiva, umístění v rovině obrazu, pohybová paralaxa</a:t>
            </a:r>
            <a:r>
              <a:rPr lang="en-US">
                <a:effectLst/>
              </a:rPr>
              <a:t> </a:t>
            </a:r>
            <a:endParaRPr lang="en-US"/>
          </a:p>
          <a:p>
            <a:pPr lvl="1"/>
            <a:r>
              <a:rPr lang="en-US"/>
              <a:t>binokulární</a:t>
            </a:r>
          </a:p>
          <a:p>
            <a:pPr lvl="1"/>
            <a:r>
              <a:rPr lang="en-US"/>
              <a:t>okulometrická</a:t>
            </a:r>
          </a:p>
        </p:txBody>
      </p:sp>
    </p:spTree>
    <p:extLst>
      <p:ext uri="{BB962C8B-B14F-4D97-AF65-F5344CB8AC3E}">
        <p14:creationId xmlns:p14="http://schemas.microsoft.com/office/powerpoint/2010/main" val="160246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Lineární perspektiva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140" b="14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25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Amosférická perspektiva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1072" b="11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172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Gradient struktury/textury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5076" b="15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434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Překrývání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212" b="14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97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Pohybová paralaxa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3066" b="3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449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Binokulární  a okulometrická vodítka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/>
              <a:t>disparita - rozdíl mezi obrazem z pravého a levého oka (vyšší s přiblížením objektu)</a:t>
            </a:r>
          </a:p>
          <a:p>
            <a:endParaRPr lang="en-US"/>
          </a:p>
          <a:p>
            <a:r>
              <a:rPr lang="en-US"/>
              <a:t>konvergence, akomodace</a:t>
            </a:r>
          </a:p>
          <a:p>
            <a:pPr lvl="1"/>
            <a:r>
              <a:rPr lang="en-US"/>
              <a:t>u blízkých objektů – pohyby okohybných svalů s cílem zobrazit objekt na centrální části oka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189" y="1979083"/>
            <a:ext cx="3294411" cy="23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Percepční zkušenost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Gibson (1966)</a:t>
            </a:r>
          </a:p>
          <a:p>
            <a:pPr lvl="1"/>
            <a:r>
              <a:rPr lang="en-US"/>
              <a:t>distální objekt</a:t>
            </a:r>
          </a:p>
          <a:p>
            <a:pPr lvl="1"/>
            <a:r>
              <a:rPr lang="en-US"/>
              <a:t>informační médium (světlo, zvukové vlny…)</a:t>
            </a:r>
          </a:p>
          <a:p>
            <a:pPr lvl="1"/>
            <a:r>
              <a:rPr lang="en-US"/>
              <a:t>proximální stimulace (kontakt se smyslovými receptory)</a:t>
            </a:r>
          </a:p>
          <a:p>
            <a:pPr lvl="1"/>
            <a:r>
              <a:rPr lang="en-US"/>
              <a:t>percepce</a:t>
            </a:r>
          </a:p>
          <a:p>
            <a:pPr marL="274320" lvl="1" indent="0">
              <a:buNone/>
            </a:pPr>
            <a:endParaRPr lang="en-US"/>
          </a:p>
          <a:p>
            <a:r>
              <a:rPr lang="en-US"/>
              <a:t>proměnlivost proximální stimulace vs. stálost percepce</a:t>
            </a:r>
          </a:p>
          <a:p>
            <a:r>
              <a:rPr lang="en-US"/>
              <a:t>senzorická adaptace</a:t>
            </a:r>
          </a:p>
          <a:p>
            <a:r>
              <a:rPr lang="en-US"/>
              <a:t>sakadické pohyby očí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Percepční konstanty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výsledkem činnosti percepčního systému</a:t>
            </a:r>
          </a:p>
          <a:p>
            <a:endParaRPr lang="en-US"/>
          </a:p>
          <a:p>
            <a:r>
              <a:rPr lang="en-US"/>
              <a:t>konstanta velikosti objektu </a:t>
            </a:r>
          </a:p>
          <a:p>
            <a:pPr lvl="1"/>
            <a:r>
              <a:rPr lang="en-US"/>
              <a:t>narušení nápověd - viz zrakové iluze, Amesův pokoj</a:t>
            </a:r>
          </a:p>
          <a:p>
            <a:pPr lvl="1"/>
            <a:endParaRPr lang="en-US"/>
          </a:p>
          <a:p>
            <a:r>
              <a:rPr lang="en-US"/>
              <a:t>konstanta tvaru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Percepce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159" b="14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096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783167"/>
            <a:ext cx="6773334" cy="481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98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359834"/>
            <a:ext cx="7757582" cy="552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27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Müller</a:t>
            </a:r>
            <a:r>
              <a:rPr lang="en-US"/>
              <a:t>-</a:t>
            </a:r>
            <a:r>
              <a:rPr lang="en-US" b="1"/>
              <a:t>Lyerova iluze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032000"/>
            <a:ext cx="2540000" cy="27813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7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Konstanta velikosti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6594" b="6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63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Konstanta tvaru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630" b="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1392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Konstanta tvaru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5565" r="5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2607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Percepce barev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trichromatická teorie</a:t>
            </a:r>
          </a:p>
          <a:p>
            <a:r>
              <a:rPr lang="en-US"/>
              <a:t>teorie oponentních procesů</a:t>
            </a:r>
          </a:p>
          <a:p>
            <a:r>
              <a:rPr lang="en-US"/>
              <a:t>syntéza - dvoustupňová teorie</a:t>
            </a:r>
          </a:p>
          <a:p>
            <a:endParaRPr lang="en-US"/>
          </a:p>
          <a:p>
            <a:r>
              <a:rPr lang="en-US"/>
              <a:t>percepční barvová konstanta</a:t>
            </a:r>
          </a:p>
          <a:p>
            <a:r>
              <a:rPr lang="en-US"/>
              <a:t>Purkyňův jev</a:t>
            </a:r>
          </a:p>
        </p:txBody>
      </p:sp>
    </p:spTree>
    <p:extLst>
      <p:ext uri="{BB962C8B-B14F-4D97-AF65-F5344CB8AC3E}">
        <p14:creationId xmlns:p14="http://schemas.microsoft.com/office/powerpoint/2010/main" val="79484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Barvoslepost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331" b="5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357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Paobrazy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3119" b="23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474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Paobrazy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770" b="9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39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podněty v prostředí - počitky – vjemy</a:t>
            </a:r>
          </a:p>
          <a:p>
            <a:endParaRPr lang="en-US"/>
          </a:p>
          <a:p>
            <a:r>
              <a:rPr lang="cs-CZ"/>
              <a:t>„Stojím u okna a vidím dům, stromy, oblohu. Teoreticky bych mohl říct, že tam je 327 záblesků a odstínů barev. Vidím však 327? Ne. Vidím oblohu, dům a stromy“.</a:t>
            </a:r>
            <a:endParaRPr lang="en-US"/>
          </a:p>
          <a:p>
            <a:pPr marL="0" indent="0">
              <a:buNone/>
            </a:pPr>
            <a:r>
              <a:rPr lang="en-US"/>
              <a:t>	(Wertheimer, 1923)</a:t>
            </a:r>
          </a:p>
        </p:txBody>
      </p:sp>
    </p:spTree>
    <p:extLst>
      <p:ext uri="{BB962C8B-B14F-4D97-AF65-F5344CB8AC3E}">
        <p14:creationId xmlns:p14="http://schemas.microsoft.com/office/powerpoint/2010/main" val="11471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funkční specializace mozku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“rozděl a panuj” </a:t>
            </a:r>
          </a:p>
          <a:p>
            <a:endParaRPr lang="en-US"/>
          </a:p>
          <a:p>
            <a:r>
              <a:rPr lang="en-US"/>
              <a:t>doklady ze studia opičích mozků i lidských (zobrazovací metody, neuropsychologické studie)</a:t>
            </a:r>
          </a:p>
          <a:p>
            <a:r>
              <a:rPr lang="en-US"/>
              <a:t>specializace oblastí vizuálního kortexu na percepci</a:t>
            </a:r>
          </a:p>
          <a:p>
            <a:pPr lvl="1"/>
            <a:r>
              <a:rPr lang="en-US"/>
              <a:t> tvaru</a:t>
            </a:r>
          </a:p>
          <a:p>
            <a:pPr lvl="1"/>
            <a:r>
              <a:rPr lang="en-US"/>
              <a:t> barev </a:t>
            </a:r>
          </a:p>
          <a:p>
            <a:pPr lvl="1"/>
            <a:r>
              <a:rPr lang="en-US"/>
              <a:t>pohybu</a:t>
            </a:r>
          </a:p>
          <a:p>
            <a:pPr marL="274320" lvl="1" indent="0">
              <a:buNone/>
            </a:pPr>
            <a:endParaRPr lang="en-US"/>
          </a:p>
          <a:p>
            <a:pPr marL="27432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3" y="1248832"/>
            <a:ext cx="3979334" cy="488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ace-lia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9" y="177273"/>
            <a:ext cx="2694517" cy="46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1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Optické iluze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235200"/>
            <a:ext cx="2540000" cy="23876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Gestalt – principy percepce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obecný princip: pregnance, dobrý tvar</a:t>
            </a:r>
          </a:p>
          <a:p>
            <a:endParaRPr lang="en-US"/>
          </a:p>
          <a:p>
            <a:r>
              <a:rPr lang="en-US"/>
              <a:t>figura vůči pozadí</a:t>
            </a:r>
          </a:p>
          <a:p>
            <a:r>
              <a:rPr lang="en-US"/>
              <a:t>blízkosti</a:t>
            </a:r>
          </a:p>
          <a:p>
            <a:r>
              <a:rPr lang="en-US"/>
              <a:t>podobnosti</a:t>
            </a:r>
          </a:p>
          <a:p>
            <a:r>
              <a:rPr lang="en-US"/>
              <a:t>dobrého pokračování</a:t>
            </a:r>
          </a:p>
          <a:p>
            <a:r>
              <a:rPr lang="en-US"/>
              <a:t>uzavřenosti</a:t>
            </a:r>
          </a:p>
          <a:p>
            <a:r>
              <a:rPr lang="en-US"/>
              <a:t>symetrie </a:t>
            </a:r>
          </a:p>
          <a:p>
            <a:r>
              <a:rPr lang="en-US"/>
              <a:t>společného osudu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Figura vs. pozadí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39" y="1565148"/>
            <a:ext cx="2260600" cy="4533900"/>
          </a:xfrm>
          <a:prstGeom prst="rect">
            <a:avLst/>
          </a:prstGeom>
        </p:spPr>
      </p:pic>
      <p:pic>
        <p:nvPicPr>
          <p:cNvPr id="11" name="Picture 11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43" y="1326858"/>
            <a:ext cx="1711888" cy="51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0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Principy vnímání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simil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600200"/>
            <a:ext cx="2101850" cy="2189163"/>
          </a:xfrm>
          <a:prstGeom prst="rect">
            <a:avLst/>
          </a:prstGeom>
          <a:noFill/>
        </p:spPr>
      </p:pic>
      <p:pic>
        <p:nvPicPr>
          <p:cNvPr id="5" name="Picture 13" descr="proxim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81200"/>
            <a:ext cx="4038600" cy="1900238"/>
          </a:xfrm>
          <a:prstGeom prst="rect">
            <a:avLst/>
          </a:prstGeom>
          <a:noFill/>
        </p:spPr>
      </p:pic>
      <p:pic>
        <p:nvPicPr>
          <p:cNvPr id="6" name="Zástupný symbol pro obsah 9" descr="podobno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4114800"/>
            <a:ext cx="3811588" cy="24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Principy vnímání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clo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350" y="4114800"/>
            <a:ext cx="2533650" cy="2533650"/>
          </a:xfrm>
          <a:prstGeom prst="rect">
            <a:avLst/>
          </a:prstGeom>
          <a:noFill/>
        </p:spPr>
      </p:pic>
      <p:pic>
        <p:nvPicPr>
          <p:cNvPr id="5" name="Zástupný symbol pro obsah 8" descr="goodcont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1600200"/>
            <a:ext cx="3784600" cy="2189163"/>
          </a:xfrm>
          <a:prstGeom prst="rect">
            <a:avLst/>
          </a:prstGeom>
        </p:spPr>
      </p:pic>
      <p:pic>
        <p:nvPicPr>
          <p:cNvPr id="6" name="Zástupný symbol pro obsah 10" descr="goodc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3786188" cy="2189163"/>
          </a:xfrm>
          <a:prstGeom prst="rect">
            <a:avLst/>
          </a:prstGeom>
        </p:spPr>
      </p:pic>
      <p:pic>
        <p:nvPicPr>
          <p:cNvPr id="7" name="Zástupný symbol pro obsah 17" descr="closur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267200"/>
            <a:ext cx="609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97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544</TotalTime>
  <Words>319</Words>
  <Application>Microsoft Macintosh PowerPoint</Application>
  <PresentationFormat>On-screen Show (4:3)</PresentationFormat>
  <Paragraphs>96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Vnímání</vt:lpstr>
      <vt:lpstr>Percepce</vt:lpstr>
      <vt:lpstr>Percepce</vt:lpstr>
      <vt:lpstr>PowerPoint Presentation</vt:lpstr>
      <vt:lpstr>Optické iluze</vt:lpstr>
      <vt:lpstr>Gestalt – principy percepce</vt:lpstr>
      <vt:lpstr>Figura vs. pozadí</vt:lpstr>
      <vt:lpstr>Principy vnímání</vt:lpstr>
      <vt:lpstr>Principy vnímání</vt:lpstr>
      <vt:lpstr>gestaltistický pohled na percepci</vt:lpstr>
      <vt:lpstr>Vnímání prostorové hloubky</vt:lpstr>
      <vt:lpstr>Lineární perspektiva</vt:lpstr>
      <vt:lpstr>Amosférická perspektiva</vt:lpstr>
      <vt:lpstr>Gradient struktury/textury</vt:lpstr>
      <vt:lpstr>Překrývání</vt:lpstr>
      <vt:lpstr>Pohybová paralaxa</vt:lpstr>
      <vt:lpstr>Binokulární  a okulometrická vodítka</vt:lpstr>
      <vt:lpstr>Percepční zkušenost</vt:lpstr>
      <vt:lpstr>Percepční konstanty</vt:lpstr>
      <vt:lpstr>PowerPoint Presentation</vt:lpstr>
      <vt:lpstr>PowerPoint Presentation</vt:lpstr>
      <vt:lpstr>Müller-Lyerova iluze</vt:lpstr>
      <vt:lpstr>Konstanta velikosti</vt:lpstr>
      <vt:lpstr>Konstanta tvaru</vt:lpstr>
      <vt:lpstr>Konstanta tvaru</vt:lpstr>
      <vt:lpstr>Percepce barev</vt:lpstr>
      <vt:lpstr>Barvoslepost</vt:lpstr>
      <vt:lpstr>Paobrazy</vt:lpstr>
      <vt:lpstr>Paobrazy</vt:lpstr>
      <vt:lpstr>Teorie funkční specializace mozku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Klimusová</dc:creator>
  <cp:lastModifiedBy>Helena Klimusová</cp:lastModifiedBy>
  <cp:revision>44</cp:revision>
  <dcterms:created xsi:type="dcterms:W3CDTF">2012-11-16T07:18:25Z</dcterms:created>
  <dcterms:modified xsi:type="dcterms:W3CDTF">2013-10-15T05:54:02Z</dcterms:modified>
</cp:coreProperties>
</file>